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 id="2147483671" r:id="rId4"/>
  </p:sldMasterIdLst>
  <p:notesMasterIdLst>
    <p:notesMasterId r:id="rId46"/>
  </p:notesMasterIdLst>
  <p:sldIdLst>
    <p:sldId id="1135" r:id="rId5"/>
    <p:sldId id="1192" r:id="rId6"/>
    <p:sldId id="1058" r:id="rId7"/>
    <p:sldId id="1148" r:id="rId8"/>
    <p:sldId id="1159" r:id="rId9"/>
    <p:sldId id="1157" r:id="rId10"/>
    <p:sldId id="1193" r:id="rId11"/>
    <p:sldId id="1149" r:id="rId12"/>
    <p:sldId id="279" r:id="rId13"/>
    <p:sldId id="1151" r:id="rId14"/>
    <p:sldId id="283" r:id="rId15"/>
    <p:sldId id="1120" r:id="rId16"/>
    <p:sldId id="1067" r:id="rId17"/>
    <p:sldId id="1163" r:id="rId18"/>
    <p:sldId id="1136" r:id="rId19"/>
    <p:sldId id="1005" r:id="rId20"/>
    <p:sldId id="1004" r:id="rId21"/>
    <p:sldId id="1160" r:id="rId22"/>
    <p:sldId id="1010" r:id="rId23"/>
    <p:sldId id="1046" r:id="rId24"/>
    <p:sldId id="1043" r:id="rId25"/>
    <p:sldId id="1042" r:id="rId26"/>
    <p:sldId id="1195" r:id="rId27"/>
    <p:sldId id="1145" r:id="rId28"/>
    <p:sldId id="1146" r:id="rId29"/>
    <p:sldId id="1044" r:id="rId30"/>
    <p:sldId id="1041" r:id="rId31"/>
    <p:sldId id="1023" r:id="rId32"/>
    <p:sldId id="1194" r:id="rId33"/>
    <p:sldId id="1025" r:id="rId34"/>
    <p:sldId id="292" r:id="rId35"/>
    <p:sldId id="294" r:id="rId36"/>
    <p:sldId id="295" r:id="rId37"/>
    <p:sldId id="1009" r:id="rId38"/>
    <p:sldId id="1197" r:id="rId39"/>
    <p:sldId id="1030" r:id="rId40"/>
    <p:sldId id="1181" r:id="rId41"/>
    <p:sldId id="1180" r:id="rId42"/>
    <p:sldId id="1132" r:id="rId43"/>
    <p:sldId id="1133" r:id="rId44"/>
    <p:sldId id="1196" r:id="rId4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135"/>
            <p14:sldId id="1192"/>
            <p14:sldId id="1058"/>
            <p14:sldId id="1148"/>
            <p14:sldId id="1159"/>
          </p14:sldIdLst>
        </p14:section>
        <p14:section name="Einführung Gefühle" id="{B6EF5168-2E44-4A06-AABA-E4839D606A60}">
          <p14:sldIdLst>
            <p14:sldId id="1157"/>
            <p14:sldId id="1193"/>
            <p14:sldId id="1149"/>
            <p14:sldId id="279"/>
            <p14:sldId id="1151"/>
            <p14:sldId id="283"/>
          </p14:sldIdLst>
        </p14:section>
        <p14:section name="Einführung Bildungsplan" id="{ADD66B64-AA73-4250-A7FF-58D26CFD6B65}">
          <p14:sldIdLst>
            <p14:sldId id="1120"/>
            <p14:sldId id="1067"/>
            <p14:sldId id="1163"/>
          </p14:sldIdLst>
        </p14:section>
        <p14:section name="Alltagssituation starke Grfühle" id="{D569341D-3AD0-4BA9-82AF-9D3038C414AC}">
          <p14:sldIdLst>
            <p14:sldId id="1136"/>
          </p14:sldIdLst>
        </p14:section>
        <p14:section name="Praxisbeispiel" id="{21151EB9-1585-4D85-B390-7DF3F54845EF}">
          <p14:sldIdLst>
            <p14:sldId id="1005"/>
          </p14:sldIdLst>
        </p14:section>
        <p14:section name="Zentrale Aspekte" id="{7570B179-CFC5-499A-92B7-2BF4B8D55595}">
          <p14:sldIdLst>
            <p14:sldId id="1004"/>
            <p14:sldId id="1160"/>
          </p14:sldIdLst>
        </p14:section>
        <p14:section name="Pädagogisches Handeln" id="{DB69B600-7A4D-4ABF-8EAB-32B4C809FFDA}">
          <p14:sldIdLst>
            <p14:sldId id="1010"/>
            <p14:sldId id="1046"/>
            <p14:sldId id="1043"/>
            <p14:sldId id="1042"/>
            <p14:sldId id="1195"/>
            <p14:sldId id="1145"/>
            <p14:sldId id="1146"/>
            <p14:sldId id="1044"/>
            <p14:sldId id="1041"/>
          </p14:sldIdLst>
        </p14:section>
        <p14:section name="Aussagen der Kinder" id="{44DE7AFE-C615-44A9-9019-D373D27453FE}">
          <p14:sldIdLst>
            <p14:sldId id="1023"/>
            <p14:sldId id="1194"/>
          </p14:sldIdLst>
        </p14:section>
        <p14:section name="Vorsicht" id="{51EE1CA1-44D1-493E-BC79-951B15C18D6E}">
          <p14:sldIdLst>
            <p14:sldId id="1025"/>
          </p14:sldIdLst>
        </p14:section>
        <p14:section name="Verknüpfung" id="{3F7D9D66-94F6-4589-9962-3398B164BBAB}">
          <p14:sldIdLst>
            <p14:sldId id="292"/>
            <p14:sldId id="294"/>
            <p14:sldId id="295"/>
          </p14:sldIdLst>
        </p14:section>
        <p14:section name="Partizipative Bildungsumgebung" id="{D9332F24-0CB5-4EE3-92DD-E8A00FE0223E}">
          <p14:sldIdLst>
            <p14:sldId id="1009"/>
            <p14:sldId id="1197"/>
            <p14:sldId id="1030"/>
            <p14:sldId id="1181"/>
          </p14:sldIdLst>
        </p14:section>
        <p14:section name="Hinweise auf die Webseite und weitere Fortbildungen" id="{9F8584C0-DAFB-4ABE-AB28-3511808D8792}">
          <p14:sldIdLst>
            <p14:sldId id="1180"/>
            <p14:sldId id="1132"/>
            <p14:sldId id="1133"/>
            <p14:sldId id="119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enrike Krüsmann" initials="HK" lastIdx="1" clrIdx="0">
    <p:extLst>
      <p:ext uri="{19B8F6BF-5375-455C-9EA6-DF929625EA0E}">
        <p15:presenceInfo xmlns:p15="http://schemas.microsoft.com/office/powerpoint/2012/main" userId="739163d014e1bd6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1E57"/>
    <a:srgbClr val="EC0E58"/>
    <a:srgbClr val="C0C0C0"/>
    <a:srgbClr val="F8C522"/>
    <a:srgbClr val="AACC3A"/>
    <a:srgbClr val="EFF4F9"/>
    <a:srgbClr val="7F8FA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62954" autoAdjust="0"/>
  </p:normalViewPr>
  <p:slideViewPr>
    <p:cSldViewPr snapToGrid="0" snapToObjects="1">
      <p:cViewPr varScale="1">
        <p:scale>
          <a:sx n="71" d="100"/>
          <a:sy n="71" d="100"/>
        </p:scale>
        <p:origin x="1956" y="54"/>
      </p:cViewPr>
      <p:guideLst/>
    </p:cSldViewPr>
  </p:slideViewPr>
  <p:outlineViewPr>
    <p:cViewPr>
      <p:scale>
        <a:sx n="33" d="100"/>
        <a:sy n="33" d="100"/>
      </p:scale>
      <p:origin x="0" y="-59958"/>
    </p:cViewPr>
  </p:outlineViewPr>
  <p:notesTextViewPr>
    <p:cViewPr>
      <p:scale>
        <a:sx n="1" d="1"/>
        <a:sy n="1" d="1"/>
      </p:scale>
      <p:origin x="0" y="0"/>
    </p:cViewPr>
  </p:notesText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29.09.2026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 typeface="Symbol" panose="05050102010706020507" pitchFamily="18" charset="2"/>
              <a:buNone/>
            </a:pPr>
            <a:r>
              <a:rPr lang="de-DE" dirty="0"/>
              <a:t>Was wird Thema der gemeinsamen Arbeit sein?</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a:t>
            </a:fld>
            <a:endParaRPr lang="de-DE"/>
          </a:p>
        </p:txBody>
      </p:sp>
    </p:spTree>
    <p:extLst>
      <p:ext uri="{BB962C8B-B14F-4D97-AF65-F5344CB8AC3E}">
        <p14:creationId xmlns:p14="http://schemas.microsoft.com/office/powerpoint/2010/main" val="2477404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1919306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Methodischer Hinweis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rPr>
              <a:t>Führen Sie in </a:t>
            </a:r>
            <a:r>
              <a:rPr lang="de-DE" dirty="0"/>
              <a:t>die gemeinsame Arbeitsphase ein:</a:t>
            </a:r>
          </a:p>
          <a:p>
            <a:pPr marL="171450" indent="-171450">
              <a:buFontTx/>
              <a:buChar char="-"/>
            </a:pPr>
            <a:r>
              <a:rPr lang="de-DE" dirty="0"/>
              <a:t>Welcher Zeitrahmen steht zur Verfügung?</a:t>
            </a:r>
          </a:p>
          <a:p>
            <a:pPr marL="171450" indent="-171450">
              <a:buFontTx/>
              <a:buChar char="-"/>
            </a:pPr>
            <a:r>
              <a:rPr lang="de-DE" dirty="0"/>
              <a:t>Welche dieser Themen sollen heute im Vordergrund stehen?</a:t>
            </a:r>
          </a:p>
          <a:p>
            <a:pPr marL="171450" indent="-171450">
              <a:buFontTx/>
              <a:buChar char="-"/>
            </a:pPr>
            <a:r>
              <a:rPr lang="de-DE" dirty="0"/>
              <a:t>Gibt es weitere Themen für heute, die bisher nicht aufgenommen sind?</a:t>
            </a:r>
          </a:p>
          <a:p>
            <a:pPr marL="171450" indent="-171450">
              <a:buFontTx/>
              <a:buChar char="-"/>
            </a:pPr>
            <a:r>
              <a:rPr lang="de-DE" dirty="0"/>
              <a:t>Wann werden Themen bearbeitet, die brennen, für die heute aber nicht genug Zeit ist?</a:t>
            </a:r>
          </a:p>
          <a:p>
            <a:pPr marL="171450" indent="-171450">
              <a:buFontTx/>
              <a:buChar char="-"/>
            </a:pPr>
            <a:r>
              <a:rPr lang="de-DE" dirty="0"/>
              <a:t>Wie wird gearbeitet (Impulsvortrag, Arbeitsgruppen, Einzelarbeit)?</a:t>
            </a:r>
          </a:p>
          <a:p>
            <a:pPr marL="171450" indent="-171450">
              <a:buFontTx/>
              <a:buChar char="-"/>
            </a:pPr>
            <a:r>
              <a:rPr lang="de-DE" dirty="0"/>
              <a:t>Was passiert dann (z. B. Verabredung zur Weiterarbeit, z. B. in den Abteilungen im Haus, Folgetermine)?</a:t>
            </a:r>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Wingdings" panose="05000000000000000000" pitchFamily="2" charset="2"/>
              <a:buChar char="è"/>
            </a:pPr>
            <a:r>
              <a:rPr lang="de-DE" sz="1200" b="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indent="0">
              <a:buFont typeface="Wingdings" panose="05000000000000000000" pitchFamily="2" charset="2"/>
              <a:buNone/>
            </a:pPr>
            <a:r>
              <a:rPr lang="de-DE" sz="1200" b="0" kern="100" dirty="0" err="1">
                <a:effectLst/>
                <a:latin typeface="Aptos" panose="020B0004020202020204" pitchFamily="34" charset="0"/>
                <a:ea typeface="Aptos" panose="020B0004020202020204" pitchFamily="34" charset="0"/>
                <a:cs typeface="Times New Roman" panose="02020603050405020304" pitchFamily="18" charset="0"/>
              </a:rPr>
              <a:t>Ankommensrunde</a:t>
            </a:r>
            <a:r>
              <a:rPr lang="de-DE" sz="1200" b="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buFont typeface="Wingdings" panose="05000000000000000000" pitchFamily="2" charset="2"/>
              <a:buNone/>
            </a:pPr>
            <a:r>
              <a:rPr lang="de-DE" dirty="0"/>
              <a:t>Um gut miteinander in die Arbeit zu kommen ist es hilfreich, sich am Anfang etwas Zeit für das gemeinsame Ankommen zu nehmen.</a:t>
            </a:r>
          </a:p>
          <a:p>
            <a:pPr marL="0" indent="0">
              <a:buFont typeface="Wingdings" panose="05000000000000000000" pitchFamily="2" charset="2"/>
              <a:buNone/>
            </a:pPr>
            <a:r>
              <a:rPr lang="de-DE" dirty="0"/>
              <a:t>Wählen Sie eine Methode, die zur Gruppe und zur Situation passt. Bitte berücksichtigen Sie, wie gut sich die Gruppe kennt und auch wie gut die Gruppe Sie kennt.</a:t>
            </a:r>
          </a:p>
          <a:p>
            <a:pPr marL="0" indent="0">
              <a:buFont typeface="Wingdings" panose="05000000000000000000" pitchFamily="2" charset="2"/>
              <a:buNone/>
            </a:pPr>
            <a:endParaRPr lang="de-DE" dirty="0"/>
          </a:p>
          <a:p>
            <a:pPr marL="0" indent="0">
              <a:buFont typeface="Wingdings" panose="05000000000000000000" pitchFamily="2" charset="2"/>
              <a:buNone/>
            </a:pPr>
            <a:r>
              <a:rPr lang="de-DE" dirty="0"/>
              <a:t>Auf der Folie finden Sie ein Beispiel für einen gemeinsamen Einstieg über Fragen, die sich für die Arbeit mit einer kleinen oder mittelgroßen Gruppe eignen. </a:t>
            </a:r>
          </a:p>
          <a:p>
            <a:pPr marL="0" indent="0">
              <a:buFont typeface="Wingdings" panose="05000000000000000000" pitchFamily="2" charset="2"/>
              <a:buNone/>
            </a:pPr>
            <a:r>
              <a:rPr lang="de-DE" dirty="0"/>
              <a:t>Die Fragen hier sind so ausgewählt, dass sie zugleich auf das Thema einstimmen. Jede Person kann sich bis zu drei Fragen aussuchen. Bitte betonen Sie das Prinzip der Freiwilligkeit.</a:t>
            </a:r>
          </a:p>
          <a:p>
            <a:pPr marL="0" indent="0">
              <a:buFont typeface="Wingdings" panose="05000000000000000000" pitchFamily="2" charset="2"/>
              <a:buNone/>
            </a:pPr>
            <a:endParaRPr lang="de-DE"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Literaturhinweise</a:t>
            </a:r>
          </a:p>
          <a:p>
            <a:pPr marL="0" indent="0">
              <a:buFont typeface="Wingdings" panose="05000000000000000000" pitchFamily="2" charset="2"/>
              <a:buNone/>
            </a:pPr>
            <a:r>
              <a:rPr lang="de-DE" dirty="0"/>
              <a:t>Anregungen für weitere Methoden finden Sie z. B. in der Methodenkartei der Uni Oldenburg: https://www.methodenkartei.uni-oldenburg.de/methoden/ </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38278394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lang="de-DE" sz="1200" b="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b="0" kern="100" dirty="0">
                <a:effectLst/>
                <a:latin typeface="Aptos" panose="020B0004020202020204" pitchFamily="34" charset="0"/>
                <a:cs typeface="Times New Roman" panose="02020603050405020304" pitchFamily="18" charset="0"/>
              </a:rPr>
              <a:t>Die Abfrage von Erwartungen zu Beginn der gemeinsamen Arbeit, beugt Enttäuschungen vor, ermöglicht eine Anpassung der Planung an die Bedarfe der Teilnehmenden und bietet die Chance verdeckte Themen sichtbar zu machen.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b="0" kern="100" dirty="0">
              <a:effectLst/>
              <a:latin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b="0" kern="100" dirty="0">
                <a:effectLst/>
                <a:latin typeface="Aptos" panose="020B0004020202020204" pitchFamily="34" charset="0"/>
                <a:cs typeface="Times New Roman" panose="02020603050405020304" pitchFamily="18" charset="0"/>
              </a:rPr>
              <a:t>Eine Variante ist, </a:t>
            </a:r>
            <a:r>
              <a:rPr lang="de-DE" dirty="0"/>
              <a:t>Erwartungen in 3-er Gruppen zusammenzutragen und dann im Plenum vorzustellen.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dirty="0"/>
              <a:t>Die Erwartungen können entweder beim Sammeln im Plenum auf ein Flipchart geschrieben oder bereits in den 3-er Gruppen durch die Teilnehmenden auf Kärtchen festgehalten werden (pro Karte ein Stichwort).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217780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r>
              <a:rPr lang="de-DE" b="0" dirty="0"/>
              <a:t>Kindliche Signale wahrzunehmen und angemessen zu beantworten gehört zu den Aufgaben pädagogischer Fachkräfte.</a:t>
            </a:r>
          </a:p>
          <a:p>
            <a:r>
              <a:rPr lang="de-DE" b="0" dirty="0"/>
              <a:t>„Gefühle können uns, ähnlich wie ein Kompass oder unser inneres Navigationssystem, den Weg weisen. Bestimmte Gefühle machen uns auf erfüllte und unerfüllte Bedürfnisse aufmerksam.“ (Hohmann, Kathrin 2022)</a:t>
            </a:r>
          </a:p>
          <a:p>
            <a:endParaRPr lang="de-DE" b="0" dirty="0"/>
          </a:p>
          <a:p>
            <a:r>
              <a:rPr lang="de-DE" b="0" dirty="0"/>
              <a:t>Das kann herausfordernd sein. Nur selten ist direkt erkennbar, welche Gefühle und Bedürfnisse hinter einem bestimmten Verhalten stehen.</a:t>
            </a:r>
          </a:p>
          <a:p>
            <a:r>
              <a:rPr lang="de-DE" b="0" dirty="0"/>
              <a:t>Das Eisbergmodell, das Vielen aus Kommunikationsseminaren bekannt ist, stellt dies bildlich dar.</a:t>
            </a:r>
          </a:p>
          <a:p>
            <a:endParaRPr lang="de-DE" b="0" dirty="0"/>
          </a:p>
          <a:p>
            <a:r>
              <a:rPr lang="de-DE" b="0" dirty="0"/>
              <a:t>Das Modell kann anregen, sichtbares Verhalten nicht zu </a:t>
            </a:r>
            <a:r>
              <a:rPr lang="de-DE" dirty="0"/>
              <a:t>schnell zu bewerten und genauer hinzuschauen:</a:t>
            </a:r>
          </a:p>
          <a:p>
            <a:pPr marL="171450" indent="-171450">
              <a:buFontTx/>
              <a:buChar char="-"/>
            </a:pPr>
            <a:r>
              <a:rPr lang="de-DE" dirty="0"/>
              <a:t>Was sehe/höre ich? (z. B. Weinen, Rückzug, Aufstampfen, laute Stimmen)</a:t>
            </a:r>
          </a:p>
          <a:p>
            <a:pPr marL="171450" indent="-171450">
              <a:buFontTx/>
              <a:buChar char="-"/>
            </a:pPr>
            <a:r>
              <a:rPr lang="de-DE" dirty="0"/>
              <a:t>Welche Gefühle und Bedürfnisse können dahinterliegen? (z. B. Angst, Unsicherheit, Traurigkeit oder das Bedürfnis nach Nähe und Unterstützung)</a:t>
            </a:r>
          </a:p>
          <a:p>
            <a:pPr marL="0" indent="0">
              <a:buFontTx/>
              <a:buNone/>
            </a:pPr>
            <a:r>
              <a:rPr lang="de-DE" dirty="0"/>
              <a:t>So können wir Kinder besser verstehen, ihre Gefühle ernst nehmen und sie dabei unterstützen, einen angemessenen Umgang mit ihren Emotionen zu entwickeln.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„Wenn Kinder starke Gefühle zeigen, ist dies häufig ein Zeichen dafür, dass sie ihre Beziehung zu sich und anderen Menschen sortieren.“ (BBP, S. 201)</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Literaturhinweise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Hohmann, Kathrin 2022</a:t>
            </a:r>
            <a:r>
              <a:rPr lang="de-DE" b="0" dirty="0"/>
              <a:t>: Wenn Gefühle Wellen schlagen. Kinder in ihrer Wut achtsam begleiten. Erreichbar unter: https://nifbe.de/fachbeitraege/wenn-gefuehle-wellen-schlagen/ [10.08.2026]</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6</a:t>
            </a:fld>
            <a:endParaRPr lang="de-DE"/>
          </a:p>
        </p:txBody>
      </p:sp>
    </p:spTree>
    <p:extLst>
      <p:ext uri="{BB962C8B-B14F-4D97-AF65-F5344CB8AC3E}">
        <p14:creationId xmlns:p14="http://schemas.microsoft.com/office/powerpoint/2010/main" val="143615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7</a:t>
            </a:fld>
            <a:endParaRPr lang="de-DE"/>
          </a:p>
        </p:txBody>
      </p:sp>
    </p:spTree>
    <p:extLst>
      <p:ext uri="{BB962C8B-B14F-4D97-AF65-F5344CB8AC3E}">
        <p14:creationId xmlns:p14="http://schemas.microsoft.com/office/powerpoint/2010/main" val="282391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è"/>
              <a:tabLst/>
              <a:defRPr/>
            </a:pPr>
            <a:r>
              <a:rPr lang="de-DE" sz="1200" b="0" kern="100" dirty="0">
                <a:effectLst/>
                <a:latin typeface="Aptos" panose="020B0004020202020204" pitchFamily="34" charset="0"/>
                <a:ea typeface="Aptos" panose="020B0004020202020204" pitchFamily="34" charset="0"/>
                <a:cs typeface="Times New Roman" panose="02020603050405020304" pitchFamily="18" charset="0"/>
              </a:rPr>
              <a:t>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b="0" kern="100" dirty="0">
                <a:effectLst/>
                <a:latin typeface="Aptos" panose="020B0004020202020204" pitchFamily="34" charset="0"/>
                <a:ea typeface="Aptos" panose="020B0004020202020204" pitchFamily="34" charset="0"/>
                <a:cs typeface="Times New Roman" panose="02020603050405020304" pitchFamily="18" charset="0"/>
              </a:rPr>
              <a:t>Gefühlssammlung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Um einen Eindruck zu gewinnen, wie weit die Gruppe im Thema ist und das Vorwissen zu aktivieren können Sie mit der Gruppe Gefühle sammeln, die sie kennen.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Bitten Sie die Teilnehmenden alle Gefühle, die sie kennen durch Zuruf einzubringen.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Sammeln Sie die genannten Begriffe auf Karten.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Bitten Sie die Teilnehmenden in einem weiteren Schritt, die gesammelten Gefühle auf einem vorbereiteten Arbeitsblatt jeweils für sich zu sortieren, z. B. in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Gefühle, bei denen es mir leicht fällt, sie zu begleiten,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Gefühle, die mich persönlich herausfordern,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Gefühle, die uns als Team herausfordern,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Gefühle, die im Alltag eher übersehen werden.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Bitten Sie die Kolleg*innen, sich in Murmelgruppen zu der Aufgabe auszutauschen, insbesondere zu den letzten beiden Punkten.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Tragen Sie im Plenum exemplarische Ergebnisse zusammen. Z. B. über eine der folgenden Fragen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Gab es Aha-Erlebnisse?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Wo gab es die größten Unterschiede bei der Sortierung? Wo gab es Ähnlichkeiten?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Warum fällt es uns bei manchen Gefühlen schwerer, sie zu begleiten und bei manchen leichter?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3751858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r>
              <a:rPr lang="de-DE" dirty="0"/>
              <a:t>Grundgefühle sind jene Gefühle, die wesentlich für die menschliche Existenz sind. Sie scheinen universell aufzutreten.</a:t>
            </a:r>
          </a:p>
          <a:p>
            <a:endParaRPr lang="de-DE" dirty="0"/>
          </a:p>
          <a:p>
            <a:r>
              <a:rPr lang="de-DE" dirty="0"/>
              <a:t>Auch hier kann es hilfreich sein noch einmal hervorzuheben, dass Gefühle zwar angenehm und unangenehm sein können, es aber keine guten und schlechten Gefühle gibt.</a:t>
            </a:r>
          </a:p>
          <a:p>
            <a:r>
              <a:rPr lang="de-DE" dirty="0"/>
              <a:t>Alle unsere Gefühle sind richtig und wichtig.</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9</a:t>
            </a:fld>
            <a:endParaRPr lang="de-DE"/>
          </a:p>
        </p:txBody>
      </p:sp>
    </p:spTree>
    <p:extLst>
      <p:ext uri="{BB962C8B-B14F-4D97-AF65-F5344CB8AC3E}">
        <p14:creationId xmlns:p14="http://schemas.microsoft.com/office/powerpoint/2010/main" val="3094520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9600D-4CE5-A7EA-2204-5A52289CA952}"/>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C46D8AF8-FF22-0E5A-0A0C-83EABBCE253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r>
              <a:rPr lang="de-DE" dirty="0"/>
              <a:t>Viele Gefühle sind mit körperlichen Empfindungen verbunden. Pädagogische Fachkräfte können Kinder darin unterstützen, „die Empfindung im Körper zu verorten und zu beschreiben.“  (BBP, S. 201)</a:t>
            </a:r>
          </a:p>
          <a:p>
            <a:endParaRPr lang="de-DE" dirty="0"/>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dirty="0"/>
              <a:t>Anregung 1</a:t>
            </a:r>
          </a:p>
          <a:p>
            <a:r>
              <a:rPr lang="de-DE" dirty="0"/>
              <a:t>Zur Verdeutlichung und ggf. auch zur Auflockerung könnten Sie sich mit den Teilnehmenden auf die Suche nach Redewendungen begeben, die zeigen, wie sehr Gefühle und körperliche Empfindungen zusammengehören:</a:t>
            </a:r>
          </a:p>
          <a:p>
            <a:pPr marL="171450" indent="-171450">
              <a:buFontTx/>
              <a:buChar char="-"/>
            </a:pPr>
            <a:r>
              <a:rPr lang="de-DE" dirty="0"/>
              <a:t>Da rutscht mir das Herz in die Hose</a:t>
            </a:r>
          </a:p>
          <a:p>
            <a:pPr marL="171450" indent="-171450">
              <a:buFontTx/>
              <a:buChar char="-"/>
            </a:pPr>
            <a:r>
              <a:rPr lang="de-DE" dirty="0"/>
              <a:t>Mein Herz ist gebrochen</a:t>
            </a:r>
          </a:p>
          <a:p>
            <a:pPr marL="171450" indent="-171450">
              <a:buFontTx/>
              <a:buChar char="-"/>
            </a:pPr>
            <a:r>
              <a:rPr lang="de-DE" dirty="0"/>
              <a:t>Ich habe Schmetterlinge im Bauch</a:t>
            </a:r>
          </a:p>
          <a:p>
            <a:pPr marL="171450" indent="-171450">
              <a:buFontTx/>
              <a:buChar char="-"/>
            </a:pPr>
            <a:r>
              <a:rPr lang="de-DE" dirty="0"/>
              <a:t>Mir dreht sich der Magen um</a:t>
            </a:r>
          </a:p>
          <a:p>
            <a:pPr marL="171450" indent="-171450">
              <a:buFontTx/>
              <a:buChar char="-"/>
            </a:pPr>
            <a:r>
              <a:rPr lang="de-DE" dirty="0"/>
              <a:t>…</a:t>
            </a:r>
          </a:p>
          <a:p>
            <a:pPr marL="0" indent="0">
              <a:buFontTx/>
              <a:buNone/>
            </a:pPr>
            <a:endParaRPr lang="de-DE" dirty="0"/>
          </a:p>
          <a:p>
            <a:pPr marL="0" indent="0">
              <a:buFontTx/>
              <a:buNone/>
            </a:pPr>
            <a:r>
              <a:rPr lang="de-DE" dirty="0"/>
              <a:t>Anregung 2</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Wo und wie spüren wir unsere Gefühle?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Stellen Sie den Teilnehmenden einen Körperumriss zur Verfügung.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Bitten Sie die Kolleg*innen, sich in Murmel- oder Kleingruppen auszutauschen und in den Umriss einzutragen, wo Gefühle zu spüren sind.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Sammeln Sie im Plenum exemplarisch Momente aus der Arbeitsphase ein. Z. B.: Was fiel leicht, was schwer? Wo gab es Ähnlichkeiten, wo Unterschiede?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Vielleicht diskutieren Sie auch, ob diese Methode in der Arbeit mit Kindern eingesetzt werden kann…</a:t>
            </a:r>
          </a:p>
        </p:txBody>
      </p:sp>
    </p:spTree>
    <p:extLst>
      <p:ext uri="{BB962C8B-B14F-4D97-AF65-F5344CB8AC3E}">
        <p14:creationId xmlns:p14="http://schemas.microsoft.com/office/powerpoint/2010/main" val="3620698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800" b="0" kern="100" dirty="0">
              <a:effectLst/>
              <a:latin typeface="Aptos" panose="020B0004020202020204" pitchFamily="34" charset="0"/>
              <a:ea typeface="Aptos" panose="020B0004020202020204" pitchFamily="34" charset="0"/>
              <a:cs typeface="Times New Roman" panose="02020603050405020304" pitchFamily="18" charset="0"/>
            </a:endParaRPr>
          </a:p>
          <a:p>
            <a:r>
              <a:rPr lang="de-DE" sz="18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Diese Folie wurde in Anlehnung an die Bücher von Antonio </a:t>
            </a:r>
            <a:r>
              <a:rPr lang="de-DE" sz="1800" dirty="0" err="1">
                <a:solidFill>
                  <a:srgbClr val="000000"/>
                </a:solidFill>
                <a:effectLst/>
                <a:latin typeface="Verdana" panose="020B0604030504040204" pitchFamily="34" charset="0"/>
                <a:ea typeface="Times New Roman" panose="02020603050405020304" pitchFamily="18" charset="0"/>
                <a:cs typeface="Aptos" panose="020B0004020202020204" pitchFamily="34" charset="0"/>
              </a:rPr>
              <a:t>Damasio</a:t>
            </a:r>
            <a:r>
              <a:rPr lang="de-DE" sz="18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 erstellt: Descartes‘ Irrtum (1994) und Wie wir denken, wie wir fühlen: Die Ursprünge unseres Bewusstseins. (2021).</a:t>
            </a:r>
            <a:endParaRPr lang="de-DE" sz="1800" dirty="0">
              <a:effectLst/>
              <a:latin typeface="Aptos" panose="020B0004020202020204" pitchFamily="34" charset="0"/>
              <a:ea typeface="Aptos" panose="020B0004020202020204" pitchFamily="34" charset="0"/>
              <a:cs typeface="Aptos" panose="020B0004020202020204" pitchFamily="34" charset="0"/>
            </a:endParaRP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11</a:t>
            </a:fld>
            <a:endParaRPr lang="de-DE"/>
          </a:p>
        </p:txBody>
      </p:sp>
    </p:spTree>
    <p:extLst>
      <p:ext uri="{BB962C8B-B14F-4D97-AF65-F5344CB8AC3E}">
        <p14:creationId xmlns:p14="http://schemas.microsoft.com/office/powerpoint/2010/main" val="1589297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b="0" kern="100" dirty="0">
                <a:effectLst/>
                <a:latin typeface="Aptos" panose="020B0004020202020204" pitchFamily="34" charset="0"/>
                <a:ea typeface="Aptos" panose="020B0004020202020204" pitchFamily="34" charset="0"/>
                <a:cs typeface="Times New Roman" panose="02020603050405020304" pitchFamily="18" charset="0"/>
              </a:rPr>
              <a:t>Anmerkungen</a:t>
            </a:r>
          </a:p>
          <a:p>
            <a:r>
              <a:rPr lang="de-DE" baseline="0" dirty="0"/>
              <a:t>Diese Folie verdeutlicht das Selbstverständnis des Bildungsplans: </a:t>
            </a:r>
          </a:p>
          <a:p>
            <a:pPr marL="171450" indent="-171450">
              <a:buFontTx/>
              <a:buChar char="-"/>
            </a:pPr>
            <a:r>
              <a:rPr lang="de-DE" baseline="0" dirty="0"/>
              <a:t>Pädagogische Alltagssituationen bilden die Grundstruktur und stehen im Mittelpunkt. </a:t>
            </a:r>
          </a:p>
          <a:p>
            <a:pPr marL="171450" indent="-171450">
              <a:buFontTx/>
              <a:buChar char="-"/>
            </a:pPr>
            <a:r>
              <a:rPr lang="de-DE" baseline="0" dirty="0"/>
              <a:t>Zu diesen Situationen zählen Essen, Spielen, Aufräumen, Konflikte und Ausgrenzung etc.</a:t>
            </a:r>
          </a:p>
          <a:p>
            <a:pPr marL="171450" indent="-171450">
              <a:buFontTx/>
              <a:buChar char="-"/>
            </a:pPr>
            <a:r>
              <a:rPr lang="de-DE" baseline="0" dirty="0"/>
              <a:t>Die Alltagssituationen werden mit den insgesamt 10 Bildungsbereichen verknüpft. </a:t>
            </a:r>
          </a:p>
          <a:p>
            <a:pPr marL="171450" indent="-171450">
              <a:buFontTx/>
              <a:buChar char="-"/>
            </a:pPr>
            <a:r>
              <a:rPr lang="de-DE" baseline="0" dirty="0"/>
              <a:t>In den dazugehörigen Kapiteln finden sich dann Hinweise, was Kinder lernen können und wie vor diesem Hintergrund kinderrechtsbasiertes pädagogisches Handeln aussehen kann. </a:t>
            </a:r>
          </a:p>
          <a:p>
            <a:pPr marL="171450" indent="-171450">
              <a:buFontTx/>
              <a:buChar char="-"/>
            </a:pPr>
            <a:r>
              <a:rPr lang="de-DE" baseline="0" dirty="0"/>
              <a:t>Darüber hinaus gibt es Impulse für die anregende Gestaltung des Bildungsortes Kita.</a:t>
            </a:r>
          </a:p>
        </p:txBody>
      </p:sp>
      <p:sp>
        <p:nvSpPr>
          <p:cNvPr id="4" name="Foliennummernplatzhalter 3"/>
          <p:cNvSpPr>
            <a:spLocks noGrp="1"/>
          </p:cNvSpPr>
          <p:nvPr>
            <p:ph type="sldNum" sz="quarter" idx="5"/>
          </p:nvPr>
        </p:nvSpPr>
        <p:spPr/>
        <p:txBody>
          <a:bodyPr/>
          <a:lstStyle/>
          <a:p>
            <a:fld id="{595933A5-608E-483C-9005-E71D0DB3BF90}" type="slidenum">
              <a:rPr lang="de-DE" smtClean="0"/>
              <a:t>12</a:t>
            </a:fld>
            <a:endParaRPr lang="de-DE"/>
          </a:p>
        </p:txBody>
      </p:sp>
    </p:spTree>
    <p:extLst>
      <p:ext uri="{BB962C8B-B14F-4D97-AF65-F5344CB8AC3E}">
        <p14:creationId xmlns:p14="http://schemas.microsoft.com/office/powerpoint/2010/main" val="4270771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Anmerkungen</a:t>
            </a:r>
          </a:p>
          <a:p>
            <a:pPr marL="171450" indent="-171450">
              <a:buFontTx/>
              <a:buChar char="-"/>
            </a:pPr>
            <a:r>
              <a:rPr lang="de-DE" dirty="0"/>
              <a:t>Das Them</a:t>
            </a:r>
            <a:r>
              <a:rPr lang="de-DE" baseline="0" dirty="0"/>
              <a:t>a „Mit starken Gefühlen von Kindern umgehen“ findet sich im Bildungsplan in Kap. 6.4 unter „Pädagogisch herausfordernde Situationen“.</a:t>
            </a:r>
          </a:p>
          <a:p>
            <a:pPr marL="171450" indent="-171450">
              <a:buFontTx/>
              <a:buChar char="-"/>
            </a:pPr>
            <a:r>
              <a:rPr lang="de-DE" baseline="0" dirty="0"/>
              <a:t>Hier geht es um Situationen, die im Kita-Alltag häufig vorkommen und die oft als herausfordernd erlebt werden.</a:t>
            </a:r>
          </a:p>
          <a:p>
            <a:pPr marL="171450" indent="-171450">
              <a:buFontTx/>
              <a:buChar char="-"/>
            </a:pPr>
            <a:r>
              <a:rPr lang="de-DE" baseline="0" dirty="0"/>
              <a:t>Gleichzeitig sind dies Situationen „die ausgezeichnete Bildungsgelegenheiten bieten, weil sie mit Emotionen verknüpft sind, die Interessen der Kinder tief berühren und weil sie es den Kindern ermöglichen, verlässliche, demokratische Grundprinzipien zu erleben […]“ (BBP, S. 172)</a:t>
            </a:r>
          </a:p>
          <a:p>
            <a:pPr marL="171450" indent="-171450">
              <a:buFontTx/>
              <a:buChar char="-"/>
            </a:pPr>
            <a:r>
              <a:rPr lang="de-DE" baseline="0" dirty="0"/>
              <a:t>Es steht im Zusammenhang mit den folgenden Themen: „Konflikte und Aushandlungsprozesse begleiten“, „Ausgrenzung abwenden und Übergriffe deeskalieren“, „Widerstand, Protest und Beschwerden aufgreifen“ </a:t>
            </a:r>
            <a:r>
              <a:rPr lang="mr-IN" baseline="0" dirty="0"/>
              <a:t>–</a:t>
            </a:r>
            <a:r>
              <a:rPr lang="de-DE" baseline="0" dirty="0"/>
              <a:t> diese hängen inhaltlich zusammen und sollten zusammen betrachtet werden.</a:t>
            </a: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13</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Tx/>
              <a:buNone/>
            </a:pPr>
            <a:r>
              <a:rPr lang="de-DE" dirty="0"/>
              <a:t>Jede Pädagogische</a:t>
            </a:r>
            <a:r>
              <a:rPr lang="de-DE" baseline="0" dirty="0"/>
              <a:t> Alltagssituation ist im Bildungsplan auf gleiche Weise strukturiert:</a:t>
            </a:r>
          </a:p>
          <a:p>
            <a:pPr marL="171450" indent="-171450">
              <a:buFontTx/>
              <a:buChar char="-"/>
            </a:pPr>
            <a:r>
              <a:rPr lang="de-DE" baseline="0" dirty="0"/>
              <a:t>Kurze Darstellung der Alltagssituation</a:t>
            </a:r>
          </a:p>
          <a:p>
            <a:pPr marL="171450" indent="-171450">
              <a:buFontTx/>
              <a:buChar char="-"/>
            </a:pPr>
            <a:r>
              <a:rPr lang="de-DE" baseline="0" dirty="0"/>
              <a:t>Pädagogisches Handeln in der Situation: konkrete Beispiele und Handlungsbeschreibungen</a:t>
            </a:r>
          </a:p>
          <a:p>
            <a:pPr marL="171450" indent="-171450">
              <a:buFontTx/>
              <a:buChar char="-"/>
            </a:pPr>
            <a:r>
              <a:rPr lang="de-DE" baseline="0" dirty="0"/>
              <a:t>Praxisbeispiele aus Tagespflege, Krippe, Elementarbereich und Hort</a:t>
            </a:r>
          </a:p>
          <a:p>
            <a:pPr marL="171450" indent="-171450">
              <a:buFontTx/>
              <a:buChar char="-"/>
            </a:pPr>
            <a:r>
              <a:rPr lang="de-DE" baseline="0" dirty="0"/>
              <a:t>Äußerungen von Kindern zur Situation, die im Rahmen eines Interviews erfragt wurden</a:t>
            </a:r>
          </a:p>
          <a:p>
            <a:pPr marL="171450" indent="-171450">
              <a:buFontTx/>
              <a:buChar char="-"/>
            </a:pPr>
            <a:r>
              <a:rPr lang="de-DE" baseline="0" dirty="0"/>
              <a:t>Hinweise auf Verhaltensweisen, die pädagogische Fachkräfte nicht zeigen sollten und worauf geachtet werden sollte</a:t>
            </a:r>
          </a:p>
          <a:p>
            <a:pPr marL="171450" indent="-171450">
              <a:buFontTx/>
              <a:buChar char="-"/>
            </a:pPr>
            <a:r>
              <a:rPr lang="de-DE" baseline="0" dirty="0"/>
              <a:t>Verknüpfung der Alltagssituation mit Bildungsbereichen</a:t>
            </a:r>
          </a:p>
          <a:p>
            <a:pPr marL="171450" indent="-171450">
              <a:buFontTx/>
              <a:buChar char="-"/>
            </a:pPr>
            <a:r>
              <a:rPr lang="de-DE" baseline="0" dirty="0"/>
              <a:t>Bildungsbereich Sprache und Kommunikation wird immer erwähnt, an erster Stelle</a:t>
            </a: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14</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48C294E0-1E48-4B10-A888-D4F3E1C938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b="0" baseline="0" dirty="0"/>
              <a:t>Anmerkung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Als praktischer Einstieg</a:t>
            </a:r>
            <a:r>
              <a:rPr lang="de-DE" sz="1200" baseline="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 eignet sich z. B.  die Bearbeitung und Diskussion des Praxisbeispiels im BBP S. 202.</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Methodische Hinweise</a:t>
            </a:r>
            <a:endParaRPr lang="de-DE" sz="1000"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000" baseline="0" dirty="0"/>
              <a:t>Regen Sie zu dem Praxisbeispiel einen Austausch zu zweit oder zu dritt in Murmelgruppen an. </a:t>
            </a:r>
            <a:endParaRPr lang="de-DE" sz="1000" dirty="0"/>
          </a:p>
          <a:p>
            <a:pPr marL="628650" lvl="1" indent="-171450">
              <a:buFont typeface="Arial" panose="020B0604020202020204" pitchFamily="34" charset="0"/>
              <a:buChar char="•"/>
            </a:pPr>
            <a:r>
              <a:rPr lang="de-DE" dirty="0"/>
              <a:t>Wie können Sie auf die Situation reagieren?</a:t>
            </a:r>
          </a:p>
          <a:p>
            <a:pPr marL="628650" lvl="1" indent="-171450">
              <a:buFont typeface="Arial" panose="020B0604020202020204" pitchFamily="34" charset="0"/>
              <a:buChar char="•"/>
            </a:pPr>
            <a:r>
              <a:rPr lang="de-DE" dirty="0"/>
              <a:t>Wem wenden Sie zuerst Ihre Aufmerksamkeit zu?</a:t>
            </a:r>
          </a:p>
        </p:txBody>
      </p:sp>
    </p:spTree>
    <p:extLst>
      <p:ext uri="{BB962C8B-B14F-4D97-AF65-F5344CB8AC3E}">
        <p14:creationId xmlns:p14="http://schemas.microsoft.com/office/powerpoint/2010/main" val="1866437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r>
              <a:rPr lang="de-DE" dirty="0"/>
              <a:t>Diese und die kommende Folie führen in die Thematik im Sinne des Bildungsplans ein:</a:t>
            </a:r>
          </a:p>
          <a:p>
            <a:endParaRPr lang="de-DE" dirty="0"/>
          </a:p>
          <a:p>
            <a:r>
              <a:rPr lang="de-DE" dirty="0"/>
              <a:t>Die Kita soll einen Raum für Kinder bieten, in dem sie ihre eigenen Gefühle und die von anderen kennenlernen können.</a:t>
            </a:r>
          </a:p>
          <a:p>
            <a:r>
              <a:rPr lang="de-DE" dirty="0"/>
              <a:t>Das ist kein einfaches Unterfangen. „Wer sich auf die Gefühle eines anderen Menschen einlässt, begibt sich auf unsicheres Terrain, denn die Welt der Gefühle ist komplex […].“ (BBP, S. 200)</a:t>
            </a:r>
          </a:p>
          <a:p>
            <a:endParaRPr lang="de-DE" dirty="0"/>
          </a:p>
          <a:p>
            <a:r>
              <a:rPr lang="de-DE" dirty="0"/>
              <a:t>Kinder sollen in der Kita, </a:t>
            </a:r>
          </a:p>
          <a:p>
            <a:pPr marL="171450" indent="-171450">
              <a:buFontTx/>
              <a:buChar char="-"/>
            </a:pPr>
            <a:r>
              <a:rPr lang="de-DE" dirty="0"/>
              <a:t>über die eigenen Gefühle und die von anderen sprechen können,</a:t>
            </a:r>
          </a:p>
          <a:p>
            <a:pPr marL="171450" indent="-171450">
              <a:buFontTx/>
              <a:buChar char="-"/>
            </a:pPr>
            <a:r>
              <a:rPr lang="de-DE" dirty="0"/>
              <a:t>einen großen Wortschatz für unterschiedliche Gefühle aufbauen können und</a:t>
            </a:r>
          </a:p>
          <a:p>
            <a:pPr marL="171450" indent="-171450">
              <a:buFontTx/>
              <a:buChar char="-"/>
            </a:pPr>
            <a:r>
              <a:rPr lang="de-DE" dirty="0"/>
              <a:t>Unterstützung bei der Regulation von Gefühlen erhalten.</a:t>
            </a:r>
          </a:p>
          <a:p>
            <a:pPr marL="171450" indent="-171450">
              <a:buFontTx/>
              <a:buChar char="-"/>
            </a:pPr>
            <a:endParaRPr lang="de-DE" dirty="0"/>
          </a:p>
          <a:p>
            <a:pPr marL="0" indent="0">
              <a:buFontTx/>
              <a:buNone/>
            </a:pPr>
            <a:r>
              <a:rPr lang="de-DE" dirty="0"/>
              <a:t>Sie müssen erfahren dürfen, dass es zwar angenehme und unangenehme Gefühle geben mag, aber jedes Gefühl seine Berechtigung und einen Nutzen hat und auf Bedürfnisse hinweist, die hinter dem Gefühl liegen.</a:t>
            </a:r>
          </a:p>
          <a:p>
            <a:pPr marL="0" indent="0">
              <a:buFontTx/>
              <a:buNone/>
            </a:pPr>
            <a:endParaRPr lang="de-DE" dirty="0"/>
          </a:p>
          <a:p>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61136-C533-1D14-C7DA-90E7987EE5B5}"/>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DFB8F914-A976-F0B3-551C-4E0256414B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r>
              <a:rPr lang="de-DE" dirty="0"/>
              <a:t>Die Aufgabe pädagogischer Fachkräfte ist, die Gefühle von Kindern </a:t>
            </a:r>
          </a:p>
          <a:p>
            <a:pPr marL="171450" indent="-171450">
              <a:buFontTx/>
              <a:buChar char="-"/>
            </a:pPr>
            <a:r>
              <a:rPr lang="de-DE" dirty="0"/>
              <a:t>stets ernst zu nehmen, </a:t>
            </a:r>
          </a:p>
          <a:p>
            <a:pPr marL="171450" indent="-171450">
              <a:buFontTx/>
              <a:buChar char="-"/>
            </a:pPr>
            <a:r>
              <a:rPr lang="de-DE" dirty="0"/>
              <a:t>sie wertfrei anzunehmen und </a:t>
            </a:r>
          </a:p>
          <a:p>
            <a:pPr marL="171450" indent="-171450">
              <a:buFontTx/>
              <a:buChar char="-"/>
            </a:pPr>
            <a:r>
              <a:rPr lang="de-DE" dirty="0"/>
              <a:t>sprachlich zu begleiten. </a:t>
            </a:r>
          </a:p>
          <a:p>
            <a:pPr marL="0" indent="0">
              <a:buFontTx/>
              <a:buNone/>
            </a:pPr>
            <a:r>
              <a:rPr lang="de-DE" dirty="0"/>
              <a:t>Sie sollten empathisch reagieren und das Verhalten des Kindes als Ausdruck eines Bedürfnisses verstehen.</a:t>
            </a:r>
          </a:p>
          <a:p>
            <a:pPr marL="0" indent="0">
              <a:buFontTx/>
              <a:buNone/>
            </a:pPr>
            <a:r>
              <a:rPr lang="de-DE" dirty="0"/>
              <a:t>Sie können das Kind dabei unterstützen, das Gefühl zu benennen und einen sicheren Rahmen bieten, sich in der eigenen Welt der Gefühle zurechtzufinden.</a:t>
            </a:r>
          </a:p>
          <a:p>
            <a:pPr marL="0" indent="0">
              <a:buFontTx/>
              <a:buNone/>
            </a:pPr>
            <a:r>
              <a:rPr lang="de-DE" dirty="0"/>
              <a:t>„Wer seine Gefühle besser versteht, hat mehr Verständnis für sich und kann auch mit anderen Menschen leichter in guten Kontakt kommen. Erleben Kinder Empathie, fällt es Ihnen leichter, sich in andere Menschen einzufühlen“ (BBP, S. 201).</a:t>
            </a:r>
          </a:p>
          <a:p>
            <a:pPr marL="0" indent="0">
              <a:buFontTx/>
              <a:buNone/>
            </a:pPr>
            <a:endParaRPr lang="de-DE" dirty="0"/>
          </a:p>
        </p:txBody>
      </p:sp>
    </p:spTree>
    <p:extLst>
      <p:ext uri="{BB962C8B-B14F-4D97-AF65-F5344CB8AC3E}">
        <p14:creationId xmlns:p14="http://schemas.microsoft.com/office/powerpoint/2010/main" val="3357683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6F941949-0B89-4764-AE07-01806C87E3C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454004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02D6ED89-71F1-40B1-81BA-7891FB682472}"/>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254029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9962DE9B-4CAC-4EC8-94EC-E042181DBD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Zirkuläres Fragen bedeutet quasi ‚über Bande zu spielen‘ und darüber zu sprechen, was eine dritte Person/ein Spielzeug in dieser Situation machen/denke/fühlen würden.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Unabhängig davon, wie wir reagieren ist es wichtig daran zu denken, dass Körperkontakt die Zustimmung des Kindes braucht, Körperkontakt geht immer vom Kind aus oder wird durch die Fachkraft angeboten - Reaktion des Kindes gilt es abzuwarten.</a:t>
            </a:r>
          </a:p>
          <a:p>
            <a:endParaRPr lang="de-DE" dirty="0"/>
          </a:p>
        </p:txBody>
      </p:sp>
    </p:spTree>
    <p:extLst>
      <p:ext uri="{BB962C8B-B14F-4D97-AF65-F5344CB8AC3E}">
        <p14:creationId xmlns:p14="http://schemas.microsoft.com/office/powerpoint/2010/main" val="2421041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5F4C9A58-B1A7-45DD-9453-4266A3CFB7F8}"/>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475502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B2EB3-71E4-D6D7-0630-868401988FBA}"/>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474EF888-690D-06E4-02FF-3A59E45AF8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Gehen Sie gerne tiefer auf den Punkt Benennung und Bewertung von Gefühlen ein.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Oft benennen und bewerten pädagogische Fachkräfte die Gefühle von Kindern ohne sich zu vergewissern, ob sie die Gefühlsäußerung eines Kindes richtig interpretiert haben.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Hilfreicher ist es, zu beschreiben, was ich sehe oder höre, zu fragen oder eine Vermutung auszusprechen: „Kann es ein, dass Du traurig bist?“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Sicher kennen auch viele Äußerungen wie diese: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„Du brauchst keine Angst zu haben.“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„Du brauchst nicht traurig sein.“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Besser ist es zu fragen: „Was hilft Dir, wenn Du Angst hast?“ oder „Was hilft Dir, wenn du traurig bist?“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Es können ggf. auch zirkuläre Fragen genutzt werden: „Was kann der Freundin*dem Freund, der Puppe, dem Bären helfen, wenn…… (Gefühl benennen)?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4155385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B2EB3-71E4-D6D7-0630-868401988FBA}"/>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474EF888-690D-06E4-02FF-3A59E45AF8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sz="1200" b="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Gehen Sie gerne tiefer auf den Punkt Benennung und Bewertung von Gefühlen ein.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Oft benennen und bewerten pädagogische Fachkräfte die Gefühle von Kindern ohne sich zu vergewissern, ob sie die Gefühlsäußerung eines Kindes richtig interpretiert haben.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Hilfreicher ist es, zu beschreiben, was ich sehe oder höre, zu fragen oder eine Vermutung auszusprechen: „Kann es ein, dass Du traurig bist?“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Sicher kennen auch viele Äußerungen wie diese: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„Du brauchst keine Angst zu haben.“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„Du brauchst nicht traurig sein.“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Besser ist es zu fragen: „Was hilft Dir, wenn Du Angst hast?“ oder „Was hilft Dir, wenn du traurig bist?“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Es können ggf. auch zirkuläre Fragen genutzt werden: „Was kann der Freundin*dem Freund, der Puppe, dem Bären helfen, wenn…… (Gefühl benennen)?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1226300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E340D-376A-0789-B633-FAC4C48C8DBB}"/>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CF315042-0524-259F-1186-D0964C6269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Kein Körperkontakt ohne Zustimmung: Körperkontakt sollte entweder vom Kind ausgehen oder durch die Fachkraft angeboten werden, die die Reaktion des Kindes auf das Angebot abwartet.</a:t>
            </a:r>
          </a:p>
        </p:txBody>
      </p:sp>
    </p:spTree>
    <p:extLst>
      <p:ext uri="{BB962C8B-B14F-4D97-AF65-F5344CB8AC3E}">
        <p14:creationId xmlns:p14="http://schemas.microsoft.com/office/powerpoint/2010/main" val="2555425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047C8A06-9BD6-4271-AB78-59E83154DC45}"/>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8946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53BCEEF3-2FE8-4562-84C4-7292DA7E50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Für den Transfer der bearbeiteten Inhalte in den Kita-Alltag ist es nützlich, exemplarisch konkrete Handlungsstrategien zu entwickeln.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Hier bietet es sich an, sich in einer Kleingruppenarbeit mit der Frage auseinanderzusetzen, wie im Kita-Alltag feinfühlig auf Gefühle reagiert werden kann.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Bitten Sie die Teilnehmenden, sich (abhängig von der Gruppengröße) 1-3 der 7 Grundgefühle auszusuchen. Bitte achten Sie auf eine Verteilung, durch die alle Gefühle bearbeitet werden.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Sie können die Arbeit in der Gruppe durch Fragen unterstützen, wie z. B.</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Woran erkennen wir das Gefühl (Körpersprache, Mimik, Worte etc.)?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Welches Bedürfnis, welche Bedürfnisse könnten hinter dem Gefühl stecken?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Was wären unterstützende/feinfühlige Reaktionen? (Co-Regulation, Versprachlichung etc.)</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Bitten Sie die Gruppe, die Arbeitsergebnisse zu visualisieren und als Empfehlungen im Plenum vorzustellen.</a:t>
            </a:r>
          </a:p>
        </p:txBody>
      </p:sp>
    </p:spTree>
    <p:extLst>
      <p:ext uri="{BB962C8B-B14F-4D97-AF65-F5344CB8AC3E}">
        <p14:creationId xmlns:p14="http://schemas.microsoft.com/office/powerpoint/2010/main" val="726047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A2B816A4-6144-4B37-881D-B96C5F94D7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 Hinweise</a:t>
            </a:r>
          </a:p>
          <a:p>
            <a:r>
              <a:rPr lang="de-DE" dirty="0"/>
              <a:t>Zitate bieten eine gute Grundlage, um in einen inhaltlichen Austausch zu kommen. </a:t>
            </a:r>
          </a:p>
          <a:p>
            <a:r>
              <a:rPr lang="de-DE" dirty="0"/>
              <a:t>Bitten Sie die Teilnehmenden, sich in Murmelgruppen über eines der Zitate auszutauschen.</a:t>
            </a:r>
          </a:p>
          <a:p>
            <a:pPr marL="171450" indent="-171450">
              <a:buFont typeface="Symbol" panose="05050102010706020507" pitchFamily="18" charset="2"/>
              <a:buChar char="-"/>
            </a:pPr>
            <a:r>
              <a:rPr lang="de-DE" sz="1200" dirty="0"/>
              <a:t>Könnten Kinder in Ihrer Einrichtung das auch so sagen? </a:t>
            </a:r>
          </a:p>
          <a:p>
            <a:pPr marL="171450" indent="-171450">
              <a:buFont typeface="Symbol" panose="05050102010706020507" pitchFamily="18" charset="2"/>
              <a:buChar char="-"/>
            </a:pPr>
            <a:r>
              <a:rPr lang="de-DE" sz="1200" dirty="0"/>
              <a:t>Was denken Sie, ist dem Kind hier wichtig? </a:t>
            </a:r>
          </a:p>
          <a:p>
            <a:pPr marL="171450" indent="-171450">
              <a:buFont typeface="Symbol" panose="05050102010706020507" pitchFamily="18" charset="2"/>
              <a:buChar char="-"/>
            </a:pPr>
            <a:r>
              <a:rPr lang="de-DE" sz="1200" dirty="0"/>
              <a:t>Was folgt daraus für das pädagogische Handeln?</a:t>
            </a:r>
          </a:p>
        </p:txBody>
      </p:sp>
    </p:spTree>
    <p:extLst>
      <p:ext uri="{BB962C8B-B14F-4D97-AF65-F5344CB8AC3E}">
        <p14:creationId xmlns:p14="http://schemas.microsoft.com/office/powerpoint/2010/main" val="2456198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A2B816A4-6144-4B37-881D-B96C5F94D7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15293052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a:sym typeface="Wingdings" panose="05000000000000000000" pitchFamily="2" charset="2"/>
              </a:rPr>
              <a:t>Methodische Hinweise</a:t>
            </a: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Wählen Sie Vorsichtssätze aus, die aus Ihrer Sicht eine gute Grundlage für Gespräche in der Gruppe/in Ihrem Team bilden. Auf der Folie finden sich unterschiedliche Beispiele.</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Besprechen Sie exemplarisch einzelne Sätze. Möglicherweise ist es hilfreich zunächst einen der Sätze im Plenum zu besprechen, andere in Kleingruppen.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Nehmen Sie dabei folgende Fragen auf:</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Was lösen die Vorsicht-Sätze in Ihnen aus?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Warum sind diese Vorsicht-Sätze aus fachlicher Sicht wichtig? </a:t>
            </a:r>
          </a:p>
          <a:p>
            <a:pPr marL="742950" lvl="1" indent="-285750">
              <a:buFont typeface="Arial" panose="020B0604020202020204" pitchFamily="34" charset="0"/>
              <a:buChar char="•"/>
            </a:pPr>
            <a:r>
              <a:rPr lang="de-DE" sz="1800" b="0" dirty="0"/>
              <a:t>Was folgt daraus für Ihre Einrichtung? </a:t>
            </a:r>
          </a:p>
        </p:txBody>
      </p:sp>
      <p:sp>
        <p:nvSpPr>
          <p:cNvPr id="4" name="Foliennummernplatzhalter 3"/>
          <p:cNvSpPr>
            <a:spLocks noGrp="1"/>
          </p:cNvSpPr>
          <p:nvPr>
            <p:ph type="sldNum" sz="quarter" idx="5"/>
          </p:nvPr>
        </p:nvSpPr>
        <p:spPr/>
        <p:txBody>
          <a:bodyPr/>
          <a:lstStyle/>
          <a:p>
            <a:fld id="{595933A5-608E-483C-9005-E71D0DB3BF90}" type="slidenum">
              <a:rPr lang="de-DE" smtClean="0"/>
              <a:t>30</a:t>
            </a:fld>
            <a:endParaRPr lang="de-DE"/>
          </a:p>
        </p:txBody>
      </p:sp>
    </p:spTree>
    <p:extLst>
      <p:ext uri="{BB962C8B-B14F-4D97-AF65-F5344CB8AC3E}">
        <p14:creationId xmlns:p14="http://schemas.microsoft.com/office/powerpoint/2010/main" val="1473473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Die Folie wurde in Anlehnung an die Publikationen von Claudia Croos-Müller ("Ich </a:t>
            </a:r>
            <a:r>
              <a:rPr lang="de-DE" sz="1800" dirty="0" err="1">
                <a:solidFill>
                  <a:srgbClr val="000000"/>
                </a:solidFill>
                <a:effectLst/>
                <a:latin typeface="Verdana" panose="020B0604030504040204" pitchFamily="34" charset="0"/>
                <a:ea typeface="Times New Roman" panose="02020603050405020304" pitchFamily="18" charset="0"/>
                <a:cs typeface="Aptos" panose="020B0004020202020204" pitchFamily="34" charset="0"/>
              </a:rPr>
              <a:t>schaf</a:t>
            </a:r>
            <a:r>
              <a:rPr lang="de-DE" sz="1800" dirty="0">
                <a:solidFill>
                  <a:srgbClr val="000000"/>
                </a:solidFill>
                <a:effectLst/>
                <a:latin typeface="Verdana" panose="020B0604030504040204" pitchFamily="34" charset="0"/>
                <a:ea typeface="Times New Roman" panose="02020603050405020304" pitchFamily="18" charset="0"/>
                <a:cs typeface="Aptos" panose="020B0004020202020204" pitchFamily="34" charset="0"/>
              </a:rPr>
              <a:t>(f) das!„) erstellt.</a:t>
            </a:r>
            <a:endParaRPr lang="de-DE" sz="1800" dirty="0">
              <a:effectLst/>
              <a:latin typeface="Aptos" panose="020B0004020202020204" pitchFamily="34" charset="0"/>
              <a:ea typeface="Aptos" panose="020B0004020202020204" pitchFamily="34" charset="0"/>
              <a:cs typeface="Aptos" panose="020B0004020202020204" pitchFamily="34" charset="0"/>
            </a:endParaRP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31</a:t>
            </a:fld>
            <a:endParaRPr lang="de-DE"/>
          </a:p>
        </p:txBody>
      </p:sp>
    </p:spTree>
    <p:extLst>
      <p:ext uri="{BB962C8B-B14F-4D97-AF65-F5344CB8AC3E}">
        <p14:creationId xmlns:p14="http://schemas.microsoft.com/office/powerpoint/2010/main" val="2829472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32</a:t>
            </a:fld>
            <a:endParaRPr lang="de-DE"/>
          </a:p>
        </p:txBody>
      </p:sp>
    </p:spTree>
    <p:extLst>
      <p:ext uri="{BB962C8B-B14F-4D97-AF65-F5344CB8AC3E}">
        <p14:creationId xmlns:p14="http://schemas.microsoft.com/office/powerpoint/2010/main" val="22935855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E7DAE232-37A7-40F8-B4AF-CCB968BC01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15517645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E7DAE232-37A7-40F8-B4AF-CCB968BC01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510223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800" dirty="0">
                <a:sym typeface="Wingdings" panose="05000000000000000000" pitchFamily="2" charset="2"/>
              </a:rPr>
              <a:t>Methodische Hinweise</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sym typeface="Wingdings" panose="05000000000000000000" pitchFamily="2" charset="2"/>
              </a:rPr>
              <a:t>Kommen Sie über den Stand in Ihrer Einrichtung ins Gespräch.</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t>Hier bietet sich ein Rundgang durch das Haus an. Zu zweit oder in Kleingruppen können sich die Teilnehmenden einen Überblick zu verschaffen, Gelungenes benennen und Bereiche identifizieren, die verändert werden könnten/müssten.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t>Tragen Sie die Ergebnisse in Plenum zusammen, überlegen Sie gemeinsam, was sie zuerst angehen wollen, mit wem, bis wann…</a:t>
            </a:r>
          </a:p>
        </p:txBody>
      </p:sp>
      <p:sp>
        <p:nvSpPr>
          <p:cNvPr id="4" name="Foliennummernplatzhalter 3"/>
          <p:cNvSpPr>
            <a:spLocks noGrp="1"/>
          </p:cNvSpPr>
          <p:nvPr>
            <p:ph type="sldNum" sz="quarter" idx="5"/>
          </p:nvPr>
        </p:nvSpPr>
        <p:spPr/>
        <p:txBody>
          <a:bodyPr/>
          <a:lstStyle/>
          <a:p>
            <a:fld id="{595933A5-608E-483C-9005-E71D0DB3BF90}" type="slidenum">
              <a:rPr lang="de-DE" smtClean="0"/>
              <a:t>36</a:t>
            </a:fld>
            <a:endParaRPr lang="de-DE"/>
          </a:p>
        </p:txBody>
      </p:sp>
    </p:spTree>
    <p:extLst>
      <p:ext uri="{BB962C8B-B14F-4D97-AF65-F5344CB8AC3E}">
        <p14:creationId xmlns:p14="http://schemas.microsoft.com/office/powerpoint/2010/main" val="39922842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b="0" baseline="0" dirty="0"/>
              <a:t>Anmerkungen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i="0" baseline="0" dirty="0">
                <a:sym typeface="Wingdings" pitchFamily="2" charset="2"/>
              </a:rPr>
              <a:t>Geben Sie sich am Ende der gemeinsamen Arbeitsphase genug Zeit, um die Früchte der Arbeit einzusammeln und den Transfer der Arbeitsergebnisse in den Kita-Alltag zu unterstützen.</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i="0" baseline="0" dirty="0">
              <a:sym typeface="Wingdings" pitchFamily="2" charset="2"/>
            </a:endParaRPr>
          </a:p>
          <a:p>
            <a:pPr marL="0" indent="0">
              <a:buFont typeface="Symbol" panose="05050102010706020507" pitchFamily="18" charset="2"/>
              <a:buNone/>
            </a:pPr>
            <a:r>
              <a:rPr lang="de-DE" dirty="0">
                <a:sym typeface="Wingdings"/>
              </a:rPr>
              <a:t>Ein gemeinsamer Abschluss hilft u. a. </a:t>
            </a:r>
          </a:p>
          <a:p>
            <a:pPr marL="171450" indent="-171450">
              <a:buFont typeface="Symbol" panose="05050102010706020507" pitchFamily="18" charset="2"/>
              <a:buChar char="-"/>
            </a:pPr>
            <a:r>
              <a:rPr lang="de-DE" dirty="0">
                <a:sym typeface="Wingdings"/>
              </a:rPr>
              <a:t>letzte Fragen zu beantworten, </a:t>
            </a:r>
          </a:p>
          <a:p>
            <a:pPr marL="171450" indent="-171450">
              <a:buFont typeface="Symbol" panose="05050102010706020507" pitchFamily="18" charset="2"/>
              <a:buChar char="-"/>
            </a:pPr>
            <a:r>
              <a:rPr lang="de-DE" dirty="0">
                <a:sym typeface="Wingdings"/>
              </a:rPr>
              <a:t>unklare Themen aufzudecken und zu adressieren, </a:t>
            </a:r>
          </a:p>
          <a:p>
            <a:pPr marL="171450" indent="-171450">
              <a:buFont typeface="Symbol" panose="05050102010706020507" pitchFamily="18" charset="2"/>
              <a:buChar char="-"/>
            </a:pPr>
            <a:r>
              <a:rPr lang="de-DE" dirty="0">
                <a:sym typeface="Wingdings"/>
              </a:rPr>
              <a:t>Wissensanker zu setzen,</a:t>
            </a:r>
          </a:p>
          <a:p>
            <a:pPr marL="171450" indent="-171450">
              <a:buFont typeface="Symbol" panose="05050102010706020507" pitchFamily="18" charset="2"/>
              <a:buChar char="-"/>
            </a:pPr>
            <a:r>
              <a:rPr lang="de-DE" dirty="0">
                <a:sym typeface="Wingdings"/>
              </a:rPr>
              <a:t>den Transfer zu unterstützen und  </a:t>
            </a:r>
          </a:p>
          <a:p>
            <a:pPr marL="171450" indent="-171450">
              <a:buFont typeface="Symbol" panose="05050102010706020507" pitchFamily="18" charset="2"/>
              <a:buChar char="-"/>
            </a:pPr>
            <a:r>
              <a:rPr lang="de-DE" dirty="0">
                <a:sym typeface="Wingdings"/>
              </a:rPr>
              <a:t>die Zusammenarbeit gedanklich abzuschließen. </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de-DE" sz="1200" i="0" baseline="0" dirty="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sz="1200" i="0" baseline="0" dirty="0">
                <a:sym typeface="Wingdings" pitchFamily="2" charset="2"/>
              </a:rPr>
              <a:t>Methodische Hinweise</a:t>
            </a:r>
          </a:p>
          <a:p>
            <a:pPr marL="0" indent="0">
              <a:buFont typeface="Wingdings" charset="0"/>
              <a:buNone/>
            </a:pPr>
            <a:r>
              <a:rPr lang="de-DE" dirty="0">
                <a:sym typeface="Wingdings"/>
              </a:rPr>
              <a:t>Besprechen Sie, (ggf. in Kleingruppen), welche Schlussfolgerungen Sie aus dem bisher Erarbeiteten für Ihre künftige Arbeit ableiten, z. B. über folgende Fragen: </a:t>
            </a:r>
          </a:p>
          <a:p>
            <a:pPr marL="171450" indent="-171450">
              <a:buFont typeface="Symbol" panose="05050102010706020507" pitchFamily="18" charset="2"/>
              <a:buChar char="-"/>
            </a:pPr>
            <a:r>
              <a:rPr lang="de-DE" dirty="0">
                <a:sym typeface="Wingdings"/>
              </a:rPr>
              <a:t>Was sind für Sie als Team für die Zukunft zentrale Aspekte im Umgang mit starken Gefühlen von Kindern?</a:t>
            </a:r>
          </a:p>
          <a:p>
            <a:pPr marL="171450" indent="-171450">
              <a:buFont typeface="Symbol" panose="05050102010706020507" pitchFamily="18" charset="2"/>
              <a:buChar char="-"/>
            </a:pPr>
            <a:r>
              <a:rPr lang="de-DE" dirty="0">
                <a:sym typeface="Wingdings"/>
              </a:rPr>
              <a:t>Was soll aus der bisherigen Praxis erhalten bleiben, welche Veränderungen sind erforderlich?</a:t>
            </a:r>
          </a:p>
          <a:p>
            <a:pPr marL="171450" indent="-171450">
              <a:buFont typeface="Symbol" panose="05050102010706020507" pitchFamily="18" charset="2"/>
              <a:buChar char="-"/>
            </a:pPr>
            <a:r>
              <a:rPr lang="de-DE" dirty="0">
                <a:sym typeface="Wingdings"/>
              </a:rPr>
              <a:t>Worauf wollen Sie sich als Team einigen?</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37</a:t>
            </a:fld>
            <a:endParaRPr lang="de-DE"/>
          </a:p>
        </p:txBody>
      </p:sp>
    </p:spTree>
    <p:extLst>
      <p:ext uri="{BB962C8B-B14F-4D97-AF65-F5344CB8AC3E}">
        <p14:creationId xmlns:p14="http://schemas.microsoft.com/office/powerpoint/2010/main" val="368023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i="0" baseline="0" dirty="0">
                <a:sym typeface="Wingdings" pitchFamily="2" charset="2"/>
              </a:rPr>
              <a:t> Methodische Hinweise</a:t>
            </a:r>
          </a:p>
          <a:p>
            <a:pPr marL="0" indent="0">
              <a:buFont typeface="Symbol" panose="05050102010706020507" pitchFamily="18" charset="2"/>
              <a:buNone/>
            </a:pPr>
            <a:r>
              <a:rPr lang="de-DE" dirty="0">
                <a:sym typeface="Wingdings"/>
              </a:rPr>
              <a:t>Gemeinsame Arbeitsphasen können sehr unterschiedlich abgeschlossen werden. Methodische Anregungen für den Abschluss finden Sie z. B. hier:</a:t>
            </a:r>
          </a:p>
          <a:p>
            <a:pPr marL="0" indent="0">
              <a:buFont typeface="Symbol" panose="05050102010706020507" pitchFamily="18" charset="2"/>
              <a:buNone/>
            </a:pPr>
            <a:r>
              <a:rPr lang="de-DE" dirty="0">
                <a:sym typeface="Wingdings"/>
              </a:rPr>
              <a:t>https://www.methodenkartei.uni-oldenburg.de/methoden/</a:t>
            </a:r>
          </a:p>
          <a:p>
            <a:pPr marL="0" indent="0">
              <a:buFont typeface="Symbol" panose="05050102010706020507" pitchFamily="18" charset="2"/>
              <a:buNone/>
            </a:pPr>
            <a:r>
              <a:rPr lang="de-DE" dirty="0">
                <a:sym typeface="Wingdings"/>
              </a:rPr>
              <a:t>Oder hier</a:t>
            </a:r>
          </a:p>
          <a:p>
            <a:pPr marL="0" indent="0">
              <a:buFont typeface="Symbol" panose="05050102010706020507" pitchFamily="18" charset="2"/>
              <a:buNone/>
            </a:pPr>
            <a:r>
              <a:rPr lang="de-DE" dirty="0">
                <a:sym typeface="Wingdings"/>
              </a:rPr>
              <a:t>https://kompetenzzentrum-vielfalt-hessen.de/site/assets/files/1064/leitfaden_wir_lotsen_methodenkoffer-1.pdf</a:t>
            </a:r>
          </a:p>
          <a:p>
            <a:pPr marL="0" indent="0">
              <a:buFont typeface="Symbol" panose="05050102010706020507" pitchFamily="18" charset="2"/>
              <a:buNone/>
            </a:pPr>
            <a:endParaRPr lang="de-DE" dirty="0">
              <a:sym typeface="Wingdings"/>
            </a:endParaRPr>
          </a:p>
          <a:p>
            <a:pPr marL="0" indent="0">
              <a:buFont typeface="Symbol" panose="05050102010706020507" pitchFamily="18" charset="2"/>
              <a:buNone/>
            </a:pPr>
            <a:r>
              <a:rPr lang="de-DE" dirty="0">
                <a:sym typeface="Wingdings"/>
              </a:rPr>
              <a:t>Wenn Sie gerne mit Fragen arbeiten sind mögliche Feedbackfragen:</a:t>
            </a:r>
          </a:p>
          <a:p>
            <a:pPr marL="171450" indent="-171450">
              <a:buFont typeface="Symbol" panose="05050102010706020507" pitchFamily="18" charset="2"/>
              <a:buChar char="-"/>
            </a:pPr>
            <a:r>
              <a:rPr lang="de-DE" dirty="0">
                <a:sym typeface="Wingdings"/>
              </a:rPr>
              <a:t>Das war mir heute … zu schnell, zu langsam oder genau richtig?</a:t>
            </a:r>
          </a:p>
          <a:p>
            <a:pPr marL="171450" indent="-171450">
              <a:buFont typeface="Symbol" panose="05050102010706020507" pitchFamily="18" charset="2"/>
              <a:buChar char="-"/>
            </a:pPr>
            <a:r>
              <a:rPr lang="de-DE" dirty="0">
                <a:sym typeface="Wingdings"/>
              </a:rPr>
              <a:t>Was hat mich heute begeistert?</a:t>
            </a:r>
          </a:p>
          <a:p>
            <a:pPr marL="171450" indent="-171450">
              <a:buFont typeface="Symbol" panose="05050102010706020507" pitchFamily="18" charset="2"/>
              <a:buChar char="-"/>
            </a:pPr>
            <a:r>
              <a:rPr lang="de-DE" dirty="0">
                <a:sym typeface="Wingdings"/>
              </a:rPr>
              <a:t>Was hat Ihnen heute an der Moderation gefallen? …und was an der Gruppe?</a:t>
            </a:r>
          </a:p>
          <a:p>
            <a:endParaRPr lang="de-DE" dirty="0"/>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effectLst/>
                <a:latin typeface="Aptos" panose="020B0004020202020204" pitchFamily="34" charset="0"/>
                <a:cs typeface="Times New Roman" panose="02020603050405020304" pitchFamily="18" charset="0"/>
                <a:sym typeface="Wingdings" panose="05000000000000000000" pitchFamily="2" charset="2"/>
              </a:rPr>
              <a:t>Bildnachweis:</a:t>
            </a:r>
            <a:endParaRPr lang="de-DE"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t>Bild von </a:t>
            </a:r>
            <a:r>
              <a:rPr lang="de-DE" sz="1200" dirty="0" err="1"/>
              <a:t>Freepik-Magnific</a:t>
            </a:r>
            <a:r>
              <a:rPr lang="de-DE" sz="1200" dirty="0"/>
              <a:t> auf </a:t>
            </a:r>
            <a:r>
              <a:rPr lang="de-DE" sz="1200" dirty="0" err="1"/>
              <a:t>Magnific</a:t>
            </a:r>
            <a:r>
              <a:rPr lang="de-DE" sz="1200" dirty="0"/>
              <a:t>. Erreichbar unter: </a:t>
            </a:r>
            <a:r>
              <a:rPr lang="de-DE" dirty="0"/>
              <a:t>https://www.magnific.com/free-photo/front-view-arrangement-with-different-feelings_12558420.htm [12.08.2026]</a:t>
            </a:r>
          </a:p>
        </p:txBody>
      </p:sp>
      <p:sp>
        <p:nvSpPr>
          <p:cNvPr id="4" name="Foliennummernplatzhalter 3"/>
          <p:cNvSpPr>
            <a:spLocks noGrp="1"/>
          </p:cNvSpPr>
          <p:nvPr>
            <p:ph type="sldNum" sz="quarter" idx="5"/>
          </p:nvPr>
        </p:nvSpPr>
        <p:spPr/>
        <p:txBody>
          <a:bodyPr/>
          <a:lstStyle/>
          <a:p>
            <a:fld id="{595933A5-608E-483C-9005-E71D0DB3BF90}" type="slidenum">
              <a:rPr lang="de-DE" smtClean="0"/>
              <a:t>38</a:t>
            </a:fld>
            <a:endParaRPr lang="de-DE"/>
          </a:p>
        </p:txBody>
      </p:sp>
    </p:spTree>
    <p:extLst>
      <p:ext uri="{BB962C8B-B14F-4D97-AF65-F5344CB8AC3E}">
        <p14:creationId xmlns:p14="http://schemas.microsoft.com/office/powerpoint/2010/main" val="38350193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 typeface="Symbol" panose="05050102010706020507" pitchFamily="18" charset="2"/>
              <a:buChar char="-"/>
            </a:pPr>
            <a:r>
              <a:rPr lang="de-DE" dirty="0"/>
              <a:t>QR-Code führt auf www.bildungsplan-brandenburg.de. Dort finden sich der Bildungsplan als PDF, vielfältige Materialien zur Unterstützung, Beispiel- und Erklärvideos sowie ein Kalender zu Fortbildungsangeboten zum Bildungsplan online und in Präsenz.</a:t>
            </a:r>
          </a:p>
        </p:txBody>
      </p:sp>
      <p:sp>
        <p:nvSpPr>
          <p:cNvPr id="4" name="Foliennummernplatzhalter 3"/>
          <p:cNvSpPr>
            <a:spLocks noGrp="1"/>
          </p:cNvSpPr>
          <p:nvPr>
            <p:ph type="sldNum" sz="quarter" idx="5"/>
          </p:nvPr>
        </p:nvSpPr>
        <p:spPr/>
        <p:txBody>
          <a:bodyPr/>
          <a:lstStyle/>
          <a:p>
            <a:fld id="{595933A5-608E-483C-9005-E71D0DB3BF90}" type="slidenum">
              <a:rPr lang="de-DE" smtClean="0"/>
              <a:t>39</a:t>
            </a:fld>
            <a:endParaRPr lang="de-DE"/>
          </a:p>
        </p:txBody>
      </p:sp>
    </p:spTree>
    <p:extLst>
      <p:ext uri="{BB962C8B-B14F-4D97-AF65-F5344CB8AC3E}">
        <p14:creationId xmlns:p14="http://schemas.microsoft.com/office/powerpoint/2010/main" val="15006949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de-DE" dirty="0"/>
          </a:p>
        </p:txBody>
      </p:sp>
      <p:sp>
        <p:nvSpPr>
          <p:cNvPr id="384" name="Google Shape;38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e-DE" sz="1200" b="0" i="0" u="none" strike="noStrike" cap="none">
                <a:solidFill>
                  <a:srgbClr val="000000"/>
                </a:solidFill>
                <a:latin typeface="Calibri"/>
                <a:ea typeface="Calibri"/>
                <a:cs typeface="Calibri"/>
                <a:sym typeface="Calibri"/>
              </a:rPr>
              <a:t>40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6989632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A4A13AF0-33A7-B952-4678-DC4F34A81EC8}"/>
              </a:ext>
            </a:extLst>
          </p:cNvPr>
          <p:cNvPicPr>
            <a:picLocks noChangeAspect="1"/>
          </p:cNvPicPr>
          <p:nvPr userDrawn="1"/>
        </p:nvPicPr>
        <p:blipFill>
          <a:blip r:embed="rId2">
            <a:alphaModFix amt="50000"/>
          </a:blip>
          <a:srcRect t="15434" b="9566"/>
          <a:stretch/>
        </p:blipFill>
        <p:spPr>
          <a:xfrm>
            <a:off x="0" y="0"/>
            <a:ext cx="12192000" cy="6858000"/>
          </a:xfrm>
          <a:prstGeom prst="rect">
            <a:avLst/>
          </a:prstGeom>
        </p:spPr>
      </p:pic>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AD81D7A-ED88-428B-8248-9AEE6A62D3FD}" type="datetime1">
              <a:rPr lang="de-DE" smtClean="0"/>
              <a:t>29.09.2026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r>
              <a:rPr lang="de-DE"/>
              <a:t>Brandenburger Bildungsplan, ab Seite 200  Henrike Krüsmann</a:t>
            </a:r>
            <a:endParaRPr lang="de-DE" dirty="0"/>
          </a:p>
        </p:txBody>
      </p:sp>
      <p:sp>
        <p:nvSpPr>
          <p:cNvPr id="11" name="Textfeld 10">
            <a:extLst>
              <a:ext uri="{FF2B5EF4-FFF2-40B4-BE49-F238E27FC236}">
                <a16:creationId xmlns:a16="http://schemas.microsoft.com/office/drawing/2014/main" id="{EF4EB92D-B6A3-D139-6972-54C82292F9E7}"/>
              </a:ext>
            </a:extLst>
          </p:cNvPr>
          <p:cNvSpPr txBox="1"/>
          <p:nvPr userDrawn="1"/>
        </p:nvSpPr>
        <p:spPr>
          <a:xfrm>
            <a:off x="0" y="6277301"/>
            <a:ext cx="2861187" cy="523220"/>
          </a:xfrm>
          <a:prstGeom prst="rect">
            <a:avLst/>
          </a:prstGeom>
          <a:noFill/>
        </p:spPr>
        <p:txBody>
          <a:bodyPr wrap="square">
            <a:spAutoFit/>
          </a:bodyPr>
          <a:lstStyle/>
          <a:p>
            <a:r>
              <a:rPr lang="de-DE" sz="1400" dirty="0"/>
              <a:t>Brandenburger Bildungsplan, S. 144, </a:t>
            </a:r>
          </a:p>
          <a:p>
            <a:r>
              <a:rPr lang="de-DE" sz="1400" dirty="0"/>
              <a:t>Sebastian </a:t>
            </a:r>
            <a:r>
              <a:rPr lang="de-DE" sz="1400" dirty="0" err="1"/>
              <a:t>Treytnar</a:t>
            </a:r>
            <a:endParaRPr lang="de-DE" sz="1400" dirty="0"/>
          </a:p>
        </p:txBody>
      </p:sp>
      <p:sp>
        <p:nvSpPr>
          <p:cNvPr id="16" name="Foliennummernplatzhalter 5">
            <a:extLst>
              <a:ext uri="{FF2B5EF4-FFF2-40B4-BE49-F238E27FC236}">
                <a16:creationId xmlns:a16="http://schemas.microsoft.com/office/drawing/2014/main" id="{3C19D0B1-1D85-BAEA-AF29-C570CE39B739}"/>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17" name="Foliennummernplatzhalter 5">
            <a:extLst>
              <a:ext uri="{FF2B5EF4-FFF2-40B4-BE49-F238E27FC236}">
                <a16:creationId xmlns:a16="http://schemas.microsoft.com/office/drawing/2014/main" id="{0B2E6BDB-6BD5-F5DD-E747-D685FB57664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8" name="Google Shape;26;p94" descr="FHP.WMF">
            <a:extLst>
              <a:ext uri="{FF2B5EF4-FFF2-40B4-BE49-F238E27FC236}">
                <a16:creationId xmlns:a16="http://schemas.microsoft.com/office/drawing/2014/main" id="{AB0BFDF1-CFD8-0627-EC5C-B91ECBFA6E2D}"/>
              </a:ext>
            </a:extLst>
          </p:cNvPr>
          <p:cNvPicPr preferRelativeResize="0"/>
          <p:nvPr userDrawn="1"/>
        </p:nvPicPr>
        <p:blipFill rotWithShape="1">
          <a:blip r:embed="rId3">
            <a:alphaModFix/>
          </a:blip>
          <a:srcRect/>
          <a:stretch/>
        </p:blipFill>
        <p:spPr>
          <a:xfrm>
            <a:off x="6711188" y="6533779"/>
            <a:ext cx="604707" cy="240080"/>
          </a:xfrm>
          <a:prstGeom prst="rect">
            <a:avLst/>
          </a:prstGeom>
          <a:noFill/>
          <a:ln>
            <a:noFill/>
          </a:ln>
        </p:spPr>
      </p:pic>
      <p:pic>
        <p:nvPicPr>
          <p:cNvPr id="19" name="Google Shape;25;p94">
            <a:extLst>
              <a:ext uri="{FF2B5EF4-FFF2-40B4-BE49-F238E27FC236}">
                <a16:creationId xmlns:a16="http://schemas.microsoft.com/office/drawing/2014/main" id="{8ADE689F-2404-BAAD-62FF-0ACDCDC68E0A}"/>
              </a:ext>
            </a:extLst>
          </p:cNvPr>
          <p:cNvPicPr preferRelativeResize="0"/>
          <p:nvPr userDrawn="1"/>
        </p:nvPicPr>
        <p:blipFill rotWithShape="1">
          <a:blip r:embed="rId4">
            <a:alphaModFix/>
          </a:blip>
          <a:srcRect/>
          <a:stretch/>
        </p:blipFill>
        <p:spPr>
          <a:xfrm>
            <a:off x="7013542" y="5710885"/>
            <a:ext cx="2342981" cy="1656052"/>
          </a:xfrm>
          <a:prstGeom prst="rect">
            <a:avLst/>
          </a:prstGeom>
          <a:noFill/>
          <a:ln>
            <a:noFill/>
          </a:ln>
        </p:spPr>
      </p:pic>
      <p:pic>
        <p:nvPicPr>
          <p:cNvPr id="20" name="Grafik 19" descr="Ein Bild, das Text, Schrift, Grafiken, Logo enthält.&#10;&#10;KI-generierte Inhalte können fehlerhaft sein.">
            <a:extLst>
              <a:ext uri="{FF2B5EF4-FFF2-40B4-BE49-F238E27FC236}">
                <a16:creationId xmlns:a16="http://schemas.microsoft.com/office/drawing/2014/main" id="{A481620D-11D2-CADB-A123-55307C418FAB}"/>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9040983" y="6349833"/>
            <a:ext cx="1719846" cy="428051"/>
          </a:xfrm>
          <a:prstGeom prst="rect">
            <a:avLst/>
          </a:prstGeom>
        </p:spPr>
      </p:pic>
      <p:pic>
        <p:nvPicPr>
          <p:cNvPr id="21" name="Grafik 20" descr="Ein Bild, das Schrift, Grafiken, Logo, Screenshot enthält.&#10;&#10;KI-generierte Inhalte können fehlerhaft sein.">
            <a:extLst>
              <a:ext uri="{FF2B5EF4-FFF2-40B4-BE49-F238E27FC236}">
                <a16:creationId xmlns:a16="http://schemas.microsoft.com/office/drawing/2014/main" id="{578ED3B8-AED2-6B4B-573E-B3B694B1A44B}"/>
              </a:ext>
            </a:extLst>
          </p:cNvPr>
          <p:cNvPicPr>
            <a:picLocks noChangeAspect="1"/>
          </p:cNvPicPr>
          <p:nvPr userDrawn="1"/>
        </p:nvPicPr>
        <p:blipFill>
          <a:blip r:embed="rId6"/>
          <a:stretch>
            <a:fillRect/>
          </a:stretch>
        </p:blipFill>
        <p:spPr>
          <a:xfrm>
            <a:off x="10817076" y="6270214"/>
            <a:ext cx="1280840" cy="512336"/>
          </a:xfrm>
          <a:prstGeom prst="rect">
            <a:avLst/>
          </a:prstGeom>
        </p:spPr>
      </p:pic>
      <p:pic>
        <p:nvPicPr>
          <p:cNvPr id="7" name="Grafik 6">
            <a:extLst>
              <a:ext uri="{FF2B5EF4-FFF2-40B4-BE49-F238E27FC236}">
                <a16:creationId xmlns:a16="http://schemas.microsoft.com/office/drawing/2014/main" id="{C1C7B41A-A54B-95C4-6EAA-27D7573CB6FB}"/>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5619750" y="6002542"/>
            <a:ext cx="814722" cy="855458"/>
          </a:xfrm>
          <a:prstGeom prst="rect">
            <a:avLst/>
          </a:prstGeom>
        </p:spPr>
      </p:pic>
    </p:spTree>
    <p:extLst>
      <p:ext uri="{BB962C8B-B14F-4D97-AF65-F5344CB8AC3E}">
        <p14:creationId xmlns:p14="http://schemas.microsoft.com/office/powerpoint/2010/main" val="4054752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E9BC373B-58E9-45DB-BA74-09E2F8D97504}" type="datetime1">
              <a:rPr lang="de-DE" smtClean="0"/>
              <a:t>29.09.2026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r>
              <a:rPr lang="de-DE"/>
              <a:t>Brandenburger Bildungsplan, ab Seite 200  Henrike Krüsmann</a:t>
            </a:r>
            <a:endParaRPr lang="de-DE" dirty="0"/>
          </a:p>
        </p:txBody>
      </p:sp>
    </p:spTree>
    <p:extLst>
      <p:ext uri="{BB962C8B-B14F-4D97-AF65-F5344CB8AC3E}">
        <p14:creationId xmlns:p14="http://schemas.microsoft.com/office/powerpoint/2010/main" val="28753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A92DC862-FFE5-4618-BCC3-B8BC9101B7DC}" type="datetime1">
              <a:rPr lang="de-DE" smtClean="0"/>
              <a:t>29.09.2026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r>
              <a:rPr lang="de-DE"/>
              <a:t>Brandenburger Bildungsplan, ab Seite 200  Henrike Krüsmann</a:t>
            </a:r>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BE0859DD-2A30-462E-BF8C-0CC789888B00}" type="datetime1">
              <a:rPr lang="de-DE" smtClean="0"/>
              <a:t>29.09.2026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r>
              <a:rPr lang="de-DE"/>
              <a:t>Brandenburger Bildungsplan, ab Seite 200  Henrike Krüsmann</a:t>
            </a:r>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BAA375-099B-E90B-483C-FCE3D393000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DB4218E-2B58-BBBB-D386-E4D85558F5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C466CDCA-1E80-89E4-6914-B0EECB590B58}"/>
              </a:ext>
            </a:extLst>
          </p:cNvPr>
          <p:cNvSpPr>
            <a:spLocks noGrp="1"/>
          </p:cNvSpPr>
          <p:nvPr>
            <p:ph type="dt" sz="half" idx="10"/>
          </p:nvPr>
        </p:nvSpPr>
        <p:spPr/>
        <p:txBody>
          <a:bodyPr/>
          <a:lstStyle/>
          <a:p>
            <a:fld id="{6304717E-60D1-444C-A169-B61FB9E86A1F}" type="datetime1">
              <a:rPr lang="de-DE" smtClean="0"/>
              <a:t>29.09.2026</a:t>
            </a:fld>
            <a:endParaRPr lang="de-DE"/>
          </a:p>
        </p:txBody>
      </p:sp>
      <p:sp>
        <p:nvSpPr>
          <p:cNvPr id="5" name="Fußzeilenplatzhalter 4">
            <a:extLst>
              <a:ext uri="{FF2B5EF4-FFF2-40B4-BE49-F238E27FC236}">
                <a16:creationId xmlns:a16="http://schemas.microsoft.com/office/drawing/2014/main" id="{C2672DB8-49D6-CAAA-0362-8465A455C759}"/>
              </a:ext>
            </a:extLst>
          </p:cNvPr>
          <p:cNvSpPr>
            <a:spLocks noGrp="1"/>
          </p:cNvSpPr>
          <p:nvPr>
            <p:ph type="ftr" sz="quarter" idx="11"/>
          </p:nvPr>
        </p:nvSpPr>
        <p:spPr/>
        <p:txBody>
          <a:bodyPr/>
          <a:lstStyle/>
          <a:p>
            <a:r>
              <a:rPr lang="de-DE"/>
              <a:t>Brandenburger Bildungsplan, ab Seite 200  Henrike Krüsmann</a:t>
            </a:r>
          </a:p>
        </p:txBody>
      </p:sp>
    </p:spTree>
    <p:extLst>
      <p:ext uri="{BB962C8B-B14F-4D97-AF65-F5344CB8AC3E}">
        <p14:creationId xmlns:p14="http://schemas.microsoft.com/office/powerpoint/2010/main" val="148470276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7BAC6B-4DE0-7642-892C-3A219A7F89B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971991D-AB5E-69EC-02D5-8C5CEDEBD777}"/>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6654110-8B43-1600-4493-579C9A262086}"/>
              </a:ext>
            </a:extLst>
          </p:cNvPr>
          <p:cNvSpPr>
            <a:spLocks noGrp="1"/>
          </p:cNvSpPr>
          <p:nvPr>
            <p:ph type="dt" sz="half" idx="10"/>
          </p:nvPr>
        </p:nvSpPr>
        <p:spPr/>
        <p:txBody>
          <a:bodyPr/>
          <a:lstStyle/>
          <a:p>
            <a:fld id="{C1D1418C-0019-4601-BB01-CB81A0461512}" type="datetime1">
              <a:rPr lang="de-DE" smtClean="0"/>
              <a:t>29.09.2026</a:t>
            </a:fld>
            <a:endParaRPr lang="de-DE"/>
          </a:p>
        </p:txBody>
      </p:sp>
      <p:sp>
        <p:nvSpPr>
          <p:cNvPr id="5" name="Fußzeilenplatzhalter 4">
            <a:extLst>
              <a:ext uri="{FF2B5EF4-FFF2-40B4-BE49-F238E27FC236}">
                <a16:creationId xmlns:a16="http://schemas.microsoft.com/office/drawing/2014/main" id="{A56BF2CF-AA14-7F4E-84F7-F9642FAEA794}"/>
              </a:ext>
            </a:extLst>
          </p:cNvPr>
          <p:cNvSpPr>
            <a:spLocks noGrp="1"/>
          </p:cNvSpPr>
          <p:nvPr>
            <p:ph type="ftr" sz="quarter" idx="11"/>
          </p:nvPr>
        </p:nvSpPr>
        <p:spPr/>
        <p:txBody>
          <a:bodyPr/>
          <a:lstStyle/>
          <a:p>
            <a:r>
              <a:rPr lang="de-DE"/>
              <a:t>Brandenburger Bildungsplan, ab Seite 200  Henrike Krüsmann</a:t>
            </a:r>
          </a:p>
        </p:txBody>
      </p:sp>
      <p:sp>
        <p:nvSpPr>
          <p:cNvPr id="6" name="Foliennummernplatzhalter 5">
            <a:extLst>
              <a:ext uri="{FF2B5EF4-FFF2-40B4-BE49-F238E27FC236}">
                <a16:creationId xmlns:a16="http://schemas.microsoft.com/office/drawing/2014/main" id="{0E511C90-CA35-F97D-64E8-F15844FE84BA}"/>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3183843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E9E4A2-D57B-D04D-DFA1-4B47B053EE9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97031B1A-0DA9-26EA-7E3C-2097398BC74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5322121B-E0CD-9784-BB41-AB95DEBAE29D}"/>
              </a:ext>
            </a:extLst>
          </p:cNvPr>
          <p:cNvSpPr>
            <a:spLocks noGrp="1"/>
          </p:cNvSpPr>
          <p:nvPr>
            <p:ph type="dt" sz="half" idx="10"/>
          </p:nvPr>
        </p:nvSpPr>
        <p:spPr/>
        <p:txBody>
          <a:bodyPr/>
          <a:lstStyle/>
          <a:p>
            <a:fld id="{7B5CDE0C-E668-4FE6-BEFE-7592DACE322B}" type="datetime1">
              <a:rPr lang="de-DE" smtClean="0"/>
              <a:t>29.09.2026</a:t>
            </a:fld>
            <a:endParaRPr lang="de-DE"/>
          </a:p>
        </p:txBody>
      </p:sp>
      <p:sp>
        <p:nvSpPr>
          <p:cNvPr id="5" name="Fußzeilenplatzhalter 4">
            <a:extLst>
              <a:ext uri="{FF2B5EF4-FFF2-40B4-BE49-F238E27FC236}">
                <a16:creationId xmlns:a16="http://schemas.microsoft.com/office/drawing/2014/main" id="{3BBE6E78-73C6-4CB1-5A5E-49DBB37FAFEA}"/>
              </a:ext>
            </a:extLst>
          </p:cNvPr>
          <p:cNvSpPr>
            <a:spLocks noGrp="1"/>
          </p:cNvSpPr>
          <p:nvPr>
            <p:ph type="ftr" sz="quarter" idx="11"/>
          </p:nvPr>
        </p:nvSpPr>
        <p:spPr/>
        <p:txBody>
          <a:bodyPr/>
          <a:lstStyle/>
          <a:p>
            <a:r>
              <a:rPr lang="de-DE"/>
              <a:t>Brandenburger Bildungsplan, ab Seite 200  Henrike Krüsmann</a:t>
            </a:r>
          </a:p>
        </p:txBody>
      </p:sp>
      <p:sp>
        <p:nvSpPr>
          <p:cNvPr id="6" name="Foliennummernplatzhalter 5">
            <a:extLst>
              <a:ext uri="{FF2B5EF4-FFF2-40B4-BE49-F238E27FC236}">
                <a16:creationId xmlns:a16="http://schemas.microsoft.com/office/drawing/2014/main" id="{5AA94B7D-B1BD-C7D0-EB8B-B3A1AECF462D}"/>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293688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BA1D00-645B-922D-25D5-03889B75343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C39A0A4-BACD-A341-3A1B-D920AC9F51D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146E1400-4549-D7BF-C42F-0E08C1E5C1F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537B6F8A-A83B-FF1D-853C-C88B7BC115D4}"/>
              </a:ext>
            </a:extLst>
          </p:cNvPr>
          <p:cNvSpPr>
            <a:spLocks noGrp="1"/>
          </p:cNvSpPr>
          <p:nvPr>
            <p:ph type="dt" sz="half" idx="10"/>
          </p:nvPr>
        </p:nvSpPr>
        <p:spPr/>
        <p:txBody>
          <a:bodyPr/>
          <a:lstStyle/>
          <a:p>
            <a:fld id="{FACD5072-FF70-4C9D-86EF-E8B482A81163}" type="datetime1">
              <a:rPr lang="de-DE" smtClean="0"/>
              <a:t>29.09.2026</a:t>
            </a:fld>
            <a:endParaRPr lang="de-DE"/>
          </a:p>
        </p:txBody>
      </p:sp>
      <p:sp>
        <p:nvSpPr>
          <p:cNvPr id="6" name="Fußzeilenplatzhalter 5">
            <a:extLst>
              <a:ext uri="{FF2B5EF4-FFF2-40B4-BE49-F238E27FC236}">
                <a16:creationId xmlns:a16="http://schemas.microsoft.com/office/drawing/2014/main" id="{C1B2608C-88DE-B95C-8482-98953993C4C6}"/>
              </a:ext>
            </a:extLst>
          </p:cNvPr>
          <p:cNvSpPr>
            <a:spLocks noGrp="1"/>
          </p:cNvSpPr>
          <p:nvPr>
            <p:ph type="ftr" sz="quarter" idx="11"/>
          </p:nvPr>
        </p:nvSpPr>
        <p:spPr/>
        <p:txBody>
          <a:bodyPr/>
          <a:lstStyle/>
          <a:p>
            <a:r>
              <a:rPr lang="de-DE"/>
              <a:t>Brandenburger Bildungsplan, ab Seite 200  Henrike Krüsmann</a:t>
            </a:r>
          </a:p>
        </p:txBody>
      </p:sp>
      <p:sp>
        <p:nvSpPr>
          <p:cNvPr id="7" name="Foliennummernplatzhalter 6">
            <a:extLst>
              <a:ext uri="{FF2B5EF4-FFF2-40B4-BE49-F238E27FC236}">
                <a16:creationId xmlns:a16="http://schemas.microsoft.com/office/drawing/2014/main" id="{6AC65552-933C-3880-17EB-91FB5C80233B}"/>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3724083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8FAD14-F873-78F2-20F9-A4DB84B1B62A}"/>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1D5DEE7C-B235-B081-D084-6433BB94A4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1FE9D8DE-8985-EF3C-B448-0DD24A15287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99B7100-F4C9-CEF2-E12E-CC86F5DEC8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5EFC91DC-6187-981B-9C86-11AA1D356F10}"/>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4E8916B-6AE3-27D8-ED03-186E76854E8E}"/>
              </a:ext>
            </a:extLst>
          </p:cNvPr>
          <p:cNvSpPr>
            <a:spLocks noGrp="1"/>
          </p:cNvSpPr>
          <p:nvPr>
            <p:ph type="dt" sz="half" idx="10"/>
          </p:nvPr>
        </p:nvSpPr>
        <p:spPr/>
        <p:txBody>
          <a:bodyPr/>
          <a:lstStyle/>
          <a:p>
            <a:fld id="{2F0B05B2-6B7E-4AD4-824F-477081DA3A84}" type="datetime1">
              <a:rPr lang="de-DE" smtClean="0"/>
              <a:t>29.09.2026</a:t>
            </a:fld>
            <a:endParaRPr lang="de-DE"/>
          </a:p>
        </p:txBody>
      </p:sp>
      <p:sp>
        <p:nvSpPr>
          <p:cNvPr id="8" name="Fußzeilenplatzhalter 7">
            <a:extLst>
              <a:ext uri="{FF2B5EF4-FFF2-40B4-BE49-F238E27FC236}">
                <a16:creationId xmlns:a16="http://schemas.microsoft.com/office/drawing/2014/main" id="{229326DC-86EA-DEAF-7D9A-161E38FFF588}"/>
              </a:ext>
            </a:extLst>
          </p:cNvPr>
          <p:cNvSpPr>
            <a:spLocks noGrp="1"/>
          </p:cNvSpPr>
          <p:nvPr>
            <p:ph type="ftr" sz="quarter" idx="11"/>
          </p:nvPr>
        </p:nvSpPr>
        <p:spPr/>
        <p:txBody>
          <a:bodyPr/>
          <a:lstStyle/>
          <a:p>
            <a:r>
              <a:rPr lang="de-DE"/>
              <a:t>Brandenburger Bildungsplan, ab Seite 200  Henrike Krüsmann</a:t>
            </a:r>
          </a:p>
        </p:txBody>
      </p:sp>
      <p:sp>
        <p:nvSpPr>
          <p:cNvPr id="9" name="Foliennummernplatzhalter 8">
            <a:extLst>
              <a:ext uri="{FF2B5EF4-FFF2-40B4-BE49-F238E27FC236}">
                <a16:creationId xmlns:a16="http://schemas.microsoft.com/office/drawing/2014/main" id="{53F0707A-532A-CBE0-49B8-8AE26F3B454B}"/>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31099646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7789E-C876-B3B1-2AF7-B6256820E44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1EA4563C-27E2-7B6D-BA57-1AEDAD2DB1DC}"/>
              </a:ext>
            </a:extLst>
          </p:cNvPr>
          <p:cNvSpPr>
            <a:spLocks noGrp="1"/>
          </p:cNvSpPr>
          <p:nvPr>
            <p:ph type="dt" sz="half" idx="10"/>
          </p:nvPr>
        </p:nvSpPr>
        <p:spPr/>
        <p:txBody>
          <a:bodyPr/>
          <a:lstStyle/>
          <a:p>
            <a:fld id="{53963C93-31D3-4723-B391-37B15C7A0F97}" type="datetime1">
              <a:rPr lang="de-DE" smtClean="0"/>
              <a:t>29.09.2026</a:t>
            </a:fld>
            <a:endParaRPr lang="de-DE"/>
          </a:p>
        </p:txBody>
      </p:sp>
      <p:sp>
        <p:nvSpPr>
          <p:cNvPr id="4" name="Fußzeilenplatzhalter 3">
            <a:extLst>
              <a:ext uri="{FF2B5EF4-FFF2-40B4-BE49-F238E27FC236}">
                <a16:creationId xmlns:a16="http://schemas.microsoft.com/office/drawing/2014/main" id="{248B3AA7-2F09-F672-4E21-61DACEE909E3}"/>
              </a:ext>
            </a:extLst>
          </p:cNvPr>
          <p:cNvSpPr>
            <a:spLocks noGrp="1"/>
          </p:cNvSpPr>
          <p:nvPr>
            <p:ph type="ftr" sz="quarter" idx="11"/>
          </p:nvPr>
        </p:nvSpPr>
        <p:spPr/>
        <p:txBody>
          <a:bodyPr/>
          <a:lstStyle/>
          <a:p>
            <a:r>
              <a:rPr lang="de-DE"/>
              <a:t>Brandenburger Bildungsplan, ab Seite 200  Henrike Krüsmann</a:t>
            </a:r>
          </a:p>
        </p:txBody>
      </p:sp>
      <p:sp>
        <p:nvSpPr>
          <p:cNvPr id="5" name="Foliennummernplatzhalter 4">
            <a:extLst>
              <a:ext uri="{FF2B5EF4-FFF2-40B4-BE49-F238E27FC236}">
                <a16:creationId xmlns:a16="http://schemas.microsoft.com/office/drawing/2014/main" id="{9B9E760C-9E68-7297-65B6-F0B607A5F074}"/>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3158998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0AB71380-307C-3FE3-75E4-F4E4E51B6102}"/>
              </a:ext>
            </a:extLst>
          </p:cNvPr>
          <p:cNvSpPr>
            <a:spLocks noGrp="1"/>
          </p:cNvSpPr>
          <p:nvPr>
            <p:ph type="dt" sz="half" idx="10"/>
          </p:nvPr>
        </p:nvSpPr>
        <p:spPr/>
        <p:txBody>
          <a:bodyPr/>
          <a:lstStyle/>
          <a:p>
            <a:fld id="{11344294-F1E5-4C41-AAD8-894B25172D66}" type="datetime1">
              <a:rPr lang="de-DE" smtClean="0"/>
              <a:t>29.09.2026</a:t>
            </a:fld>
            <a:endParaRPr lang="de-DE"/>
          </a:p>
        </p:txBody>
      </p:sp>
      <p:sp>
        <p:nvSpPr>
          <p:cNvPr id="3" name="Fußzeilenplatzhalter 2">
            <a:extLst>
              <a:ext uri="{FF2B5EF4-FFF2-40B4-BE49-F238E27FC236}">
                <a16:creationId xmlns:a16="http://schemas.microsoft.com/office/drawing/2014/main" id="{E97B2BAD-FC1A-D94B-0416-11AA25D331AF}"/>
              </a:ext>
            </a:extLst>
          </p:cNvPr>
          <p:cNvSpPr>
            <a:spLocks noGrp="1"/>
          </p:cNvSpPr>
          <p:nvPr>
            <p:ph type="ftr" sz="quarter" idx="11"/>
          </p:nvPr>
        </p:nvSpPr>
        <p:spPr/>
        <p:txBody>
          <a:bodyPr/>
          <a:lstStyle/>
          <a:p>
            <a:r>
              <a:rPr lang="de-DE"/>
              <a:t>Brandenburger Bildungsplan, ab Seite 200  Henrike Krüsmann</a:t>
            </a:r>
          </a:p>
        </p:txBody>
      </p:sp>
      <p:sp>
        <p:nvSpPr>
          <p:cNvPr id="4" name="Foliennummernplatzhalter 3">
            <a:extLst>
              <a:ext uri="{FF2B5EF4-FFF2-40B4-BE49-F238E27FC236}">
                <a16:creationId xmlns:a16="http://schemas.microsoft.com/office/drawing/2014/main" id="{476E0F53-AE55-99FC-98BA-E94CADD8791C}"/>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1154702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A8EDD5-B590-4C24-3305-C1AC2FDD0C0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694ED3D-2697-BBD3-9AA0-14BC5CBBE2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9FF93906-1060-DB09-C84B-AD4234D10B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66768732-1934-0FE2-9918-5CE14A31216D}"/>
              </a:ext>
            </a:extLst>
          </p:cNvPr>
          <p:cNvSpPr>
            <a:spLocks noGrp="1"/>
          </p:cNvSpPr>
          <p:nvPr>
            <p:ph type="dt" sz="half" idx="10"/>
          </p:nvPr>
        </p:nvSpPr>
        <p:spPr/>
        <p:txBody>
          <a:bodyPr/>
          <a:lstStyle/>
          <a:p>
            <a:fld id="{7E26A913-1712-4443-9B27-8AA24CA53291}" type="datetime1">
              <a:rPr lang="de-DE" smtClean="0"/>
              <a:t>29.09.2026</a:t>
            </a:fld>
            <a:endParaRPr lang="de-DE"/>
          </a:p>
        </p:txBody>
      </p:sp>
      <p:sp>
        <p:nvSpPr>
          <p:cNvPr id="6" name="Fußzeilenplatzhalter 5">
            <a:extLst>
              <a:ext uri="{FF2B5EF4-FFF2-40B4-BE49-F238E27FC236}">
                <a16:creationId xmlns:a16="http://schemas.microsoft.com/office/drawing/2014/main" id="{BD33BB5E-904A-88E1-5AA7-819CA7D6D8BD}"/>
              </a:ext>
            </a:extLst>
          </p:cNvPr>
          <p:cNvSpPr>
            <a:spLocks noGrp="1"/>
          </p:cNvSpPr>
          <p:nvPr>
            <p:ph type="ftr" sz="quarter" idx="11"/>
          </p:nvPr>
        </p:nvSpPr>
        <p:spPr/>
        <p:txBody>
          <a:bodyPr/>
          <a:lstStyle/>
          <a:p>
            <a:r>
              <a:rPr lang="de-DE"/>
              <a:t>Brandenburger Bildungsplan, ab Seite 200  Henrike Krüsmann</a:t>
            </a:r>
          </a:p>
        </p:txBody>
      </p:sp>
      <p:sp>
        <p:nvSpPr>
          <p:cNvPr id="7" name="Foliennummernplatzhalter 6">
            <a:extLst>
              <a:ext uri="{FF2B5EF4-FFF2-40B4-BE49-F238E27FC236}">
                <a16:creationId xmlns:a16="http://schemas.microsoft.com/office/drawing/2014/main" id="{7CA1B275-CE08-CB5D-9C7A-757FA3892769}"/>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3984779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82B374-03E0-C2C5-558D-8E41B0C673D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C2ED8A8-1E85-8BA7-8BDA-4D9DA04E25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F4F4F9BB-9813-6834-3CBC-C91EF44168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4D95FA4-12C8-2D24-6375-BC3E4ED830E2}"/>
              </a:ext>
            </a:extLst>
          </p:cNvPr>
          <p:cNvSpPr>
            <a:spLocks noGrp="1"/>
          </p:cNvSpPr>
          <p:nvPr>
            <p:ph type="dt" sz="half" idx="10"/>
          </p:nvPr>
        </p:nvSpPr>
        <p:spPr/>
        <p:txBody>
          <a:bodyPr/>
          <a:lstStyle/>
          <a:p>
            <a:fld id="{7D0AD961-3A2D-4E31-9EBE-5D59B2F09302}" type="datetime1">
              <a:rPr lang="de-DE" smtClean="0"/>
              <a:t>29.09.2026</a:t>
            </a:fld>
            <a:endParaRPr lang="de-DE"/>
          </a:p>
        </p:txBody>
      </p:sp>
      <p:sp>
        <p:nvSpPr>
          <p:cNvPr id="6" name="Fußzeilenplatzhalter 5">
            <a:extLst>
              <a:ext uri="{FF2B5EF4-FFF2-40B4-BE49-F238E27FC236}">
                <a16:creationId xmlns:a16="http://schemas.microsoft.com/office/drawing/2014/main" id="{EB7A095B-81E8-054B-F164-135224C365E3}"/>
              </a:ext>
            </a:extLst>
          </p:cNvPr>
          <p:cNvSpPr>
            <a:spLocks noGrp="1"/>
          </p:cNvSpPr>
          <p:nvPr>
            <p:ph type="ftr" sz="quarter" idx="11"/>
          </p:nvPr>
        </p:nvSpPr>
        <p:spPr/>
        <p:txBody>
          <a:bodyPr/>
          <a:lstStyle/>
          <a:p>
            <a:r>
              <a:rPr lang="de-DE"/>
              <a:t>Brandenburger Bildungsplan, ab Seite 200  Henrike Krüsmann</a:t>
            </a:r>
          </a:p>
        </p:txBody>
      </p:sp>
      <p:sp>
        <p:nvSpPr>
          <p:cNvPr id="7" name="Foliennummernplatzhalter 6">
            <a:extLst>
              <a:ext uri="{FF2B5EF4-FFF2-40B4-BE49-F238E27FC236}">
                <a16:creationId xmlns:a16="http://schemas.microsoft.com/office/drawing/2014/main" id="{D6AB9E6D-3E28-B469-B0CA-8A5B765B6F4E}"/>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18620900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56A12E-5B51-2A2A-A674-FB31EF12273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6B56A2E4-B25F-921D-1F4B-6C41A3A457D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032FED0-5A5B-66B6-30B1-0E11061F2CD2}"/>
              </a:ext>
            </a:extLst>
          </p:cNvPr>
          <p:cNvSpPr>
            <a:spLocks noGrp="1"/>
          </p:cNvSpPr>
          <p:nvPr>
            <p:ph type="dt" sz="half" idx="10"/>
          </p:nvPr>
        </p:nvSpPr>
        <p:spPr/>
        <p:txBody>
          <a:bodyPr/>
          <a:lstStyle/>
          <a:p>
            <a:fld id="{B917BDCF-760D-4DEA-8151-97F2CBC8DF0E}" type="datetime1">
              <a:rPr lang="de-DE" smtClean="0"/>
              <a:t>29.09.2026</a:t>
            </a:fld>
            <a:endParaRPr lang="de-DE"/>
          </a:p>
        </p:txBody>
      </p:sp>
      <p:sp>
        <p:nvSpPr>
          <p:cNvPr id="5" name="Fußzeilenplatzhalter 4">
            <a:extLst>
              <a:ext uri="{FF2B5EF4-FFF2-40B4-BE49-F238E27FC236}">
                <a16:creationId xmlns:a16="http://schemas.microsoft.com/office/drawing/2014/main" id="{828B7E01-F51E-5604-2105-A71AE06ED3D5}"/>
              </a:ext>
            </a:extLst>
          </p:cNvPr>
          <p:cNvSpPr>
            <a:spLocks noGrp="1"/>
          </p:cNvSpPr>
          <p:nvPr>
            <p:ph type="ftr" sz="quarter" idx="11"/>
          </p:nvPr>
        </p:nvSpPr>
        <p:spPr/>
        <p:txBody>
          <a:bodyPr/>
          <a:lstStyle/>
          <a:p>
            <a:r>
              <a:rPr lang="de-DE"/>
              <a:t>Brandenburger Bildungsplan, ab Seite 200  Henrike Krüsmann</a:t>
            </a:r>
          </a:p>
        </p:txBody>
      </p:sp>
      <p:sp>
        <p:nvSpPr>
          <p:cNvPr id="6" name="Foliennummernplatzhalter 5">
            <a:extLst>
              <a:ext uri="{FF2B5EF4-FFF2-40B4-BE49-F238E27FC236}">
                <a16:creationId xmlns:a16="http://schemas.microsoft.com/office/drawing/2014/main" id="{3E37DD4B-4EC4-CEAA-88C5-EA8FE53927A9}"/>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1306303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9E022F6-D3B5-047E-F3F5-4940705AD5DE}"/>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1227D92-2629-B5CA-50FC-D05FAF21A24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093E71C-4B1C-5E2D-04F3-35113B99FA44}"/>
              </a:ext>
            </a:extLst>
          </p:cNvPr>
          <p:cNvSpPr>
            <a:spLocks noGrp="1"/>
          </p:cNvSpPr>
          <p:nvPr>
            <p:ph type="dt" sz="half" idx="10"/>
          </p:nvPr>
        </p:nvSpPr>
        <p:spPr/>
        <p:txBody>
          <a:bodyPr/>
          <a:lstStyle/>
          <a:p>
            <a:fld id="{35265E4E-A5B9-4187-97EE-ED737FB4BC4F}" type="datetime1">
              <a:rPr lang="de-DE" smtClean="0"/>
              <a:t>29.09.2026</a:t>
            </a:fld>
            <a:endParaRPr lang="de-DE"/>
          </a:p>
        </p:txBody>
      </p:sp>
      <p:sp>
        <p:nvSpPr>
          <p:cNvPr id="5" name="Fußzeilenplatzhalter 4">
            <a:extLst>
              <a:ext uri="{FF2B5EF4-FFF2-40B4-BE49-F238E27FC236}">
                <a16:creationId xmlns:a16="http://schemas.microsoft.com/office/drawing/2014/main" id="{5C743EF5-910A-92D6-19F7-8141B8386714}"/>
              </a:ext>
            </a:extLst>
          </p:cNvPr>
          <p:cNvSpPr>
            <a:spLocks noGrp="1"/>
          </p:cNvSpPr>
          <p:nvPr>
            <p:ph type="ftr" sz="quarter" idx="11"/>
          </p:nvPr>
        </p:nvSpPr>
        <p:spPr/>
        <p:txBody>
          <a:bodyPr/>
          <a:lstStyle/>
          <a:p>
            <a:r>
              <a:rPr lang="de-DE"/>
              <a:t>Brandenburger Bildungsplan, ab Seite 200  Henrike Krüsmann</a:t>
            </a:r>
          </a:p>
        </p:txBody>
      </p:sp>
      <p:sp>
        <p:nvSpPr>
          <p:cNvPr id="6" name="Foliennummernplatzhalter 5">
            <a:extLst>
              <a:ext uri="{FF2B5EF4-FFF2-40B4-BE49-F238E27FC236}">
                <a16:creationId xmlns:a16="http://schemas.microsoft.com/office/drawing/2014/main" id="{639F1649-68CE-24C1-2801-0920065FE390}"/>
              </a:ext>
            </a:extLst>
          </p:cNvPr>
          <p:cNvSpPr>
            <a:spLocks noGrp="1"/>
          </p:cNvSpPr>
          <p:nvPr>
            <p:ph type="sldNum" sz="quarter" idx="12"/>
          </p:nvPr>
        </p:nvSpPr>
        <p:spPr/>
        <p:txBody>
          <a:bodyPr/>
          <a:lstStyle/>
          <a:p>
            <a:fld id="{6FE65FAE-A77D-40A7-BBF1-4019BED71DFD}" type="slidenum">
              <a:rPr lang="de-DE" smtClean="0"/>
              <a:t>‹Nr.›</a:t>
            </a:fld>
            <a:endParaRPr lang="de-DE"/>
          </a:p>
        </p:txBody>
      </p:sp>
    </p:spTree>
    <p:extLst>
      <p:ext uri="{BB962C8B-B14F-4D97-AF65-F5344CB8AC3E}">
        <p14:creationId xmlns:p14="http://schemas.microsoft.com/office/powerpoint/2010/main" val="2948760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svg"/><Relationship Id="rId5" Type="http://schemas.openxmlformats.org/officeDocument/2006/relationships/theme" Target="../theme/theme1.xml"/><Relationship Id="rId10"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17" Type="http://schemas.openxmlformats.org/officeDocument/2006/relationships/image" Target="../media/image8.png"/><Relationship Id="rId2" Type="http://schemas.openxmlformats.org/officeDocument/2006/relationships/slideLayout" Target="../slideLayouts/slideLayout6.xml"/><Relationship Id="rId16"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image" Target="../media/image3.png"/><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2CDAEC-9C68-40E6-B2A2-E3D23E607A66}" type="datetime1">
              <a:rPr lang="de-DE" smtClean="0"/>
              <a:t>29.09.2026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e-DE"/>
              <a:t>Brandenburger Bildungsplan, ab Seite 200  Henrike Krüsmann</a:t>
            </a:r>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6">
            <a:alphaModFix/>
          </a:blip>
          <a:srcRect/>
          <a:stretch/>
        </p:blipFill>
        <p:spPr>
          <a:xfrm>
            <a:off x="6711188" y="6533779"/>
            <a:ext cx="604707" cy="240080"/>
          </a:xfrm>
          <a:prstGeom prst="rect">
            <a:avLst/>
          </a:prstGeom>
          <a:noFill/>
          <a:ln>
            <a:noFill/>
          </a:ln>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7">
            <a:alphaModFix/>
          </a:blip>
          <a:srcRect/>
          <a:stretch/>
        </p:blipFill>
        <p:spPr>
          <a:xfrm>
            <a:off x="7013542" y="5710885"/>
            <a:ext cx="2342981" cy="1656052"/>
          </a:xfrm>
          <a:prstGeom prst="rect">
            <a:avLst/>
          </a:prstGeom>
          <a:noFill/>
          <a:ln>
            <a:noFill/>
          </a:ln>
        </p:spPr>
      </p:pic>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8"/>
          <a:stretch>
            <a:fillRect/>
          </a:stretch>
        </p:blipFill>
        <p:spPr>
          <a:xfrm>
            <a:off x="9040983" y="6349833"/>
            <a:ext cx="1719846" cy="428051"/>
          </a:xfrm>
          <a:prstGeom prst="rect">
            <a:avLst/>
          </a:prstGeom>
        </p:spPr>
      </p:pic>
      <p:pic>
        <p:nvPicPr>
          <p:cNvPr id="12" name="Grafik 11" descr="Ein Bild, das Schrift, Grafiken, Logo, Screenshot enthält.&#10;&#10;KI-generierte Inhalte können fehlerhaft sein.">
            <a:extLst>
              <a:ext uri="{FF2B5EF4-FFF2-40B4-BE49-F238E27FC236}">
                <a16:creationId xmlns:a16="http://schemas.microsoft.com/office/drawing/2014/main" id="{49B174A4-6C12-71F0-7867-A01442663D41}"/>
              </a:ext>
            </a:extLst>
          </p:cNvPr>
          <p:cNvPicPr>
            <a:picLocks noChangeAspect="1"/>
          </p:cNvPicPr>
          <p:nvPr userDrawn="1"/>
        </p:nvPicPr>
        <p:blipFill>
          <a:blip r:embed="rId9"/>
          <a:stretch>
            <a:fillRect/>
          </a:stretch>
        </p:blipFill>
        <p:spPr>
          <a:xfrm>
            <a:off x="10817076" y="6270214"/>
            <a:ext cx="1280840" cy="512336"/>
          </a:xfrm>
          <a:prstGeom prst="rect">
            <a:avLst/>
          </a:prstGeom>
        </p:spPr>
      </p:pic>
      <p:pic>
        <p:nvPicPr>
          <p:cNvPr id="13" name="Grafik 12">
            <a:extLst>
              <a:ext uri="{FF2B5EF4-FFF2-40B4-BE49-F238E27FC236}">
                <a16:creationId xmlns:a16="http://schemas.microsoft.com/office/drawing/2014/main" id="{7AC5D9E1-A707-F81E-082C-01411B4E5891}"/>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5829312" y="5945052"/>
            <a:ext cx="825629" cy="866910"/>
          </a:xfrm>
          <a:prstGeom prst="rect">
            <a:avLst/>
          </a:prstGeom>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4B0FC81-D7BF-CAC6-5811-523E68A87F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4615CC3-4AB7-534D-7AEE-AC03FA9856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100774B-4876-7D7C-0919-6CA60581D4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258792-D098-4BD9-B21A-A3B52866DD6A}" type="datetime1">
              <a:rPr lang="de-DE" smtClean="0"/>
              <a:t>29.09.2026</a:t>
            </a:fld>
            <a:endParaRPr lang="de-DE"/>
          </a:p>
        </p:txBody>
      </p:sp>
      <p:sp>
        <p:nvSpPr>
          <p:cNvPr id="5" name="Fußzeilenplatzhalter 4">
            <a:extLst>
              <a:ext uri="{FF2B5EF4-FFF2-40B4-BE49-F238E27FC236}">
                <a16:creationId xmlns:a16="http://schemas.microsoft.com/office/drawing/2014/main" id="{64C35787-22A1-5691-6911-142AA82509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Brandenburger Bildungsplan, ab Seite 200  Henrike Krüsmann</a:t>
            </a:r>
          </a:p>
        </p:txBody>
      </p:sp>
      <p:sp>
        <p:nvSpPr>
          <p:cNvPr id="6" name="Foliennummernplatzhalter 5">
            <a:extLst>
              <a:ext uri="{FF2B5EF4-FFF2-40B4-BE49-F238E27FC236}">
                <a16:creationId xmlns:a16="http://schemas.microsoft.com/office/drawing/2014/main" id="{F3E59CB9-8A82-A003-49FD-6EFBCE9076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FE65FAE-A77D-40A7-BBF1-4019BED71DFD}" type="slidenum">
              <a:rPr lang="de-DE" smtClean="0"/>
              <a:t>‹Nr.›</a:t>
            </a:fld>
            <a:endParaRPr lang="de-DE"/>
          </a:p>
        </p:txBody>
      </p:sp>
      <p:sp>
        <p:nvSpPr>
          <p:cNvPr id="7" name="Foliennummernplatzhalter 5">
            <a:extLst>
              <a:ext uri="{FF2B5EF4-FFF2-40B4-BE49-F238E27FC236}">
                <a16:creationId xmlns:a16="http://schemas.microsoft.com/office/drawing/2014/main" id="{FEFCE5F2-05EB-661F-1EA9-4ED4755CEEC0}"/>
              </a:ext>
            </a:extLst>
          </p:cNvPr>
          <p:cNvSpPr txBox="1">
            <a:spLocks/>
          </p:cNvSpPr>
          <p:nvPr userDrawn="1"/>
        </p:nvSpPr>
        <p:spPr>
          <a:xfrm>
            <a:off x="6187913" y="6356350"/>
            <a:ext cx="825629"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7C13C58-136F-9C4A-9E14-317039DD4CDF}" type="slidenum">
              <a:rPr lang="de-DE" smtClean="0"/>
              <a:pPr/>
              <a:t>‹Nr.›</a:t>
            </a:fld>
            <a:endParaRPr lang="de-DE"/>
          </a:p>
        </p:txBody>
      </p:sp>
      <p:sp>
        <p:nvSpPr>
          <p:cNvPr id="8" name="Foliennummernplatzhalter 5">
            <a:extLst>
              <a:ext uri="{FF2B5EF4-FFF2-40B4-BE49-F238E27FC236}">
                <a16:creationId xmlns:a16="http://schemas.microsoft.com/office/drawing/2014/main" id="{49822897-AEAB-0A3C-FF88-1D23E5BFED56}"/>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9" name="Google Shape;26;p94" descr="FHP.WMF">
            <a:extLst>
              <a:ext uri="{FF2B5EF4-FFF2-40B4-BE49-F238E27FC236}">
                <a16:creationId xmlns:a16="http://schemas.microsoft.com/office/drawing/2014/main" id="{BC9E56AE-DCAE-37AB-1CD7-6CC92C546F64}"/>
              </a:ext>
            </a:extLst>
          </p:cNvPr>
          <p:cNvPicPr preferRelativeResize="0"/>
          <p:nvPr userDrawn="1"/>
        </p:nvPicPr>
        <p:blipFill rotWithShape="1">
          <a:blip r:embed="rId13">
            <a:alphaModFix/>
          </a:blip>
          <a:srcRect/>
          <a:stretch/>
        </p:blipFill>
        <p:spPr>
          <a:xfrm>
            <a:off x="6711188" y="6533779"/>
            <a:ext cx="604707" cy="240080"/>
          </a:xfrm>
          <a:prstGeom prst="rect">
            <a:avLst/>
          </a:prstGeom>
          <a:noFill/>
          <a:ln>
            <a:noFill/>
          </a:ln>
        </p:spPr>
      </p:pic>
      <p:pic>
        <p:nvPicPr>
          <p:cNvPr id="10" name="Google Shape;25;p94">
            <a:extLst>
              <a:ext uri="{FF2B5EF4-FFF2-40B4-BE49-F238E27FC236}">
                <a16:creationId xmlns:a16="http://schemas.microsoft.com/office/drawing/2014/main" id="{91A445D9-DA24-7FC4-0D40-7FAB67FD4D8B}"/>
              </a:ext>
            </a:extLst>
          </p:cNvPr>
          <p:cNvPicPr preferRelativeResize="0"/>
          <p:nvPr userDrawn="1"/>
        </p:nvPicPr>
        <p:blipFill rotWithShape="1">
          <a:blip r:embed="rId14">
            <a:alphaModFix/>
          </a:blip>
          <a:srcRect/>
          <a:stretch/>
        </p:blipFill>
        <p:spPr>
          <a:xfrm>
            <a:off x="7013542" y="5710885"/>
            <a:ext cx="2342981" cy="1656052"/>
          </a:xfrm>
          <a:prstGeom prst="rect">
            <a:avLst/>
          </a:prstGeom>
          <a:noFill/>
          <a:ln>
            <a:noFill/>
          </a:ln>
        </p:spPr>
      </p:pic>
      <p:pic>
        <p:nvPicPr>
          <p:cNvPr id="11" name="Grafik 10" descr="Ein Bild, das Text, Schrift, Grafiken, Logo enthält.&#10;&#10;KI-generierte Inhalte können fehlerhaft sein.">
            <a:extLst>
              <a:ext uri="{FF2B5EF4-FFF2-40B4-BE49-F238E27FC236}">
                <a16:creationId xmlns:a16="http://schemas.microsoft.com/office/drawing/2014/main" id="{6CCBD94E-75B2-F209-C899-2CFF52CE1F97}"/>
              </a:ext>
            </a:extLst>
          </p:cNvPr>
          <p:cNvPicPr>
            <a:picLocks noChangeAspect="1"/>
          </p:cNvPicPr>
          <p:nvPr userDrawn="1"/>
        </p:nvPicPr>
        <p:blipFill>
          <a:blip r:embed="rId15"/>
          <a:stretch>
            <a:fillRect/>
          </a:stretch>
        </p:blipFill>
        <p:spPr>
          <a:xfrm>
            <a:off x="9040983" y="6349833"/>
            <a:ext cx="1719846" cy="428051"/>
          </a:xfrm>
          <a:prstGeom prst="rect">
            <a:avLst/>
          </a:prstGeom>
        </p:spPr>
      </p:pic>
      <p:pic>
        <p:nvPicPr>
          <p:cNvPr id="12" name="Grafik 11" descr="Ein Bild, das Schrift, Grafiken, Logo, Screenshot enthält.&#10;&#10;KI-generierte Inhalte können fehlerhaft sein.">
            <a:extLst>
              <a:ext uri="{FF2B5EF4-FFF2-40B4-BE49-F238E27FC236}">
                <a16:creationId xmlns:a16="http://schemas.microsoft.com/office/drawing/2014/main" id="{E3943D71-D7AE-AEE4-5B54-AE323BACA5EE}"/>
              </a:ext>
            </a:extLst>
          </p:cNvPr>
          <p:cNvPicPr>
            <a:picLocks noChangeAspect="1"/>
          </p:cNvPicPr>
          <p:nvPr userDrawn="1"/>
        </p:nvPicPr>
        <p:blipFill>
          <a:blip r:embed="rId16"/>
          <a:stretch>
            <a:fillRect/>
          </a:stretch>
        </p:blipFill>
        <p:spPr>
          <a:xfrm>
            <a:off x="10817076" y="6270214"/>
            <a:ext cx="1280840" cy="512336"/>
          </a:xfrm>
          <a:prstGeom prst="rect">
            <a:avLst/>
          </a:prstGeom>
        </p:spPr>
      </p:pic>
      <p:pic>
        <p:nvPicPr>
          <p:cNvPr id="13" name="Grafik 12">
            <a:extLst>
              <a:ext uri="{FF2B5EF4-FFF2-40B4-BE49-F238E27FC236}">
                <a16:creationId xmlns:a16="http://schemas.microsoft.com/office/drawing/2014/main" id="{D199C886-DF7D-1017-5581-EC81059F0A9D}"/>
              </a:ext>
            </a:extLst>
          </p:cNvPr>
          <p:cNvPicPr>
            <a:picLocks noChangeAspect="1"/>
          </p:cNvPicPr>
          <p:nvPr userDrawn="1"/>
        </p:nvPicPr>
        <p:blipFill>
          <a:blip r:embed="rId17"/>
          <a:stretch>
            <a:fillRect/>
          </a:stretch>
        </p:blipFill>
        <p:spPr>
          <a:xfrm>
            <a:off x="5856706" y="5939025"/>
            <a:ext cx="798235" cy="843525"/>
          </a:xfrm>
          <a:prstGeom prst="rect">
            <a:avLst/>
          </a:prstGeom>
        </p:spPr>
      </p:pic>
    </p:spTree>
    <p:extLst>
      <p:ext uri="{BB962C8B-B14F-4D97-AF65-F5344CB8AC3E}">
        <p14:creationId xmlns:p14="http://schemas.microsoft.com/office/powerpoint/2010/main" val="374940408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4ACC8-A91F-3F84-0DC3-87812DED2E26}"/>
              </a:ext>
            </a:extLst>
          </p:cNvPr>
          <p:cNvSpPr>
            <a:spLocks noGrp="1"/>
          </p:cNvSpPr>
          <p:nvPr>
            <p:ph type="ctrTitle" idx="4294967295"/>
          </p:nvPr>
        </p:nvSpPr>
        <p:spPr>
          <a:xfrm>
            <a:off x="1524000" y="1612557"/>
            <a:ext cx="9144000" cy="2387600"/>
          </a:xfrm>
        </p:spPr>
        <p:txBody>
          <a:bodyPr>
            <a:normAutofit fontScale="90000"/>
          </a:bodyPr>
          <a:lstStyle/>
          <a:p>
            <a:pPr algn="ctr">
              <a:lnSpc>
                <a:spcPct val="100000"/>
              </a:lnSpc>
            </a:pPr>
            <a:r>
              <a:rPr lang="de-DE" sz="4400" b="1" dirty="0">
                <a:latin typeface="Calibri" charset="0"/>
                <a:ea typeface="Calibri" charset="0"/>
                <a:cs typeface="Calibri" charset="0"/>
              </a:rPr>
              <a:t>Pädagogische Alltagssituationen </a:t>
            </a:r>
            <a:br>
              <a:rPr lang="de-DE" sz="4400" b="1" dirty="0">
                <a:latin typeface="Calibri" charset="0"/>
                <a:ea typeface="Calibri" charset="0"/>
                <a:cs typeface="Calibri" charset="0"/>
              </a:rPr>
            </a:br>
            <a:r>
              <a:rPr lang="de-DE" sz="4400" b="1" dirty="0">
                <a:latin typeface="Calibri" charset="0"/>
                <a:ea typeface="Calibri" charset="0"/>
                <a:cs typeface="Calibri" charset="0"/>
              </a:rPr>
              <a:t>im Brandenburger Bildungsplan</a:t>
            </a:r>
            <a:br>
              <a:rPr lang="de-DE" sz="4400" b="1" dirty="0">
                <a:latin typeface="Calibri" charset="0"/>
                <a:ea typeface="Calibri" charset="0"/>
                <a:cs typeface="Calibri" charset="0"/>
              </a:rPr>
            </a:br>
            <a:br>
              <a:rPr lang="de-DE" sz="4400" b="1" dirty="0">
                <a:latin typeface="Calibri" charset="0"/>
                <a:ea typeface="Calibri" charset="0"/>
                <a:cs typeface="Calibri" charset="0"/>
              </a:rPr>
            </a:br>
            <a:r>
              <a:rPr lang="de-DE" sz="4400" b="1" dirty="0">
                <a:latin typeface="Calibri" charset="0"/>
                <a:ea typeface="Calibri" charset="0"/>
                <a:cs typeface="Calibri" charset="0"/>
              </a:rPr>
              <a:t>Mit starken Gefühlen von Kindern umgehen</a:t>
            </a:r>
            <a:endParaRPr lang="de-DE" dirty="0"/>
          </a:p>
        </p:txBody>
      </p:sp>
      <p:sp>
        <p:nvSpPr>
          <p:cNvPr id="3" name="Rechteck 2">
            <a:extLst>
              <a:ext uri="{FF2B5EF4-FFF2-40B4-BE49-F238E27FC236}">
                <a16:creationId xmlns:a16="http://schemas.microsoft.com/office/drawing/2014/main" id="{7B61344E-E9C5-F898-1C96-E22850044A30}"/>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90130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xfrm>
            <a:off x="838200" y="1551215"/>
            <a:ext cx="10515600" cy="4625748"/>
          </a:xfrm>
          <a:noFill/>
        </p:spPr>
        <p:txBody>
          <a:bodyPr>
            <a:normAutofit/>
          </a:bodyPr>
          <a:lstStyle/>
          <a:p>
            <a:pPr marL="0" indent="0">
              <a:buNone/>
            </a:pPr>
            <a:r>
              <a:rPr lang="de-DE" sz="2000" dirty="0"/>
              <a:t>Liebe Kita-Leitung, liebe pädagogische Fachkraft, </a:t>
            </a:r>
          </a:p>
          <a:p>
            <a:pPr marL="0" indent="0">
              <a:buNone/>
            </a:pPr>
            <a:endParaRPr lang="de-DE" sz="900" dirty="0"/>
          </a:p>
          <a:p>
            <a:pPr marL="0" indent="0">
              <a:buNone/>
            </a:pPr>
            <a:r>
              <a:rPr lang="de-DE" sz="2000" dirty="0"/>
              <a:t>Sie möchten den Bildungsplan etwas besser kennenlernen, im Team verschiedene Bereiche oder Themen des Bildungsplans genauer in den Blick nehmen, im Team diskutieren und Ihre pädagogische Arbeit weiterentwickeln?</a:t>
            </a:r>
          </a:p>
          <a:p>
            <a:pPr marL="0" indent="0">
              <a:buNone/>
            </a:pPr>
            <a:r>
              <a:rPr lang="de-DE" sz="2000" dirty="0"/>
              <a:t>Mit diesem Foliensatz, der hauptverantwortlich von Henrike Krüsmann erstellt wurde, möchten wir Sie und ihr Team in Ihrem Vorhaben unterstützen. </a:t>
            </a:r>
          </a:p>
          <a:p>
            <a:pPr marL="0" indent="0">
              <a:buNone/>
            </a:pPr>
            <a:r>
              <a:rPr lang="de-DE" sz="2000" dirty="0"/>
              <a:t>Sie finden unter einigen Folien ergänzende Gedanken in der Notiz- oder Kommentarfunktion sowie methodische Hinweise, die den Austausch im Team anregen und die gemeinsame Arbeit begleiten können.</a:t>
            </a:r>
          </a:p>
          <a:p>
            <a:pPr marL="0" indent="0">
              <a:buNone/>
            </a:pPr>
            <a:endParaRPr lang="de-DE" sz="900" dirty="0"/>
          </a:p>
          <a:p>
            <a:pPr marL="0" indent="0">
              <a:buNone/>
            </a:pPr>
            <a:r>
              <a:rPr lang="de-DE" sz="2000" dirty="0"/>
              <a:t>Wir wünschen Ihnen eine inspirierende Arbeit mit dem Bildungsplan!</a:t>
            </a:r>
          </a:p>
          <a:p>
            <a:pPr marL="0" indent="0">
              <a:buNone/>
            </a:pPr>
            <a:endParaRPr lang="de-DE" sz="900" dirty="0"/>
          </a:p>
          <a:p>
            <a:pPr marL="0" indent="0">
              <a:buNone/>
            </a:pPr>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p:txBody>
          <a:bodyPr>
            <a:normAutofit/>
          </a:bodyPr>
          <a:lstStyle/>
          <a:p>
            <a:r>
              <a:rPr lang="de-DE" sz="4000" b="1" dirty="0">
                <a:latin typeface="Calibri" charset="0"/>
                <a:ea typeface="Calibri" charset="0"/>
                <a:cs typeface="Calibri" charset="0"/>
              </a:rPr>
              <a:t>Themen heute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508760"/>
            <a:ext cx="6189323" cy="5163889"/>
          </a:xfrm>
        </p:spPr>
        <p:txBody>
          <a:bodyPr>
            <a:normAutofit/>
          </a:bodyPr>
          <a:lstStyle/>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9" name="Textfeld 8">
            <a:extLst>
              <a:ext uri="{FF2B5EF4-FFF2-40B4-BE49-F238E27FC236}">
                <a16:creationId xmlns:a16="http://schemas.microsoft.com/office/drawing/2014/main" id="{7FD739A9-B79A-CDF8-322A-D85DA8974C44}"/>
              </a:ext>
            </a:extLst>
          </p:cNvPr>
          <p:cNvSpPr txBox="1"/>
          <p:nvPr/>
        </p:nvSpPr>
        <p:spPr>
          <a:xfrm>
            <a:off x="6714163" y="3285374"/>
            <a:ext cx="2818562" cy="430887"/>
          </a:xfrm>
          <a:prstGeom prst="rect">
            <a:avLst/>
          </a:prstGeom>
          <a:noFill/>
        </p:spPr>
        <p:txBody>
          <a:bodyPr wrap="square">
            <a:spAutoFit/>
          </a:bodyPr>
          <a:lstStyle/>
          <a:p>
            <a:r>
              <a:rPr lang="de-DE" sz="1100" dirty="0">
                <a:solidFill>
                  <a:schemeClr val="bg1"/>
                </a:solidFill>
              </a:rPr>
              <a:t>Brandenburger Bildungsplan, S. 84, </a:t>
            </a:r>
          </a:p>
          <a:p>
            <a:r>
              <a:rPr lang="de-DE" sz="1100" dirty="0">
                <a:solidFill>
                  <a:schemeClr val="bg1"/>
                </a:solidFill>
              </a:rPr>
              <a:t>Uli Malende</a:t>
            </a:r>
          </a:p>
        </p:txBody>
      </p:sp>
      <p:pic>
        <p:nvPicPr>
          <p:cNvPr id="5" name="Inhaltsplatzhalter 4">
            <a:extLst>
              <a:ext uri="{FF2B5EF4-FFF2-40B4-BE49-F238E27FC236}">
                <a16:creationId xmlns:a16="http://schemas.microsoft.com/office/drawing/2014/main" id="{B8ABE9E5-649D-9E49-56D2-828F0015AA59}"/>
              </a:ext>
            </a:extLst>
          </p:cNvPr>
          <p:cNvPicPr>
            <a:picLocks noChangeAspect="1"/>
          </p:cNvPicPr>
          <p:nvPr/>
        </p:nvPicPr>
        <p:blipFill>
          <a:blip r:embed="rId3"/>
          <a:stretch>
            <a:fillRect/>
          </a:stretch>
        </p:blipFill>
        <p:spPr>
          <a:xfrm>
            <a:off x="8001000" y="920625"/>
            <a:ext cx="3638731" cy="2729048"/>
          </a:xfrm>
          <a:prstGeom prst="rect">
            <a:avLst/>
          </a:prstGeom>
        </p:spPr>
      </p:pic>
      <p:sp>
        <p:nvSpPr>
          <p:cNvPr id="7" name="Rechteck 6">
            <a:extLst>
              <a:ext uri="{FF2B5EF4-FFF2-40B4-BE49-F238E27FC236}">
                <a16:creationId xmlns:a16="http://schemas.microsoft.com/office/drawing/2014/main" id="{F905E337-8A0B-48D8-90F6-F880D63CACE3}"/>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73643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2C42B01-F0E5-1D95-1469-8C10A34DCA04}"/>
              </a:ext>
            </a:extLst>
          </p:cNvPr>
          <p:cNvSpPr>
            <a:spLocks noGrp="1"/>
          </p:cNvSpPr>
          <p:nvPr>
            <p:ph type="title"/>
          </p:nvPr>
        </p:nvSpPr>
        <p:spPr/>
        <p:txBody>
          <a:bodyPr>
            <a:normAutofit/>
          </a:bodyPr>
          <a:lstStyle/>
          <a:p>
            <a:r>
              <a:rPr lang="de-DE" sz="4000" b="1" dirty="0">
                <a:latin typeface="+mn-lt"/>
              </a:rPr>
              <a:t>Ankommen</a:t>
            </a:r>
          </a:p>
        </p:txBody>
      </p:sp>
      <p:sp>
        <p:nvSpPr>
          <p:cNvPr id="3" name="Inhaltsplatzhalter 2">
            <a:extLst>
              <a:ext uri="{FF2B5EF4-FFF2-40B4-BE49-F238E27FC236}">
                <a16:creationId xmlns:a16="http://schemas.microsoft.com/office/drawing/2014/main" id="{B1F081D5-9133-743A-8586-75BE2BE0EC56}"/>
              </a:ext>
            </a:extLst>
          </p:cNvPr>
          <p:cNvSpPr>
            <a:spLocks noGrp="1"/>
          </p:cNvSpPr>
          <p:nvPr>
            <p:ph idx="1"/>
          </p:nvPr>
        </p:nvSpPr>
        <p:spPr/>
        <p:txBody>
          <a:bodyPr/>
          <a:lstStyle/>
          <a:p>
            <a:r>
              <a:rPr lang="de-DE" sz="3200" dirty="0"/>
              <a:t>Vorstellung</a:t>
            </a:r>
          </a:p>
          <a:p>
            <a:r>
              <a:rPr lang="de-DE" dirty="0"/>
              <a:t>-    (Wie heißt Du?)</a:t>
            </a:r>
          </a:p>
          <a:p>
            <a:pPr marL="457200" indent="-457200">
              <a:buFontTx/>
              <a:buChar char="-"/>
            </a:pPr>
            <a:r>
              <a:rPr lang="de-DE" dirty="0"/>
              <a:t>(Wo kommst Du her?)</a:t>
            </a:r>
          </a:p>
          <a:p>
            <a:pPr marL="457200" indent="-457200">
              <a:buFontTx/>
              <a:buChar char="-"/>
            </a:pPr>
            <a:r>
              <a:rPr lang="de-DE" dirty="0"/>
              <a:t>Was stresst Dich?</a:t>
            </a:r>
          </a:p>
          <a:p>
            <a:pPr marL="457200" indent="-457200">
              <a:buFontTx/>
              <a:buChar char="-"/>
            </a:pPr>
            <a:r>
              <a:rPr lang="de-DE" dirty="0"/>
              <a:t>Was entspannt Dich?</a:t>
            </a:r>
          </a:p>
          <a:p>
            <a:pPr marL="457200" indent="-457200">
              <a:buFontTx/>
              <a:buChar char="-"/>
            </a:pPr>
            <a:r>
              <a:rPr lang="de-DE" dirty="0"/>
              <a:t>Wie fühlst Du Dich gerade?</a:t>
            </a:r>
          </a:p>
          <a:p>
            <a:pPr marL="457200" indent="-457200">
              <a:buFontTx/>
              <a:buChar char="-"/>
            </a:pPr>
            <a:r>
              <a:rPr lang="de-DE" dirty="0"/>
              <a:t>Mit welchen Gedanken und mit welchen Gefühlen bin ich in diesem Moment hier?</a:t>
            </a:r>
          </a:p>
          <a:p>
            <a:endParaRPr lang="de-DE" dirty="0"/>
          </a:p>
        </p:txBody>
      </p:sp>
      <p:sp>
        <p:nvSpPr>
          <p:cNvPr id="6" name="Rechteck 5">
            <a:extLst>
              <a:ext uri="{FF2B5EF4-FFF2-40B4-BE49-F238E27FC236}">
                <a16:creationId xmlns:a16="http://schemas.microsoft.com/office/drawing/2014/main" id="{744B7F68-2BF5-4F81-BB9F-C04CC23CF20F}"/>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69578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65C6BF-B0E8-C426-2039-5808A060A866}"/>
              </a:ext>
            </a:extLst>
          </p:cNvPr>
          <p:cNvSpPr>
            <a:spLocks noGrp="1"/>
          </p:cNvSpPr>
          <p:nvPr>
            <p:ph type="title"/>
          </p:nvPr>
        </p:nvSpPr>
        <p:spPr/>
        <p:txBody>
          <a:bodyPr/>
          <a:lstStyle/>
          <a:p>
            <a:r>
              <a:rPr lang="de-DE" sz="4000" b="1" dirty="0">
                <a:latin typeface="Calibri" charset="0"/>
                <a:ea typeface="Calibri" charset="0"/>
                <a:cs typeface="Calibri" charset="0"/>
              </a:rPr>
              <a:t>Erwartungen</a:t>
            </a:r>
          </a:p>
        </p:txBody>
      </p:sp>
      <p:sp>
        <p:nvSpPr>
          <p:cNvPr id="3" name="Inhaltsplatzhalter 2">
            <a:extLst>
              <a:ext uri="{FF2B5EF4-FFF2-40B4-BE49-F238E27FC236}">
                <a16:creationId xmlns:a16="http://schemas.microsoft.com/office/drawing/2014/main" id="{9F46F60E-5A83-92AC-C866-588E48E29F5B}"/>
              </a:ext>
            </a:extLst>
          </p:cNvPr>
          <p:cNvSpPr>
            <a:spLocks noGrp="1"/>
          </p:cNvSpPr>
          <p:nvPr>
            <p:ph idx="1"/>
          </p:nvPr>
        </p:nvSpPr>
        <p:spPr/>
        <p:txBody>
          <a:bodyPr/>
          <a:lstStyle/>
          <a:p>
            <a:r>
              <a:rPr lang="de-DE" sz="3400" dirty="0"/>
              <a:t>Was ist Dein besonderes Interesse am heutigen Thema?</a:t>
            </a:r>
          </a:p>
          <a:p>
            <a:endParaRPr lang="de-DE" dirty="0"/>
          </a:p>
        </p:txBody>
      </p:sp>
    </p:spTree>
    <p:extLst>
      <p:ext uri="{BB962C8B-B14F-4D97-AF65-F5344CB8AC3E}">
        <p14:creationId xmlns:p14="http://schemas.microsoft.com/office/powerpoint/2010/main" val="4126884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0F5531-25DC-4B8C-B9B2-8B3AB71C3B52}"/>
              </a:ext>
            </a:extLst>
          </p:cNvPr>
          <p:cNvSpPr>
            <a:spLocks noGrp="1"/>
          </p:cNvSpPr>
          <p:nvPr>
            <p:ph type="title"/>
          </p:nvPr>
        </p:nvSpPr>
        <p:spPr/>
        <p:txBody>
          <a:bodyPr/>
          <a:lstStyle/>
          <a:p>
            <a:r>
              <a:rPr lang="de-DE" sz="4000" b="1" dirty="0">
                <a:latin typeface="Calibri" charset="0"/>
                <a:ea typeface="Calibri" charset="0"/>
                <a:cs typeface="Calibri" charset="0"/>
              </a:rPr>
              <a:t>Kleiner Exkurs: Das Eisberg-Modell</a:t>
            </a:r>
          </a:p>
        </p:txBody>
      </p:sp>
      <p:pic>
        <p:nvPicPr>
          <p:cNvPr id="9" name="Grafik 8">
            <a:extLst>
              <a:ext uri="{FF2B5EF4-FFF2-40B4-BE49-F238E27FC236}">
                <a16:creationId xmlns:a16="http://schemas.microsoft.com/office/drawing/2014/main" id="{2634B480-CC7B-6CDF-7C92-B0A19E556D5E}"/>
              </a:ext>
            </a:extLst>
          </p:cNvPr>
          <p:cNvPicPr>
            <a:picLocks noChangeAspect="1"/>
          </p:cNvPicPr>
          <p:nvPr/>
        </p:nvPicPr>
        <p:blipFill>
          <a:blip r:embed="rId3"/>
          <a:stretch>
            <a:fillRect/>
          </a:stretch>
        </p:blipFill>
        <p:spPr>
          <a:xfrm>
            <a:off x="3111892" y="1504950"/>
            <a:ext cx="6247616" cy="4220288"/>
          </a:xfrm>
          <a:prstGeom prst="rect">
            <a:avLst/>
          </a:prstGeom>
        </p:spPr>
      </p:pic>
      <p:sp>
        <p:nvSpPr>
          <p:cNvPr id="10" name="Textfeld 9">
            <a:extLst>
              <a:ext uri="{FF2B5EF4-FFF2-40B4-BE49-F238E27FC236}">
                <a16:creationId xmlns:a16="http://schemas.microsoft.com/office/drawing/2014/main" id="{A51E59D0-C6A0-42CD-DF02-18F6C1387DDC}"/>
              </a:ext>
            </a:extLst>
          </p:cNvPr>
          <p:cNvSpPr txBox="1"/>
          <p:nvPr/>
        </p:nvSpPr>
        <p:spPr>
          <a:xfrm>
            <a:off x="7092950" y="5460772"/>
            <a:ext cx="2380858" cy="215444"/>
          </a:xfrm>
          <a:prstGeom prst="rect">
            <a:avLst/>
          </a:prstGeom>
          <a:noFill/>
        </p:spPr>
        <p:txBody>
          <a:bodyPr wrap="square" rtlCol="0">
            <a:spAutoFit/>
          </a:bodyPr>
          <a:lstStyle/>
          <a:p>
            <a:r>
              <a:rPr lang="de-DE" sz="800" dirty="0">
                <a:solidFill>
                  <a:schemeClr val="bg1"/>
                </a:solidFill>
              </a:rPr>
              <a:t>Abb.: Generiert mit OpenAI </a:t>
            </a:r>
            <a:r>
              <a:rPr lang="de-DE" sz="800" dirty="0" err="1">
                <a:solidFill>
                  <a:schemeClr val="bg1"/>
                </a:solidFill>
              </a:rPr>
              <a:t>ChatGPT</a:t>
            </a:r>
            <a:r>
              <a:rPr lang="de-DE" sz="800" dirty="0">
                <a:solidFill>
                  <a:schemeClr val="bg1"/>
                </a:solidFill>
              </a:rPr>
              <a:t>, 07.08.2026</a:t>
            </a:r>
          </a:p>
        </p:txBody>
      </p:sp>
      <p:sp>
        <p:nvSpPr>
          <p:cNvPr id="6" name="Rechteck 5">
            <a:extLst>
              <a:ext uri="{FF2B5EF4-FFF2-40B4-BE49-F238E27FC236}">
                <a16:creationId xmlns:a16="http://schemas.microsoft.com/office/drawing/2014/main" id="{5FA65C02-7319-4955-9EC7-6272E8998A31}"/>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76688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97D9-0C25-9362-F660-A03586BBAD8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69DF8F-8ABB-5ACA-7FBE-B5E21AF8D523}"/>
              </a:ext>
            </a:extLst>
          </p:cNvPr>
          <p:cNvSpPr>
            <a:spLocks noGrp="1"/>
          </p:cNvSpPr>
          <p:nvPr>
            <p:ph type="title"/>
          </p:nvPr>
        </p:nvSpPr>
        <p:spPr/>
        <p:txBody>
          <a:bodyPr>
            <a:normAutofit/>
          </a:bodyPr>
          <a:lstStyle/>
          <a:p>
            <a:r>
              <a:rPr lang="de-DE" sz="4000" b="1" dirty="0">
                <a:latin typeface="Calibri" panose="020F0502020204030204" pitchFamily="34" charset="0"/>
                <a:ea typeface="Calibri" panose="020F0502020204030204" pitchFamily="34" charset="0"/>
                <a:cs typeface="Calibri" panose="020F0502020204030204" pitchFamily="34" charset="0"/>
              </a:rPr>
              <a:t>Was sind Gefühle eigentlich?</a:t>
            </a:r>
          </a:p>
        </p:txBody>
      </p:sp>
      <p:sp>
        <p:nvSpPr>
          <p:cNvPr id="3" name="Inhaltsplatzhalter 2">
            <a:extLst>
              <a:ext uri="{FF2B5EF4-FFF2-40B4-BE49-F238E27FC236}">
                <a16:creationId xmlns:a16="http://schemas.microsoft.com/office/drawing/2014/main" id="{0A7A8AA4-AEFE-EAB6-CAAC-25D7FF8352C7}"/>
              </a:ext>
            </a:extLst>
          </p:cNvPr>
          <p:cNvSpPr>
            <a:spLocks noGrp="1"/>
          </p:cNvSpPr>
          <p:nvPr>
            <p:ph idx="1"/>
          </p:nvPr>
        </p:nvSpPr>
        <p:spPr>
          <a:xfrm>
            <a:off x="751968" y="1690688"/>
            <a:ext cx="10515599" cy="4119562"/>
          </a:xfrm>
        </p:spPr>
        <p:txBody>
          <a:bodyPr>
            <a:normAutofit/>
          </a:bodyPr>
          <a:lstStyle/>
          <a:p>
            <a:endParaRPr lang="de-DE" sz="2400" b="1" dirty="0"/>
          </a:p>
          <a:p>
            <a:pPr marL="0" indent="0">
              <a:buNone/>
            </a:pPr>
            <a:r>
              <a:rPr lang="de-DE" sz="2400" b="1" dirty="0"/>
              <a:t>Gefühle</a:t>
            </a:r>
            <a:r>
              <a:rPr lang="de-DE" sz="2400" dirty="0"/>
              <a:t> sind subjektive, innere Reaktionen auf das, was wir erleben, denken oder wahrnehmen.</a:t>
            </a:r>
          </a:p>
          <a:p>
            <a:endParaRPr lang="de-DE" sz="2400" dirty="0"/>
          </a:p>
          <a:p>
            <a:endParaRPr lang="de-DE" dirty="0"/>
          </a:p>
        </p:txBody>
      </p:sp>
      <p:sp>
        <p:nvSpPr>
          <p:cNvPr id="6" name="Rechteck 5">
            <a:extLst>
              <a:ext uri="{FF2B5EF4-FFF2-40B4-BE49-F238E27FC236}">
                <a16:creationId xmlns:a16="http://schemas.microsoft.com/office/drawing/2014/main" id="{5D06F156-862B-4EFE-A603-7AB2633D4FCB}"/>
              </a:ext>
            </a:extLst>
          </p:cNvPr>
          <p:cNvSpPr/>
          <p:nvPr/>
        </p:nvSpPr>
        <p:spPr>
          <a:xfrm>
            <a:off x="11798710" y="0"/>
            <a:ext cx="393290" cy="2758440"/>
          </a:xfrm>
          <a:prstGeom prst="rect">
            <a:avLst/>
          </a:prstGeom>
          <a:solidFill>
            <a:srgbClr val="D91E57"/>
          </a:solidFill>
          <a:ln>
            <a:solidFill>
              <a:srgbClr val="D91E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81505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0FB3D-A3F3-79E2-6D80-D4158FDA2AC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FF6215-DA9A-C501-1554-E8D288EA213F}"/>
              </a:ext>
            </a:extLst>
          </p:cNvPr>
          <p:cNvSpPr>
            <a:spLocks noGrp="1"/>
          </p:cNvSpPr>
          <p:nvPr>
            <p:ph type="title"/>
          </p:nvPr>
        </p:nvSpPr>
        <p:spPr/>
        <p:txBody>
          <a:bodyPr>
            <a:normAutofit/>
          </a:bodyPr>
          <a:lstStyle/>
          <a:p>
            <a:r>
              <a:rPr lang="de-DE" sz="4000" b="1" dirty="0">
                <a:latin typeface="Calibri" panose="020F0502020204030204" pitchFamily="34" charset="0"/>
                <a:ea typeface="Calibri" panose="020F0502020204030204" pitchFamily="34" charset="0"/>
                <a:cs typeface="Calibri" panose="020F0502020204030204" pitchFamily="34" charset="0"/>
              </a:rPr>
              <a:t>Welche Gefühle kennen Sie?</a:t>
            </a:r>
          </a:p>
        </p:txBody>
      </p:sp>
      <p:sp>
        <p:nvSpPr>
          <p:cNvPr id="6" name="Rechteck 5">
            <a:extLst>
              <a:ext uri="{FF2B5EF4-FFF2-40B4-BE49-F238E27FC236}">
                <a16:creationId xmlns:a16="http://schemas.microsoft.com/office/drawing/2014/main" id="{CA8152E8-C45D-49CE-9710-AD366557ECB6}"/>
              </a:ext>
            </a:extLst>
          </p:cNvPr>
          <p:cNvSpPr/>
          <p:nvPr/>
        </p:nvSpPr>
        <p:spPr>
          <a:xfrm>
            <a:off x="11798710" y="0"/>
            <a:ext cx="393290" cy="2758440"/>
          </a:xfrm>
          <a:prstGeom prst="rect">
            <a:avLst/>
          </a:prstGeom>
          <a:solidFill>
            <a:srgbClr val="D91E57"/>
          </a:solidFill>
          <a:ln>
            <a:solidFill>
              <a:srgbClr val="D91E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84645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DCAF4-EFD1-1885-1507-AD36EED9FF1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9D6112-8969-9F0F-0F9B-3D44E2DC9CD5}"/>
              </a:ext>
            </a:extLst>
          </p:cNvPr>
          <p:cNvSpPr>
            <a:spLocks noGrp="1"/>
          </p:cNvSpPr>
          <p:nvPr>
            <p:ph type="title"/>
          </p:nvPr>
        </p:nvSpPr>
        <p:spPr/>
        <p:txBody>
          <a:bodyPr>
            <a:normAutofit/>
          </a:bodyPr>
          <a:lstStyle/>
          <a:p>
            <a:r>
              <a:rPr lang="de-DE" sz="4000" b="1" dirty="0">
                <a:latin typeface="Calibri" panose="020F0502020204030204" pitchFamily="34" charset="0"/>
                <a:ea typeface="Calibri" panose="020F0502020204030204" pitchFamily="34" charset="0"/>
                <a:cs typeface="Calibri" panose="020F0502020204030204" pitchFamily="34" charset="0"/>
              </a:rPr>
              <a:t>Grundgefühle</a:t>
            </a:r>
          </a:p>
        </p:txBody>
      </p:sp>
      <p:sp>
        <p:nvSpPr>
          <p:cNvPr id="3" name="Inhaltsplatzhalter 2">
            <a:extLst>
              <a:ext uri="{FF2B5EF4-FFF2-40B4-BE49-F238E27FC236}">
                <a16:creationId xmlns:a16="http://schemas.microsoft.com/office/drawing/2014/main" id="{F55CFDF3-8D69-F4D0-FAD6-C9B9D6AADEDB}"/>
              </a:ext>
            </a:extLst>
          </p:cNvPr>
          <p:cNvSpPr>
            <a:spLocks noGrp="1"/>
          </p:cNvSpPr>
          <p:nvPr>
            <p:ph idx="1"/>
          </p:nvPr>
        </p:nvSpPr>
        <p:spPr>
          <a:xfrm>
            <a:off x="952500" y="1905000"/>
            <a:ext cx="10315067" cy="4057650"/>
          </a:xfrm>
        </p:spPr>
        <p:txBody>
          <a:bodyPr>
            <a:normAutofit lnSpcReduction="10000"/>
          </a:bodyPr>
          <a:lstStyle/>
          <a:p>
            <a:r>
              <a:rPr lang="de-DE" sz="2400" dirty="0"/>
              <a:t>Freude</a:t>
            </a:r>
          </a:p>
          <a:p>
            <a:r>
              <a:rPr lang="de-DE" sz="2400" dirty="0"/>
              <a:t>Trauer</a:t>
            </a:r>
          </a:p>
          <a:p>
            <a:r>
              <a:rPr lang="de-DE" sz="2400" dirty="0"/>
              <a:t>Wut</a:t>
            </a:r>
          </a:p>
          <a:p>
            <a:r>
              <a:rPr lang="de-DE" sz="2400" dirty="0"/>
              <a:t>Angst</a:t>
            </a:r>
          </a:p>
          <a:p>
            <a:r>
              <a:rPr lang="de-DE" sz="2400" dirty="0"/>
              <a:t>Ekel</a:t>
            </a:r>
          </a:p>
          <a:p>
            <a:r>
              <a:rPr lang="de-DE" sz="2400" dirty="0"/>
              <a:t>Überraschung</a:t>
            </a:r>
          </a:p>
          <a:p>
            <a:r>
              <a:rPr lang="de-DE" sz="2400" dirty="0"/>
              <a:t>Verachtung</a:t>
            </a:r>
          </a:p>
          <a:p>
            <a:endParaRPr lang="de-DE" sz="2400" dirty="0"/>
          </a:p>
          <a:p>
            <a:r>
              <a:rPr lang="de-DE" sz="2400" dirty="0"/>
              <a:t>Diese Gefühle können universell auftreten</a:t>
            </a:r>
          </a:p>
        </p:txBody>
      </p:sp>
      <p:sp>
        <p:nvSpPr>
          <p:cNvPr id="4" name="Rechteck 3">
            <a:extLst>
              <a:ext uri="{FF2B5EF4-FFF2-40B4-BE49-F238E27FC236}">
                <a16:creationId xmlns:a16="http://schemas.microsoft.com/office/drawing/2014/main" id="{7709A4ED-A1EB-EBE4-E33D-2CD6AA95C719}"/>
              </a:ext>
            </a:extLst>
          </p:cNvPr>
          <p:cNvSpPr/>
          <p:nvPr/>
        </p:nvSpPr>
        <p:spPr>
          <a:xfrm>
            <a:off x="11798710" y="0"/>
            <a:ext cx="393290" cy="2758440"/>
          </a:xfrm>
          <a:prstGeom prst="rect">
            <a:avLst/>
          </a:prstGeom>
          <a:solidFill>
            <a:srgbClr val="D91E57"/>
          </a:solidFill>
          <a:ln>
            <a:solidFill>
              <a:srgbClr val="D91E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30812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13A8D-78FA-A0E5-B4CE-12DB265D7C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A2DB752-D6DE-0FA6-B9AA-4CE0ED697E4D}"/>
              </a:ext>
            </a:extLst>
          </p:cNvPr>
          <p:cNvSpPr>
            <a:spLocks noGrp="1"/>
          </p:cNvSpPr>
          <p:nvPr>
            <p:ph type="title"/>
          </p:nvPr>
        </p:nvSpPr>
        <p:spPr>
          <a:xfrm>
            <a:off x="838200" y="502286"/>
            <a:ext cx="7787054" cy="837508"/>
          </a:xfrm>
        </p:spPr>
        <p:txBody>
          <a:bodyPr>
            <a:normAutofit fontScale="90000"/>
          </a:bodyPr>
          <a:lstStyle/>
          <a:p>
            <a:r>
              <a:rPr lang="de-DE" b="1" dirty="0">
                <a:latin typeface="Calibri" charset="0"/>
                <a:ea typeface="Calibri" charset="0"/>
                <a:cs typeface="Calibri" charset="0"/>
              </a:rPr>
              <a:t>Wie und wo zeigen sich Gefühle?</a:t>
            </a:r>
            <a:endParaRPr lang="de-DE" sz="29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3E1E4DF5-3DB2-A4A1-9124-8100CA4070C7}"/>
              </a:ext>
            </a:extLst>
          </p:cNvPr>
          <p:cNvSpPr>
            <a:spLocks noGrp="1"/>
          </p:cNvSpPr>
          <p:nvPr>
            <p:ph idx="1"/>
          </p:nvPr>
        </p:nvSpPr>
        <p:spPr>
          <a:xfrm>
            <a:off x="838200" y="1884784"/>
            <a:ext cx="10393680" cy="4848525"/>
          </a:xfrm>
        </p:spPr>
        <p:txBody>
          <a:bodyPr>
            <a:normAutofit/>
          </a:bodyPr>
          <a:lstStyle/>
          <a:p>
            <a:pPr marL="457200" indent="-457200">
              <a:buFont typeface="Arial" panose="020B0604020202020204" pitchFamily="34" charset="0"/>
              <a:buChar char="•"/>
            </a:pPr>
            <a:r>
              <a:rPr lang="de-DE" dirty="0"/>
              <a:t>Viele Gefühle hängen mit körperlichen Empfindungen zusammen.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Frage: Wo und wie spüren wir welche Gefühle?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5" name="Rechteck 4">
            <a:extLst>
              <a:ext uri="{FF2B5EF4-FFF2-40B4-BE49-F238E27FC236}">
                <a16:creationId xmlns:a16="http://schemas.microsoft.com/office/drawing/2014/main" id="{2DA13E1A-42A6-8AB9-F5D1-C0DCDE8323EF}"/>
              </a:ext>
            </a:extLst>
          </p:cNvPr>
          <p:cNvSpPr/>
          <p:nvPr/>
        </p:nvSpPr>
        <p:spPr>
          <a:xfrm>
            <a:off x="11798710" y="0"/>
            <a:ext cx="393290" cy="2758440"/>
          </a:xfrm>
          <a:prstGeom prst="rect">
            <a:avLst/>
          </a:prstGeom>
          <a:solidFill>
            <a:srgbClr val="D91E57"/>
          </a:solidFill>
          <a:ln>
            <a:solidFill>
              <a:srgbClr val="D91E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Inhaltsplatzhalter 2">
            <a:extLst>
              <a:ext uri="{FF2B5EF4-FFF2-40B4-BE49-F238E27FC236}">
                <a16:creationId xmlns:a16="http://schemas.microsoft.com/office/drawing/2014/main" id="{F362E949-B17D-8B3F-5394-2A7C83949B3E}"/>
              </a:ext>
            </a:extLst>
          </p:cNvPr>
          <p:cNvSpPr txBox="1">
            <a:spLocks/>
          </p:cNvSpPr>
          <p:nvPr/>
        </p:nvSpPr>
        <p:spPr>
          <a:xfrm>
            <a:off x="1576295" y="2880440"/>
            <a:ext cx="5181600" cy="19473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Symbol" panose="05050102010706020507" pitchFamily="18" charset="2"/>
              <a:buChar char="-"/>
            </a:pPr>
            <a:r>
              <a:rPr lang="de-DE" sz="2000" dirty="0"/>
              <a:t>Wir zittern vor Angst</a:t>
            </a:r>
          </a:p>
          <a:p>
            <a:pPr>
              <a:buFont typeface="Symbol" panose="05050102010706020507" pitchFamily="18" charset="2"/>
              <a:buChar char="-"/>
            </a:pPr>
            <a:r>
              <a:rPr lang="de-DE" sz="2000" dirty="0"/>
              <a:t>Wut kann uns zum Kochen bringen</a:t>
            </a:r>
          </a:p>
          <a:p>
            <a:pPr>
              <a:buFont typeface="Symbol" panose="05050102010706020507" pitchFamily="18" charset="2"/>
              <a:buChar char="-"/>
            </a:pPr>
            <a:r>
              <a:rPr lang="de-DE" sz="2000" dirty="0"/>
              <a:t>Wir können vor Scham erröten</a:t>
            </a:r>
          </a:p>
          <a:p>
            <a:pPr marL="0" indent="0">
              <a:buFont typeface="Arial" panose="020B0604020202020204" pitchFamily="34" charset="0"/>
              <a:buNone/>
            </a:pPr>
            <a:r>
              <a:rPr lang="de-DE" sz="2000" dirty="0"/>
              <a:t>….</a:t>
            </a:r>
          </a:p>
          <a:p>
            <a:endParaRPr lang="de-DE" sz="2400" dirty="0"/>
          </a:p>
        </p:txBody>
      </p:sp>
    </p:spTree>
    <p:extLst>
      <p:ext uri="{BB962C8B-B14F-4D97-AF65-F5344CB8AC3E}">
        <p14:creationId xmlns:p14="http://schemas.microsoft.com/office/powerpoint/2010/main" val="3423229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951D62-A75D-9305-DB64-E1CC16259898}"/>
              </a:ext>
            </a:extLst>
          </p:cNvPr>
          <p:cNvSpPr>
            <a:spLocks noGrp="1"/>
          </p:cNvSpPr>
          <p:nvPr>
            <p:ph type="title"/>
          </p:nvPr>
        </p:nvSpPr>
        <p:spPr/>
        <p:txBody>
          <a:bodyPr/>
          <a:lstStyle/>
          <a:p>
            <a:r>
              <a:rPr lang="de-DE" altLang="de-DE" cap="none" dirty="0">
                <a:solidFill>
                  <a:schemeClr val="tx1"/>
                </a:solidFill>
                <a:latin typeface="Arial" panose="020B0604020202020204" pitchFamily="34" charset="0"/>
              </a:rPr>
              <a:t>Bedeutung von Gefühlen </a:t>
            </a:r>
            <a:br>
              <a:rPr lang="de-DE" altLang="de-DE" cap="none" dirty="0">
                <a:solidFill>
                  <a:schemeClr val="tx1"/>
                </a:solidFill>
                <a:latin typeface="Arial" panose="020B0604020202020204" pitchFamily="34" charset="0"/>
              </a:rPr>
            </a:br>
            <a:endParaRPr lang="de-DE" dirty="0"/>
          </a:p>
        </p:txBody>
      </p:sp>
      <p:sp>
        <p:nvSpPr>
          <p:cNvPr id="4" name="Rectangle 1">
            <a:extLst>
              <a:ext uri="{FF2B5EF4-FFF2-40B4-BE49-F238E27FC236}">
                <a16:creationId xmlns:a16="http://schemas.microsoft.com/office/drawing/2014/main" id="{9DB85BBF-AE58-130E-BBB3-70B94E7272A4}"/>
              </a:ext>
            </a:extLst>
          </p:cNvPr>
          <p:cNvSpPr>
            <a:spLocks noGrp="1" noChangeArrowheads="1"/>
          </p:cNvSpPr>
          <p:nvPr>
            <p:ph idx="1"/>
          </p:nvPr>
        </p:nvSpPr>
        <p:spPr bwMode="auto">
          <a:xfrm>
            <a:off x="838200" y="1413957"/>
            <a:ext cx="10630408"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 Navigation im Leben:</a:t>
            </a:r>
            <a:r>
              <a:rPr kumimoji="0" lang="de-DE" altLang="de-DE" sz="1800" b="0" i="0" u="none" strike="noStrike" cap="none" normalizeH="0" baseline="0" dirty="0">
                <a:ln>
                  <a:noFill/>
                </a:ln>
                <a:solidFill>
                  <a:schemeClr val="tx1"/>
                </a:solidFill>
                <a:effectLst/>
                <a:latin typeface="Arial" panose="020B0604020202020204" pitchFamily="34" charset="0"/>
              </a:rPr>
              <a:t> </a:t>
            </a:r>
          </a:p>
          <a:p>
            <a:pPr lvl="1" indent="0" eaLnBrk="0" fontAlgn="base" hangingPunct="0">
              <a:lnSpc>
                <a:spcPct val="100000"/>
              </a:lnSpc>
              <a:spcBef>
                <a:spcPct val="0"/>
              </a:spcBef>
              <a:spcAft>
                <a:spcPct val="0"/>
              </a:spcAft>
              <a:buFontTx/>
              <a:buChar char="•"/>
            </a:pPr>
            <a:r>
              <a:rPr kumimoji="0" lang="de-DE" altLang="de-DE" sz="1800" b="0" i="0" u="none" strike="noStrike" cap="none" normalizeH="0" baseline="0" dirty="0">
                <a:ln>
                  <a:noFill/>
                </a:ln>
                <a:solidFill>
                  <a:schemeClr val="tx1"/>
                </a:solidFill>
                <a:effectLst/>
                <a:latin typeface="Arial" panose="020B0604020202020204" pitchFamily="34" charset="0"/>
              </a:rPr>
              <a:t>Gefühle und Emotionen helfen uns, unsere Umwelt wahrzunehmen und zu navigieren. </a:t>
            </a:r>
          </a:p>
          <a:p>
            <a:pPr marL="0" marR="0" lvl="0" indent="0" algn="l" defTabSz="914400" rtl="0" eaLnBrk="0" fontAlgn="base" latinLnBrk="0" hangingPunct="0">
              <a:lnSpc>
                <a:spcPct val="100000"/>
              </a:lnSpc>
              <a:spcBef>
                <a:spcPct val="0"/>
              </a:spcBef>
              <a:spcAft>
                <a:spcPct val="0"/>
              </a:spcAft>
              <a:buClrTx/>
              <a:buSz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 Soziale Interaktion:</a:t>
            </a:r>
            <a:r>
              <a:rPr kumimoji="0" lang="de-DE" altLang="de-DE" sz="1800" b="0" i="0" u="none" strike="noStrike" cap="none" normalizeH="0" baseline="0" dirty="0">
                <a:ln>
                  <a:noFill/>
                </a:ln>
                <a:solidFill>
                  <a:schemeClr val="tx1"/>
                </a:solidFill>
                <a:effectLst/>
                <a:latin typeface="Arial" panose="020B0604020202020204" pitchFamily="34" charset="0"/>
              </a:rPr>
              <a:t> </a:t>
            </a:r>
          </a:p>
          <a:p>
            <a:pPr lvl="1" indent="0" eaLnBrk="0" fontAlgn="base" hangingPunct="0">
              <a:lnSpc>
                <a:spcPct val="100000"/>
              </a:lnSpc>
              <a:spcBef>
                <a:spcPct val="0"/>
              </a:spcBef>
              <a:spcAft>
                <a:spcPct val="0"/>
              </a:spcAft>
              <a:buFontTx/>
              <a:buChar char="•"/>
            </a:pPr>
            <a:r>
              <a:rPr kumimoji="0" lang="de-DE" altLang="de-DE" sz="1800" b="0" i="0" u="none" strike="noStrike" cap="none" normalizeH="0" baseline="0" dirty="0">
                <a:ln>
                  <a:noFill/>
                </a:ln>
                <a:solidFill>
                  <a:schemeClr val="tx1"/>
                </a:solidFill>
                <a:effectLst/>
                <a:latin typeface="Arial" panose="020B0604020202020204" pitchFamily="34" charset="0"/>
              </a:rPr>
              <a:t>Sie sind entscheidend für soziale Interaktionen und Beziehungen. </a:t>
            </a:r>
          </a:p>
          <a:p>
            <a:pPr marL="0" marR="0" lvl="0" indent="0" algn="l" defTabSz="914400" rtl="0" eaLnBrk="0" fontAlgn="base" latinLnBrk="0" hangingPunct="0">
              <a:lnSpc>
                <a:spcPct val="100000"/>
              </a:lnSpc>
              <a:spcBef>
                <a:spcPct val="0"/>
              </a:spcBef>
              <a:spcAft>
                <a:spcPct val="0"/>
              </a:spcAft>
              <a:buClrTx/>
              <a:buSz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 Entscheidungsfindung:</a:t>
            </a:r>
            <a:r>
              <a:rPr kumimoji="0" lang="de-DE" altLang="de-DE" sz="1800" b="0" i="0" u="none" strike="noStrike" cap="none" normalizeH="0" baseline="0" dirty="0">
                <a:ln>
                  <a:noFill/>
                </a:ln>
                <a:solidFill>
                  <a:schemeClr val="tx1"/>
                </a:solidFill>
                <a:effectLst/>
                <a:latin typeface="Arial" panose="020B0604020202020204" pitchFamily="34" charset="0"/>
              </a:rPr>
              <a:t> </a:t>
            </a:r>
          </a:p>
          <a:p>
            <a:pPr lvl="1" indent="0" eaLnBrk="0" fontAlgn="base" hangingPunct="0">
              <a:lnSpc>
                <a:spcPct val="100000"/>
              </a:lnSpc>
              <a:spcBef>
                <a:spcPct val="0"/>
              </a:spcBef>
              <a:spcAft>
                <a:spcPct val="0"/>
              </a:spcAft>
              <a:buFontTx/>
              <a:buChar char="•"/>
            </a:pPr>
            <a:r>
              <a:rPr kumimoji="0" lang="de-DE" altLang="de-DE" sz="1800" b="0" i="0" u="none" strike="noStrike" cap="none" normalizeH="0" baseline="0" dirty="0">
                <a:ln>
                  <a:noFill/>
                </a:ln>
                <a:solidFill>
                  <a:schemeClr val="tx1"/>
                </a:solidFill>
                <a:effectLst/>
                <a:latin typeface="Arial" panose="020B0604020202020204" pitchFamily="34" charset="0"/>
              </a:rPr>
              <a:t>Gefühle beeinflussen unsere Entscheidungen und unser Verhalten. </a:t>
            </a:r>
          </a:p>
          <a:p>
            <a:pPr marL="0" marR="0" lvl="0" indent="0" algn="l" defTabSz="914400" rtl="0" eaLnBrk="0" fontAlgn="base" latinLnBrk="0" hangingPunct="0">
              <a:lnSpc>
                <a:spcPct val="100000"/>
              </a:lnSpc>
              <a:spcBef>
                <a:spcPct val="0"/>
              </a:spcBef>
              <a:spcAft>
                <a:spcPct val="0"/>
              </a:spcAft>
              <a:buClrTx/>
              <a:buSz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 Gesellschaftliche Bedeutung:</a:t>
            </a:r>
            <a:r>
              <a:rPr kumimoji="0" lang="de-DE" altLang="de-DE" sz="1800" b="0" i="0" u="none" strike="noStrike" cap="none" normalizeH="0" baseline="0" dirty="0">
                <a:ln>
                  <a:noFill/>
                </a:ln>
                <a:solidFill>
                  <a:schemeClr val="tx1"/>
                </a:solidFill>
                <a:effectLst/>
                <a:latin typeface="Arial" panose="020B0604020202020204" pitchFamily="34" charset="0"/>
              </a:rPr>
              <a:t> </a:t>
            </a:r>
          </a:p>
          <a:p>
            <a:pPr lvl="1" indent="0" eaLnBrk="0" fontAlgn="base" hangingPunct="0">
              <a:lnSpc>
                <a:spcPct val="100000"/>
              </a:lnSpc>
              <a:spcBef>
                <a:spcPct val="0"/>
              </a:spcBef>
              <a:spcAft>
                <a:spcPct val="0"/>
              </a:spcAft>
              <a:buFontTx/>
              <a:buChar char="•"/>
            </a:pPr>
            <a:r>
              <a:rPr kumimoji="0" lang="de-DE" altLang="de-DE" sz="1800" b="0" i="0" u="none" strike="noStrike" cap="none" normalizeH="0" baseline="0" dirty="0">
                <a:ln>
                  <a:noFill/>
                </a:ln>
                <a:solidFill>
                  <a:schemeClr val="tx1"/>
                </a:solidFill>
                <a:effectLst/>
                <a:latin typeface="Arial" panose="020B0604020202020204" pitchFamily="34" charset="0"/>
              </a:rPr>
              <a:t>Auch gesellschaftlich und politisch haben Gefühle wie Angst oder Hoffnung eine große Bedeutung.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3" name="Rechteck 2">
            <a:extLst>
              <a:ext uri="{FF2B5EF4-FFF2-40B4-BE49-F238E27FC236}">
                <a16:creationId xmlns:a16="http://schemas.microsoft.com/office/drawing/2014/main" id="{152A95E2-A4B0-505E-BF38-A847F8B49AAC}"/>
              </a:ext>
            </a:extLst>
          </p:cNvPr>
          <p:cNvSpPr/>
          <p:nvPr/>
        </p:nvSpPr>
        <p:spPr>
          <a:xfrm>
            <a:off x="11798710" y="0"/>
            <a:ext cx="393290" cy="2758440"/>
          </a:xfrm>
          <a:prstGeom prst="rect">
            <a:avLst/>
          </a:prstGeom>
          <a:solidFill>
            <a:srgbClr val="D91E57"/>
          </a:solidFill>
          <a:ln>
            <a:solidFill>
              <a:srgbClr val="D91E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64801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53200D-E177-4A31-B7FC-CDCC7A33F685}"/>
              </a:ext>
            </a:extLst>
          </p:cNvPr>
          <p:cNvSpPr txBox="1">
            <a:spLocks/>
          </p:cNvSpPr>
          <p:nvPr/>
        </p:nvSpPr>
        <p:spPr>
          <a:xfrm>
            <a:off x="838199" y="664024"/>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Grundidee und Aufbau des Bildungsplans</a:t>
            </a:r>
          </a:p>
        </p:txBody>
      </p:sp>
      <p:pic>
        <p:nvPicPr>
          <p:cNvPr id="3" name="Grafik 2" descr="Ein Bild, das Text, Visitenkarte, Screenshot, Buch enthält.&#10;&#10;KI-generierte Inhalte können fehlerhaft sein.">
            <a:extLst>
              <a:ext uri="{FF2B5EF4-FFF2-40B4-BE49-F238E27FC236}">
                <a16:creationId xmlns:a16="http://schemas.microsoft.com/office/drawing/2014/main" id="{107F33C3-8229-01B5-1F8A-09720A355FD4}"/>
              </a:ext>
            </a:extLst>
          </p:cNvPr>
          <p:cNvPicPr>
            <a:picLocks noChangeAspect="1"/>
          </p:cNvPicPr>
          <p:nvPr/>
        </p:nvPicPr>
        <p:blipFill>
          <a:blip r:embed="rId3"/>
          <a:stretch>
            <a:fillRect/>
          </a:stretch>
        </p:blipFill>
        <p:spPr>
          <a:xfrm rot="5400000">
            <a:off x="679294" y="2223393"/>
            <a:ext cx="3228993" cy="4086521"/>
          </a:xfrm>
          <a:prstGeom prst="rect">
            <a:avLst/>
          </a:prstGeom>
        </p:spPr>
      </p:pic>
      <p:pic>
        <p:nvPicPr>
          <p:cNvPr id="7" name="Grafik 6" descr="Ein Bild, das Farbigkeit, Rechteck, Muster, Quadrat enthält.&#10;&#10;KI-generierte Inhalte können fehlerhaft sein.">
            <a:extLst>
              <a:ext uri="{FF2B5EF4-FFF2-40B4-BE49-F238E27FC236}">
                <a16:creationId xmlns:a16="http://schemas.microsoft.com/office/drawing/2014/main" id="{1D5A1D74-553C-CDC1-7207-0DA4B5ADE96E}"/>
              </a:ext>
            </a:extLst>
          </p:cNvPr>
          <p:cNvPicPr>
            <a:picLocks noChangeAspect="1"/>
          </p:cNvPicPr>
          <p:nvPr/>
        </p:nvPicPr>
        <p:blipFill>
          <a:blip r:embed="rId4"/>
          <a:srcRect l="2343" t="3042" r="4015" b="4443"/>
          <a:stretch/>
        </p:blipFill>
        <p:spPr>
          <a:xfrm>
            <a:off x="8461662" y="2445810"/>
            <a:ext cx="3427875" cy="3641688"/>
          </a:xfrm>
          <a:prstGeom prst="rect">
            <a:avLst/>
          </a:prstGeom>
        </p:spPr>
      </p:pic>
      <p:pic>
        <p:nvPicPr>
          <p:cNvPr id="10" name="Grafik 9">
            <a:extLst>
              <a:ext uri="{FF2B5EF4-FFF2-40B4-BE49-F238E27FC236}">
                <a16:creationId xmlns:a16="http://schemas.microsoft.com/office/drawing/2014/main" id="{95776902-9030-23C2-A931-6DB8339A551F}"/>
              </a:ext>
            </a:extLst>
          </p:cNvPr>
          <p:cNvPicPr>
            <a:picLocks noChangeAspect="1"/>
          </p:cNvPicPr>
          <p:nvPr/>
        </p:nvPicPr>
        <p:blipFill>
          <a:blip r:embed="rId5"/>
          <a:stretch>
            <a:fillRect/>
          </a:stretch>
        </p:blipFill>
        <p:spPr>
          <a:xfrm>
            <a:off x="4542019" y="2445810"/>
            <a:ext cx="3660644" cy="3641688"/>
          </a:xfrm>
          <a:prstGeom prst="rect">
            <a:avLst/>
          </a:prstGeom>
        </p:spPr>
      </p:pic>
      <p:sp>
        <p:nvSpPr>
          <p:cNvPr id="11" name="Rechteck 10">
            <a:extLst>
              <a:ext uri="{FF2B5EF4-FFF2-40B4-BE49-F238E27FC236}">
                <a16:creationId xmlns:a16="http://schemas.microsoft.com/office/drawing/2014/main" id="{DA4FB5D2-98FE-525D-B1B6-A0F5227248D8}"/>
              </a:ext>
            </a:extLst>
          </p:cNvPr>
          <p:cNvSpPr/>
          <p:nvPr/>
        </p:nvSpPr>
        <p:spPr>
          <a:xfrm>
            <a:off x="502120" y="1326805"/>
            <a:ext cx="3520059" cy="803131"/>
          </a:xfrm>
          <a:prstGeom prst="rect">
            <a:avLst/>
          </a:prstGeom>
          <a:solidFill>
            <a:schemeClr val="accent3">
              <a:alpha val="50000"/>
            </a:schemeClr>
          </a:solidFill>
          <a:ln>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DE" dirty="0">
                <a:solidFill>
                  <a:schemeClr val="tx1">
                    <a:lumMod val="65000"/>
                    <a:lumOff val="35000"/>
                  </a:schemeClr>
                </a:solidFill>
              </a:rPr>
              <a:t>Pädagogische Alltagssituationen</a:t>
            </a:r>
          </a:p>
        </p:txBody>
      </p:sp>
      <p:sp>
        <p:nvSpPr>
          <p:cNvPr id="12" name="Rechteck 11">
            <a:extLst>
              <a:ext uri="{FF2B5EF4-FFF2-40B4-BE49-F238E27FC236}">
                <a16:creationId xmlns:a16="http://schemas.microsoft.com/office/drawing/2014/main" id="{7198AA13-D70B-D652-3812-0C7ADC4D0DB4}"/>
              </a:ext>
            </a:extLst>
          </p:cNvPr>
          <p:cNvSpPr/>
          <p:nvPr/>
        </p:nvSpPr>
        <p:spPr>
          <a:xfrm>
            <a:off x="4862945" y="1328022"/>
            <a:ext cx="2982192" cy="7916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solidFill>
                  <a:schemeClr val="tx1">
                    <a:lumMod val="65000"/>
                    <a:lumOff val="35000"/>
                  </a:schemeClr>
                </a:solidFill>
              </a:rPr>
              <a:t>Bildungsbereiche</a:t>
            </a:r>
          </a:p>
        </p:txBody>
      </p:sp>
      <p:sp>
        <p:nvSpPr>
          <p:cNvPr id="13" name="Rechteck 12">
            <a:extLst>
              <a:ext uri="{FF2B5EF4-FFF2-40B4-BE49-F238E27FC236}">
                <a16:creationId xmlns:a16="http://schemas.microsoft.com/office/drawing/2014/main" id="{549D8CD3-88DC-099D-5C7B-9C9F9ACA0EAB}"/>
              </a:ext>
            </a:extLst>
          </p:cNvPr>
          <p:cNvSpPr/>
          <p:nvPr/>
        </p:nvSpPr>
        <p:spPr>
          <a:xfrm>
            <a:off x="8707686" y="1316514"/>
            <a:ext cx="2982192" cy="803131"/>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tx1">
                    <a:lumMod val="65000"/>
                    <a:lumOff val="35000"/>
                  </a:schemeClr>
                </a:solidFill>
              </a:rPr>
              <a:t>Verknüpfung von Alltagssituationen und Bildungsbereichen</a:t>
            </a:r>
          </a:p>
        </p:txBody>
      </p:sp>
      <p:sp>
        <p:nvSpPr>
          <p:cNvPr id="14" name="Additionszeichen 13">
            <a:extLst>
              <a:ext uri="{FF2B5EF4-FFF2-40B4-BE49-F238E27FC236}">
                <a16:creationId xmlns:a16="http://schemas.microsoft.com/office/drawing/2014/main" id="{DA29831F-D7B7-4268-C162-22CE54519252}"/>
              </a:ext>
            </a:extLst>
          </p:cNvPr>
          <p:cNvSpPr/>
          <p:nvPr/>
        </p:nvSpPr>
        <p:spPr>
          <a:xfrm>
            <a:off x="4237595" y="1557677"/>
            <a:ext cx="409935" cy="431909"/>
          </a:xfrm>
          <a:prstGeom prst="mathPlus">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Gleich 14">
            <a:extLst>
              <a:ext uri="{FF2B5EF4-FFF2-40B4-BE49-F238E27FC236}">
                <a16:creationId xmlns:a16="http://schemas.microsoft.com/office/drawing/2014/main" id="{7BA133FE-6E2F-3EEF-26F3-4D72ECDA0410}"/>
              </a:ext>
            </a:extLst>
          </p:cNvPr>
          <p:cNvSpPr/>
          <p:nvPr/>
        </p:nvSpPr>
        <p:spPr>
          <a:xfrm>
            <a:off x="8060552" y="1572786"/>
            <a:ext cx="431719" cy="401689"/>
          </a:xfrm>
          <a:prstGeom prst="mathEqual">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
        <p:nvSpPr>
          <p:cNvPr id="4" name="Textfeld 3">
            <a:extLst>
              <a:ext uri="{FF2B5EF4-FFF2-40B4-BE49-F238E27FC236}">
                <a16:creationId xmlns:a16="http://schemas.microsoft.com/office/drawing/2014/main" id="{A901C9B4-2E8B-A9FB-7BE9-8C355B09B39A}"/>
              </a:ext>
            </a:extLst>
          </p:cNvPr>
          <p:cNvSpPr txBox="1"/>
          <p:nvPr/>
        </p:nvSpPr>
        <p:spPr>
          <a:xfrm>
            <a:off x="302463" y="5865395"/>
            <a:ext cx="2519150" cy="246221"/>
          </a:xfrm>
          <a:prstGeom prst="rect">
            <a:avLst/>
          </a:prstGeom>
          <a:noFill/>
        </p:spPr>
        <p:txBody>
          <a:bodyPr wrap="square" rtlCol="0">
            <a:spAutoFit/>
          </a:bodyPr>
          <a:lstStyle/>
          <a:p>
            <a:r>
              <a:rPr lang="de-DE" sz="1000" dirty="0"/>
              <a:t>Brandenburger Bildungsplan, S. 12</a:t>
            </a:r>
          </a:p>
        </p:txBody>
      </p:sp>
    </p:spTree>
    <p:extLst>
      <p:ext uri="{BB962C8B-B14F-4D97-AF65-F5344CB8AC3E}">
        <p14:creationId xmlns:p14="http://schemas.microsoft.com/office/powerpoint/2010/main" val="22375500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dirty="0"/>
          </a:p>
        </p:txBody>
      </p:sp>
      <p:pic>
        <p:nvPicPr>
          <p:cNvPr id="13" name="Bild 5">
            <a:extLst>
              <a:ext uri="{FF2B5EF4-FFF2-40B4-BE49-F238E27FC236}">
                <a16:creationId xmlns:a16="http://schemas.microsoft.com/office/drawing/2014/main" id="{ED55876B-79DE-429F-B2D2-5F282A1F3367}"/>
              </a:ext>
            </a:extLst>
          </p:cNvPr>
          <p:cNvPicPr>
            <a:picLocks noChangeAspect="1"/>
          </p:cNvPicPr>
          <p:nvPr/>
        </p:nvPicPr>
        <p:blipFill rotWithShape="1">
          <a:blip r:embed="rId3">
            <a:extLst>
              <a:ext uri="{28A0092B-C50C-407E-A947-70E740481C1C}">
                <a14:useLocalDpi xmlns:a14="http://schemas.microsoft.com/office/drawing/2010/main" val="0"/>
              </a:ext>
            </a:extLst>
          </a:blip>
          <a:srcRect l="13716" t="12830" r="53237" b="46811"/>
          <a:stretch/>
        </p:blipFill>
        <p:spPr>
          <a:xfrm rot="5400000">
            <a:off x="1176129" y="1215756"/>
            <a:ext cx="4293235" cy="5243100"/>
          </a:xfrm>
          <a:prstGeom prst="rect">
            <a:avLst/>
          </a:prstGeom>
        </p:spPr>
      </p:pic>
      <p:pic>
        <p:nvPicPr>
          <p:cNvPr id="14" name="Bild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684" y="2470556"/>
            <a:ext cx="4608576" cy="3553968"/>
          </a:xfrm>
          <a:prstGeom prst="rect">
            <a:avLst/>
          </a:prstGeom>
        </p:spPr>
      </p:pic>
      <p:pic>
        <p:nvPicPr>
          <p:cNvPr id="15" name="Bild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43450"/>
            <a:ext cx="4578261" cy="1127106"/>
          </a:xfrm>
          <a:prstGeom prst="rect">
            <a:avLst/>
          </a:prstGeom>
        </p:spPr>
      </p:pic>
      <p:sp>
        <p:nvSpPr>
          <p:cNvPr id="6" name="Rechteck 5">
            <a:extLst>
              <a:ext uri="{FF2B5EF4-FFF2-40B4-BE49-F238E27FC236}">
                <a16:creationId xmlns:a16="http://schemas.microsoft.com/office/drawing/2014/main" id="{D4D0B011-EC68-A0AA-9306-45139263754E}"/>
              </a:ext>
            </a:extLst>
          </p:cNvPr>
          <p:cNvSpPr/>
          <p:nvPr/>
        </p:nvSpPr>
        <p:spPr>
          <a:xfrm>
            <a:off x="6277970" y="5718412"/>
            <a:ext cx="4519646" cy="279160"/>
          </a:xfrm>
          <a:prstGeom prst="rect">
            <a:avLst/>
          </a:prstGeom>
          <a:noFill/>
          <a:ln w="28575">
            <a:solidFill>
              <a:srgbClr val="EC0E5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651568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 </a:t>
            </a:r>
            <a:br>
              <a:rPr lang="de-DE" sz="4000" b="1" dirty="0">
                <a:latin typeface="Calibri" charset="0"/>
                <a:ea typeface="Calibri" charset="0"/>
                <a:cs typeface="Calibri" charset="0"/>
              </a:rPr>
            </a:br>
            <a:r>
              <a:rPr lang="de-DE" sz="2000" b="1" dirty="0">
                <a:latin typeface="Calibri" charset="0"/>
                <a:ea typeface="Calibri" charset="0"/>
                <a:cs typeface="Calibri" charset="0"/>
              </a:rPr>
              <a:t>Gliederung im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791729"/>
            <a:ext cx="8559800" cy="4281526"/>
          </a:xfrm>
          <a:solidFill>
            <a:schemeClr val="accent1">
              <a:lumMod val="20000"/>
              <a:lumOff val="80000"/>
            </a:schemeClr>
          </a:solidFill>
        </p:spPr>
        <p:txBody>
          <a:bodyPr>
            <a:normAutofit lnSpcReduction="10000"/>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a:t>
            </a:r>
          </a:p>
          <a:p>
            <a:pPr marL="457200" indent="-457200">
              <a:buFont typeface="Arial" panose="020B0604020202020204" pitchFamily="34" charset="0"/>
              <a:buChar char="•"/>
            </a:pPr>
            <a:r>
              <a:rPr lang="de-DE" dirty="0" err="1"/>
              <a:t>Partizipative</a:t>
            </a:r>
            <a:r>
              <a:rPr lang="de-DE" dirty="0"/>
              <a:t>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2233977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8716B38B-5DD9-C042-A011-2461709D4CB6}"/>
              </a:ext>
            </a:extLst>
          </p:cNvPr>
          <p:cNvPicPr>
            <a:picLocks noChangeAspect="1"/>
          </p:cNvPicPr>
          <p:nvPr/>
        </p:nvPicPr>
        <p:blipFill>
          <a:blip r:embed="rId2">
            <a:alphaModFix amt="35000"/>
          </a:blip>
          <a:stretch>
            <a:fillRect/>
          </a:stretch>
        </p:blipFill>
        <p:spPr>
          <a:xfrm>
            <a:off x="-55170" y="-113390"/>
            <a:ext cx="12302340" cy="8201560"/>
          </a:xfrm>
          <a:prstGeom prst="rect">
            <a:avLst/>
          </a:prstGeom>
        </p:spPr>
      </p:pic>
      <p:sp>
        <p:nvSpPr>
          <p:cNvPr id="3" name="Titel 3">
            <a:extLst>
              <a:ext uri="{FF2B5EF4-FFF2-40B4-BE49-F238E27FC236}">
                <a16:creationId xmlns:a16="http://schemas.microsoft.com/office/drawing/2014/main" id="{73BA6E56-FF42-5D9C-ECFA-1B28A56BA7AA}"/>
              </a:ext>
            </a:extLst>
          </p:cNvPr>
          <p:cNvSpPr txBox="1">
            <a:spLocks/>
          </p:cNvSpPr>
          <p:nvPr/>
        </p:nvSpPr>
        <p:spPr>
          <a:xfrm>
            <a:off x="1295400" y="1122363"/>
            <a:ext cx="9601200" cy="23876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5500" b="1" dirty="0">
                <a:solidFill>
                  <a:schemeClr val="accent2"/>
                </a:solidFill>
                <a:latin typeface="Calibri" charset="0"/>
                <a:ea typeface="Calibri" charset="0"/>
                <a:cs typeface="Calibri" charset="0"/>
              </a:rPr>
              <a:t>Pädagogisch herausfordernde Situationen</a:t>
            </a:r>
          </a:p>
        </p:txBody>
      </p:sp>
      <p:sp>
        <p:nvSpPr>
          <p:cNvPr id="4" name="Untertitel 4">
            <a:extLst>
              <a:ext uri="{FF2B5EF4-FFF2-40B4-BE49-F238E27FC236}">
                <a16:creationId xmlns:a16="http://schemas.microsoft.com/office/drawing/2014/main" id="{855EF85F-D06B-12E4-93FD-3FE4A64929FF}"/>
              </a:ext>
            </a:extLst>
          </p:cNvPr>
          <p:cNvSpPr txBox="1">
            <a:spLocks/>
          </p:cNvSpPr>
          <p:nvPr/>
        </p:nvSpPr>
        <p:spPr>
          <a:xfrm>
            <a:off x="1524000" y="3982914"/>
            <a:ext cx="9144000" cy="127488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4800" dirty="0">
                <a:solidFill>
                  <a:schemeClr val="accent2"/>
                </a:solidFill>
              </a:rPr>
              <a:t>Mit starken Gefühlen von Kindern umgehen</a:t>
            </a:r>
          </a:p>
        </p:txBody>
      </p:sp>
      <p:sp>
        <p:nvSpPr>
          <p:cNvPr id="5" name="Textfeld 4">
            <a:extLst>
              <a:ext uri="{FF2B5EF4-FFF2-40B4-BE49-F238E27FC236}">
                <a16:creationId xmlns:a16="http://schemas.microsoft.com/office/drawing/2014/main" id="{F30EFA50-5626-B8E2-0F92-D4013A59C9A3}"/>
              </a:ext>
            </a:extLst>
          </p:cNvPr>
          <p:cNvSpPr txBox="1"/>
          <p:nvPr/>
        </p:nvSpPr>
        <p:spPr>
          <a:xfrm>
            <a:off x="8893791" y="5994982"/>
            <a:ext cx="3548418" cy="230832"/>
          </a:xfrm>
          <a:prstGeom prst="rect">
            <a:avLst/>
          </a:prstGeom>
          <a:noFill/>
        </p:spPr>
        <p:txBody>
          <a:bodyPr wrap="square" rtlCol="0">
            <a:spAutoFit/>
          </a:bodyPr>
          <a:lstStyle/>
          <a:p>
            <a:r>
              <a:rPr lang="de-DE" sz="900" dirty="0"/>
              <a:t>Brandenburger Bildungsplan, S. 86, Uli Malende</a:t>
            </a:r>
          </a:p>
        </p:txBody>
      </p:sp>
    </p:spTree>
    <p:extLst>
      <p:ext uri="{BB962C8B-B14F-4D97-AF65-F5344CB8AC3E}">
        <p14:creationId xmlns:p14="http://schemas.microsoft.com/office/powerpoint/2010/main" val="1862867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701040" y="334646"/>
            <a:ext cx="7787054" cy="837508"/>
          </a:xfrm>
        </p:spPr>
        <p:txBody>
          <a:bodyPr>
            <a:normAutofit/>
          </a:bodyPr>
          <a:lstStyle/>
          <a:p>
            <a:r>
              <a:rPr lang="de-DE" sz="4000" b="1" dirty="0">
                <a:latin typeface="Calibri" charset="0"/>
                <a:ea typeface="Calibri" charset="0"/>
                <a:cs typeface="Calibri" charset="0"/>
              </a:rPr>
              <a:t>PRAXISBEISPIEL (S. 202)</a:t>
            </a:r>
          </a:p>
        </p:txBody>
      </p:sp>
      <p:pic>
        <p:nvPicPr>
          <p:cNvPr id="13" name="Inhaltsplatzhalter 12">
            <a:extLst>
              <a:ext uri="{FF2B5EF4-FFF2-40B4-BE49-F238E27FC236}">
                <a16:creationId xmlns:a16="http://schemas.microsoft.com/office/drawing/2014/main" id="{7387A567-4CBA-5ECD-DB02-35F907A8881C}"/>
              </a:ext>
            </a:extLst>
          </p:cNvPr>
          <p:cNvPicPr>
            <a:picLocks noGrp="1" noChangeAspect="1"/>
          </p:cNvPicPr>
          <p:nvPr>
            <p:ph idx="1"/>
          </p:nvPr>
        </p:nvPicPr>
        <p:blipFill>
          <a:blip r:embed="rId3"/>
          <a:stretch>
            <a:fillRect/>
          </a:stretch>
        </p:blipFill>
        <p:spPr>
          <a:xfrm>
            <a:off x="701040" y="1172154"/>
            <a:ext cx="9975629" cy="4619046"/>
          </a:xfrm>
          <a:prstGeom prst="rect">
            <a:avLst/>
          </a:prstGeom>
        </p:spPr>
      </p:pic>
      <p:sp>
        <p:nvSpPr>
          <p:cNvPr id="5" name="Rechteck 4">
            <a:extLst>
              <a:ext uri="{FF2B5EF4-FFF2-40B4-BE49-F238E27FC236}">
                <a16:creationId xmlns:a16="http://schemas.microsoft.com/office/drawing/2014/main" id="{8F364AC6-3000-4D25-82F5-E52598B14ACF}"/>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21432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403080" cy="1200329"/>
          </a:xfrm>
        </p:spPr>
        <p:txBody>
          <a:bodyPr>
            <a:normAutofit fontScale="90000"/>
          </a:bodyPr>
          <a:lstStyle/>
          <a:p>
            <a:r>
              <a:rPr lang="de-DE" b="1" dirty="0">
                <a:latin typeface="Calibri" charset="0"/>
                <a:ea typeface="Calibri" charset="0"/>
                <a:cs typeface="Calibri" charset="0"/>
              </a:rPr>
              <a:t>Zentrale Aspekte der Alltagssituationen</a:t>
            </a:r>
            <a:br>
              <a:rPr lang="de-DE" b="1" dirty="0">
                <a:latin typeface="Calibri" charset="0"/>
                <a:ea typeface="Calibri" charset="0"/>
                <a:cs typeface="Calibri" charset="0"/>
              </a:rPr>
            </a:br>
            <a:r>
              <a:rPr kumimoji="0" lang="de-DE" sz="3100" b="0" i="0" u="none" strike="noStrike" kern="1200" cap="none" spc="0" normalizeH="0" baseline="0" noProof="0" dirty="0">
                <a:ln>
                  <a:noFill/>
                </a:ln>
                <a:solidFill>
                  <a:prstClr val="black"/>
                </a:solidFill>
                <a:effectLst/>
                <a:uLnTx/>
                <a:uFillTx/>
                <a:latin typeface="Calibri" panose="020F0502020204030204"/>
                <a:ea typeface="+mn-ea"/>
                <a:cs typeface="+mn-cs"/>
              </a:rPr>
              <a:t>FREUDE</a:t>
            </a:r>
            <a:r>
              <a:rPr lang="de-DE" sz="3100" dirty="0">
                <a:solidFill>
                  <a:prstClr val="black"/>
                </a:solidFill>
                <a:latin typeface="Calibri" panose="020F0502020204030204"/>
                <a:ea typeface="+mn-ea"/>
                <a:cs typeface="+mn-cs"/>
              </a:rPr>
              <a:t>,</a:t>
            </a:r>
            <a:r>
              <a:rPr kumimoji="0" lang="de-DE" sz="3100" b="0" i="0" u="none" strike="noStrike" kern="1200" cap="none" spc="0" normalizeH="0" baseline="0" noProof="0" dirty="0">
                <a:ln>
                  <a:noFill/>
                </a:ln>
                <a:solidFill>
                  <a:prstClr val="black"/>
                </a:solidFill>
                <a:effectLst/>
                <a:uLnTx/>
                <a:uFillTx/>
                <a:latin typeface="Calibri" panose="020F0502020204030204"/>
                <a:ea typeface="+mn-ea"/>
                <a:cs typeface="+mn-cs"/>
              </a:rPr>
              <a:t> VERLETZUNG UND TRAURIGKEIT: MIT STARKEN GEFÜHLEN VON KINDERN UMGEHEN</a:t>
            </a:r>
            <a:endParaRPr lang="de-DE" dirty="0"/>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84784"/>
            <a:ext cx="10960510" cy="4848525"/>
          </a:xfrm>
        </p:spPr>
        <p:txBody>
          <a:bodyPr>
            <a:normAutofit/>
          </a:bodyPr>
          <a:lstStyle/>
          <a:p>
            <a:pPr marL="457200" indent="-457200">
              <a:buFont typeface="Arial" panose="020B0604020202020204" pitchFamily="34" charset="0"/>
              <a:buChar char="•"/>
            </a:pPr>
            <a:r>
              <a:rPr lang="de-DE" sz="2800" dirty="0"/>
              <a:t>Worum geht es in der Situation für die Kinder? </a:t>
            </a:r>
          </a:p>
          <a:p>
            <a:endParaRPr lang="de-DE" sz="2800" dirty="0"/>
          </a:p>
          <a:p>
            <a:pPr marL="1143000" lvl="1" indent="-457200"/>
            <a:r>
              <a:rPr lang="de-DE" dirty="0"/>
              <a:t>Komplexe Welt der Gefühle</a:t>
            </a:r>
          </a:p>
          <a:p>
            <a:pPr marL="1143000" lvl="1" indent="-457200"/>
            <a:r>
              <a:rPr lang="de-DE" dirty="0"/>
              <a:t>Angenehme und unangenehme Gefühle</a:t>
            </a:r>
          </a:p>
          <a:p>
            <a:pPr marL="1143000" lvl="1" indent="-457200"/>
            <a:r>
              <a:rPr lang="de-DE" dirty="0"/>
              <a:t>Nutzen von Gefühlen</a:t>
            </a:r>
          </a:p>
          <a:p>
            <a:pPr marL="1143000" lvl="1" indent="-457200"/>
            <a:r>
              <a:rPr lang="de-DE" dirty="0"/>
              <a:t>Hinter jedem Gefühl steckt ein Bedürfnis</a:t>
            </a:r>
          </a:p>
          <a:p>
            <a:pPr marL="1143000" lvl="1" indent="-457200"/>
            <a:r>
              <a:rPr lang="de-DE" dirty="0"/>
              <a:t>Das ihre Gefühle ernst genommen werden</a:t>
            </a:r>
          </a:p>
          <a:p>
            <a:pPr marL="457200" indent="-457200">
              <a:buFont typeface="Arial" panose="020B0604020202020204" pitchFamily="34" charset="0"/>
              <a:buChar char="•"/>
            </a:pPr>
            <a:endParaRPr lang="de-DE" dirty="0"/>
          </a:p>
          <a:p>
            <a:endParaRPr lang="de-DE" dirty="0"/>
          </a:p>
        </p:txBody>
      </p:sp>
      <p:sp>
        <p:nvSpPr>
          <p:cNvPr id="6" name="Rechteck 5">
            <a:extLst>
              <a:ext uri="{FF2B5EF4-FFF2-40B4-BE49-F238E27FC236}">
                <a16:creationId xmlns:a16="http://schemas.microsoft.com/office/drawing/2014/main" id="{57110B90-38DD-458A-BF9B-245EB7396642}"/>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3615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91882-0EFD-10EC-9A12-5E005339563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11207F4-1BB4-4F25-2030-8914A1E2B72B}"/>
              </a:ext>
            </a:extLst>
          </p:cNvPr>
          <p:cNvSpPr>
            <a:spLocks noGrp="1"/>
          </p:cNvSpPr>
          <p:nvPr>
            <p:ph type="title"/>
          </p:nvPr>
        </p:nvSpPr>
        <p:spPr>
          <a:xfrm>
            <a:off x="838200" y="365125"/>
            <a:ext cx="9403080" cy="1200329"/>
          </a:xfrm>
        </p:spPr>
        <p:txBody>
          <a:bodyPr>
            <a:normAutofit fontScale="90000"/>
          </a:bodyPr>
          <a:lstStyle/>
          <a:p>
            <a:r>
              <a:rPr lang="de-DE" b="1" dirty="0">
                <a:latin typeface="Calibri" charset="0"/>
                <a:ea typeface="Calibri" charset="0"/>
                <a:cs typeface="Calibri" charset="0"/>
              </a:rPr>
              <a:t>Zentrale Aspekte der Alltagssituationen</a:t>
            </a:r>
            <a:br>
              <a:rPr lang="de-DE" b="1" dirty="0">
                <a:latin typeface="Calibri" charset="0"/>
                <a:ea typeface="Calibri" charset="0"/>
                <a:cs typeface="Calibri" charset="0"/>
              </a:rPr>
            </a:br>
            <a:r>
              <a:rPr kumimoji="0" lang="de-DE" sz="3100" b="0" i="0" u="none" strike="noStrike" kern="1200" cap="none" spc="0" normalizeH="0" baseline="0" noProof="0" dirty="0">
                <a:ln>
                  <a:noFill/>
                </a:ln>
                <a:solidFill>
                  <a:prstClr val="black"/>
                </a:solidFill>
                <a:effectLst/>
                <a:uLnTx/>
                <a:uFillTx/>
                <a:latin typeface="Calibri" panose="020F0502020204030204"/>
                <a:ea typeface="+mn-ea"/>
                <a:cs typeface="+mn-cs"/>
              </a:rPr>
              <a:t>FREUDE</a:t>
            </a:r>
            <a:r>
              <a:rPr lang="de-DE" sz="3100" dirty="0">
                <a:solidFill>
                  <a:prstClr val="black"/>
                </a:solidFill>
                <a:latin typeface="Calibri" panose="020F0502020204030204"/>
                <a:ea typeface="+mn-ea"/>
                <a:cs typeface="+mn-cs"/>
              </a:rPr>
              <a:t>,</a:t>
            </a:r>
            <a:r>
              <a:rPr kumimoji="0" lang="de-DE" sz="3100" b="0" i="0" u="none" strike="noStrike" kern="1200" cap="none" spc="0" normalizeH="0" baseline="0" noProof="0" dirty="0">
                <a:ln>
                  <a:noFill/>
                </a:ln>
                <a:solidFill>
                  <a:prstClr val="black"/>
                </a:solidFill>
                <a:effectLst/>
                <a:uLnTx/>
                <a:uFillTx/>
                <a:latin typeface="Calibri" panose="020F0502020204030204"/>
                <a:ea typeface="+mn-ea"/>
                <a:cs typeface="+mn-cs"/>
              </a:rPr>
              <a:t> VERLETZUNG UND TRAURIGKEIT: MIT STARKEN GEFÜHLEN VON KINDERN UMGEHEN</a:t>
            </a:r>
            <a:endParaRPr lang="de-DE" dirty="0"/>
          </a:p>
        </p:txBody>
      </p:sp>
      <p:sp>
        <p:nvSpPr>
          <p:cNvPr id="3" name="Inhaltsplatzhalter 2">
            <a:extLst>
              <a:ext uri="{FF2B5EF4-FFF2-40B4-BE49-F238E27FC236}">
                <a16:creationId xmlns:a16="http://schemas.microsoft.com/office/drawing/2014/main" id="{76871C23-1B21-10CA-F0CC-2BE7E9B9C39D}"/>
              </a:ext>
            </a:extLst>
          </p:cNvPr>
          <p:cNvSpPr>
            <a:spLocks noGrp="1"/>
          </p:cNvSpPr>
          <p:nvPr>
            <p:ph idx="1"/>
          </p:nvPr>
        </p:nvSpPr>
        <p:spPr>
          <a:xfrm>
            <a:off x="838200" y="1884784"/>
            <a:ext cx="10960510" cy="4848525"/>
          </a:xfrm>
        </p:spPr>
        <p:txBody>
          <a:bodyPr>
            <a:normAutofit/>
          </a:bodyPr>
          <a:lstStyle/>
          <a:p>
            <a:pPr marL="457200" indent="-457200">
              <a:buFont typeface="Arial" panose="020B0604020202020204" pitchFamily="34" charset="0"/>
              <a:buChar char="•"/>
            </a:pPr>
            <a:r>
              <a:rPr lang="de-DE" dirty="0"/>
              <a:t>Was bedeutet das für die pädagogische Gestaltung der Situation? </a:t>
            </a:r>
          </a:p>
          <a:p>
            <a:pPr marL="1143000" lvl="1" indent="-457200"/>
            <a:r>
              <a:rPr lang="de-DE" dirty="0"/>
              <a:t>Unterstützung bei dem Kennenlernen eigener Gefühle und der anderer Menschen</a:t>
            </a:r>
          </a:p>
          <a:p>
            <a:pPr marL="1143000" lvl="1" indent="-457200"/>
            <a:r>
              <a:rPr lang="de-DE" dirty="0"/>
              <a:t>Über Gefühle sprechen, nachdenken</a:t>
            </a:r>
          </a:p>
          <a:p>
            <a:pPr marL="1143000" lvl="1" indent="-457200"/>
            <a:r>
              <a:rPr lang="de-DE" dirty="0"/>
              <a:t>Reaktion auf Gefühlslagen verbal und non-verbal</a:t>
            </a:r>
          </a:p>
          <a:p>
            <a:pPr marL="1143000" lvl="1" indent="-457200"/>
            <a:r>
              <a:rPr lang="de-DE" dirty="0"/>
              <a:t>Unterstützung bei der Regulation von Gefühlen </a:t>
            </a:r>
          </a:p>
          <a:p>
            <a:pPr lvl="1" indent="0">
              <a:buNone/>
            </a:pPr>
            <a:endParaRPr lang="de-DE" dirty="0"/>
          </a:p>
          <a:p>
            <a:pPr marL="457200" indent="-457200">
              <a:buFont typeface="Arial" panose="020B0604020202020204" pitchFamily="34" charset="0"/>
              <a:buChar char="•"/>
            </a:pPr>
            <a:r>
              <a:rPr lang="de-DE" sz="2800" dirty="0"/>
              <a:t>Risiken für Kinder: </a:t>
            </a:r>
          </a:p>
          <a:p>
            <a:pPr marL="1143000" lvl="1" indent="-457200"/>
            <a:r>
              <a:rPr lang="de-DE" dirty="0"/>
              <a:t>Gefühle werden bewertet</a:t>
            </a:r>
          </a:p>
          <a:p>
            <a:pPr marL="1143000" lvl="1" indent="-457200"/>
            <a:r>
              <a:rPr lang="de-DE" dirty="0"/>
              <a:t>Gefühle werden nicht ernst genommen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CBBB66F7-E95E-4389-9BAE-56FE7C151E96}"/>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05741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608966"/>
            <a:ext cx="7787054" cy="837508"/>
          </a:xfrm>
        </p:spPr>
        <p:txBody>
          <a:bodyPr>
            <a:normAutofit/>
          </a:bodyPr>
          <a:lstStyle/>
          <a:p>
            <a:r>
              <a:rPr lang="de-DE" sz="4000" b="1" dirty="0">
                <a:latin typeface="Calibri" charset="0"/>
                <a:ea typeface="Calibri" charset="0"/>
                <a:cs typeface="Calibri" charset="0"/>
              </a:rPr>
              <a:t>Pädagogisches Handeln I (S. 201 f.)</a:t>
            </a:r>
            <a:endParaRPr lang="de-DE" sz="40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84784"/>
            <a:ext cx="10960510" cy="4848525"/>
          </a:xfrm>
        </p:spPr>
        <p:txBody>
          <a:bodyPr>
            <a:normAutofit/>
          </a:bodyPr>
          <a:lstStyle/>
          <a:p>
            <a:pPr marL="457200" indent="-457200">
              <a:buFont typeface="Arial" panose="020B0604020202020204" pitchFamily="34" charset="0"/>
              <a:buChar char="•"/>
            </a:pPr>
            <a:r>
              <a:rPr lang="de-DE" dirty="0"/>
              <a:t>Unterstützt Kinder, Gefühle als Lebensbegleiter wahrzunehmen und einen guten Umgang mit ihnen zu finden,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Unterstützt Kinder, eine reiche Gefühlswelt zu entwickeln und sich in ihr zurechtzufinden: das fördert das Verständnis für sich selbst und andere</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Gefühle können sich sehr schnell verändern</a:t>
            </a:r>
          </a:p>
        </p:txBody>
      </p:sp>
      <p:sp>
        <p:nvSpPr>
          <p:cNvPr id="8" name="Rechteck 7">
            <a:extLst>
              <a:ext uri="{FF2B5EF4-FFF2-40B4-BE49-F238E27FC236}">
                <a16:creationId xmlns:a16="http://schemas.microsoft.com/office/drawing/2014/main" id="{D8713C44-B8FD-42D1-8479-725971B17579}"/>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67438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593726"/>
            <a:ext cx="9662160" cy="837508"/>
          </a:xfrm>
        </p:spPr>
        <p:txBody>
          <a:bodyPr>
            <a:normAutofit fontScale="90000"/>
          </a:bodyPr>
          <a:lstStyle/>
          <a:p>
            <a:r>
              <a:rPr lang="de-DE" sz="4400" b="1" dirty="0">
                <a:latin typeface="Calibri" charset="0"/>
                <a:ea typeface="Calibri" charset="0"/>
                <a:cs typeface="Calibri" charset="0"/>
              </a:rPr>
              <a:t>Pädagogisches Handeln II (S. 201 f.)</a:t>
            </a:r>
            <a:br>
              <a:rPr lang="de-DE" sz="4900" dirty="0"/>
            </a:br>
            <a:endParaRPr lang="de-DE" sz="29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733750" y="1540608"/>
            <a:ext cx="10960510" cy="4848525"/>
          </a:xfrm>
        </p:spPr>
        <p:txBody>
          <a:bodyPr>
            <a:normAutofit/>
          </a:bodyPr>
          <a:lstStyle/>
          <a:p>
            <a:pPr marL="457200" indent="-457200">
              <a:lnSpc>
                <a:spcPct val="100000"/>
              </a:lnSpc>
              <a:buFont typeface="Arial" panose="020B0604020202020204" pitchFamily="34" charset="0"/>
              <a:buChar char="•"/>
            </a:pPr>
            <a:r>
              <a:rPr lang="de-DE" dirty="0"/>
              <a:t>Die aktuelle Gefühlslage ist abhängig von vielen Faktoren: </a:t>
            </a:r>
          </a:p>
          <a:p>
            <a:pPr marL="1143000" lvl="1" indent="-457200">
              <a:lnSpc>
                <a:spcPct val="100000"/>
              </a:lnSpc>
              <a:buFont typeface="Symbol" panose="05050102010706020507" pitchFamily="18" charset="2"/>
              <a:buChar char="-"/>
            </a:pPr>
            <a:r>
              <a:rPr lang="de-DE" dirty="0"/>
              <a:t>Tagesform, Erfahrungen, Erlebnisse, Persönlichkeit</a:t>
            </a:r>
          </a:p>
          <a:p>
            <a:pPr marL="457200" indent="-457200">
              <a:lnSpc>
                <a:spcPct val="100000"/>
              </a:lnSpc>
              <a:buFont typeface="Arial" panose="020B0604020202020204" pitchFamily="34" charset="0"/>
              <a:buChar char="•"/>
            </a:pPr>
            <a:r>
              <a:rPr lang="de-DE" dirty="0"/>
              <a:t>Gefühle können sichtbar sein oder eher verborgen </a:t>
            </a:r>
          </a:p>
          <a:p>
            <a:pPr marL="457200" indent="-457200">
              <a:lnSpc>
                <a:spcPct val="100000"/>
              </a:lnSpc>
              <a:buFont typeface="Arial" panose="020B0604020202020204" pitchFamily="34" charset="0"/>
              <a:buChar char="•"/>
            </a:pPr>
            <a:r>
              <a:rPr lang="de-DE" dirty="0"/>
              <a:t>Gefühle entstehen aus erfüllten und unerfüllten Bedürfnissen</a:t>
            </a:r>
          </a:p>
          <a:p>
            <a:pPr marL="457200" indent="-457200">
              <a:lnSpc>
                <a:spcPct val="100000"/>
              </a:lnSpc>
              <a:buFont typeface="Arial" panose="020B0604020202020204" pitchFamily="34" charset="0"/>
              <a:buChar char="•"/>
            </a:pPr>
            <a:r>
              <a:rPr lang="de-DE" dirty="0"/>
              <a:t>Reagiert auf Gefühlsäußerungen von Kindern immer, ohne sie zu bewerten.</a:t>
            </a:r>
          </a:p>
          <a:p>
            <a:pPr marL="457200" indent="-457200">
              <a:lnSpc>
                <a:spcPct val="100000"/>
              </a:lnSpc>
              <a:buFont typeface="Arial" panose="020B0604020202020204" pitchFamily="34" charset="0"/>
              <a:buChar char="•"/>
            </a:pPr>
            <a:r>
              <a:rPr lang="de-DE" dirty="0"/>
              <a:t>Fragt nach oder reagiert mit Mimik und Gestik – zeigt Interesse am Gefühlsleben der Kinder</a:t>
            </a:r>
          </a:p>
        </p:txBody>
      </p:sp>
      <p:sp>
        <p:nvSpPr>
          <p:cNvPr id="5" name="Rechteck 4">
            <a:extLst>
              <a:ext uri="{FF2B5EF4-FFF2-40B4-BE49-F238E27FC236}">
                <a16:creationId xmlns:a16="http://schemas.microsoft.com/office/drawing/2014/main" id="{88505873-BD55-4B3E-9216-A1BA0CC9570C}"/>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597875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502286"/>
            <a:ext cx="7787054" cy="837508"/>
          </a:xfrm>
        </p:spPr>
        <p:txBody>
          <a:bodyPr>
            <a:normAutofit fontScale="90000"/>
          </a:bodyPr>
          <a:lstStyle/>
          <a:p>
            <a:r>
              <a:rPr lang="de-DE" sz="4400" b="1" dirty="0">
                <a:latin typeface="Calibri" charset="0"/>
                <a:ea typeface="Calibri" charset="0"/>
                <a:cs typeface="Calibri" charset="0"/>
              </a:rPr>
              <a:t>Pädagogisches Handeln III (S. 201 f.)</a:t>
            </a:r>
            <a:br>
              <a:rPr lang="de-DE" sz="4900" dirty="0"/>
            </a:br>
            <a:endParaRPr lang="de-DE" sz="29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666750" y="1133476"/>
            <a:ext cx="11131960" cy="5599834"/>
          </a:xfrm>
        </p:spPr>
        <p:txBody>
          <a:bodyPr>
            <a:normAutofit/>
          </a:bodyPr>
          <a:lstStyle/>
          <a:p>
            <a:r>
              <a:rPr lang="de-DE" dirty="0"/>
              <a:t>Manche Kinder haben Schwierigkeiten ihre Gefühle zu zeigen oder darüber zu sprechen, dann kann es hilfreich sein,</a:t>
            </a:r>
          </a:p>
          <a:p>
            <a:endParaRPr lang="de-DE" dirty="0"/>
          </a:p>
          <a:p>
            <a:pPr marL="457200" indent="-457200">
              <a:buFont typeface="Arial" panose="020B0604020202020204" pitchFamily="34" charset="0"/>
              <a:buChar char="•"/>
            </a:pPr>
            <a:r>
              <a:rPr lang="de-DE" dirty="0"/>
              <a:t>gedanklich andere Kinder, das Kuscheltier u. ä. einzubeziehen und zirkulär zu fragen,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andere Kinder zu fragen, was sie tun und was ihnen hilft, wenn sie</a:t>
            </a:r>
          </a:p>
          <a:p>
            <a:r>
              <a:rPr lang="de-DE" dirty="0"/>
              <a:t>      traurig sind, wütend sind, Angst haben, stolz sind,</a:t>
            </a:r>
          </a:p>
          <a:p>
            <a:endParaRPr lang="de-DE" dirty="0"/>
          </a:p>
          <a:p>
            <a:pPr marL="457200" indent="-457200">
              <a:buFont typeface="Arial" panose="020B0604020202020204" pitchFamily="34" charset="0"/>
              <a:buChar char="•"/>
            </a:pPr>
            <a:r>
              <a:rPr lang="de-DE" dirty="0"/>
              <a:t>mit Kindern darüber zu sprechen, woran wir Gefühle erkennen.</a:t>
            </a: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3F17A9B0-69A8-445D-B209-7DDA3DA9ABBF}"/>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712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502286"/>
            <a:ext cx="7787054" cy="837508"/>
          </a:xfrm>
        </p:spPr>
        <p:txBody>
          <a:bodyPr>
            <a:normAutofit/>
          </a:bodyPr>
          <a:lstStyle/>
          <a:p>
            <a:r>
              <a:rPr lang="de-DE" sz="4000" b="1" dirty="0">
                <a:latin typeface="Calibri" charset="0"/>
                <a:ea typeface="Calibri" charset="0"/>
                <a:cs typeface="Calibri" charset="0"/>
              </a:rPr>
              <a:t>Pädagogisches Handeln IV (S. 201 f.)</a:t>
            </a:r>
            <a:endParaRPr lang="de-DE" sz="40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84784"/>
            <a:ext cx="10393680" cy="4848525"/>
          </a:xfrm>
        </p:spPr>
        <p:txBody>
          <a:bodyPr>
            <a:normAutofit/>
          </a:bodyPr>
          <a:lstStyle/>
          <a:p>
            <a:pPr marL="457200" indent="-457200">
              <a:buFont typeface="Arial" panose="020B0604020202020204" pitchFamily="34" charset="0"/>
              <a:buChar char="•"/>
            </a:pPr>
            <a:r>
              <a:rPr lang="de-DE" sz="2800" dirty="0"/>
              <a:t>Starke Gefühle sind häufig ein Zeichen dafür, dass Kinder ihre Beziehung zu sich und anderen Menschen sortieren</a:t>
            </a:r>
          </a:p>
          <a:p>
            <a:pPr marL="457200" indent="-457200">
              <a:buFont typeface="Arial" panose="020B0604020202020204" pitchFamily="34" charset="0"/>
              <a:buChar char="•"/>
            </a:pPr>
            <a:r>
              <a:rPr lang="de-DE" dirty="0"/>
              <a:t>Wer sich schämt – zieht sich häufig zurück</a:t>
            </a:r>
          </a:p>
          <a:p>
            <a:pPr marL="457200" indent="-457200">
              <a:buFont typeface="Arial" panose="020B0604020202020204" pitchFamily="34" charset="0"/>
              <a:buChar char="•"/>
            </a:pPr>
            <a:r>
              <a:rPr lang="de-DE" dirty="0"/>
              <a:t>Wer Angst hat – vermeidet </a:t>
            </a:r>
          </a:p>
          <a:p>
            <a:pPr marL="457200" indent="-457200">
              <a:buFont typeface="Arial" panose="020B0604020202020204" pitchFamily="34" charset="0"/>
              <a:buChar char="•"/>
            </a:pPr>
            <a:r>
              <a:rPr lang="de-DE" dirty="0"/>
              <a:t>Liebe erzeugt Zuneigung – fehlt diese, kann das zu Wut, Angst, Gleichgültigkeit führen</a:t>
            </a:r>
          </a:p>
          <a:p>
            <a:pPr marL="457200" indent="-457200">
              <a:buFont typeface="Arial" panose="020B0604020202020204" pitchFamily="34" charset="0"/>
              <a:buChar char="•"/>
            </a:pPr>
            <a:r>
              <a:rPr lang="de-DE" dirty="0"/>
              <a:t>Wut hat Kraft</a:t>
            </a:r>
          </a:p>
        </p:txBody>
      </p:sp>
      <p:sp>
        <p:nvSpPr>
          <p:cNvPr id="6" name="Rechteck 5">
            <a:extLst>
              <a:ext uri="{FF2B5EF4-FFF2-40B4-BE49-F238E27FC236}">
                <a16:creationId xmlns:a16="http://schemas.microsoft.com/office/drawing/2014/main" id="{042475C8-9262-4F7C-B936-2969470CFF80}"/>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494849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BC1D9-5BF7-87A2-4C0B-95FC969F3C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58601D-3CE0-D9E0-70A9-A865D378B885}"/>
              </a:ext>
            </a:extLst>
          </p:cNvPr>
          <p:cNvSpPr>
            <a:spLocks noGrp="1"/>
          </p:cNvSpPr>
          <p:nvPr>
            <p:ph type="title"/>
          </p:nvPr>
        </p:nvSpPr>
        <p:spPr>
          <a:xfrm>
            <a:off x="838199" y="502286"/>
            <a:ext cx="10762129" cy="837508"/>
          </a:xfrm>
        </p:spPr>
        <p:txBody>
          <a:bodyPr>
            <a:normAutofit fontScale="90000"/>
          </a:bodyPr>
          <a:lstStyle/>
          <a:p>
            <a:r>
              <a:rPr lang="de-DE" b="1" dirty="0">
                <a:latin typeface="Calibri" charset="0"/>
                <a:ea typeface="Calibri" charset="0"/>
                <a:cs typeface="Calibri" charset="0"/>
              </a:rPr>
              <a:t>Pädagogisches Handeln – auf Gefühle reagieren I</a:t>
            </a:r>
          </a:p>
        </p:txBody>
      </p:sp>
      <p:sp>
        <p:nvSpPr>
          <p:cNvPr id="3" name="Inhaltsplatzhalter 2">
            <a:extLst>
              <a:ext uri="{FF2B5EF4-FFF2-40B4-BE49-F238E27FC236}">
                <a16:creationId xmlns:a16="http://schemas.microsoft.com/office/drawing/2014/main" id="{AE6812E8-A115-4F12-0738-6A3E1F3664F4}"/>
              </a:ext>
            </a:extLst>
          </p:cNvPr>
          <p:cNvSpPr>
            <a:spLocks noGrp="1"/>
          </p:cNvSpPr>
          <p:nvPr>
            <p:ph idx="1"/>
          </p:nvPr>
        </p:nvSpPr>
        <p:spPr>
          <a:xfrm>
            <a:off x="838200" y="1884784"/>
            <a:ext cx="10393680" cy="4067781"/>
          </a:xfrm>
        </p:spPr>
        <p:txBody>
          <a:bodyPr>
            <a:normAutofit/>
          </a:bodyPr>
          <a:lstStyle/>
          <a:p>
            <a:pPr marL="457200" indent="-457200">
              <a:buFont typeface="Arial" panose="020B0604020202020204" pitchFamily="34" charset="0"/>
              <a:buChar char="•"/>
            </a:pPr>
            <a:r>
              <a:rPr lang="de-DE" dirty="0"/>
              <a:t>Reagiert auf Gefühle, ohne Bewertung</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auch nonverbal, das vermittelt Verbundenheit, Schutz, Verständnis</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Beschreibt was Ihr seht und hört: „Du zerreißt das Blatt“, „Du stampfst mit dem Fuß“</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Spiegelt die Gefühle: „Mir kommt es so vor, als ob du wütend bist“</a:t>
            </a:r>
          </a:p>
        </p:txBody>
      </p:sp>
      <p:sp>
        <p:nvSpPr>
          <p:cNvPr id="6" name="Rechteck 5">
            <a:extLst>
              <a:ext uri="{FF2B5EF4-FFF2-40B4-BE49-F238E27FC236}">
                <a16:creationId xmlns:a16="http://schemas.microsoft.com/office/drawing/2014/main" id="{6EB98712-3CC7-4132-A6FA-9270FB196DF3}"/>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583076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BC1D9-5BF7-87A2-4C0B-95FC969F3C9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58601D-3CE0-D9E0-70A9-A865D378B885}"/>
              </a:ext>
            </a:extLst>
          </p:cNvPr>
          <p:cNvSpPr>
            <a:spLocks noGrp="1"/>
          </p:cNvSpPr>
          <p:nvPr>
            <p:ph type="title"/>
          </p:nvPr>
        </p:nvSpPr>
        <p:spPr>
          <a:xfrm>
            <a:off x="838200" y="502286"/>
            <a:ext cx="10960510" cy="837508"/>
          </a:xfrm>
        </p:spPr>
        <p:txBody>
          <a:bodyPr>
            <a:normAutofit fontScale="90000"/>
          </a:bodyPr>
          <a:lstStyle/>
          <a:p>
            <a:r>
              <a:rPr lang="de-DE" b="1" dirty="0">
                <a:latin typeface="Calibri" charset="0"/>
                <a:ea typeface="Calibri" charset="0"/>
                <a:cs typeface="Calibri" charset="0"/>
              </a:rPr>
              <a:t>Pädagogisches Handeln – auf Gefühle reagieren II</a:t>
            </a:r>
            <a:endParaRPr lang="de-DE" sz="29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AE6812E8-A115-4F12-0738-6A3E1F3664F4}"/>
              </a:ext>
            </a:extLst>
          </p:cNvPr>
          <p:cNvSpPr>
            <a:spLocks noGrp="1"/>
          </p:cNvSpPr>
          <p:nvPr>
            <p:ph idx="1"/>
          </p:nvPr>
        </p:nvSpPr>
        <p:spPr>
          <a:xfrm>
            <a:off x="838200" y="1884784"/>
            <a:ext cx="10393680" cy="4848525"/>
          </a:xfrm>
        </p:spPr>
        <p:txBody>
          <a:bodyPr>
            <a:normAutofit/>
          </a:bodyPr>
          <a:lstStyle/>
          <a:p>
            <a:pPr marL="457200" indent="-457200">
              <a:buFont typeface="Arial" panose="020B0604020202020204" pitchFamily="34" charset="0"/>
              <a:buChar char="•"/>
            </a:pPr>
            <a:r>
              <a:rPr lang="de-DE" dirty="0"/>
              <a:t>Fragt nach: „Was macht dich gerade so wütend?“</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Fragt, was ihnen in der Situation hilft, was sie jetzt brauchen, wer jetzt bei ihnen sein sollte,  - zirkuläre Fragen können helfen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Zirkulär: wenn Lisa so traurig wäre, was meinst du, könnte ihr helfen…, würde sie machen…, sich wünschen…</a:t>
            </a:r>
          </a:p>
        </p:txBody>
      </p:sp>
      <p:sp>
        <p:nvSpPr>
          <p:cNvPr id="6" name="Rechteck 5">
            <a:extLst>
              <a:ext uri="{FF2B5EF4-FFF2-40B4-BE49-F238E27FC236}">
                <a16:creationId xmlns:a16="http://schemas.microsoft.com/office/drawing/2014/main" id="{D4E1893E-71CF-4232-9746-E80C53D438DC}"/>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77369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47180-DBEB-B55E-7EC6-76569D83A4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6EA6C9F-2A58-105E-0B31-F45038917DB1}"/>
              </a:ext>
            </a:extLst>
          </p:cNvPr>
          <p:cNvSpPr>
            <a:spLocks noGrp="1"/>
          </p:cNvSpPr>
          <p:nvPr>
            <p:ph type="title"/>
          </p:nvPr>
        </p:nvSpPr>
        <p:spPr>
          <a:xfrm>
            <a:off x="838200" y="502286"/>
            <a:ext cx="10960510" cy="837508"/>
          </a:xfrm>
        </p:spPr>
        <p:txBody>
          <a:bodyPr>
            <a:normAutofit fontScale="90000"/>
          </a:bodyPr>
          <a:lstStyle/>
          <a:p>
            <a:r>
              <a:rPr lang="de-DE" b="1" dirty="0">
                <a:latin typeface="Calibri" charset="0"/>
                <a:ea typeface="Calibri" charset="0"/>
                <a:cs typeface="Calibri" charset="0"/>
              </a:rPr>
              <a:t>Pädagogisches Handeln – auf Gefühle reagieren III</a:t>
            </a:r>
            <a:endParaRPr lang="de-DE" sz="29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DBFBF711-FAA5-9FAA-8E20-79351E46E4AF}"/>
              </a:ext>
            </a:extLst>
          </p:cNvPr>
          <p:cNvSpPr>
            <a:spLocks noGrp="1"/>
          </p:cNvSpPr>
          <p:nvPr>
            <p:ph idx="1"/>
          </p:nvPr>
        </p:nvSpPr>
        <p:spPr>
          <a:xfrm>
            <a:off x="838200" y="1884784"/>
            <a:ext cx="10393680" cy="4848525"/>
          </a:xfrm>
        </p:spPr>
        <p:txBody>
          <a:bodyPr>
            <a:normAutofit/>
          </a:bodyPr>
          <a:lstStyle/>
          <a:p>
            <a:pPr marL="457200" indent="-457200">
              <a:buFont typeface="Arial" panose="020B0604020202020204" pitchFamily="34" charset="0"/>
              <a:buChar char="•"/>
            </a:pPr>
            <a:r>
              <a:rPr lang="de-DE" dirty="0"/>
              <a:t>Wie können wir nonverbal auf Gefühle der Kinder reagieren?</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in den Arm nehmen für Trost und Schutz</a:t>
            </a:r>
          </a:p>
          <a:p>
            <a:pPr marL="457200" indent="-457200">
              <a:buFont typeface="Arial" panose="020B0604020202020204" pitchFamily="34" charset="0"/>
              <a:buChar char="•"/>
            </a:pPr>
            <a:r>
              <a:rPr lang="de-DE" dirty="0"/>
              <a:t>mit ihnen Lachen bei Spaß und Freude</a:t>
            </a:r>
          </a:p>
          <a:p>
            <a:pPr marL="457200" indent="-457200">
              <a:buFont typeface="Arial" panose="020B0604020202020204" pitchFamily="34" charset="0"/>
              <a:buChar char="•"/>
            </a:pPr>
            <a:r>
              <a:rPr lang="de-DE" dirty="0"/>
              <a:t>Staunen bei einer Überraschung</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6" name="Rechteck 5">
            <a:extLst>
              <a:ext uri="{FF2B5EF4-FFF2-40B4-BE49-F238E27FC236}">
                <a16:creationId xmlns:a16="http://schemas.microsoft.com/office/drawing/2014/main" id="{33E796F3-530A-49A2-8BB0-90EF3B842FF7}"/>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238449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471806"/>
            <a:ext cx="10960510" cy="837508"/>
          </a:xfrm>
        </p:spPr>
        <p:txBody>
          <a:bodyPr>
            <a:normAutofit fontScale="90000"/>
          </a:bodyPr>
          <a:lstStyle/>
          <a:p>
            <a:r>
              <a:rPr lang="de-DE" b="1" dirty="0">
                <a:latin typeface="Calibri" charset="0"/>
                <a:ea typeface="Calibri" charset="0"/>
                <a:cs typeface="Calibri" charset="0"/>
              </a:rPr>
              <a:t>Pädagogisches Handeln – auf Gefühle reagieren IV</a:t>
            </a:r>
            <a:br>
              <a:rPr lang="de-DE" b="1" dirty="0">
                <a:latin typeface="Calibri" charset="0"/>
                <a:ea typeface="Calibri" charset="0"/>
                <a:cs typeface="Calibri" charset="0"/>
              </a:rPr>
            </a:br>
            <a:endParaRPr lang="de-DE" sz="29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884784"/>
            <a:ext cx="10960510" cy="3841102"/>
          </a:xfrm>
        </p:spPr>
        <p:txBody>
          <a:bodyPr>
            <a:normAutofit/>
          </a:bodyPr>
          <a:lstStyle/>
          <a:p>
            <a:pPr marL="457200" indent="-457200">
              <a:buFont typeface="Arial" panose="020B0604020202020204" pitchFamily="34" charset="0"/>
              <a:buChar char="•"/>
            </a:pPr>
            <a:r>
              <a:rPr lang="de-DE" sz="3600" dirty="0"/>
              <a:t>Dialoge mit Kindern gestalten:</a:t>
            </a:r>
          </a:p>
          <a:p>
            <a:pPr marL="1143000" lvl="1" indent="-457200"/>
            <a:r>
              <a:rPr lang="de-DE" sz="3200" dirty="0"/>
              <a:t>Ladet Kinder ein, Gefühle zu beschreiben</a:t>
            </a:r>
          </a:p>
          <a:p>
            <a:pPr marL="1143000" lvl="1" indent="-457200"/>
            <a:endParaRPr lang="de-DE" sz="3200" dirty="0"/>
          </a:p>
          <a:p>
            <a:pPr marL="1143000" lvl="1" indent="-457200"/>
            <a:r>
              <a:rPr lang="de-DE" sz="3200" dirty="0"/>
              <a:t>Überlegt gemeinsam, wie Gefühle ausgedrückt werden können:</a:t>
            </a:r>
          </a:p>
          <a:p>
            <a:pPr marL="1600200" lvl="2" indent="-457200"/>
            <a:r>
              <a:rPr lang="de-DE" sz="2800" dirty="0"/>
              <a:t>Ohne Worte: Pantomime, Bewegung, Mimik, Farben</a:t>
            </a:r>
          </a:p>
          <a:p>
            <a:pPr marL="1600200" lvl="2" indent="-457200"/>
            <a:r>
              <a:rPr lang="de-DE" sz="2800" dirty="0"/>
              <a:t>Mit Worten: welche Worte können das Gefühl noch beschreiben?</a:t>
            </a:r>
          </a:p>
          <a:p>
            <a:pPr marL="457200" indent="-457200">
              <a:buFont typeface="Arial" panose="020B0604020202020204" pitchFamily="34" charset="0"/>
              <a:buChar char="•"/>
            </a:pPr>
            <a:endParaRPr lang="de-DE" sz="3600" dirty="0"/>
          </a:p>
        </p:txBody>
      </p:sp>
      <p:sp>
        <p:nvSpPr>
          <p:cNvPr id="5" name="Rechteck 4">
            <a:extLst>
              <a:ext uri="{FF2B5EF4-FFF2-40B4-BE49-F238E27FC236}">
                <a16:creationId xmlns:a16="http://schemas.microsoft.com/office/drawing/2014/main" id="{468EA999-EB3F-4796-9694-06275656BC22}"/>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04964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Pädagogisches Handeln – Transfer in den pädagogischen Alltag</a:t>
            </a:r>
            <a:endParaRPr lang="de-DE" sz="4000" dirty="0">
              <a:solidFill>
                <a:prstClr val="black"/>
              </a:solidFill>
              <a:latin typeface="Calibri" panose="020F0502020204030204"/>
              <a:ea typeface="+mn-ea"/>
              <a:cs typeface="+mn-cs"/>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sz="half" idx="1"/>
          </p:nvPr>
        </p:nvSpPr>
        <p:spPr/>
        <p:txBody>
          <a:bodyPr>
            <a:normAutofit/>
          </a:bodyPr>
          <a:lstStyle/>
          <a:p>
            <a:pPr marL="457200" indent="-457200">
              <a:buFont typeface="Arial" panose="020B0604020202020204" pitchFamily="34" charset="0"/>
              <a:buChar char="•"/>
            </a:pPr>
            <a:r>
              <a:rPr lang="de-DE" sz="2800" dirty="0"/>
              <a:t>Reagiert auf die Gefühlslagen der Kinder</a:t>
            </a:r>
          </a:p>
          <a:p>
            <a:pPr marL="457200" indent="-457200">
              <a:buFont typeface="Arial" panose="020B0604020202020204" pitchFamily="34" charset="0"/>
              <a:buChar char="•"/>
            </a:pPr>
            <a:r>
              <a:rPr lang="de-DE" dirty="0"/>
              <a:t>Welche Bedürfnisse könnten hinter den Gefühlen stehen?</a:t>
            </a:r>
            <a:endParaRPr lang="de-DE" sz="2800" dirty="0"/>
          </a:p>
          <a:p>
            <a:pPr marL="457200" indent="-457200">
              <a:buFont typeface="Arial" panose="020B0604020202020204" pitchFamily="34" charset="0"/>
              <a:buChar char="•"/>
            </a:pPr>
            <a:endParaRPr lang="de-DE" dirty="0"/>
          </a:p>
        </p:txBody>
      </p:sp>
      <p:sp>
        <p:nvSpPr>
          <p:cNvPr id="5" name="Inhaltsplatzhalter 4">
            <a:extLst>
              <a:ext uri="{FF2B5EF4-FFF2-40B4-BE49-F238E27FC236}">
                <a16:creationId xmlns:a16="http://schemas.microsoft.com/office/drawing/2014/main" id="{A6C9D846-FF3B-F621-746F-6D3E911ADF5D}"/>
              </a:ext>
            </a:extLst>
          </p:cNvPr>
          <p:cNvSpPr>
            <a:spLocks noGrp="1"/>
          </p:cNvSpPr>
          <p:nvPr>
            <p:ph sz="half" idx="2"/>
          </p:nvPr>
        </p:nvSpPr>
        <p:spPr>
          <a:xfrm>
            <a:off x="7791450" y="1825625"/>
            <a:ext cx="3562350" cy="4351338"/>
          </a:xfrm>
        </p:spPr>
        <p:txBody>
          <a:bodyPr/>
          <a:lstStyle/>
          <a:p>
            <a:r>
              <a:rPr lang="de-DE" dirty="0"/>
              <a:t>Freude</a:t>
            </a:r>
          </a:p>
          <a:p>
            <a:r>
              <a:rPr lang="de-DE" dirty="0"/>
              <a:t>Trauer</a:t>
            </a:r>
          </a:p>
          <a:p>
            <a:r>
              <a:rPr lang="de-DE" dirty="0"/>
              <a:t>Wut</a:t>
            </a:r>
          </a:p>
          <a:p>
            <a:r>
              <a:rPr lang="de-DE" dirty="0"/>
              <a:t>Angst</a:t>
            </a:r>
          </a:p>
          <a:p>
            <a:r>
              <a:rPr lang="de-DE" dirty="0"/>
              <a:t>Ekel</a:t>
            </a:r>
          </a:p>
          <a:p>
            <a:r>
              <a:rPr lang="de-DE" dirty="0"/>
              <a:t>Überraschung</a:t>
            </a:r>
          </a:p>
          <a:p>
            <a:r>
              <a:rPr lang="de-DE" dirty="0"/>
              <a:t>Verachtung</a:t>
            </a:r>
          </a:p>
          <a:p>
            <a:pPr marL="0" indent="0">
              <a:buNone/>
            </a:pPr>
            <a:endParaRPr lang="de-DE" dirty="0"/>
          </a:p>
        </p:txBody>
      </p:sp>
      <p:sp>
        <p:nvSpPr>
          <p:cNvPr id="7" name="Rechteck 6">
            <a:extLst>
              <a:ext uri="{FF2B5EF4-FFF2-40B4-BE49-F238E27FC236}">
                <a16:creationId xmlns:a16="http://schemas.microsoft.com/office/drawing/2014/main" id="{8A32306D-413A-4C6E-BFF6-A20613DB75C8}"/>
              </a:ext>
            </a:extLst>
          </p:cNvPr>
          <p:cNvSpPr/>
          <p:nvPr/>
        </p:nvSpPr>
        <p:spPr>
          <a:xfrm>
            <a:off x="11798710" y="0"/>
            <a:ext cx="393290" cy="2758440"/>
          </a:xfrm>
          <a:prstGeom prst="rect">
            <a:avLst/>
          </a:prstGeom>
          <a:solidFill>
            <a:srgbClr val="D91E57"/>
          </a:solidFill>
          <a:ln>
            <a:solidFill>
              <a:srgbClr val="D91E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96636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p:txBody>
          <a:bodyPr>
            <a:noAutofit/>
          </a:bodyPr>
          <a:lstStyle/>
          <a:p>
            <a:r>
              <a:rPr lang="de-DE" sz="4000" b="1" dirty="0">
                <a:latin typeface="Calibri" charset="0"/>
                <a:ea typeface="Calibri" charset="0"/>
                <a:cs typeface="Calibri" charset="0"/>
              </a:rPr>
              <a:t>Kinder-Aussagen I (S. 203)</a:t>
            </a:r>
          </a:p>
        </p:txBody>
      </p:sp>
      <p:sp>
        <p:nvSpPr>
          <p:cNvPr id="10" name="Inhaltsplatzhalter 9">
            <a:extLst>
              <a:ext uri="{FF2B5EF4-FFF2-40B4-BE49-F238E27FC236}">
                <a16:creationId xmlns:a16="http://schemas.microsoft.com/office/drawing/2014/main" id="{F391E209-39B3-D8F7-886C-CE08150A8880}"/>
              </a:ext>
            </a:extLst>
          </p:cNvPr>
          <p:cNvSpPr>
            <a:spLocks noGrp="1"/>
          </p:cNvSpPr>
          <p:nvPr>
            <p:ph idx="1"/>
          </p:nvPr>
        </p:nvSpPr>
        <p:spPr>
          <a:xfrm>
            <a:off x="361950" y="2090148"/>
            <a:ext cx="10991850" cy="4643438"/>
          </a:xfrm>
        </p:spPr>
        <p:txBody>
          <a:bodyPr>
            <a:noAutofit/>
          </a:bodyPr>
          <a:lstStyle/>
          <a:p>
            <a:pPr>
              <a:lnSpc>
                <a:spcPct val="150000"/>
              </a:lnSpc>
            </a:pPr>
            <a:r>
              <a:rPr lang="de-DE" sz="2300" b="1" i="1" dirty="0">
                <a:solidFill>
                  <a:schemeClr val="bg2"/>
                </a:solidFill>
              </a:rPr>
              <a:t>„Mein Trostwesen hat auch eine Familie, Mama, Papa und ein Baby, nur wenn es Urlaub macht, dann müssen sich die Kinder alleine trösten.“ (Tim)</a:t>
            </a:r>
          </a:p>
          <a:p>
            <a:pPr>
              <a:lnSpc>
                <a:spcPct val="150000"/>
              </a:lnSpc>
            </a:pPr>
            <a:endParaRPr lang="de-DE" sz="2300" b="1" i="1" dirty="0">
              <a:solidFill>
                <a:schemeClr val="bg2"/>
              </a:solidFill>
            </a:endParaRPr>
          </a:p>
          <a:p>
            <a:pPr>
              <a:lnSpc>
                <a:spcPct val="150000"/>
              </a:lnSpc>
            </a:pPr>
            <a:r>
              <a:rPr lang="de-DE" sz="2300" b="1" i="1" dirty="0">
                <a:solidFill>
                  <a:schemeClr val="accent4">
                    <a:lumMod val="50000"/>
                  </a:schemeClr>
                </a:solidFill>
              </a:rPr>
              <a:t>„Wir hatten eine Kuschelecke, da konnten wir uns verkriechen. Da wurde man auch ein bisschen beschützt vor den anderen Kindern und konnte mit der Erzieherin ein bisschen reden. Und dann hat sie einen verstanden und dann durfte man ein bisschen bei ihr bleiben (und mit ihr kuscheln).“ (Trixi)</a:t>
            </a:r>
          </a:p>
        </p:txBody>
      </p:sp>
      <p:sp>
        <p:nvSpPr>
          <p:cNvPr id="5" name="Rechteck 4">
            <a:extLst>
              <a:ext uri="{FF2B5EF4-FFF2-40B4-BE49-F238E27FC236}">
                <a16:creationId xmlns:a16="http://schemas.microsoft.com/office/drawing/2014/main" id="{8D9A19FE-FD92-4CA8-BC56-0B7F51DD4E60}"/>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01385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p:txBody>
          <a:bodyPr>
            <a:noAutofit/>
          </a:bodyPr>
          <a:lstStyle/>
          <a:p>
            <a:r>
              <a:rPr lang="de-DE" sz="4000" b="1" dirty="0">
                <a:latin typeface="Calibri" charset="0"/>
                <a:ea typeface="Calibri" charset="0"/>
                <a:cs typeface="Calibri" charset="0"/>
              </a:rPr>
              <a:t>Kinder-Aussagen II (S. 203)</a:t>
            </a:r>
          </a:p>
        </p:txBody>
      </p:sp>
      <p:sp>
        <p:nvSpPr>
          <p:cNvPr id="10" name="Inhaltsplatzhalter 9">
            <a:extLst>
              <a:ext uri="{FF2B5EF4-FFF2-40B4-BE49-F238E27FC236}">
                <a16:creationId xmlns:a16="http://schemas.microsoft.com/office/drawing/2014/main" id="{F391E209-39B3-D8F7-886C-CE08150A8880}"/>
              </a:ext>
            </a:extLst>
          </p:cNvPr>
          <p:cNvSpPr>
            <a:spLocks noGrp="1"/>
          </p:cNvSpPr>
          <p:nvPr>
            <p:ph idx="1"/>
          </p:nvPr>
        </p:nvSpPr>
        <p:spPr>
          <a:xfrm>
            <a:off x="361950" y="1533525"/>
            <a:ext cx="10991850" cy="4643438"/>
          </a:xfrm>
        </p:spPr>
        <p:txBody>
          <a:bodyPr>
            <a:noAutofit/>
          </a:bodyPr>
          <a:lstStyle/>
          <a:p>
            <a:pPr>
              <a:lnSpc>
                <a:spcPct val="150000"/>
              </a:lnSpc>
            </a:pPr>
            <a:r>
              <a:rPr lang="de-DE" sz="2300" b="1" i="1" dirty="0">
                <a:solidFill>
                  <a:srgbClr val="0070C0"/>
                </a:solidFill>
              </a:rPr>
              <a:t>„Wenn ich traurig war, dann bin ich zur Leiterin und die hat mich getröstet und hat mir alle Sachen gezeigt im Büro. Dann durfte ich bei ihr was malen. Das hat mir geholfen. Wir hatten auch eine Wut- und Trauerecke, und dann kommt ein Erzieher, der einen tröstet. Also, mich hat immer jemand getröstet. Und ich habe Jonas getröstet, der ist (drei) sechs und der war traurig, weil niemand mit ihm spielen wollte, weil er so frech war. Aber er tat mir leid. Wenn einer wütend ist, dann soll man sich trotzdem um ihn kümmern, wenn er Schreianfälle kriegt oder so.“ (Feline)</a:t>
            </a:r>
          </a:p>
        </p:txBody>
      </p:sp>
      <p:sp>
        <p:nvSpPr>
          <p:cNvPr id="5" name="Rechteck 4">
            <a:extLst>
              <a:ext uri="{FF2B5EF4-FFF2-40B4-BE49-F238E27FC236}">
                <a16:creationId xmlns:a16="http://schemas.microsoft.com/office/drawing/2014/main" id="{D2C48B01-FCC2-4B26-9A9B-CEA0F861BDC8}"/>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98900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1A954D3-65D1-42EF-87CD-BF7ED2E76942}"/>
              </a:ext>
            </a:extLst>
          </p:cNvPr>
          <p:cNvSpPr>
            <a:spLocks noGrp="1"/>
          </p:cNvSpPr>
          <p:nvPr>
            <p:ph idx="1"/>
          </p:nvPr>
        </p:nvSpPr>
        <p:spPr>
          <a:xfrm>
            <a:off x="219075" y="982813"/>
            <a:ext cx="5229225" cy="1109960"/>
          </a:xfrm>
          <a:ln w="12700">
            <a:solidFill>
              <a:srgbClr val="D91E57"/>
            </a:solidFill>
          </a:ln>
        </p:spPr>
        <p:txBody>
          <a:bodyPr>
            <a:noAutofit/>
          </a:bodyPr>
          <a:lstStyle/>
          <a:p>
            <a:r>
              <a:rPr lang="de-DE" sz="2400" i="1" dirty="0"/>
              <a:t>Bewertet Gefühle nicht mit Wörtern wie „gut“ oder „schlecht“, Gefühle können angenehm oder unangenehm sein.</a:t>
            </a:r>
          </a:p>
        </p:txBody>
      </p:sp>
      <p:sp>
        <p:nvSpPr>
          <p:cNvPr id="5" name="Titel 4">
            <a:extLst>
              <a:ext uri="{FF2B5EF4-FFF2-40B4-BE49-F238E27FC236}">
                <a16:creationId xmlns:a16="http://schemas.microsoft.com/office/drawing/2014/main" id="{691E59E0-AEFE-4CA3-B2D3-8A4DF1D4DFBC}"/>
              </a:ext>
            </a:extLst>
          </p:cNvPr>
          <p:cNvSpPr>
            <a:spLocks noGrp="1"/>
          </p:cNvSpPr>
          <p:nvPr>
            <p:ph type="title"/>
          </p:nvPr>
        </p:nvSpPr>
        <p:spPr>
          <a:xfrm>
            <a:off x="333376" y="1"/>
            <a:ext cx="11122310" cy="911712"/>
          </a:xfrm>
        </p:spPr>
        <p:txBody>
          <a:bodyPr>
            <a:normAutofit/>
          </a:bodyPr>
          <a:lstStyle/>
          <a:p>
            <a:r>
              <a:rPr lang="de-DE" sz="3500" b="1" dirty="0">
                <a:latin typeface="Calibri" charset="0"/>
                <a:ea typeface="Calibri" charset="0"/>
                <a:cs typeface="Calibri" charset="0"/>
              </a:rPr>
              <a:t>Austausch zu Vorsicht-Sätzen</a:t>
            </a:r>
          </a:p>
        </p:txBody>
      </p:sp>
      <p:sp>
        <p:nvSpPr>
          <p:cNvPr id="4" name="Inhaltsplatzhalter 2">
            <a:extLst>
              <a:ext uri="{FF2B5EF4-FFF2-40B4-BE49-F238E27FC236}">
                <a16:creationId xmlns:a16="http://schemas.microsoft.com/office/drawing/2014/main" id="{72260D91-F276-4889-8B80-0BDEB339AE48}"/>
              </a:ext>
            </a:extLst>
          </p:cNvPr>
          <p:cNvSpPr txBox="1">
            <a:spLocks/>
          </p:cNvSpPr>
          <p:nvPr/>
        </p:nvSpPr>
        <p:spPr>
          <a:xfrm>
            <a:off x="5600700" y="982814"/>
            <a:ext cx="5646422" cy="1423934"/>
          </a:xfrm>
          <a:prstGeom prst="rect">
            <a:avLst/>
          </a:prstGeom>
          <a:ln w="12700">
            <a:solidFill>
              <a:srgbClr val="D91E57"/>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Benennt Gefühle nicht falsch. Z.B. Ein Kind zieht sich zurück: „ich weiß, Du bist jetzt schon ganz schön müde.“ Es kann einen anderen Grund haben.</a:t>
            </a:r>
          </a:p>
        </p:txBody>
      </p:sp>
      <p:sp>
        <p:nvSpPr>
          <p:cNvPr id="6" name="Inhaltsplatzhalter 2">
            <a:extLst>
              <a:ext uri="{FF2B5EF4-FFF2-40B4-BE49-F238E27FC236}">
                <a16:creationId xmlns:a16="http://schemas.microsoft.com/office/drawing/2014/main" id="{BE2581C4-D6FB-42A2-BD19-E6EBC306CB56}"/>
              </a:ext>
            </a:extLst>
          </p:cNvPr>
          <p:cNvSpPr txBox="1">
            <a:spLocks/>
          </p:cNvSpPr>
          <p:nvPr/>
        </p:nvSpPr>
        <p:spPr>
          <a:xfrm>
            <a:off x="219075" y="2185270"/>
            <a:ext cx="5229225" cy="1109960"/>
          </a:xfrm>
          <a:prstGeom prst="rect">
            <a:avLst/>
          </a:prstGeom>
          <a:ln w="12700">
            <a:solidFill>
              <a:srgbClr val="D91E57"/>
            </a:solidFill>
          </a:ln>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Bagatellisiert Gefühle nicht, indem ihr sagt: „Du brauchst keine Angst haben.“ oder: „Das ist doch gar nicht schlimm.“</a:t>
            </a:r>
          </a:p>
        </p:txBody>
      </p:sp>
      <p:sp>
        <p:nvSpPr>
          <p:cNvPr id="12" name="Inhaltsplatzhalter 2">
            <a:extLst>
              <a:ext uri="{FF2B5EF4-FFF2-40B4-BE49-F238E27FC236}">
                <a16:creationId xmlns:a16="http://schemas.microsoft.com/office/drawing/2014/main" id="{751C4E87-19CA-823E-5D3D-1B00DCD15C3F}"/>
              </a:ext>
            </a:extLst>
          </p:cNvPr>
          <p:cNvSpPr txBox="1">
            <a:spLocks/>
          </p:cNvSpPr>
          <p:nvPr/>
        </p:nvSpPr>
        <p:spPr>
          <a:xfrm>
            <a:off x="219075" y="4451253"/>
            <a:ext cx="11067098" cy="982876"/>
          </a:xfrm>
          <a:prstGeom prst="rect">
            <a:avLst/>
          </a:prstGeom>
          <a:ln w="12700">
            <a:solidFill>
              <a:srgbClr val="D91E57"/>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Erzeugt keine Schuldgefühle, indem Ihr Eure Gefühle zu stark in den Mittelpunkt stellt oder mit falschen Gefühlsaussagen reagiert: „Das macht mich jetzt aber traurig, dass du dir nicht die Hände wäschst.“</a:t>
            </a:r>
          </a:p>
        </p:txBody>
      </p:sp>
      <p:sp>
        <p:nvSpPr>
          <p:cNvPr id="13" name="Inhaltsplatzhalter 2">
            <a:extLst>
              <a:ext uri="{FF2B5EF4-FFF2-40B4-BE49-F238E27FC236}">
                <a16:creationId xmlns:a16="http://schemas.microsoft.com/office/drawing/2014/main" id="{DB942EC7-CFFA-50CB-210E-EFA21DB44DA3}"/>
              </a:ext>
            </a:extLst>
          </p:cNvPr>
          <p:cNvSpPr txBox="1">
            <a:spLocks/>
          </p:cNvSpPr>
          <p:nvPr/>
        </p:nvSpPr>
        <p:spPr>
          <a:xfrm rot="10800000" flipH="1" flipV="1">
            <a:off x="5600700" y="2558562"/>
            <a:ext cx="5646421" cy="1061694"/>
          </a:xfrm>
          <a:prstGeom prst="rect">
            <a:avLst/>
          </a:prstGeom>
          <a:ln w="12700">
            <a:solidFill>
              <a:srgbClr val="D91E57"/>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Sanktioniert Kinder nicht für Ihre Gefühle: „Wenn du dich nicht gleich in den Griff kriegst, dann kannst Du nicht mitkommen.“</a:t>
            </a:r>
          </a:p>
        </p:txBody>
      </p:sp>
      <p:sp>
        <p:nvSpPr>
          <p:cNvPr id="15" name="Inhaltsplatzhalter 2">
            <a:extLst>
              <a:ext uri="{FF2B5EF4-FFF2-40B4-BE49-F238E27FC236}">
                <a16:creationId xmlns:a16="http://schemas.microsoft.com/office/drawing/2014/main" id="{7C30E134-D5C8-C078-F3C5-D87C86AC28A9}"/>
              </a:ext>
            </a:extLst>
          </p:cNvPr>
          <p:cNvSpPr txBox="1">
            <a:spLocks/>
          </p:cNvSpPr>
          <p:nvPr/>
        </p:nvSpPr>
        <p:spPr>
          <a:xfrm>
            <a:off x="219075" y="3387727"/>
            <a:ext cx="5229225" cy="911712"/>
          </a:xfrm>
          <a:prstGeom prst="rect">
            <a:avLst/>
          </a:prstGeom>
          <a:ln w="12700">
            <a:solidFill>
              <a:srgbClr val="D91E57"/>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Keine Etikettierung: Heulsuse, Trauerkloß, Systemsprenger</a:t>
            </a:r>
          </a:p>
        </p:txBody>
      </p:sp>
      <p:sp>
        <p:nvSpPr>
          <p:cNvPr id="16" name="Inhaltsplatzhalter 2">
            <a:extLst>
              <a:ext uri="{FF2B5EF4-FFF2-40B4-BE49-F238E27FC236}">
                <a16:creationId xmlns:a16="http://schemas.microsoft.com/office/drawing/2014/main" id="{AAA13C49-B8AD-10F9-5C11-480107B2C256}"/>
              </a:ext>
            </a:extLst>
          </p:cNvPr>
          <p:cNvSpPr txBox="1">
            <a:spLocks/>
          </p:cNvSpPr>
          <p:nvPr/>
        </p:nvSpPr>
        <p:spPr>
          <a:xfrm rot="10800000" flipH="1" flipV="1">
            <a:off x="5600700" y="3772071"/>
            <a:ext cx="5646422" cy="527368"/>
          </a:xfrm>
          <a:prstGeom prst="rect">
            <a:avLst/>
          </a:prstGeom>
          <a:ln w="12700">
            <a:solidFill>
              <a:srgbClr val="D91E57"/>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i="1" dirty="0"/>
              <a:t>Ignoriert Rückzugswünsche nicht.</a:t>
            </a:r>
          </a:p>
        </p:txBody>
      </p:sp>
      <p:sp>
        <p:nvSpPr>
          <p:cNvPr id="14" name="Rechteck 13">
            <a:extLst>
              <a:ext uri="{FF2B5EF4-FFF2-40B4-BE49-F238E27FC236}">
                <a16:creationId xmlns:a16="http://schemas.microsoft.com/office/drawing/2014/main" id="{40655D69-B77C-4B5A-822F-70055CA99BA9}"/>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003510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420CB0-5B1F-2E61-DB2F-09A266DB7EDB}"/>
              </a:ext>
            </a:extLst>
          </p:cNvPr>
          <p:cNvSpPr>
            <a:spLocks noGrp="1"/>
          </p:cNvSpPr>
          <p:nvPr>
            <p:ph type="title"/>
          </p:nvPr>
        </p:nvSpPr>
        <p:spPr>
          <a:xfrm>
            <a:off x="742950" y="365125"/>
            <a:ext cx="10610850" cy="835025"/>
          </a:xfrm>
        </p:spPr>
        <p:txBody>
          <a:bodyPr>
            <a:normAutofit/>
          </a:bodyPr>
          <a:lstStyle/>
          <a:p>
            <a:r>
              <a:rPr lang="de-DE" sz="4000" b="1" dirty="0">
                <a:latin typeface="Calibri" panose="020F0502020204030204" pitchFamily="34" charset="0"/>
                <a:ea typeface="Calibri" panose="020F0502020204030204" pitchFamily="34" charset="0"/>
                <a:cs typeface="Calibri" panose="020F0502020204030204" pitchFamily="34" charset="0"/>
              </a:rPr>
              <a:t>Bei Stress und Unruhe</a:t>
            </a:r>
          </a:p>
        </p:txBody>
      </p:sp>
      <p:graphicFrame>
        <p:nvGraphicFramePr>
          <p:cNvPr id="4" name="Inhaltsplatzhalter 3">
            <a:extLst>
              <a:ext uri="{FF2B5EF4-FFF2-40B4-BE49-F238E27FC236}">
                <a16:creationId xmlns:a16="http://schemas.microsoft.com/office/drawing/2014/main" id="{E521A272-6E62-0782-E08D-C931C2E810A3}"/>
              </a:ext>
            </a:extLst>
          </p:cNvPr>
          <p:cNvGraphicFramePr>
            <a:graphicFrameLocks noGrp="1"/>
          </p:cNvGraphicFramePr>
          <p:nvPr>
            <p:ph idx="1"/>
            <p:extLst>
              <p:ext uri="{D42A27DB-BD31-4B8C-83A1-F6EECF244321}">
                <p14:modId xmlns:p14="http://schemas.microsoft.com/office/powerpoint/2010/main" val="2473263877"/>
              </p:ext>
            </p:extLst>
          </p:nvPr>
        </p:nvGraphicFramePr>
        <p:xfrm>
          <a:off x="84768" y="1217475"/>
          <a:ext cx="11998961" cy="4654606"/>
        </p:xfrm>
        <a:graphic>
          <a:graphicData uri="http://schemas.openxmlformats.org/drawingml/2006/table">
            <a:tbl>
              <a:tblPr firstRow="1" bandRow="1">
                <a:tableStyleId>{5C22544A-7EE6-4342-B048-85BDC9FD1C3A}</a:tableStyleId>
              </a:tblPr>
              <a:tblGrid>
                <a:gridCol w="2299043">
                  <a:extLst>
                    <a:ext uri="{9D8B030D-6E8A-4147-A177-3AD203B41FA5}">
                      <a16:colId xmlns:a16="http://schemas.microsoft.com/office/drawing/2014/main" val="1204753533"/>
                    </a:ext>
                  </a:extLst>
                </a:gridCol>
                <a:gridCol w="2168909">
                  <a:extLst>
                    <a:ext uri="{9D8B030D-6E8A-4147-A177-3AD203B41FA5}">
                      <a16:colId xmlns:a16="http://schemas.microsoft.com/office/drawing/2014/main" val="1531667029"/>
                    </a:ext>
                  </a:extLst>
                </a:gridCol>
                <a:gridCol w="4531269">
                  <a:extLst>
                    <a:ext uri="{9D8B030D-6E8A-4147-A177-3AD203B41FA5}">
                      <a16:colId xmlns:a16="http://schemas.microsoft.com/office/drawing/2014/main" val="4004396598"/>
                    </a:ext>
                  </a:extLst>
                </a:gridCol>
                <a:gridCol w="2999740">
                  <a:extLst>
                    <a:ext uri="{9D8B030D-6E8A-4147-A177-3AD203B41FA5}">
                      <a16:colId xmlns:a16="http://schemas.microsoft.com/office/drawing/2014/main" val="3061538932"/>
                    </a:ext>
                  </a:extLst>
                </a:gridCol>
              </a:tblGrid>
              <a:tr h="549506">
                <a:tc>
                  <a:txBody>
                    <a:bodyPr/>
                    <a:lstStyle/>
                    <a:p>
                      <a:pPr>
                        <a:lnSpc>
                          <a:spcPct val="107000"/>
                        </a:lnSpc>
                        <a:spcAft>
                          <a:spcPts val="0"/>
                        </a:spcAft>
                      </a:pPr>
                      <a:r>
                        <a:rPr lang="de-DE" sz="1300" b="1" i="0" baseline="0" dirty="0">
                          <a:solidFill>
                            <a:schemeClr val="bg1"/>
                          </a:solidFill>
                          <a:effectLst/>
                        </a:rPr>
                        <a:t>WAS</a:t>
                      </a:r>
                      <a:endParaRPr lang="de-DE" sz="1300" b="1" i="0" baseline="0" dirty="0">
                        <a:solidFill>
                          <a:schemeClr val="bg1"/>
                        </a:solidFill>
                        <a:effectLst/>
                        <a:latin typeface="+mj-lt"/>
                        <a:ea typeface="Calibri" panose="020F0502020204030204" pitchFamily="34" charset="0"/>
                      </a:endParaRPr>
                    </a:p>
                  </a:txBody>
                  <a:tcPr/>
                </a:tc>
                <a:tc>
                  <a:txBody>
                    <a:bodyPr/>
                    <a:lstStyle/>
                    <a:p>
                      <a:pPr>
                        <a:lnSpc>
                          <a:spcPct val="107000"/>
                        </a:lnSpc>
                        <a:spcAft>
                          <a:spcPts val="0"/>
                        </a:spcAft>
                      </a:pPr>
                      <a:r>
                        <a:rPr lang="de-DE" sz="1300" b="1" i="0" baseline="0">
                          <a:solidFill>
                            <a:schemeClr val="bg1"/>
                          </a:solidFill>
                          <a:effectLst/>
                        </a:rPr>
                        <a:t>ÜBUNG</a:t>
                      </a:r>
                      <a:endParaRPr lang="de-DE" sz="1300" b="1" i="0" baseline="0">
                        <a:solidFill>
                          <a:schemeClr val="bg1"/>
                        </a:solidFill>
                        <a:effectLst/>
                        <a:latin typeface="+mj-lt"/>
                        <a:ea typeface="Calibri" panose="020F0502020204030204" pitchFamily="34" charset="0"/>
                      </a:endParaRPr>
                    </a:p>
                  </a:txBody>
                  <a:tcPr/>
                </a:tc>
                <a:tc>
                  <a:txBody>
                    <a:bodyPr/>
                    <a:lstStyle/>
                    <a:p>
                      <a:pPr>
                        <a:lnSpc>
                          <a:spcPct val="107000"/>
                        </a:lnSpc>
                        <a:spcAft>
                          <a:spcPts val="0"/>
                        </a:spcAft>
                      </a:pPr>
                      <a:r>
                        <a:rPr lang="de-DE" sz="1300" b="1" i="0" baseline="0" dirty="0">
                          <a:solidFill>
                            <a:schemeClr val="bg1"/>
                          </a:solidFill>
                          <a:effectLst/>
                        </a:rPr>
                        <a:t>WIE</a:t>
                      </a:r>
                      <a:endParaRPr lang="de-DE" sz="1300" b="1" i="0" baseline="0" dirty="0">
                        <a:solidFill>
                          <a:schemeClr val="bg1"/>
                        </a:solidFill>
                        <a:effectLst/>
                        <a:latin typeface="+mj-lt"/>
                        <a:ea typeface="Calibri" panose="020F0502020204030204" pitchFamily="34" charset="0"/>
                      </a:endParaRPr>
                    </a:p>
                  </a:txBody>
                  <a:tcPr/>
                </a:tc>
                <a:tc>
                  <a:txBody>
                    <a:bodyPr/>
                    <a:lstStyle/>
                    <a:p>
                      <a:pPr>
                        <a:lnSpc>
                          <a:spcPct val="107000"/>
                        </a:lnSpc>
                        <a:spcAft>
                          <a:spcPts val="0"/>
                        </a:spcAft>
                      </a:pPr>
                      <a:r>
                        <a:rPr lang="de-DE" sz="1300" b="1" i="0" baseline="0" dirty="0">
                          <a:solidFill>
                            <a:schemeClr val="bg1"/>
                          </a:solidFill>
                          <a:effectLst/>
                        </a:rPr>
                        <a:t>AUSWIRKUNG</a:t>
                      </a:r>
                      <a:endParaRPr lang="de-DE" sz="1300" b="1" i="0" baseline="0" dirty="0">
                        <a:solidFill>
                          <a:schemeClr val="bg1"/>
                        </a:solidFill>
                        <a:effectLst/>
                        <a:latin typeface="+mj-lt"/>
                        <a:ea typeface="Calibri" panose="020F0502020204030204" pitchFamily="34" charset="0"/>
                      </a:endParaRPr>
                    </a:p>
                  </a:txBody>
                  <a:tcPr/>
                </a:tc>
                <a:extLst>
                  <a:ext uri="{0D108BD9-81ED-4DB2-BD59-A6C34878D82A}">
                    <a16:rowId xmlns:a16="http://schemas.microsoft.com/office/drawing/2014/main" val="2933660030"/>
                  </a:ext>
                </a:extLst>
              </a:tr>
              <a:tr h="765900">
                <a:tc>
                  <a:txBody>
                    <a:bodyPr/>
                    <a:lstStyle/>
                    <a:p>
                      <a:pPr>
                        <a:lnSpc>
                          <a:spcPct val="107000"/>
                        </a:lnSpc>
                        <a:spcAft>
                          <a:spcPts val="0"/>
                        </a:spcAft>
                      </a:pPr>
                      <a:r>
                        <a:rPr lang="de-DE" sz="1500" baseline="0" dirty="0">
                          <a:solidFill>
                            <a:schemeClr val="tx2"/>
                          </a:solidFill>
                          <a:effectLst/>
                        </a:rPr>
                        <a:t>Atemübungen</a:t>
                      </a:r>
                      <a:endParaRPr lang="de-DE" sz="1500" baseline="0" dirty="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a:solidFill>
                            <a:schemeClr val="tx2"/>
                          </a:solidFill>
                          <a:effectLst/>
                        </a:rPr>
                        <a:t>Strohhalm-Atmen</a:t>
                      </a:r>
                      <a:endParaRPr lang="de-DE" sz="1500" baseline="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a:solidFill>
                            <a:schemeClr val="tx2"/>
                          </a:solidFill>
                          <a:effectLst/>
                        </a:rPr>
                        <a:t>Mund spitzen und wie durch einen Strohhalm langsam ein- und ausatmen</a:t>
                      </a:r>
                      <a:endParaRPr lang="de-DE" sz="1500" baseline="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solidFill>
                            <a:schemeClr val="tx2"/>
                          </a:solidFill>
                          <a:effectLst/>
                        </a:rPr>
                        <a:t>Beruhigung und (innere) Stabilisierung</a:t>
                      </a:r>
                    </a:p>
                    <a:p>
                      <a:pPr>
                        <a:lnSpc>
                          <a:spcPct val="107000"/>
                        </a:lnSpc>
                        <a:spcAft>
                          <a:spcPts val="0"/>
                        </a:spcAft>
                      </a:pPr>
                      <a:r>
                        <a:rPr lang="de-DE" sz="1500" baseline="0" dirty="0">
                          <a:solidFill>
                            <a:schemeClr val="tx2"/>
                          </a:solidFill>
                          <a:effectLst/>
                        </a:rPr>
                        <a:t> </a:t>
                      </a:r>
                      <a:endParaRPr lang="de-DE" sz="1500" baseline="0" dirty="0">
                        <a:solidFill>
                          <a:schemeClr val="tx2"/>
                        </a:solidFill>
                        <a:effectLst/>
                        <a:latin typeface="+mj-lt"/>
                        <a:ea typeface="Calibri" panose="020F0502020204030204" pitchFamily="34" charset="0"/>
                      </a:endParaRPr>
                    </a:p>
                  </a:txBody>
                  <a:tcPr/>
                </a:tc>
                <a:extLst>
                  <a:ext uri="{0D108BD9-81ED-4DB2-BD59-A6C34878D82A}">
                    <a16:rowId xmlns:a16="http://schemas.microsoft.com/office/drawing/2014/main" val="3199499702"/>
                  </a:ext>
                </a:extLst>
              </a:tr>
              <a:tr h="995242">
                <a:tc>
                  <a:txBody>
                    <a:bodyPr/>
                    <a:lstStyle/>
                    <a:p>
                      <a:pPr>
                        <a:lnSpc>
                          <a:spcPct val="107000"/>
                        </a:lnSpc>
                        <a:spcAft>
                          <a:spcPts val="0"/>
                        </a:spcAft>
                      </a:pPr>
                      <a:r>
                        <a:rPr lang="de-DE" sz="1500" baseline="0" dirty="0">
                          <a:solidFill>
                            <a:schemeClr val="tx2"/>
                          </a:solidFill>
                          <a:effectLst/>
                        </a:rPr>
                        <a:t>Bewegungsübung</a:t>
                      </a:r>
                      <a:endParaRPr lang="de-DE" sz="1500" baseline="0" dirty="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solidFill>
                            <a:schemeClr val="tx2"/>
                          </a:solidFill>
                          <a:effectLst/>
                        </a:rPr>
                        <a:t>Schulterwurf</a:t>
                      </a:r>
                      <a:endParaRPr lang="de-DE" sz="1500" baseline="0" dirty="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solidFill>
                            <a:schemeClr val="tx2"/>
                          </a:solidFill>
                          <a:effectLst/>
                        </a:rPr>
                        <a:t>Arme abwechselnd rechts und links mit Schwung von vorne über die Schulter nach hinten bewegen und sich vorstellen, alle Belastungen hinter sich zu werfen</a:t>
                      </a:r>
                      <a:endParaRPr lang="de-DE" sz="1500" baseline="0" dirty="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solidFill>
                            <a:schemeClr val="tx2"/>
                          </a:solidFill>
                          <a:effectLst/>
                        </a:rPr>
                        <a:t>Erinnerungen hinter sich lassen</a:t>
                      </a:r>
                      <a:endParaRPr lang="de-DE" sz="1500" baseline="0" dirty="0">
                        <a:solidFill>
                          <a:schemeClr val="tx2"/>
                        </a:solidFill>
                        <a:effectLst/>
                        <a:latin typeface="+mj-lt"/>
                        <a:ea typeface="Calibri" panose="020F0502020204030204" pitchFamily="34" charset="0"/>
                      </a:endParaRPr>
                    </a:p>
                  </a:txBody>
                  <a:tcPr/>
                </a:tc>
                <a:extLst>
                  <a:ext uri="{0D108BD9-81ED-4DB2-BD59-A6C34878D82A}">
                    <a16:rowId xmlns:a16="http://schemas.microsoft.com/office/drawing/2014/main" val="489163045"/>
                  </a:ext>
                </a:extLst>
              </a:tr>
              <a:tr h="1147735">
                <a:tc>
                  <a:txBody>
                    <a:bodyPr/>
                    <a:lstStyle/>
                    <a:p>
                      <a:pPr>
                        <a:lnSpc>
                          <a:spcPct val="107000"/>
                        </a:lnSpc>
                        <a:spcAft>
                          <a:spcPts val="0"/>
                        </a:spcAft>
                      </a:pPr>
                      <a:r>
                        <a:rPr lang="de-DE" sz="1500" baseline="0" dirty="0">
                          <a:ln>
                            <a:noFill/>
                          </a:ln>
                          <a:solidFill>
                            <a:schemeClr val="tx2"/>
                          </a:solidFill>
                          <a:effectLst/>
                        </a:rPr>
                        <a:t>Bewegungsübung</a:t>
                      </a:r>
                      <a:endParaRPr lang="de-DE" sz="1500" baseline="0" dirty="0">
                        <a:ln>
                          <a:noFill/>
                        </a:ln>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ln>
                            <a:noFill/>
                          </a:ln>
                          <a:solidFill>
                            <a:schemeClr val="tx2"/>
                          </a:solidFill>
                          <a:effectLst/>
                        </a:rPr>
                        <a:t>Hin- und herschwingen</a:t>
                      </a:r>
                      <a:endParaRPr lang="de-DE" sz="1500" baseline="0" dirty="0">
                        <a:ln>
                          <a:noFill/>
                        </a:ln>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ln>
                            <a:noFill/>
                          </a:ln>
                          <a:solidFill>
                            <a:schemeClr val="tx2"/>
                          </a:solidFill>
                          <a:effectLst/>
                        </a:rPr>
                        <a:t>Im festen Stand mit dem Körper leicht hin- und her oder nach vorne und hinten schwingen; überall möglich: </a:t>
                      </a:r>
                      <a:br>
                        <a:rPr lang="de-DE" sz="1500" baseline="0" dirty="0">
                          <a:ln>
                            <a:noFill/>
                          </a:ln>
                          <a:solidFill>
                            <a:schemeClr val="tx2"/>
                          </a:solidFill>
                          <a:effectLst/>
                        </a:rPr>
                      </a:br>
                      <a:r>
                        <a:rPr lang="de-DE" sz="1500" baseline="0" dirty="0">
                          <a:ln>
                            <a:noFill/>
                          </a:ln>
                          <a:solidFill>
                            <a:schemeClr val="tx2"/>
                          </a:solidFill>
                          <a:effectLst/>
                        </a:rPr>
                        <a:t>in der Essenschlange, beim Warten auf den Bus</a:t>
                      </a:r>
                      <a:endParaRPr lang="de-DE" sz="1500" baseline="0" dirty="0">
                        <a:ln>
                          <a:noFill/>
                        </a:ln>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ln>
                            <a:noFill/>
                          </a:ln>
                          <a:solidFill>
                            <a:schemeClr val="tx2"/>
                          </a:solidFill>
                          <a:effectLst/>
                        </a:rPr>
                        <a:t>Stressreduktion, Realitätsverankerung </a:t>
                      </a:r>
                      <a:br>
                        <a:rPr lang="de-DE" sz="1500" baseline="0" dirty="0">
                          <a:ln>
                            <a:noFill/>
                          </a:ln>
                          <a:solidFill>
                            <a:schemeClr val="tx2"/>
                          </a:solidFill>
                          <a:effectLst/>
                        </a:rPr>
                      </a:br>
                      <a:r>
                        <a:rPr lang="de-DE" sz="1500" baseline="0" dirty="0">
                          <a:ln>
                            <a:noFill/>
                          </a:ln>
                          <a:solidFill>
                            <a:schemeClr val="tx2"/>
                          </a:solidFill>
                          <a:effectLst/>
                        </a:rPr>
                        <a:t>(mit festem Stand, Boden unter den Füßen, im Hier und Jetzt sein)</a:t>
                      </a:r>
                      <a:endParaRPr lang="de-DE" sz="1500" baseline="0" dirty="0">
                        <a:ln>
                          <a:noFill/>
                        </a:ln>
                        <a:solidFill>
                          <a:schemeClr val="tx2"/>
                        </a:solidFill>
                        <a:effectLst/>
                        <a:latin typeface="+mj-lt"/>
                        <a:ea typeface="Calibri" panose="020F0502020204030204" pitchFamily="34" charset="0"/>
                      </a:endParaRPr>
                    </a:p>
                  </a:txBody>
                  <a:tcPr/>
                </a:tc>
                <a:extLst>
                  <a:ext uri="{0D108BD9-81ED-4DB2-BD59-A6C34878D82A}">
                    <a16:rowId xmlns:a16="http://schemas.microsoft.com/office/drawing/2014/main" val="3148837251"/>
                  </a:ext>
                </a:extLst>
              </a:tr>
              <a:tr h="1147735">
                <a:tc>
                  <a:txBody>
                    <a:bodyPr/>
                    <a:lstStyle/>
                    <a:p>
                      <a:pPr>
                        <a:lnSpc>
                          <a:spcPct val="107000"/>
                        </a:lnSpc>
                        <a:spcAft>
                          <a:spcPts val="0"/>
                        </a:spcAft>
                      </a:pPr>
                      <a:r>
                        <a:rPr lang="de-DE" sz="1500" baseline="0" dirty="0">
                          <a:solidFill>
                            <a:schemeClr val="tx2"/>
                          </a:solidFill>
                          <a:effectLst/>
                        </a:rPr>
                        <a:t>Sportliche Tätigkeit</a:t>
                      </a:r>
                      <a:endParaRPr lang="de-DE" sz="1500" baseline="0" dirty="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solidFill>
                            <a:schemeClr val="tx2"/>
                          </a:solidFill>
                          <a:effectLst/>
                        </a:rPr>
                        <a:t>z. B. Hula Hoop, </a:t>
                      </a:r>
                      <a:endParaRPr lang="de-DE" sz="1500" baseline="0" dirty="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solidFill>
                            <a:schemeClr val="tx2"/>
                          </a:solidFill>
                          <a:effectLst/>
                        </a:rPr>
                        <a:t>selbsterklärend</a:t>
                      </a:r>
                      <a:endParaRPr lang="de-DE" sz="1500" baseline="0" dirty="0">
                        <a:solidFill>
                          <a:schemeClr val="tx2"/>
                        </a:solidFill>
                        <a:effectLst/>
                        <a:latin typeface="+mj-lt"/>
                        <a:ea typeface="Calibri" panose="020F0502020204030204" pitchFamily="34" charset="0"/>
                      </a:endParaRPr>
                    </a:p>
                  </a:txBody>
                  <a:tcPr/>
                </a:tc>
                <a:tc>
                  <a:txBody>
                    <a:bodyPr/>
                    <a:lstStyle/>
                    <a:p>
                      <a:pPr>
                        <a:lnSpc>
                          <a:spcPct val="107000"/>
                        </a:lnSpc>
                        <a:spcAft>
                          <a:spcPts val="0"/>
                        </a:spcAft>
                      </a:pPr>
                      <a:r>
                        <a:rPr lang="de-DE" sz="1500" baseline="0" dirty="0">
                          <a:solidFill>
                            <a:schemeClr val="tx2"/>
                          </a:solidFill>
                          <a:effectLst/>
                        </a:rPr>
                        <a:t>Reduziert Stress, löst Anspannungen, lenkt ab</a:t>
                      </a:r>
                      <a:endParaRPr lang="de-DE" sz="1500" baseline="0" dirty="0">
                        <a:solidFill>
                          <a:schemeClr val="tx2"/>
                        </a:solidFill>
                        <a:effectLst/>
                        <a:latin typeface="+mj-lt"/>
                        <a:ea typeface="Calibri" panose="020F0502020204030204" pitchFamily="34" charset="0"/>
                      </a:endParaRPr>
                    </a:p>
                  </a:txBody>
                  <a:tcPr/>
                </a:tc>
                <a:extLst>
                  <a:ext uri="{0D108BD9-81ED-4DB2-BD59-A6C34878D82A}">
                    <a16:rowId xmlns:a16="http://schemas.microsoft.com/office/drawing/2014/main" val="2722554066"/>
                  </a:ext>
                </a:extLst>
              </a:tr>
            </a:tbl>
          </a:graphicData>
        </a:graphic>
      </p:graphicFrame>
    </p:spTree>
    <p:extLst>
      <p:ext uri="{BB962C8B-B14F-4D97-AF65-F5344CB8AC3E}">
        <p14:creationId xmlns:p14="http://schemas.microsoft.com/office/powerpoint/2010/main" val="4141434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A591F-8409-9E59-BA11-3BF767A7FF2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885E1D-0972-F8C2-DE10-0792DD1A5DC1}"/>
              </a:ext>
            </a:extLst>
          </p:cNvPr>
          <p:cNvSpPr>
            <a:spLocks noGrp="1"/>
          </p:cNvSpPr>
          <p:nvPr>
            <p:ph type="title"/>
          </p:nvPr>
        </p:nvSpPr>
        <p:spPr>
          <a:xfrm>
            <a:off x="419100" y="365125"/>
            <a:ext cx="10934700" cy="606425"/>
          </a:xfrm>
        </p:spPr>
        <p:txBody>
          <a:bodyPr>
            <a:normAutofit fontScale="90000"/>
          </a:bodyPr>
          <a:lstStyle/>
          <a:p>
            <a:r>
              <a:rPr lang="de-DE" b="1" dirty="0">
                <a:latin typeface="Calibri" panose="020F0502020204030204" pitchFamily="34" charset="0"/>
                <a:ea typeface="Calibri" panose="020F0502020204030204" pitchFamily="34" charset="0"/>
                <a:cs typeface="Calibri" panose="020F0502020204030204" pitchFamily="34" charset="0"/>
              </a:rPr>
              <a:t>Was hilft Kindern bei Wut und Ärger I</a:t>
            </a:r>
          </a:p>
        </p:txBody>
      </p:sp>
      <p:graphicFrame>
        <p:nvGraphicFramePr>
          <p:cNvPr id="4" name="Inhaltsplatzhalter 3">
            <a:extLst>
              <a:ext uri="{FF2B5EF4-FFF2-40B4-BE49-F238E27FC236}">
                <a16:creationId xmlns:a16="http://schemas.microsoft.com/office/drawing/2014/main" id="{236CBD70-A05D-D9FF-B51E-9AC197C710AF}"/>
              </a:ext>
            </a:extLst>
          </p:cNvPr>
          <p:cNvGraphicFramePr>
            <a:graphicFrameLocks noGrp="1"/>
          </p:cNvGraphicFramePr>
          <p:nvPr>
            <p:ph idx="1"/>
            <p:extLst>
              <p:ext uri="{D42A27DB-BD31-4B8C-83A1-F6EECF244321}">
                <p14:modId xmlns:p14="http://schemas.microsoft.com/office/powerpoint/2010/main" val="2659405856"/>
              </p:ext>
            </p:extLst>
          </p:nvPr>
        </p:nvGraphicFramePr>
        <p:xfrm>
          <a:off x="107949" y="1258159"/>
          <a:ext cx="11976102" cy="4341681"/>
        </p:xfrm>
        <a:graphic>
          <a:graphicData uri="http://schemas.openxmlformats.org/drawingml/2006/table">
            <a:tbl>
              <a:tblPr firstRow="1" bandRow="1">
                <a:tableStyleId>{5C22544A-7EE6-4342-B048-85BDC9FD1C3A}</a:tableStyleId>
              </a:tblPr>
              <a:tblGrid>
                <a:gridCol w="3992034">
                  <a:extLst>
                    <a:ext uri="{9D8B030D-6E8A-4147-A177-3AD203B41FA5}">
                      <a16:colId xmlns:a16="http://schemas.microsoft.com/office/drawing/2014/main" val="1024388137"/>
                    </a:ext>
                  </a:extLst>
                </a:gridCol>
                <a:gridCol w="3992034">
                  <a:extLst>
                    <a:ext uri="{9D8B030D-6E8A-4147-A177-3AD203B41FA5}">
                      <a16:colId xmlns:a16="http://schemas.microsoft.com/office/drawing/2014/main" val="2146262461"/>
                    </a:ext>
                  </a:extLst>
                </a:gridCol>
                <a:gridCol w="3992034">
                  <a:extLst>
                    <a:ext uri="{9D8B030D-6E8A-4147-A177-3AD203B41FA5}">
                      <a16:colId xmlns:a16="http://schemas.microsoft.com/office/drawing/2014/main" val="1915138220"/>
                    </a:ext>
                  </a:extLst>
                </a:gridCol>
              </a:tblGrid>
              <a:tr h="524256">
                <a:tc>
                  <a:txBody>
                    <a:bodyPr/>
                    <a:lstStyle/>
                    <a:p>
                      <a:r>
                        <a:rPr lang="de-DE" sz="1400" dirty="0"/>
                        <a:t>WAS</a:t>
                      </a:r>
                    </a:p>
                  </a:txBody>
                  <a:tcPr/>
                </a:tc>
                <a:tc>
                  <a:txBody>
                    <a:bodyPr/>
                    <a:lstStyle/>
                    <a:p>
                      <a:r>
                        <a:rPr lang="de-DE" sz="1400" dirty="0"/>
                        <a:t>WIE</a:t>
                      </a:r>
                    </a:p>
                  </a:txBody>
                  <a:tcPr/>
                </a:tc>
                <a:tc>
                  <a:txBody>
                    <a:bodyPr/>
                    <a:lstStyle/>
                    <a:p>
                      <a:r>
                        <a:rPr lang="de-DE" sz="1400" dirty="0"/>
                        <a:t>AUSWIRKUNGEN</a:t>
                      </a:r>
                    </a:p>
                  </a:txBody>
                  <a:tcPr/>
                </a:tc>
                <a:extLst>
                  <a:ext uri="{0D108BD9-81ED-4DB2-BD59-A6C34878D82A}">
                    <a16:rowId xmlns:a16="http://schemas.microsoft.com/office/drawing/2014/main" val="2334234614"/>
                  </a:ext>
                </a:extLst>
              </a:tr>
              <a:tr h="1954842">
                <a:tc>
                  <a:txBody>
                    <a:bodyPr/>
                    <a:lstStyle/>
                    <a:p>
                      <a:r>
                        <a:rPr lang="de-DE" dirty="0">
                          <a:solidFill>
                            <a:schemeClr val="tx2"/>
                          </a:solidFill>
                        </a:rPr>
                        <a:t>Körperliche Aktivitäten</a:t>
                      </a:r>
                    </a:p>
                  </a:txBody>
                  <a:tcPr/>
                </a:tc>
                <a:tc>
                  <a:txBody>
                    <a:bodyPr/>
                    <a:lstStyle/>
                    <a:p>
                      <a:r>
                        <a:rPr lang="de-DE" dirty="0">
                          <a:solidFill>
                            <a:schemeClr val="tx2"/>
                          </a:solidFill>
                        </a:rPr>
                        <a:t>Toben, Stampfen, Boxsack, Sitzkissen,</a:t>
                      </a:r>
                    </a:p>
                    <a:p>
                      <a:r>
                        <a:rPr lang="de-DE" dirty="0" err="1">
                          <a:solidFill>
                            <a:schemeClr val="tx2"/>
                          </a:solidFill>
                        </a:rPr>
                        <a:t>Wutkiste</a:t>
                      </a:r>
                      <a:r>
                        <a:rPr lang="de-DE" dirty="0">
                          <a:solidFill>
                            <a:schemeClr val="tx2"/>
                          </a:solidFill>
                        </a:rPr>
                        <a:t> oder ein </a:t>
                      </a:r>
                      <a:r>
                        <a:rPr lang="de-DE" dirty="0" err="1">
                          <a:solidFill>
                            <a:schemeClr val="tx2"/>
                          </a:solidFill>
                        </a:rPr>
                        <a:t>Wutsack</a:t>
                      </a:r>
                      <a:r>
                        <a:rPr lang="de-DE" dirty="0">
                          <a:solidFill>
                            <a:schemeClr val="tx2"/>
                          </a:solidFill>
                        </a:rPr>
                        <a:t>, mit Schaumstoff gefüllt, Trampolin,</a:t>
                      </a:r>
                    </a:p>
                    <a:p>
                      <a:r>
                        <a:rPr lang="de-DE" dirty="0">
                          <a:solidFill>
                            <a:schemeClr val="tx2"/>
                          </a:solidFill>
                        </a:rPr>
                        <a:t>schnelles Gehen, Hüpfen oder Tanzen.</a:t>
                      </a:r>
                    </a:p>
                  </a:txBody>
                  <a:tcPr/>
                </a:tc>
                <a:tc>
                  <a:txBody>
                    <a:bodyPr/>
                    <a:lstStyle/>
                    <a:p>
                      <a:r>
                        <a:rPr lang="de-DE" dirty="0">
                          <a:solidFill>
                            <a:schemeClr val="tx2"/>
                          </a:solidFill>
                        </a:rPr>
                        <a:t>Abbau von Energie</a:t>
                      </a:r>
                    </a:p>
                    <a:p>
                      <a:r>
                        <a:rPr lang="de-DE" dirty="0">
                          <a:solidFill>
                            <a:schemeClr val="tx2"/>
                          </a:solidFill>
                        </a:rPr>
                        <a:t>Wut in Bewegung umzusetzen</a:t>
                      </a:r>
                    </a:p>
                  </a:txBody>
                  <a:tcPr/>
                </a:tc>
                <a:extLst>
                  <a:ext uri="{0D108BD9-81ED-4DB2-BD59-A6C34878D82A}">
                    <a16:rowId xmlns:a16="http://schemas.microsoft.com/office/drawing/2014/main" val="4090843403"/>
                  </a:ext>
                </a:extLst>
              </a:tr>
              <a:tr h="930890">
                <a:tc>
                  <a:txBody>
                    <a:bodyPr/>
                    <a:lstStyle/>
                    <a:p>
                      <a:r>
                        <a:rPr lang="de-DE" dirty="0">
                          <a:solidFill>
                            <a:schemeClr val="tx2"/>
                          </a:solidFill>
                        </a:rPr>
                        <a:t>Kreative Methoden</a:t>
                      </a:r>
                    </a:p>
                  </a:txBody>
                  <a:tcPr/>
                </a:tc>
                <a:tc>
                  <a:txBody>
                    <a:bodyPr/>
                    <a:lstStyle/>
                    <a:p>
                      <a:r>
                        <a:rPr lang="de-DE" dirty="0">
                          <a:solidFill>
                            <a:schemeClr val="tx2"/>
                          </a:solidFill>
                        </a:rPr>
                        <a:t>Malen, Zeichnen, Kneten</a:t>
                      </a:r>
                    </a:p>
                  </a:txBody>
                  <a:tcPr/>
                </a:tc>
                <a:tc>
                  <a:txBody>
                    <a:bodyPr/>
                    <a:lstStyle/>
                    <a:p>
                      <a:r>
                        <a:rPr lang="de-DE" dirty="0">
                          <a:solidFill>
                            <a:schemeClr val="tx2"/>
                          </a:solidFill>
                        </a:rPr>
                        <a:t>Gefühle kreativ auszudrücken, um sie zu kanalisieren</a:t>
                      </a:r>
                    </a:p>
                  </a:txBody>
                  <a:tcPr/>
                </a:tc>
                <a:extLst>
                  <a:ext uri="{0D108BD9-81ED-4DB2-BD59-A6C34878D82A}">
                    <a16:rowId xmlns:a16="http://schemas.microsoft.com/office/drawing/2014/main" val="3868891128"/>
                  </a:ext>
                </a:extLst>
              </a:tr>
              <a:tr h="931693">
                <a:tc>
                  <a:txBody>
                    <a:bodyPr/>
                    <a:lstStyle/>
                    <a:p>
                      <a:r>
                        <a:rPr lang="de-DE" dirty="0">
                          <a:solidFill>
                            <a:schemeClr val="tx2"/>
                          </a:solidFill>
                        </a:rPr>
                        <a:t>Stimme nutzen</a:t>
                      </a:r>
                    </a:p>
                    <a:p>
                      <a:r>
                        <a:rPr lang="de-DE" dirty="0">
                          <a:solidFill>
                            <a:schemeClr val="tx2"/>
                          </a:solidFill>
                        </a:rPr>
                        <a:t>Geräusche machen</a:t>
                      </a:r>
                    </a:p>
                  </a:txBody>
                  <a:tcPr/>
                </a:tc>
                <a:tc>
                  <a:txBody>
                    <a:bodyPr/>
                    <a:lstStyle/>
                    <a:p>
                      <a:r>
                        <a:rPr lang="de-DE" dirty="0">
                          <a:solidFill>
                            <a:schemeClr val="tx2"/>
                          </a:solidFill>
                        </a:rPr>
                        <a:t>Schreien in den „Brülleimer“,</a:t>
                      </a:r>
                    </a:p>
                    <a:p>
                      <a:r>
                        <a:rPr lang="de-DE" dirty="0">
                          <a:solidFill>
                            <a:schemeClr val="tx2"/>
                          </a:solidFill>
                        </a:rPr>
                        <a:t>Mit Holzlöffel auf Karton trommeln</a:t>
                      </a:r>
                    </a:p>
                  </a:txBody>
                  <a:tcPr/>
                </a:tc>
                <a:tc>
                  <a:txBody>
                    <a:bodyPr/>
                    <a:lstStyle/>
                    <a:p>
                      <a:r>
                        <a:rPr lang="de-DE" b="0" dirty="0">
                          <a:solidFill>
                            <a:schemeClr val="tx2"/>
                          </a:solidFill>
                        </a:rPr>
                        <a:t>Abbau von Aggression</a:t>
                      </a:r>
                    </a:p>
                  </a:txBody>
                  <a:tcPr/>
                </a:tc>
                <a:extLst>
                  <a:ext uri="{0D108BD9-81ED-4DB2-BD59-A6C34878D82A}">
                    <a16:rowId xmlns:a16="http://schemas.microsoft.com/office/drawing/2014/main" val="1691061853"/>
                  </a:ext>
                </a:extLst>
              </a:tr>
            </a:tbl>
          </a:graphicData>
        </a:graphic>
      </p:graphicFrame>
    </p:spTree>
    <p:extLst>
      <p:ext uri="{BB962C8B-B14F-4D97-AF65-F5344CB8AC3E}">
        <p14:creationId xmlns:p14="http://schemas.microsoft.com/office/powerpoint/2010/main" val="10405950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E9E77-9575-76DE-69A4-122DF92C120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0B391D-76AC-1381-32E2-15B0AF248F9D}"/>
              </a:ext>
            </a:extLst>
          </p:cNvPr>
          <p:cNvSpPr>
            <a:spLocks noGrp="1"/>
          </p:cNvSpPr>
          <p:nvPr>
            <p:ph type="title"/>
          </p:nvPr>
        </p:nvSpPr>
        <p:spPr/>
        <p:txBody>
          <a:bodyPr>
            <a:normAutofit/>
          </a:bodyPr>
          <a:lstStyle/>
          <a:p>
            <a:r>
              <a:rPr lang="de-DE" sz="4000" b="1" dirty="0">
                <a:latin typeface="Calibri" panose="020F0502020204030204" pitchFamily="34" charset="0"/>
                <a:ea typeface="Calibri" panose="020F0502020204030204" pitchFamily="34" charset="0"/>
                <a:cs typeface="Calibri" panose="020F0502020204030204" pitchFamily="34" charset="0"/>
              </a:rPr>
              <a:t>Was hilft Kindern bei Wut und Ärger II</a:t>
            </a:r>
          </a:p>
        </p:txBody>
      </p:sp>
      <p:graphicFrame>
        <p:nvGraphicFramePr>
          <p:cNvPr id="4" name="Inhaltsplatzhalter 3">
            <a:extLst>
              <a:ext uri="{FF2B5EF4-FFF2-40B4-BE49-F238E27FC236}">
                <a16:creationId xmlns:a16="http://schemas.microsoft.com/office/drawing/2014/main" id="{1C2BF2D5-C8EB-A3EE-0FA7-ABFF9A6ED81B}"/>
              </a:ext>
            </a:extLst>
          </p:cNvPr>
          <p:cNvGraphicFramePr>
            <a:graphicFrameLocks noGrp="1"/>
          </p:cNvGraphicFramePr>
          <p:nvPr>
            <p:ph idx="1"/>
            <p:extLst>
              <p:ext uri="{D42A27DB-BD31-4B8C-83A1-F6EECF244321}">
                <p14:modId xmlns:p14="http://schemas.microsoft.com/office/powerpoint/2010/main" val="661288437"/>
              </p:ext>
            </p:extLst>
          </p:nvPr>
        </p:nvGraphicFramePr>
        <p:xfrm>
          <a:off x="177799" y="1569737"/>
          <a:ext cx="11836401" cy="4154547"/>
        </p:xfrm>
        <a:graphic>
          <a:graphicData uri="http://schemas.openxmlformats.org/drawingml/2006/table">
            <a:tbl>
              <a:tblPr firstRow="1" bandRow="1">
                <a:tableStyleId>{5C22544A-7EE6-4342-B048-85BDC9FD1C3A}</a:tableStyleId>
              </a:tblPr>
              <a:tblGrid>
                <a:gridCol w="3945467">
                  <a:extLst>
                    <a:ext uri="{9D8B030D-6E8A-4147-A177-3AD203B41FA5}">
                      <a16:colId xmlns:a16="http://schemas.microsoft.com/office/drawing/2014/main" val="1024388137"/>
                    </a:ext>
                  </a:extLst>
                </a:gridCol>
                <a:gridCol w="3908213">
                  <a:extLst>
                    <a:ext uri="{9D8B030D-6E8A-4147-A177-3AD203B41FA5}">
                      <a16:colId xmlns:a16="http://schemas.microsoft.com/office/drawing/2014/main" val="2146262461"/>
                    </a:ext>
                  </a:extLst>
                </a:gridCol>
                <a:gridCol w="3982721">
                  <a:extLst>
                    <a:ext uri="{9D8B030D-6E8A-4147-A177-3AD203B41FA5}">
                      <a16:colId xmlns:a16="http://schemas.microsoft.com/office/drawing/2014/main" val="1915138220"/>
                    </a:ext>
                  </a:extLst>
                </a:gridCol>
              </a:tblGrid>
              <a:tr h="435328">
                <a:tc>
                  <a:txBody>
                    <a:bodyPr/>
                    <a:lstStyle/>
                    <a:p>
                      <a:r>
                        <a:rPr lang="de-DE" sz="1400" dirty="0"/>
                        <a:t>WAS</a:t>
                      </a:r>
                    </a:p>
                  </a:txBody>
                  <a:tcPr/>
                </a:tc>
                <a:tc>
                  <a:txBody>
                    <a:bodyPr/>
                    <a:lstStyle/>
                    <a:p>
                      <a:r>
                        <a:rPr lang="de-DE" sz="1400" dirty="0"/>
                        <a:t>WIE</a:t>
                      </a:r>
                    </a:p>
                  </a:txBody>
                  <a:tcPr/>
                </a:tc>
                <a:tc>
                  <a:txBody>
                    <a:bodyPr/>
                    <a:lstStyle/>
                    <a:p>
                      <a:r>
                        <a:rPr lang="de-DE" sz="1400" dirty="0"/>
                        <a:t>AUSWIRKUNGEN</a:t>
                      </a:r>
                    </a:p>
                  </a:txBody>
                  <a:tcPr/>
                </a:tc>
                <a:extLst>
                  <a:ext uri="{0D108BD9-81ED-4DB2-BD59-A6C34878D82A}">
                    <a16:rowId xmlns:a16="http://schemas.microsoft.com/office/drawing/2014/main" val="2334234614"/>
                  </a:ext>
                </a:extLst>
              </a:tr>
              <a:tr h="1377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solidFill>
                            <a:schemeClr val="tx2"/>
                          </a:solidFill>
                        </a:rPr>
                        <a:t>Pädagog*innen: </a:t>
                      </a:r>
                    </a:p>
                    <a:p>
                      <a:r>
                        <a:rPr lang="de-DE" b="1" dirty="0">
                          <a:solidFill>
                            <a:schemeClr val="tx2"/>
                          </a:solidFill>
                        </a:rPr>
                        <a:t>Gefühle benennen</a:t>
                      </a:r>
                      <a:endParaRPr lang="de-DE" dirty="0">
                        <a:solidFill>
                          <a:schemeClr val="tx2"/>
                        </a:solidFill>
                      </a:endParaRPr>
                    </a:p>
                  </a:txBody>
                  <a:tcPr/>
                </a:tc>
                <a:tc>
                  <a:txBody>
                    <a:bodyPr/>
                    <a:lstStyle/>
                    <a:p>
                      <a:r>
                        <a:rPr lang="de-DE" dirty="0">
                          <a:solidFill>
                            <a:schemeClr val="tx2"/>
                          </a:solidFill>
                        </a:rPr>
                        <a:t>"Ich sehe, du bist gerade sehr wütend"</a:t>
                      </a:r>
                    </a:p>
                  </a:txBody>
                  <a:tcPr/>
                </a:tc>
                <a:tc>
                  <a:txBody>
                    <a:bodyPr/>
                    <a:lstStyle/>
                    <a:p>
                      <a:r>
                        <a:rPr lang="de-DE" dirty="0">
                          <a:solidFill>
                            <a:schemeClr val="tx2"/>
                          </a:solidFill>
                        </a:rPr>
                        <a:t>Dem Kind helfen, seine Emotionen zu benennen</a:t>
                      </a:r>
                    </a:p>
                  </a:txBody>
                  <a:tcPr/>
                </a:tc>
                <a:extLst>
                  <a:ext uri="{0D108BD9-81ED-4DB2-BD59-A6C34878D82A}">
                    <a16:rowId xmlns:a16="http://schemas.microsoft.com/office/drawing/2014/main" val="4090843403"/>
                  </a:ext>
                </a:extLst>
              </a:tr>
              <a:tr h="2341688">
                <a:tc>
                  <a:txBody>
                    <a:bodyPr/>
                    <a:lstStyle/>
                    <a:p>
                      <a:r>
                        <a:rPr lang="de-DE" dirty="0">
                          <a:solidFill>
                            <a:schemeClr val="tx2"/>
                          </a:solidFill>
                        </a:rPr>
                        <a:t>ruhiges Sprechen, </a:t>
                      </a:r>
                    </a:p>
                    <a:p>
                      <a:r>
                        <a:rPr lang="de-DE" dirty="0">
                          <a:solidFill>
                            <a:schemeClr val="tx2"/>
                          </a:solidFill>
                        </a:rPr>
                        <a:t>Abstand halten,</a:t>
                      </a:r>
                    </a:p>
                    <a:p>
                      <a:r>
                        <a:rPr lang="de-DE" dirty="0">
                          <a:solidFill>
                            <a:schemeClr val="tx2"/>
                          </a:solidFill>
                        </a:rPr>
                        <a:t>Benennen der Gefühle</a:t>
                      </a:r>
                    </a:p>
                    <a:p>
                      <a:r>
                        <a:rPr lang="de-DE" dirty="0">
                          <a:solidFill>
                            <a:schemeClr val="tx2"/>
                          </a:solidFill>
                        </a:rPr>
                        <a:t>Setzen klarer, fairer Regeln</a:t>
                      </a:r>
                    </a:p>
                  </a:txBody>
                  <a:tcPr/>
                </a:tc>
                <a:tc>
                  <a:txBody>
                    <a:bodyPr/>
                    <a:lstStyle/>
                    <a:p>
                      <a:r>
                        <a:rPr lang="de-DE" dirty="0">
                          <a:solidFill>
                            <a:schemeClr val="tx2"/>
                          </a:solidFill>
                        </a:rPr>
                        <a:t>Kind ermutigen seine Wut in Worte zu fassen, indem Sie Sätze beginnen wie: "Ich bin wütend, weil...".</a:t>
                      </a:r>
                    </a:p>
                  </a:txBody>
                  <a:tcPr/>
                </a:tc>
                <a:tc>
                  <a:txBody>
                    <a:bodyPr/>
                    <a:lstStyle/>
                    <a:p>
                      <a:r>
                        <a:rPr lang="de-DE" dirty="0">
                          <a:solidFill>
                            <a:schemeClr val="tx2"/>
                          </a:solidFill>
                        </a:rPr>
                        <a:t>Sprechen</a:t>
                      </a:r>
                    </a:p>
                    <a:p>
                      <a:r>
                        <a:rPr lang="de-DE" dirty="0">
                          <a:solidFill>
                            <a:schemeClr val="tx2"/>
                          </a:solidFill>
                        </a:rPr>
                        <a:t>Klare, faire Regeln unterstützen, um einen gesunden Umgang mit Wut zu erlernen</a:t>
                      </a:r>
                    </a:p>
                  </a:txBody>
                  <a:tcPr/>
                </a:tc>
                <a:extLst>
                  <a:ext uri="{0D108BD9-81ED-4DB2-BD59-A6C34878D82A}">
                    <a16:rowId xmlns:a16="http://schemas.microsoft.com/office/drawing/2014/main" val="3543414312"/>
                  </a:ext>
                </a:extLst>
              </a:tr>
            </a:tbl>
          </a:graphicData>
        </a:graphic>
      </p:graphicFrame>
    </p:spTree>
    <p:extLst>
      <p:ext uri="{BB962C8B-B14F-4D97-AF65-F5344CB8AC3E}">
        <p14:creationId xmlns:p14="http://schemas.microsoft.com/office/powerpoint/2010/main" val="13008251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615744" y="365126"/>
            <a:ext cx="10960511" cy="837508"/>
          </a:xfrm>
        </p:spPr>
        <p:txBody>
          <a:bodyPr>
            <a:noAutofit/>
          </a:bodyPr>
          <a:lstStyle/>
          <a:p>
            <a:r>
              <a:rPr lang="de-DE" sz="4000" b="1" dirty="0">
                <a:latin typeface="Calibri" charset="0"/>
                <a:ea typeface="Calibri" charset="0"/>
                <a:cs typeface="Calibri" charset="0"/>
              </a:rPr>
              <a:t>Gestaltung einer partizipativen </a:t>
            </a:r>
            <a:br>
              <a:rPr lang="de-DE" sz="4000" b="1" dirty="0">
                <a:latin typeface="Calibri" charset="0"/>
                <a:ea typeface="Calibri" charset="0"/>
                <a:cs typeface="Calibri" charset="0"/>
              </a:rPr>
            </a:br>
            <a:r>
              <a:rPr lang="de-DE" sz="4000" b="1" dirty="0">
                <a:latin typeface="Calibri" charset="0"/>
                <a:ea typeface="Calibri" charset="0"/>
                <a:cs typeface="Calibri" charset="0"/>
              </a:rPr>
              <a:t>Bildungsumgebung I (S. 206)</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2244436"/>
            <a:ext cx="10561320" cy="4138353"/>
          </a:xfrm>
        </p:spPr>
        <p:txBody>
          <a:bodyPr>
            <a:normAutofit/>
          </a:bodyPr>
          <a:lstStyle/>
          <a:p>
            <a:r>
              <a:rPr lang="de-DE" sz="2800" dirty="0"/>
              <a:t>Materialien: </a:t>
            </a:r>
          </a:p>
          <a:p>
            <a:pPr marL="457200" indent="-457200">
              <a:buFontTx/>
              <a:buChar char="-"/>
            </a:pPr>
            <a:r>
              <a:rPr lang="de-DE" sz="2800" dirty="0"/>
              <a:t>Gefühlskarten, Bilder von Landschaften, Tieren, Bücher, </a:t>
            </a:r>
            <a:r>
              <a:rPr lang="de-DE" sz="2800" dirty="0" err="1"/>
              <a:t>Mimürfel</a:t>
            </a:r>
            <a:r>
              <a:rPr lang="de-DE" sz="2800" dirty="0"/>
              <a:t>, Gefühlsuhr….</a:t>
            </a:r>
          </a:p>
          <a:p>
            <a:pPr marL="457200" indent="-457200">
              <a:buFontTx/>
              <a:buChar char="-"/>
            </a:pPr>
            <a:r>
              <a:rPr lang="de-DE" dirty="0"/>
              <a:t>Instrumente</a:t>
            </a:r>
          </a:p>
          <a:p>
            <a:pPr marL="457200" indent="-457200">
              <a:buFontTx/>
              <a:buChar char="-"/>
            </a:pPr>
            <a:r>
              <a:rPr lang="de-DE" dirty="0"/>
              <a:t>Schminke, Farben, Tusche</a:t>
            </a:r>
          </a:p>
          <a:p>
            <a:pPr marL="457200" indent="-457200">
              <a:buFontTx/>
              <a:buChar char="-"/>
            </a:pPr>
            <a:r>
              <a:rPr lang="de-DE" dirty="0"/>
              <a:t>Figuren</a:t>
            </a:r>
          </a:p>
          <a:p>
            <a:r>
              <a:rPr lang="de-DE" dirty="0"/>
              <a:t> </a:t>
            </a:r>
          </a:p>
        </p:txBody>
      </p:sp>
      <p:sp>
        <p:nvSpPr>
          <p:cNvPr id="6" name="Rechteck 5">
            <a:extLst>
              <a:ext uri="{FF2B5EF4-FFF2-40B4-BE49-F238E27FC236}">
                <a16:creationId xmlns:a16="http://schemas.microsoft.com/office/drawing/2014/main" id="{049A1D6E-1A4A-47C2-8DDB-6C7CD9E07156}"/>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12917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615744" y="365126"/>
            <a:ext cx="10960511" cy="837508"/>
          </a:xfrm>
        </p:spPr>
        <p:txBody>
          <a:bodyPr>
            <a:noAutofit/>
          </a:bodyPr>
          <a:lstStyle/>
          <a:p>
            <a:r>
              <a:rPr lang="de-DE" sz="4000" b="1" dirty="0">
                <a:latin typeface="Calibri" charset="0"/>
                <a:ea typeface="Calibri" charset="0"/>
                <a:cs typeface="Calibri" charset="0"/>
              </a:rPr>
              <a:t>Gestaltung einer partizipativen </a:t>
            </a:r>
            <a:br>
              <a:rPr lang="de-DE" sz="4000" b="1" dirty="0">
                <a:latin typeface="Calibri" charset="0"/>
                <a:ea typeface="Calibri" charset="0"/>
                <a:cs typeface="Calibri" charset="0"/>
              </a:rPr>
            </a:br>
            <a:r>
              <a:rPr lang="de-DE" sz="4000" b="1" dirty="0">
                <a:latin typeface="Calibri" charset="0"/>
                <a:ea typeface="Calibri" charset="0"/>
                <a:cs typeface="Calibri" charset="0"/>
              </a:rPr>
              <a:t>Bildungsumgebung II (S. 206)</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713509" y="2033003"/>
            <a:ext cx="10561320" cy="3647361"/>
          </a:xfrm>
        </p:spPr>
        <p:txBody>
          <a:bodyPr>
            <a:normAutofit/>
          </a:bodyPr>
          <a:lstStyle/>
          <a:p>
            <a:r>
              <a:rPr lang="de-DE" dirty="0"/>
              <a:t>Orte zum Ausleben der Gefühle: </a:t>
            </a:r>
          </a:p>
          <a:p>
            <a:pPr marL="457200" indent="-457200">
              <a:buFontTx/>
              <a:buChar char="-"/>
            </a:pPr>
            <a:r>
              <a:rPr lang="de-DE" dirty="0"/>
              <a:t>Rückzugsort, </a:t>
            </a:r>
            <a:r>
              <a:rPr lang="de-DE" dirty="0" err="1"/>
              <a:t>Toberaum</a:t>
            </a:r>
            <a:r>
              <a:rPr lang="de-DE" dirty="0"/>
              <a:t>, Kuschelecke</a:t>
            </a:r>
          </a:p>
          <a:p>
            <a:endParaRPr lang="de-DE" dirty="0"/>
          </a:p>
          <a:p>
            <a:r>
              <a:rPr lang="de-DE" dirty="0"/>
              <a:t>Rollenspielmöglichkeiten:</a:t>
            </a:r>
          </a:p>
          <a:p>
            <a:r>
              <a:rPr lang="de-DE" dirty="0"/>
              <a:t>- Spiegel und Verkleidungskisten, als Ausdrucksmöglichkeit in verschiedenen Rollen bzw. Perspektiven</a:t>
            </a:r>
          </a:p>
        </p:txBody>
      </p:sp>
      <p:sp>
        <p:nvSpPr>
          <p:cNvPr id="6" name="Rechteck 5">
            <a:extLst>
              <a:ext uri="{FF2B5EF4-FFF2-40B4-BE49-F238E27FC236}">
                <a16:creationId xmlns:a16="http://schemas.microsoft.com/office/drawing/2014/main" id="{6C4BC614-253E-4C4C-993A-4C77EFFF1776}"/>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617342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71A954D3-65D1-42EF-87CD-BF7ED2E76942}"/>
              </a:ext>
            </a:extLst>
          </p:cNvPr>
          <p:cNvSpPr>
            <a:spLocks noGrp="1"/>
          </p:cNvSpPr>
          <p:nvPr>
            <p:ph idx="1"/>
          </p:nvPr>
        </p:nvSpPr>
        <p:spPr>
          <a:xfrm>
            <a:off x="838200" y="2524125"/>
            <a:ext cx="10515600" cy="3652838"/>
          </a:xfrm>
        </p:spPr>
        <p:txBody>
          <a:bodyPr/>
          <a:lstStyle/>
          <a:p>
            <a:pPr marL="457200" indent="-457200">
              <a:buFont typeface="Arial" panose="020B0604020202020204" pitchFamily="34" charset="0"/>
              <a:buChar char="•"/>
            </a:pPr>
            <a:endParaRPr lang="de-DE" sz="2800" dirty="0"/>
          </a:p>
          <a:p>
            <a:pPr marL="457200" indent="-457200">
              <a:buFont typeface="Arial" panose="020B0604020202020204" pitchFamily="34" charset="0"/>
              <a:buChar char="•"/>
            </a:pPr>
            <a:r>
              <a:rPr lang="de-DE" dirty="0"/>
              <a:t>Wo stehen Sie?</a:t>
            </a:r>
          </a:p>
          <a:p>
            <a:pPr marL="457200" indent="-457200">
              <a:buFont typeface="Arial" panose="020B0604020202020204" pitchFamily="34" charset="0"/>
              <a:buChar char="•"/>
            </a:pPr>
            <a:r>
              <a:rPr lang="de-DE" sz="2800" dirty="0"/>
              <a:t>Was können nächste Schritte sein?</a:t>
            </a:r>
          </a:p>
          <a:p>
            <a:pPr marL="457200" indent="-457200">
              <a:buFont typeface="Arial" panose="020B0604020202020204" pitchFamily="34" charset="0"/>
              <a:buChar char="•"/>
            </a:pPr>
            <a:endParaRPr lang="de-DE" sz="2800" dirty="0"/>
          </a:p>
        </p:txBody>
      </p:sp>
      <p:sp>
        <p:nvSpPr>
          <p:cNvPr id="5" name="Titel 4">
            <a:extLst>
              <a:ext uri="{FF2B5EF4-FFF2-40B4-BE49-F238E27FC236}">
                <a16:creationId xmlns:a16="http://schemas.microsoft.com/office/drawing/2014/main" id="{691E59E0-AEFE-4CA3-B2D3-8A4DF1D4DFBC}"/>
              </a:ext>
            </a:extLst>
          </p:cNvPr>
          <p:cNvSpPr>
            <a:spLocks noGrp="1"/>
          </p:cNvSpPr>
          <p:nvPr>
            <p:ph type="title"/>
          </p:nvPr>
        </p:nvSpPr>
        <p:spPr/>
        <p:txBody>
          <a:bodyPr>
            <a:normAutofit/>
          </a:bodyPr>
          <a:lstStyle/>
          <a:p>
            <a:r>
              <a:rPr lang="de-DE" sz="4000" b="1" dirty="0">
                <a:latin typeface="Calibri" charset="0"/>
                <a:ea typeface="Calibri" charset="0"/>
                <a:cs typeface="Calibri" charset="0"/>
              </a:rPr>
              <a:t>Partizipative Bildungsumgebung</a:t>
            </a:r>
            <a:br>
              <a:rPr lang="de-DE" dirty="0"/>
            </a:br>
            <a:r>
              <a:rPr lang="de-DE" sz="3600" dirty="0"/>
              <a:t>Wie geht das in </a:t>
            </a:r>
            <a:r>
              <a:rPr lang="de-DE" sz="3600" dirty="0">
                <a:solidFill>
                  <a:schemeClr val="tx1"/>
                </a:solidFill>
              </a:rPr>
              <a:t>unserer Einrichtung? </a:t>
            </a:r>
            <a:endParaRPr lang="de-DE" dirty="0">
              <a:solidFill>
                <a:schemeClr val="tx1"/>
              </a:solidFill>
            </a:endParaRPr>
          </a:p>
        </p:txBody>
      </p:sp>
      <p:sp>
        <p:nvSpPr>
          <p:cNvPr id="6" name="Rechteck 5">
            <a:extLst>
              <a:ext uri="{FF2B5EF4-FFF2-40B4-BE49-F238E27FC236}">
                <a16:creationId xmlns:a16="http://schemas.microsoft.com/office/drawing/2014/main" id="{28A66DE1-A899-4B80-B75C-05A7D0F352F2}"/>
              </a:ext>
            </a:extLst>
          </p:cNvPr>
          <p:cNvSpPr/>
          <p:nvPr/>
        </p:nvSpPr>
        <p:spPr>
          <a:xfrm>
            <a:off x="11798710" y="0"/>
            <a:ext cx="393290" cy="275844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88076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F920D5-ABE6-020B-E89E-6368B8A4FC30}"/>
              </a:ext>
            </a:extLst>
          </p:cNvPr>
          <p:cNvSpPr>
            <a:spLocks noGrp="1"/>
          </p:cNvSpPr>
          <p:nvPr>
            <p:ph type="title"/>
          </p:nvPr>
        </p:nvSpPr>
        <p:spPr/>
        <p:txBody>
          <a:bodyPr>
            <a:normAutofit/>
          </a:bodyPr>
          <a:lstStyle/>
          <a:p>
            <a:r>
              <a:rPr lang="de-DE" sz="4000" b="1" dirty="0">
                <a:latin typeface="Calibri" charset="0"/>
                <a:ea typeface="Calibri" charset="0"/>
                <a:cs typeface="Calibri" charset="0"/>
              </a:rPr>
              <a:t>Wie weiter?</a:t>
            </a:r>
            <a:endParaRPr lang="de-DE" sz="4000" dirty="0"/>
          </a:p>
        </p:txBody>
      </p:sp>
      <p:sp>
        <p:nvSpPr>
          <p:cNvPr id="3" name="Inhaltsplatzhalter 2">
            <a:extLst>
              <a:ext uri="{FF2B5EF4-FFF2-40B4-BE49-F238E27FC236}">
                <a16:creationId xmlns:a16="http://schemas.microsoft.com/office/drawing/2014/main" id="{E45F8600-FF12-F702-D4AA-80A64F70A371}"/>
              </a:ext>
            </a:extLst>
          </p:cNvPr>
          <p:cNvSpPr>
            <a:spLocks noGrp="1"/>
          </p:cNvSpPr>
          <p:nvPr>
            <p:ph idx="1"/>
          </p:nvPr>
        </p:nvSpPr>
        <p:spPr>
          <a:xfrm>
            <a:off x="838200" y="1525371"/>
            <a:ext cx="10515600" cy="4351338"/>
          </a:xfrm>
        </p:spPr>
        <p:txBody>
          <a:bodyPr>
            <a:normAutofit/>
          </a:bodyPr>
          <a:lstStyle/>
          <a:p>
            <a:r>
              <a:rPr lang="de-DE" dirty="0"/>
              <a:t>Gibt es Fragen, die heute noch beantwortet werden sollten? </a:t>
            </a:r>
          </a:p>
          <a:p>
            <a:endParaRPr lang="de-DE" dirty="0"/>
          </a:p>
          <a:p>
            <a:r>
              <a:rPr lang="de-DE" dirty="0"/>
              <a:t>Sind für einzelne Punkte Verabredungen für eine Weiterarbeit am Thema erforderlich?</a:t>
            </a:r>
          </a:p>
          <a:p>
            <a:endParaRPr lang="de-DE" dirty="0"/>
          </a:p>
          <a:p>
            <a:r>
              <a:rPr lang="de-DE" dirty="0"/>
              <a:t>Wie geht es für uns als Team zu der Alltagssituation „Mit starken Gefühlen von Kindern umgehen“ weiter? </a:t>
            </a:r>
          </a:p>
          <a:p>
            <a:endParaRPr lang="de-DE" dirty="0"/>
          </a:p>
          <a:p>
            <a:r>
              <a:rPr lang="de-DE" dirty="0">
                <a:sym typeface="Wingdings"/>
              </a:rPr>
              <a:t>Welche Vereinbarungen und Absprachen treffen wir?</a:t>
            </a:r>
            <a:endParaRPr lang="de-DE" dirty="0"/>
          </a:p>
          <a:p>
            <a:endParaRPr lang="de-DE" dirty="0"/>
          </a:p>
        </p:txBody>
      </p:sp>
    </p:spTree>
    <p:extLst>
      <p:ext uri="{BB962C8B-B14F-4D97-AF65-F5344CB8AC3E}">
        <p14:creationId xmlns:p14="http://schemas.microsoft.com/office/powerpoint/2010/main" val="1845353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509946-4F40-4D4E-1204-B4F438DF525D}"/>
              </a:ext>
            </a:extLst>
          </p:cNvPr>
          <p:cNvSpPr>
            <a:spLocks noGrp="1"/>
          </p:cNvSpPr>
          <p:nvPr>
            <p:ph type="title"/>
          </p:nvPr>
        </p:nvSpPr>
        <p:spPr/>
        <p:txBody>
          <a:bodyPr>
            <a:normAutofit/>
          </a:bodyPr>
          <a:lstStyle/>
          <a:p>
            <a:r>
              <a:rPr lang="de-DE" sz="4000" b="1" dirty="0">
                <a:latin typeface="Calibri" charset="0"/>
                <a:ea typeface="Calibri" charset="0"/>
                <a:cs typeface="Calibri" charset="0"/>
              </a:rPr>
              <a:t>Gemeinsamer Abschluss und Feedback</a:t>
            </a:r>
            <a:endParaRPr lang="de-DE" sz="4000" dirty="0"/>
          </a:p>
        </p:txBody>
      </p:sp>
      <p:pic>
        <p:nvPicPr>
          <p:cNvPr id="6" name="Grafik 5">
            <a:extLst>
              <a:ext uri="{FF2B5EF4-FFF2-40B4-BE49-F238E27FC236}">
                <a16:creationId xmlns:a16="http://schemas.microsoft.com/office/drawing/2014/main" id="{062A0CBA-520F-9523-D372-991E6C004B21}"/>
              </a:ext>
            </a:extLst>
          </p:cNvPr>
          <p:cNvPicPr>
            <a:picLocks noChangeAspect="1"/>
          </p:cNvPicPr>
          <p:nvPr/>
        </p:nvPicPr>
        <p:blipFill>
          <a:blip r:embed="rId3"/>
          <a:stretch>
            <a:fillRect/>
          </a:stretch>
        </p:blipFill>
        <p:spPr>
          <a:xfrm>
            <a:off x="3910012" y="1971675"/>
            <a:ext cx="4371975" cy="2914650"/>
          </a:xfrm>
          <a:prstGeom prst="rect">
            <a:avLst/>
          </a:prstGeom>
        </p:spPr>
      </p:pic>
      <p:sp>
        <p:nvSpPr>
          <p:cNvPr id="7" name="Textfeld 6">
            <a:extLst>
              <a:ext uri="{FF2B5EF4-FFF2-40B4-BE49-F238E27FC236}">
                <a16:creationId xmlns:a16="http://schemas.microsoft.com/office/drawing/2014/main" id="{A4D32877-9736-B1DD-6319-31A94BEC0C3E}"/>
              </a:ext>
            </a:extLst>
          </p:cNvPr>
          <p:cNvSpPr txBox="1"/>
          <p:nvPr/>
        </p:nvSpPr>
        <p:spPr>
          <a:xfrm>
            <a:off x="3910012" y="4886325"/>
            <a:ext cx="2041526" cy="215444"/>
          </a:xfrm>
          <a:prstGeom prst="rect">
            <a:avLst/>
          </a:prstGeom>
          <a:noFill/>
        </p:spPr>
        <p:txBody>
          <a:bodyPr wrap="square" rtlCol="0">
            <a:spAutoFit/>
          </a:bodyPr>
          <a:lstStyle/>
          <a:p>
            <a:r>
              <a:rPr lang="de-DE" sz="800" dirty="0"/>
              <a:t>Abb.: </a:t>
            </a:r>
            <a:r>
              <a:rPr lang="de-DE" sz="800" dirty="0" err="1"/>
              <a:t>Freepik-Magnific</a:t>
            </a:r>
            <a:r>
              <a:rPr lang="de-DE" sz="800" dirty="0"/>
              <a:t> auf </a:t>
            </a:r>
            <a:r>
              <a:rPr lang="de-DE" sz="800" dirty="0" err="1"/>
              <a:t>Magnific</a:t>
            </a:r>
            <a:endParaRPr lang="de-DE" sz="800" dirty="0"/>
          </a:p>
        </p:txBody>
      </p:sp>
    </p:spTree>
    <p:extLst>
      <p:ext uri="{BB962C8B-B14F-4D97-AF65-F5344CB8AC3E}">
        <p14:creationId xmlns:p14="http://schemas.microsoft.com/office/powerpoint/2010/main" val="1272414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4FA47C22-C2CF-E96A-DD15-4AB3D03653B6}"/>
              </a:ext>
            </a:extLst>
          </p:cNvPr>
          <p:cNvPicPr>
            <a:picLocks noChangeAspect="1"/>
          </p:cNvPicPr>
          <p:nvPr/>
        </p:nvPicPr>
        <p:blipFill>
          <a:blip r:embed="rId3"/>
          <a:stretch>
            <a:fillRect/>
          </a:stretch>
        </p:blipFill>
        <p:spPr>
          <a:xfrm>
            <a:off x="4286250" y="5329808"/>
            <a:ext cx="1324061" cy="1334054"/>
          </a:xfrm>
          <a:prstGeom prst="rect">
            <a:avLst/>
          </a:prstGeom>
        </p:spPr>
      </p:pic>
      <p:pic>
        <p:nvPicPr>
          <p:cNvPr id="10" name="Grafik 9" descr="Ein Bild, das Text, Person, Kleidung, Screenshot enthält.&#10;&#10;KI-generierte Inhalte können fehlerhaft sein.">
            <a:extLst>
              <a:ext uri="{FF2B5EF4-FFF2-40B4-BE49-F238E27FC236}">
                <a16:creationId xmlns:a16="http://schemas.microsoft.com/office/drawing/2014/main" id="{F1131E94-EECB-E16E-0647-56BFE434D5B4}"/>
              </a:ext>
            </a:extLst>
          </p:cNvPr>
          <p:cNvPicPr>
            <a:picLocks noChangeAspect="1"/>
          </p:cNvPicPr>
          <p:nvPr/>
        </p:nvPicPr>
        <p:blipFill>
          <a:blip r:embed="rId4"/>
          <a:stretch>
            <a:fillRect/>
          </a:stretch>
        </p:blipFill>
        <p:spPr>
          <a:xfrm rot="192787">
            <a:off x="5991527" y="1603913"/>
            <a:ext cx="6116592" cy="3164640"/>
          </a:xfrm>
          <a:prstGeom prst="rect">
            <a:avLst/>
          </a:prstGeom>
        </p:spPr>
      </p:pic>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95365"/>
            <a:ext cx="10515600" cy="1325563"/>
          </a:xfrm>
        </p:spPr>
        <p:txBody>
          <a:bodyPr>
            <a:normAutofit/>
          </a:bodyPr>
          <a:lstStyle/>
          <a:p>
            <a:r>
              <a:rPr lang="de-DE" sz="4000" b="1" dirty="0">
                <a:latin typeface="Calibri" charset="0"/>
                <a:ea typeface="Calibri" charset="0"/>
                <a:cs typeface="Calibri" charset="0"/>
              </a:rPr>
              <a:t>Weitere kostenfreie Angebote zum Bildungsplan auf der Website: </a:t>
            </a:r>
            <a:r>
              <a:rPr lang="de-DE" sz="4000" dirty="0">
                <a:latin typeface="Calibri" charset="0"/>
                <a:ea typeface="Calibri" charset="0"/>
                <a:cs typeface="Calibri" charset="0"/>
              </a:rPr>
              <a:t>bildungsplan-brandenburg.de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1" y="1825625"/>
            <a:ext cx="5962650" cy="4847024"/>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4" name="Google Shape;387;p27">
            <a:extLst>
              <a:ext uri="{FF2B5EF4-FFF2-40B4-BE49-F238E27FC236}">
                <a16:creationId xmlns:a16="http://schemas.microsoft.com/office/drawing/2014/main" id="{6ECE1683-DAB8-FD7F-5354-660E62AAA751}"/>
              </a:ext>
            </a:extLst>
          </p:cNvPr>
          <p:cNvSpPr txBox="1">
            <a:spLocks/>
          </p:cNvSpPr>
          <p:nvPr/>
        </p:nvSpPr>
        <p:spPr>
          <a:xfrm>
            <a:off x="838200" y="1698849"/>
            <a:ext cx="6632275" cy="4272114"/>
          </a:xfrm>
          <a:prstGeom prst="rect">
            <a:avLst/>
          </a:prstGeom>
          <a:noFill/>
          <a:ln>
            <a:noFill/>
          </a:ln>
        </p:spPr>
        <p:txBody>
          <a:bodyPr spcFirstLastPara="1" vert="horz" wrap="square" lIns="91425" tIns="45700" rIns="91425" bIns="45700" rtlCol="0" anchor="t"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spcAft>
                <a:spcPts val="600"/>
              </a:spcAft>
              <a:buClr>
                <a:schemeClr val="dk1"/>
              </a:buClr>
              <a:buSzPct val="100000"/>
              <a:buFont typeface="Arial" panose="020B0604020202020204" pitchFamily="34" charset="0"/>
              <a:buChar char="•"/>
            </a:pPr>
            <a:r>
              <a:rPr lang="de-DE" dirty="0">
                <a:latin typeface="Calibri" panose="020F0502020204030204" pitchFamily="34" charset="0"/>
                <a:ea typeface="Calibri" panose="020F0502020204030204" pitchFamily="34" charset="0"/>
                <a:cs typeface="Calibri" panose="020F0502020204030204" pitchFamily="34" charset="0"/>
              </a:rPr>
              <a:t>Registrierungs- und Anmeldemöglichkeit</a:t>
            </a:r>
          </a:p>
          <a:p>
            <a:pPr marL="457200" indent="-457200">
              <a:lnSpc>
                <a:spcPct val="100000"/>
              </a:lnSpc>
              <a:spcBef>
                <a:spcPts val="0"/>
              </a:spcBef>
              <a:spcAft>
                <a:spcPts val="600"/>
              </a:spcAft>
              <a:buClr>
                <a:schemeClr val="dk1"/>
              </a:buClr>
              <a:buSzPct val="100000"/>
              <a:buFont typeface="Arial"/>
              <a:buChar char="•"/>
            </a:pPr>
            <a:r>
              <a:rPr lang="de-DE" b="1" dirty="0">
                <a:latin typeface="Calibri" panose="020F0502020204030204" pitchFamily="34" charset="0"/>
                <a:ea typeface="Calibri" panose="020F0502020204030204" pitchFamily="34" charset="0"/>
                <a:cs typeface="Calibri" panose="020F0502020204030204" pitchFamily="34" charset="0"/>
              </a:rPr>
              <a:t>Fortbildungskalender</a:t>
            </a:r>
            <a:r>
              <a:rPr lang="de-DE" dirty="0">
                <a:latin typeface="Calibri" panose="020F0502020204030204" pitchFamily="34" charset="0"/>
                <a:ea typeface="Calibri" panose="020F0502020204030204" pitchFamily="34" charset="0"/>
                <a:cs typeface="Calibri" panose="020F0502020204030204" pitchFamily="34" charset="0"/>
              </a:rPr>
              <a:t> für verschiedene Fortbildungen zum Bildungsplan – online und Präsenz</a:t>
            </a:r>
          </a:p>
          <a:p>
            <a:pPr marL="457200" indent="-457200">
              <a:lnSpc>
                <a:spcPct val="100000"/>
              </a:lnSpc>
              <a:spcBef>
                <a:spcPts val="0"/>
              </a:spcBef>
              <a:spcAft>
                <a:spcPts val="600"/>
              </a:spcAft>
              <a:buClr>
                <a:schemeClr val="dk1"/>
              </a:buClr>
              <a:buSzPct val="100000"/>
              <a:buFont typeface="Arial"/>
              <a:buChar char="•"/>
            </a:pPr>
            <a:r>
              <a:rPr lang="de-DE" b="1" dirty="0">
                <a:latin typeface="Calibri" panose="020F0502020204030204" pitchFamily="34" charset="0"/>
                <a:ea typeface="Calibri" panose="020F0502020204030204" pitchFamily="34" charset="0"/>
                <a:cs typeface="Calibri" panose="020F0502020204030204" pitchFamily="34" charset="0"/>
              </a:rPr>
              <a:t>Begleitmaterialien</a:t>
            </a:r>
            <a:r>
              <a:rPr lang="de-DE" dirty="0">
                <a:latin typeface="Calibri" panose="020F0502020204030204" pitchFamily="34" charset="0"/>
                <a:ea typeface="Calibri" panose="020F0502020204030204" pitchFamily="34" charset="0"/>
                <a:cs typeface="Calibri" panose="020F0502020204030204" pitchFamily="34" charset="0"/>
              </a:rPr>
              <a:t> zum Bildungsplan zum Download und Anschauen</a:t>
            </a:r>
          </a:p>
          <a:p>
            <a:pPr marL="457200" indent="-457200">
              <a:lnSpc>
                <a:spcPct val="100000"/>
              </a:lnSpc>
              <a:spcBef>
                <a:spcPts val="0"/>
              </a:spcBef>
              <a:spcAft>
                <a:spcPts val="600"/>
              </a:spcAft>
              <a:buClr>
                <a:schemeClr val="dk1"/>
              </a:buClr>
              <a:buSzPct val="100000"/>
              <a:buFont typeface="Arial"/>
              <a:buChar char="•"/>
            </a:pPr>
            <a:r>
              <a:rPr lang="de-DE" b="1" dirty="0">
                <a:latin typeface="Calibri" panose="020F0502020204030204" pitchFamily="34" charset="0"/>
                <a:ea typeface="Calibri" panose="020F0502020204030204" pitchFamily="34" charset="0"/>
                <a:cs typeface="Calibri" panose="020F0502020204030204" pitchFamily="34" charset="0"/>
              </a:rPr>
              <a:t>Kontaktmöglichkeit</a:t>
            </a:r>
            <a:r>
              <a:rPr lang="de-DE" dirty="0">
                <a:latin typeface="Calibri" panose="020F0502020204030204" pitchFamily="34" charset="0"/>
                <a:ea typeface="Calibri" panose="020F0502020204030204" pitchFamily="34" charset="0"/>
                <a:cs typeface="Calibri" panose="020F0502020204030204" pitchFamily="34" charset="0"/>
              </a:rPr>
              <a:t> bei Fragen zu Fortbildungen</a:t>
            </a:r>
          </a:p>
          <a:p>
            <a:pPr>
              <a:spcBef>
                <a:spcPts val="0"/>
              </a:spcBef>
              <a:spcAft>
                <a:spcPts val="1200"/>
              </a:spcAft>
              <a:buClr>
                <a:schemeClr val="dk1"/>
              </a:buClr>
              <a:buSzPct val="100000"/>
            </a:pPr>
            <a:endParaRPr lang="de-DE" sz="2400" dirty="0"/>
          </a:p>
          <a:p>
            <a:pPr>
              <a:spcBef>
                <a:spcPts val="0"/>
              </a:spcBef>
              <a:buClr>
                <a:schemeClr val="dk1"/>
              </a:buClr>
              <a:buSzPct val="100000"/>
            </a:pPr>
            <a:endParaRPr lang="de-DE" sz="3200" dirty="0"/>
          </a:p>
          <a:p>
            <a:pPr>
              <a:buClr>
                <a:schemeClr val="dk1"/>
              </a:buClr>
              <a:buSzPct val="100000"/>
            </a:pPr>
            <a:endParaRPr lang="de-DE" sz="3200" dirty="0"/>
          </a:p>
        </p:txBody>
      </p:sp>
      <p:sp>
        <p:nvSpPr>
          <p:cNvPr id="11" name="Textfeld 10">
            <a:extLst>
              <a:ext uri="{FF2B5EF4-FFF2-40B4-BE49-F238E27FC236}">
                <a16:creationId xmlns:a16="http://schemas.microsoft.com/office/drawing/2014/main" id="{3199D8D6-6F37-163D-59C2-9E45B774CDB9}"/>
              </a:ext>
            </a:extLst>
          </p:cNvPr>
          <p:cNvSpPr txBox="1"/>
          <p:nvPr/>
        </p:nvSpPr>
        <p:spPr>
          <a:xfrm rot="21088040">
            <a:off x="1683156" y="5678575"/>
            <a:ext cx="2825109" cy="584775"/>
          </a:xfrm>
          <a:prstGeom prst="rect">
            <a:avLst/>
          </a:prstGeom>
          <a:noFill/>
        </p:spPr>
        <p:txBody>
          <a:bodyPr wrap="square" rtlCol="0">
            <a:spAutoFit/>
          </a:bodyPr>
          <a:lstStyle/>
          <a:p>
            <a:r>
              <a:rPr lang="de-DE" sz="1600" dirty="0">
                <a:latin typeface="Calibri" panose="020F0502020204030204" pitchFamily="34" charset="0"/>
                <a:ea typeface="Calibri" panose="020F0502020204030204" pitchFamily="34" charset="0"/>
                <a:cs typeface="Calibri" panose="020F0502020204030204" pitchFamily="34" charset="0"/>
              </a:rPr>
              <a:t>Scannen, um zur Website zu gelangen!</a:t>
            </a:r>
          </a:p>
        </p:txBody>
      </p:sp>
    </p:spTree>
    <p:extLst>
      <p:ext uri="{BB962C8B-B14F-4D97-AF65-F5344CB8AC3E}">
        <p14:creationId xmlns:p14="http://schemas.microsoft.com/office/powerpoint/2010/main" val="20860418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4" name="Grafik 3" descr="Ein Bild, das Kleidung, Person, Schuhwerk, Menschliches Gesicht enthält.&#10;&#10;KI-generierte Inhalte können fehlerhaft sein.">
            <a:extLst>
              <a:ext uri="{FF2B5EF4-FFF2-40B4-BE49-F238E27FC236}">
                <a16:creationId xmlns:a16="http://schemas.microsoft.com/office/drawing/2014/main" id="{E42EF86B-6628-8B50-8041-8C666D0D1E9F}"/>
              </a:ext>
            </a:extLst>
          </p:cNvPr>
          <p:cNvPicPr>
            <a:picLocks noChangeAspect="1"/>
          </p:cNvPicPr>
          <p:nvPr/>
        </p:nvPicPr>
        <p:blipFill>
          <a:blip r:embed="rId3"/>
          <a:stretch>
            <a:fillRect/>
          </a:stretch>
        </p:blipFill>
        <p:spPr>
          <a:xfrm rot="336746">
            <a:off x="9567077" y="420906"/>
            <a:ext cx="2262018" cy="2262018"/>
          </a:xfrm>
          <a:prstGeom prst="rect">
            <a:avLst/>
          </a:prstGeom>
        </p:spPr>
      </p:pic>
      <p:sp>
        <p:nvSpPr>
          <p:cNvPr id="386" name="Google Shape;386;p2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spcBef>
                <a:spcPts val="0"/>
              </a:spcBef>
              <a:spcAft>
                <a:spcPts val="0"/>
              </a:spcAft>
              <a:buClr>
                <a:schemeClr val="dk1"/>
              </a:buClr>
              <a:buSzPts val="4000"/>
            </a:pPr>
            <a:r>
              <a:rPr lang="de-DE" sz="4000" b="1" dirty="0">
                <a:latin typeface="Calibri" charset="0"/>
                <a:ea typeface="Calibri" charset="0"/>
                <a:cs typeface="Calibri" charset="0"/>
                <a:sym typeface="Calibri"/>
              </a:rPr>
              <a:t>Ergänzende Materialien zum Bildungsplan  </a:t>
            </a:r>
            <a:endParaRPr sz="4000" b="1" dirty="0">
              <a:latin typeface="Calibri" charset="0"/>
              <a:ea typeface="Calibri" charset="0"/>
              <a:cs typeface="Calibri" charset="0"/>
            </a:endParaRPr>
          </a:p>
        </p:txBody>
      </p:sp>
      <p:sp>
        <p:nvSpPr>
          <p:cNvPr id="387" name="Google Shape;387;p27"/>
          <p:cNvSpPr txBox="1">
            <a:spLocks noGrp="1"/>
          </p:cNvSpPr>
          <p:nvPr>
            <p:ph type="body" idx="1"/>
          </p:nvPr>
        </p:nvSpPr>
        <p:spPr>
          <a:xfrm>
            <a:off x="838200" y="1740097"/>
            <a:ext cx="10877550" cy="4667250"/>
          </a:xfrm>
          <a:prstGeom prst="rect">
            <a:avLst/>
          </a:prstGeom>
          <a:noFill/>
          <a:ln>
            <a:noFill/>
          </a:ln>
        </p:spPr>
        <p:txBody>
          <a:bodyPr spcFirstLastPara="1" wrap="square" lIns="91425" tIns="45700" rIns="91425" bIns="45700" anchor="t" anchorCtr="0">
            <a:normAutofit/>
          </a:bodyPr>
          <a:lstStyle/>
          <a:p>
            <a:pPr marL="457200" lvl="0" indent="-457200" algn="l" rtl="0">
              <a:lnSpc>
                <a:spcPct val="100000"/>
              </a:lnSpc>
              <a:spcBef>
                <a:spcPts val="0"/>
              </a:spcBef>
              <a:spcAft>
                <a:spcPts val="600"/>
              </a:spcAft>
              <a:buClr>
                <a:schemeClr val="dk1"/>
              </a:buClr>
              <a:buSzPct val="100000"/>
              <a:buFont typeface="Arial"/>
              <a:buChar char="•"/>
            </a:pPr>
            <a:r>
              <a:rPr lang="de-DE" dirty="0">
                <a:effectLst/>
                <a:latin typeface="Calibri" panose="020F0502020204030204" pitchFamily="34" charset="0"/>
                <a:ea typeface="Calibri" panose="020F0502020204030204" pitchFamily="34" charset="0"/>
              </a:rPr>
              <a:t>Der Bildungsplan zum Hören (Hörbuch)</a:t>
            </a:r>
          </a:p>
          <a:p>
            <a:pPr marL="457200" lvl="0" indent="-457200" algn="l" rtl="0">
              <a:lnSpc>
                <a:spcPct val="100000"/>
              </a:lnSpc>
              <a:spcBef>
                <a:spcPts val="0"/>
              </a:spcBef>
              <a:spcAft>
                <a:spcPts val="600"/>
              </a:spcAft>
              <a:buClr>
                <a:schemeClr val="dk1"/>
              </a:buClr>
              <a:buSzPct val="100000"/>
              <a:buFont typeface="Arial"/>
              <a:buChar char="•"/>
            </a:pPr>
            <a:r>
              <a:rPr lang="de-DE" dirty="0">
                <a:effectLst/>
                <a:latin typeface="Calibri" panose="020F0502020204030204" pitchFamily="34" charset="0"/>
                <a:ea typeface="Calibri" panose="020F0502020204030204" pitchFamily="34" charset="0"/>
              </a:rPr>
              <a:t>Kurzfilme zum Bildungsplan </a:t>
            </a:r>
          </a:p>
          <a:p>
            <a:pPr marL="457200" lvl="0" indent="-457200" algn="l" rtl="0">
              <a:lnSpc>
                <a:spcPct val="100000"/>
              </a:lnSpc>
              <a:spcBef>
                <a:spcPts val="0"/>
              </a:spcBef>
              <a:spcAft>
                <a:spcPts val="600"/>
              </a:spcAft>
              <a:buClr>
                <a:schemeClr val="dk1"/>
              </a:buClr>
              <a:buSzPct val="100000"/>
              <a:buFont typeface="Arial"/>
              <a:buChar char="•"/>
            </a:pPr>
            <a:r>
              <a:rPr lang="de-DE" dirty="0">
                <a:latin typeface="Calibri" panose="020F0502020204030204" pitchFamily="34" charset="0"/>
                <a:ea typeface="Calibri" panose="020F0502020204030204" pitchFamily="34" charset="0"/>
              </a:rPr>
              <a:t>Interviews mit Expert*innen, Autor*innen und pädagogischen Fachkräften</a:t>
            </a:r>
            <a:endParaRPr lang="de-DE" dirty="0">
              <a:effectLst/>
              <a:latin typeface="Calibri" panose="020F0502020204030204" pitchFamily="34" charset="0"/>
              <a:ea typeface="Calibri" panose="020F0502020204030204" pitchFamily="34" charset="0"/>
            </a:endParaRPr>
          </a:p>
          <a:p>
            <a:pPr marL="457200" lvl="0" indent="-457200" algn="l" rtl="0">
              <a:lnSpc>
                <a:spcPct val="100000"/>
              </a:lnSpc>
              <a:spcBef>
                <a:spcPts val="0"/>
              </a:spcBef>
              <a:spcAft>
                <a:spcPts val="600"/>
              </a:spcAft>
              <a:buClr>
                <a:schemeClr val="dk1"/>
              </a:buClr>
              <a:buSzPct val="100000"/>
              <a:buFont typeface="Arial"/>
              <a:buChar char="•"/>
            </a:pPr>
            <a:r>
              <a:rPr lang="de-DE" dirty="0">
                <a:effectLst/>
                <a:latin typeface="Calibri" panose="020F0502020204030204" pitchFamily="34" charset="0"/>
                <a:ea typeface="Calibri" panose="020F0502020204030204" pitchFamily="34" charset="0"/>
              </a:rPr>
              <a:t>Begleitmaterialien zu den Fortbildungen</a:t>
            </a:r>
            <a:endParaRPr lang="de-DE" dirty="0">
              <a:latin typeface="Calibri" panose="020F0502020204030204" pitchFamily="34" charset="0"/>
              <a:ea typeface="Calibri" panose="020F0502020204030204" pitchFamily="34" charset="0"/>
            </a:endParaRPr>
          </a:p>
          <a:p>
            <a:pPr marL="0" lvl="0" indent="0" algn="l" rtl="0">
              <a:lnSpc>
                <a:spcPct val="100000"/>
              </a:lnSpc>
              <a:spcBef>
                <a:spcPts val="0"/>
              </a:spcBef>
              <a:spcAft>
                <a:spcPts val="600"/>
              </a:spcAft>
              <a:buClr>
                <a:schemeClr val="dk1"/>
              </a:buClr>
              <a:buSzPct val="100000"/>
            </a:pPr>
            <a:r>
              <a:rPr lang="de-DE" dirty="0">
                <a:effectLst/>
                <a:latin typeface="Calibri" panose="020F0502020204030204" pitchFamily="34" charset="0"/>
                <a:ea typeface="Calibri" panose="020F0502020204030204" pitchFamily="34" charset="0"/>
              </a:rPr>
              <a:t>      (Bildkarten-Sets, Methodenblock, Poster, Arbeitshefte</a:t>
            </a:r>
            <a:r>
              <a:rPr lang="de-DE" dirty="0">
                <a:latin typeface="Calibri" panose="020F0502020204030204" pitchFamily="34" charset="0"/>
                <a:ea typeface="Calibri" panose="020F0502020204030204" pitchFamily="34" charset="0"/>
              </a:rPr>
              <a:t> und mehr</a:t>
            </a:r>
            <a:r>
              <a:rPr lang="de-DE" dirty="0">
                <a:effectLst/>
                <a:latin typeface="Calibri" panose="020F0502020204030204" pitchFamily="34" charset="0"/>
                <a:ea typeface="Calibri" panose="020F0502020204030204" pitchFamily="34" charset="0"/>
              </a:rPr>
              <a:t>)</a:t>
            </a:r>
          </a:p>
          <a:p>
            <a:pPr marL="457200" lvl="0" indent="-457200" algn="l" rtl="0">
              <a:lnSpc>
                <a:spcPct val="100000"/>
              </a:lnSpc>
              <a:spcBef>
                <a:spcPts val="0"/>
              </a:spcBef>
              <a:spcAft>
                <a:spcPts val="600"/>
              </a:spcAft>
              <a:buClr>
                <a:schemeClr val="dk1"/>
              </a:buClr>
              <a:buSzPct val="100000"/>
              <a:buFont typeface="Arial"/>
              <a:buChar char="•"/>
            </a:pPr>
            <a:r>
              <a:rPr lang="de-DE" dirty="0">
                <a:latin typeface="Calibri" panose="020F0502020204030204" pitchFamily="34" charset="0"/>
                <a:ea typeface="Calibri" panose="020F0502020204030204" pitchFamily="34" charset="0"/>
              </a:rPr>
              <a:t>PowerPoint-Präsentationen: Impulse für Teamfortbildungen</a:t>
            </a:r>
          </a:p>
          <a:p>
            <a:pPr marL="457200" lvl="0" indent="-457200" algn="l" rtl="0">
              <a:lnSpc>
                <a:spcPct val="100000"/>
              </a:lnSpc>
              <a:spcBef>
                <a:spcPts val="0"/>
              </a:spcBef>
              <a:spcAft>
                <a:spcPts val="600"/>
              </a:spcAft>
              <a:buClr>
                <a:schemeClr val="dk1"/>
              </a:buClr>
              <a:buSzPct val="100000"/>
              <a:buFont typeface="Arial"/>
              <a:buChar char="•"/>
            </a:pPr>
            <a:r>
              <a:rPr lang="de-DE" dirty="0">
                <a:latin typeface="Calibri" panose="020F0502020204030204" pitchFamily="34" charset="0"/>
                <a:ea typeface="Calibri" panose="020F0502020204030204" pitchFamily="34" charset="0"/>
              </a:rPr>
              <a:t>Eltern-Flyer </a:t>
            </a:r>
            <a:endParaRPr dirty="0"/>
          </a:p>
        </p:txBody>
      </p:sp>
    </p:spTree>
    <p:extLst>
      <p:ext uri="{BB962C8B-B14F-4D97-AF65-F5344CB8AC3E}">
        <p14:creationId xmlns:p14="http://schemas.microsoft.com/office/powerpoint/2010/main" val="25435504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804188-4275-D98F-707F-DAADB87AF0C3}"/>
              </a:ext>
            </a:extLst>
          </p:cNvPr>
          <p:cNvSpPr>
            <a:spLocks noGrp="1"/>
          </p:cNvSpPr>
          <p:nvPr>
            <p:ph type="title"/>
          </p:nvPr>
        </p:nvSpPr>
        <p:spPr>
          <a:xfrm>
            <a:off x="838200" y="1574824"/>
            <a:ext cx="10515600" cy="1325563"/>
          </a:xfrm>
        </p:spPr>
        <p:txBody>
          <a:bodyPr>
            <a:normAutofit/>
          </a:bodyPr>
          <a:lstStyle/>
          <a:p>
            <a:pPr algn="ctr"/>
            <a:r>
              <a:rPr lang="de-DE" sz="6000" b="1" dirty="0">
                <a:solidFill>
                  <a:schemeClr val="accent1">
                    <a:lumMod val="60000"/>
                    <a:lumOff val="40000"/>
                  </a:schemeClr>
                </a:solidFill>
                <a:latin typeface="Calibri" panose="020F0502020204030204" pitchFamily="34" charset="0"/>
                <a:ea typeface="Calibri" panose="020F0502020204030204" pitchFamily="34" charset="0"/>
                <a:cs typeface="Calibri" panose="020F0502020204030204" pitchFamily="34" charset="0"/>
              </a:rPr>
              <a:t>Danke!</a:t>
            </a:r>
          </a:p>
        </p:txBody>
      </p:sp>
      <p:sp>
        <p:nvSpPr>
          <p:cNvPr id="3" name="Inhaltsplatzhalter 2">
            <a:extLst>
              <a:ext uri="{FF2B5EF4-FFF2-40B4-BE49-F238E27FC236}">
                <a16:creationId xmlns:a16="http://schemas.microsoft.com/office/drawing/2014/main" id="{0D0D008C-539C-4259-C63F-5FFC3DDDF72B}"/>
              </a:ext>
            </a:extLst>
          </p:cNvPr>
          <p:cNvSpPr>
            <a:spLocks noGrp="1"/>
          </p:cNvSpPr>
          <p:nvPr>
            <p:ph idx="1"/>
          </p:nvPr>
        </p:nvSpPr>
        <p:spPr>
          <a:xfrm>
            <a:off x="838200" y="2929317"/>
            <a:ext cx="10515600" cy="1477133"/>
          </a:xfrm>
        </p:spPr>
        <p:txBody>
          <a:bodyPr/>
          <a:lstStyle/>
          <a:p>
            <a:pPr marL="0" indent="0" algn="ctr">
              <a:buNone/>
            </a:pPr>
            <a:r>
              <a:rPr lang="de-DE" sz="4000" dirty="0">
                <a:latin typeface="Calibri" panose="020F0502020204030204" pitchFamily="34" charset="0"/>
                <a:ea typeface="Calibri" panose="020F0502020204030204" pitchFamily="34" charset="0"/>
                <a:cs typeface="Calibri" panose="020F0502020204030204" pitchFamily="34" charset="0"/>
              </a:rPr>
              <a:t>Vielen Dank für Ihre und Eure Aufmerksamkeit und frohes Schaffen mit dem Bildungsplan!</a:t>
            </a:r>
          </a:p>
          <a:p>
            <a:pPr marL="0" indent="0">
              <a:buNone/>
            </a:pPr>
            <a:endParaRPr lang="de-DE" dirty="0"/>
          </a:p>
        </p:txBody>
      </p:sp>
    </p:spTree>
    <p:extLst>
      <p:ext uri="{BB962C8B-B14F-4D97-AF65-F5344CB8AC3E}">
        <p14:creationId xmlns:p14="http://schemas.microsoft.com/office/powerpoint/2010/main" val="3116029311"/>
      </p:ext>
    </p:extLst>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30B7CE-CE78-4999-97EF-40C71C6ED4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4814</Words>
  <Application>Microsoft Office PowerPoint</Application>
  <PresentationFormat>Breitbild</PresentationFormat>
  <Paragraphs>543</Paragraphs>
  <Slides>41</Slides>
  <Notes>38</Notes>
  <HiddenSlides>0</HiddenSlides>
  <MMClips>0</MMClips>
  <ScaleCrop>false</ScaleCrop>
  <HeadingPairs>
    <vt:vector size="6" baseType="variant">
      <vt:variant>
        <vt:lpstr>Verwendete Schriftarten</vt:lpstr>
      </vt:variant>
      <vt:variant>
        <vt:i4>8</vt:i4>
      </vt:variant>
      <vt:variant>
        <vt:lpstr>Design</vt:lpstr>
      </vt:variant>
      <vt:variant>
        <vt:i4>2</vt:i4>
      </vt:variant>
      <vt:variant>
        <vt:lpstr>Folientitel</vt:lpstr>
      </vt:variant>
      <vt:variant>
        <vt:i4>41</vt:i4>
      </vt:variant>
    </vt:vector>
  </HeadingPairs>
  <TitlesOfParts>
    <vt:vector size="51" baseType="lpstr">
      <vt:lpstr>Aptos</vt:lpstr>
      <vt:lpstr>Aptos Display</vt:lpstr>
      <vt:lpstr>Arial</vt:lpstr>
      <vt:lpstr>Calibri</vt:lpstr>
      <vt:lpstr>Calibri Light</vt:lpstr>
      <vt:lpstr>Symbol</vt:lpstr>
      <vt:lpstr>Verdana</vt:lpstr>
      <vt:lpstr>Wingdings</vt:lpstr>
      <vt:lpstr>1_Office</vt:lpstr>
      <vt:lpstr>Office</vt:lpstr>
      <vt:lpstr>Pädagogische Alltagssituationen  im Brandenburger Bildungsplan  Mit starken Gefühlen von Kindern umgehen</vt:lpstr>
      <vt:lpstr>Guten Tag! </vt:lpstr>
      <vt:lpstr>Themen heute</vt:lpstr>
      <vt:lpstr>Ankommen</vt:lpstr>
      <vt:lpstr>Erwartungen</vt:lpstr>
      <vt:lpstr>Kleiner Exkurs: Das Eisberg-Modell</vt:lpstr>
      <vt:lpstr>Was sind Gefühle eigentlich?</vt:lpstr>
      <vt:lpstr>Welche Gefühle kennen Sie?</vt:lpstr>
      <vt:lpstr>Grundgefühle</vt:lpstr>
      <vt:lpstr>Wie und wo zeigen sich Gefühle?</vt:lpstr>
      <vt:lpstr>Bedeutung von Gefühlen  </vt:lpstr>
      <vt:lpstr>PowerPoint-Präsentation</vt:lpstr>
      <vt:lpstr>Pädagogische Alltagssituationen</vt:lpstr>
      <vt:lpstr>Pädagogische Alltagssituationen  Gliederung im Bildungsplan</vt:lpstr>
      <vt:lpstr>PowerPoint-Präsentation</vt:lpstr>
      <vt:lpstr>PRAXISBEISPIEL (S. 202)</vt:lpstr>
      <vt:lpstr>Zentrale Aspekte der Alltagssituationen FREUDE, VERLETZUNG UND TRAURIGKEIT: MIT STARKEN GEFÜHLEN VON KINDERN UMGEHEN</vt:lpstr>
      <vt:lpstr>Zentrale Aspekte der Alltagssituationen FREUDE, VERLETZUNG UND TRAURIGKEIT: MIT STARKEN GEFÜHLEN VON KINDERN UMGEHEN</vt:lpstr>
      <vt:lpstr>Pädagogisches Handeln I (S. 201 f.)</vt:lpstr>
      <vt:lpstr>Pädagogisches Handeln II (S. 201 f.) </vt:lpstr>
      <vt:lpstr>Pädagogisches Handeln III (S. 201 f.) </vt:lpstr>
      <vt:lpstr>Pädagogisches Handeln IV (S. 201 f.)</vt:lpstr>
      <vt:lpstr>Pädagogisches Handeln – auf Gefühle reagieren I</vt:lpstr>
      <vt:lpstr>Pädagogisches Handeln – auf Gefühle reagieren II</vt:lpstr>
      <vt:lpstr>Pädagogisches Handeln – auf Gefühle reagieren III</vt:lpstr>
      <vt:lpstr>Pädagogisches Handeln – auf Gefühle reagieren IV </vt:lpstr>
      <vt:lpstr>Pädagogisches Handeln – Transfer in den pädagogischen Alltag</vt:lpstr>
      <vt:lpstr>Kinder-Aussagen I (S. 203)</vt:lpstr>
      <vt:lpstr>Kinder-Aussagen II (S. 203)</vt:lpstr>
      <vt:lpstr>Austausch zu Vorsicht-Sätzen</vt:lpstr>
      <vt:lpstr>Bei Stress und Unruhe</vt:lpstr>
      <vt:lpstr>Was hilft Kindern bei Wut und Ärger I</vt:lpstr>
      <vt:lpstr>Was hilft Kindern bei Wut und Ärger II</vt:lpstr>
      <vt:lpstr>Gestaltung einer partizipativen  Bildungsumgebung I (S. 206)</vt:lpstr>
      <vt:lpstr>Gestaltung einer partizipativen  Bildungsumgebung II (S. 206)</vt:lpstr>
      <vt:lpstr>Partizipative Bildungsumgebung Wie geht das in unserer Einrichtung? </vt:lpstr>
      <vt:lpstr>Wie weiter?</vt:lpstr>
      <vt:lpstr>Gemeinsamer Abschluss und Feedback</vt:lpstr>
      <vt:lpstr>Weitere kostenfreie Angebote zum Bildungsplan auf der Website: bildungsplan-brandenburg.de</vt:lpstr>
      <vt:lpstr>Ergänzende Materialien zum Bildungsplan  </vt:lpstr>
      <vt:lpstr>Danke!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bildungsplan-brandenburg@iffe.de</cp:lastModifiedBy>
  <cp:revision>224</cp:revision>
  <cp:lastPrinted>2024-09-16T11:49:40Z</cp:lastPrinted>
  <dcterms:created xsi:type="dcterms:W3CDTF">2020-11-24T13:22:07Z</dcterms:created>
  <dcterms:modified xsi:type="dcterms:W3CDTF">2026-09-29T11:18:25Z</dcterms:modified>
</cp:coreProperties>
</file>