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Lst>
  <p:notesMasterIdLst>
    <p:notesMasterId r:id="rId40"/>
  </p:notesMasterIdLst>
  <p:sldIdLst>
    <p:sldId id="1251" r:id="rId4"/>
    <p:sldId id="1253" r:id="rId5"/>
    <p:sldId id="1225" r:id="rId6"/>
    <p:sldId id="1130" r:id="rId7"/>
    <p:sldId id="1261" r:id="rId8"/>
    <p:sldId id="1226" r:id="rId9"/>
    <p:sldId id="272" r:id="rId10"/>
    <p:sldId id="1260" r:id="rId11"/>
    <p:sldId id="1159" r:id="rId12"/>
    <p:sldId id="1229" r:id="rId13"/>
    <p:sldId id="1230" r:id="rId14"/>
    <p:sldId id="1136" r:id="rId15"/>
    <p:sldId id="1004" r:id="rId16"/>
    <p:sldId id="1254" r:id="rId17"/>
    <p:sldId id="1173" r:id="rId18"/>
    <p:sldId id="1255" r:id="rId19"/>
    <p:sldId id="1175" r:id="rId20"/>
    <p:sldId id="1177" r:id="rId21"/>
    <p:sldId id="1257" r:id="rId22"/>
    <p:sldId id="1158" r:id="rId23"/>
    <p:sldId id="1208" r:id="rId24"/>
    <p:sldId id="1231" r:id="rId25"/>
    <p:sldId id="1214" r:id="rId26"/>
    <p:sldId id="1215" r:id="rId27"/>
    <p:sldId id="1216" r:id="rId28"/>
    <p:sldId id="1249" r:id="rId29"/>
    <p:sldId id="1241" r:id="rId30"/>
    <p:sldId id="1252" r:id="rId31"/>
    <p:sldId id="1217" r:id="rId32"/>
    <p:sldId id="1220" r:id="rId33"/>
    <p:sldId id="1200" r:id="rId34"/>
    <p:sldId id="1259" r:id="rId35"/>
    <p:sldId id="1193" r:id="rId36"/>
    <p:sldId id="1258" r:id="rId37"/>
    <p:sldId id="1134" r:id="rId38"/>
    <p:sldId id="307" r:id="rId3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251"/>
            <p14:sldId id="1253"/>
            <p14:sldId id="1225"/>
            <p14:sldId id="1130"/>
            <p14:sldId id="1261"/>
            <p14:sldId id="1226"/>
            <p14:sldId id="272"/>
            <p14:sldId id="1260"/>
            <p14:sldId id="1159"/>
            <p14:sldId id="1229"/>
            <p14:sldId id="1230"/>
            <p14:sldId id="1136"/>
            <p14:sldId id="1004"/>
            <p14:sldId id="1254"/>
            <p14:sldId id="1173"/>
            <p14:sldId id="1255"/>
            <p14:sldId id="1175"/>
            <p14:sldId id="1177"/>
            <p14:sldId id="1257"/>
            <p14:sldId id="1158"/>
            <p14:sldId id="1208"/>
            <p14:sldId id="1231"/>
          </p14:sldIdLst>
        </p14:section>
        <p14:section name="Pädagogisches Handeln" id="{DB69B600-7A4D-4ABF-8EAB-32B4C809FFDA}">
          <p14:sldIdLst>
            <p14:sldId id="1214"/>
            <p14:sldId id="1215"/>
            <p14:sldId id="1216"/>
            <p14:sldId id="1249"/>
            <p14:sldId id="1241"/>
            <p14:sldId id="1252"/>
            <p14:sldId id="1217"/>
            <p14:sldId id="1220"/>
            <p14:sldId id="1200"/>
            <p14:sldId id="1259"/>
          </p14:sldIdLst>
        </p14:section>
        <p14:section name="Partizipative Bildungsumgebung" id="{D9332F24-0CB5-4EE3-92DD-E8A00FE0223E}">
          <p14:sldIdLst>
            <p14:sldId id="1193"/>
            <p14:sldId id="1258"/>
          </p14:sldIdLst>
        </p14:section>
        <p14:section name="Weitere Fobis" id="{6ED73023-FAF4-4F9A-B24B-8075C7BC3795}">
          <p14:sldIdLst>
            <p14:sldId id="1134"/>
          </p14:sldIdLst>
        </p14:section>
        <p14:section name="Feedback - obligatorisch" id="{398AD21D-62C4-4CAF-BE1A-563291A0CD5E}">
          <p14:sldIdLst>
            <p14:sldId id="3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522"/>
    <a:srgbClr val="E8881E"/>
    <a:srgbClr val="D91E57"/>
    <a:srgbClr val="AACC3A"/>
    <a:srgbClr val="EFF4F9"/>
    <a:srgbClr val="7F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68" autoAdjust="0"/>
    <p:restoredTop sz="51695" autoAdjust="0"/>
  </p:normalViewPr>
  <p:slideViewPr>
    <p:cSldViewPr snapToGrid="0" snapToObjects="1">
      <p:cViewPr varScale="1">
        <p:scale>
          <a:sx n="58" d="100"/>
          <a:sy n="58" d="100"/>
        </p:scale>
        <p:origin x="2370" y="42"/>
      </p:cViewPr>
      <p:guideLst/>
    </p:cSldViewPr>
  </p:slideViewPr>
  <p:outlineViewPr>
    <p:cViewPr>
      <p:scale>
        <a:sx n="33" d="100"/>
        <a:sy n="33" d="100"/>
      </p:scale>
      <p:origin x="0" y="-59958"/>
    </p:cViewPr>
  </p:outlineViewPr>
  <p:notesTextViewPr>
    <p:cViewPr>
      <p:scale>
        <a:sx n="1" d="1"/>
        <a:sy n="1" d="1"/>
      </p:scale>
      <p:origin x="0" y="0"/>
    </p:cViewPr>
  </p:notesText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29.09.2026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Verstehen Sie diesen Foliensatz gerne als ‚Bausatz‘, aus dem Sie jene Folien auswählen, die für Sie und Ihr Team aktuell hilfreich sind.</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233560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Führen Sie in </a:t>
            </a:r>
            <a:r>
              <a:rPr lang="de-DE" dirty="0"/>
              <a:t>die gemeinsame Arbeitsphase ein.</a:t>
            </a:r>
          </a:p>
          <a:p>
            <a:pPr marL="171450" indent="-171450">
              <a:buFont typeface="Symbol" panose="05050102010706020507" pitchFamily="18" charset="2"/>
              <a:buChar char="-"/>
            </a:pPr>
            <a:r>
              <a:rPr lang="de-DE" dirty="0"/>
              <a:t>Wie viel Zeit steht Ihnen zur Verfügung?</a:t>
            </a:r>
          </a:p>
          <a:p>
            <a:pPr marL="171450" indent="-171450">
              <a:buFont typeface="Symbol" panose="05050102010706020507" pitchFamily="18" charset="2"/>
              <a:buChar char="-"/>
            </a:pPr>
            <a:r>
              <a:rPr lang="de-DE" dirty="0"/>
              <a:t>Welche Themen sollen heute im Vordergrund stehen? </a:t>
            </a:r>
          </a:p>
          <a:p>
            <a:pPr marL="171450" indent="-171450">
              <a:buFont typeface="Symbol" panose="05050102010706020507" pitchFamily="18" charset="2"/>
              <a:buChar char="-"/>
            </a:pPr>
            <a:r>
              <a:rPr lang="de-DE" dirty="0"/>
              <a:t>Wann werden jene Themen bearbeitet, für die heute nicht genug Zeit zur Verfügung steht?</a:t>
            </a:r>
          </a:p>
          <a:p>
            <a:pPr marL="171450" indent="-171450">
              <a:buFont typeface="Symbol" panose="05050102010706020507" pitchFamily="18" charset="2"/>
              <a:buChar char="-"/>
            </a:pPr>
            <a:r>
              <a:rPr lang="de-DE" dirty="0"/>
              <a:t>Wie wird gearbeitet (z. B. Impulsvortrag, Arbeitsgruppen, Einzelarbeit)?</a:t>
            </a:r>
          </a:p>
          <a:p>
            <a:pPr marL="171450" indent="-171450">
              <a:buFont typeface="Symbol" panose="05050102010706020507" pitchFamily="18" charset="2"/>
              <a:buChar char="-"/>
            </a:pPr>
            <a:r>
              <a:rPr lang="de-DE" dirty="0"/>
              <a:t>Wie wird die Weiterarbeit mit dem Bildungsplan aussehen, gibt es Folgetermine (für alle, in den Abteilungen im Haus)?</a:t>
            </a:r>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baseline="0" dirty="0"/>
              <a:t>Diese Folie verdeutlicht das Selbstverständnis des Bildungsplans: </a:t>
            </a:r>
          </a:p>
          <a:p>
            <a:pPr marL="171450" indent="-171450">
              <a:buFontTx/>
              <a:buChar char="-"/>
            </a:pPr>
            <a:r>
              <a:rPr lang="de-DE" baseline="0" dirty="0"/>
              <a:t>Pädagogische Alltagssituationen bilden die Grundstruktur und stehen im Mittelpunkt. </a:t>
            </a:r>
          </a:p>
          <a:p>
            <a:pPr marL="171450" indent="-171450">
              <a:buFontTx/>
              <a:buChar char="-"/>
            </a:pPr>
            <a:r>
              <a:rPr lang="de-DE" baseline="0" dirty="0"/>
              <a:t>Zu diesen Situationen zählen Essen, Spielen, Aufräumen, Konflikte und Ausgrenzung etc.</a:t>
            </a:r>
          </a:p>
          <a:p>
            <a:pPr marL="171450" indent="-171450">
              <a:buFontTx/>
              <a:buChar char="-"/>
            </a:pPr>
            <a:r>
              <a:rPr lang="de-DE" baseline="0" dirty="0"/>
              <a:t>Die Alltagssituationen werden mit den insgesamt 10 Bildungsbereichen verknüpft. </a:t>
            </a:r>
          </a:p>
          <a:p>
            <a:pPr marL="171450" indent="-171450">
              <a:buFontTx/>
              <a:buChar char="-"/>
            </a:pPr>
            <a:r>
              <a:rPr lang="de-DE" baseline="0" dirty="0"/>
              <a:t>In den dazugehörigen Kapiteln finden sich dann Hinweise was Kinder lernen können und wie vor diesem Hintergrund kinderrechtsbasiertes pädagogisches Handeln aussehen kann. </a:t>
            </a:r>
          </a:p>
          <a:p>
            <a:pPr marL="171450" indent="-171450">
              <a:buFontTx/>
              <a:buChar char="-"/>
            </a:pPr>
            <a:r>
              <a:rPr lang="de-DE" baseline="0" dirty="0"/>
              <a:t>Darüber hinaus gibt es Impulse für die anregende Gestaltung des Bildungsortes Kita.</a:t>
            </a:r>
          </a:p>
        </p:txBody>
      </p:sp>
      <p:sp>
        <p:nvSpPr>
          <p:cNvPr id="4" name="Foliennummernplatzhalter 3"/>
          <p:cNvSpPr>
            <a:spLocks noGrp="1"/>
          </p:cNvSpPr>
          <p:nvPr>
            <p:ph type="sldNum" sz="quarter" idx="5"/>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4270771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Tx/>
              <a:buNone/>
            </a:pPr>
            <a:r>
              <a:rPr lang="de-DE" dirty="0"/>
              <a:t>Jede Pädagogische</a:t>
            </a:r>
            <a:r>
              <a:rPr lang="de-DE" baseline="0" dirty="0"/>
              <a:t> Alltagssituation ist im Bildungsplan auf gleiche Weise strukturiert</a:t>
            </a:r>
          </a:p>
          <a:p>
            <a:pPr marL="171450" indent="-171450">
              <a:buFontTx/>
              <a:buChar char="-"/>
            </a:pPr>
            <a:r>
              <a:rPr lang="de-DE" baseline="0" dirty="0"/>
              <a:t>Kurze Darstellung der Alltagssituation.</a:t>
            </a:r>
          </a:p>
          <a:p>
            <a:pPr marL="171450" indent="-171450">
              <a:buFontTx/>
              <a:buChar char="-"/>
            </a:pPr>
            <a:r>
              <a:rPr lang="de-DE" baseline="0" dirty="0"/>
              <a:t>Pädagogisches Handeln in der Situation: konkrete Beispiele und Handlungsbeschreibungen.</a:t>
            </a:r>
          </a:p>
          <a:p>
            <a:pPr marL="171450" indent="-171450">
              <a:buFontTx/>
              <a:buChar char="-"/>
            </a:pPr>
            <a:r>
              <a:rPr lang="de-DE" baseline="0" dirty="0"/>
              <a:t>Praxisbeispiele aus Tagespflege, Krippe, Elementarbereich und Hort.</a:t>
            </a:r>
          </a:p>
          <a:p>
            <a:pPr marL="171450" indent="-171450">
              <a:buFontTx/>
              <a:buChar char="-"/>
            </a:pPr>
            <a:r>
              <a:rPr lang="de-DE" baseline="0" dirty="0"/>
              <a:t>Äußerungen von Kindern zur Situation, die im Rahmen eines Interviews erfragt wurden.</a:t>
            </a:r>
          </a:p>
          <a:p>
            <a:pPr marL="171450" indent="-171450">
              <a:buFontTx/>
              <a:buChar char="-"/>
            </a:pPr>
            <a:r>
              <a:rPr lang="de-DE" baseline="0" dirty="0"/>
              <a:t>Hinweise auf Verhaltensweisen, die pädagogische Fachkräfte nicht zeigen sollten und worauf geachtet werden sollte.</a:t>
            </a:r>
          </a:p>
          <a:p>
            <a:pPr marL="171450" indent="-171450">
              <a:buFontTx/>
              <a:buChar char="-"/>
            </a:pPr>
            <a:r>
              <a:rPr lang="de-DE" baseline="0" dirty="0"/>
              <a:t>Verknüpfung der Alltagssituation mit Bildungsbereichen.</a:t>
            </a:r>
          </a:p>
          <a:p>
            <a:pPr marL="171450" indent="-171450">
              <a:buFontTx/>
              <a:buChar char="-"/>
            </a:pPr>
            <a:r>
              <a:rPr lang="de-DE" baseline="0" dirty="0"/>
              <a:t>Bildungsbereich Sprache und Kommunikation wird immer erwähnt, an erster Stelle.</a:t>
            </a:r>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4a0bae1320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4a0bae1320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Vielleicht entscheiden Sie sich lieber für diese Folie, um in die Alltagssituationen einzuführen?</a:t>
            </a:r>
          </a:p>
          <a:p>
            <a:pPr marL="0" lvl="0" indent="0" algn="l" rtl="0">
              <a:spcBef>
                <a:spcPts val="0"/>
              </a:spcBef>
              <a:spcAft>
                <a:spcPts val="0"/>
              </a:spcAft>
              <a:buNone/>
            </a:pPr>
            <a:r>
              <a:rPr lang="de-DE" dirty="0"/>
              <a:t>Humor kann ein gutes Mittel sein, um die Atmosphäre aufzulockern, die Aufmerksamkeit zu steigern und sie auf das gemeinsame Thema zu richten.</a:t>
            </a:r>
          </a:p>
          <a:p>
            <a:pPr marL="0" lvl="0" indent="0" algn="l" rtl="0">
              <a:spcBef>
                <a:spcPts val="0"/>
              </a:spcBef>
              <a:spcAft>
                <a:spcPts val="0"/>
              </a:spcAft>
              <a:buNone/>
            </a:pPr>
            <a:endParaRPr dirty="0"/>
          </a:p>
        </p:txBody>
      </p:sp>
      <p:sp>
        <p:nvSpPr>
          <p:cNvPr id="96" name="Google Shape;96;g34a0bae1320_0_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de-DE"/>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4a0bae1320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4a0bae1320_0_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g34a0bae1320_0_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de-DE"/>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sz="1200" kern="100" dirty="0">
                <a:solidFill>
                  <a:schemeClr val="tx1"/>
                </a:solidFill>
                <a:effectLst/>
                <a:latin typeface="Aptos" panose="020B0004020202020204" pitchFamily="34" charset="0"/>
                <a:ea typeface="Calibri" charset="0"/>
                <a:cs typeface="Times New Roman" panose="02020603050405020304" pitchFamily="18" charset="0"/>
              </a:rPr>
              <a:t>Wie und wo sind im Text Alltagssituationen und Bildungsbereiche verknüpft?</a:t>
            </a:r>
          </a:p>
          <a:p>
            <a:r>
              <a:rPr lang="de-DE" sz="1200" kern="100" dirty="0">
                <a:solidFill>
                  <a:schemeClr val="tx1"/>
                </a:solidFill>
                <a:effectLst/>
                <a:latin typeface="Aptos" panose="020B0004020202020204" pitchFamily="34" charset="0"/>
                <a:ea typeface="Calibri" charset="0"/>
                <a:cs typeface="Times New Roman" panose="02020603050405020304" pitchFamily="18" charset="0"/>
              </a:rPr>
              <a:t>Im Bildungsplan werden wechselseitig Bezüge hergestellt.</a:t>
            </a:r>
          </a:p>
          <a:p>
            <a:endParaRPr lang="de-DE" sz="1200" kern="100" dirty="0">
              <a:solidFill>
                <a:schemeClr val="tx1"/>
              </a:solidFill>
              <a:effectLst/>
              <a:latin typeface="Aptos" panose="020B0004020202020204" pitchFamily="34" charset="0"/>
              <a:ea typeface="Calibri" charset="0"/>
              <a:cs typeface="Times New Roman" panose="02020603050405020304" pitchFamily="18" charset="0"/>
            </a:endParaRPr>
          </a:p>
          <a:p>
            <a:r>
              <a:rPr lang="de-DE" sz="1200" kern="100" dirty="0">
                <a:solidFill>
                  <a:schemeClr val="tx1"/>
                </a:solidFill>
                <a:effectLst/>
                <a:latin typeface="Aptos" panose="020B0004020202020204" pitchFamily="34" charset="0"/>
                <a:ea typeface="Calibri" charset="0"/>
                <a:cs typeface="Times New Roman" panose="02020603050405020304" pitchFamily="18" charset="0"/>
              </a:rPr>
              <a:t>Unter Alltagssituationen:</a:t>
            </a:r>
          </a:p>
          <a:p>
            <a:r>
              <a:rPr lang="de-DE" dirty="0"/>
              <a:t>Im Abschnitt „Spielen“ (S. 51 f.) finden sich exemplarisch Verknüpfungen mit Bildungsbereichen (S. 56 ff.). Natur und Technik findet sich auf Seite 58. </a:t>
            </a:r>
          </a:p>
          <a:p>
            <a:pPr marL="0" indent="0">
              <a:buNone/>
            </a:pPr>
            <a:endParaRPr lang="de-DE" dirty="0"/>
          </a:p>
          <a:p>
            <a:pPr marL="0" indent="0">
              <a:buNone/>
            </a:pPr>
            <a:r>
              <a:rPr lang="de-DE" dirty="0"/>
              <a:t>Unter Bildungsbereiche:</a:t>
            </a:r>
          </a:p>
          <a:p>
            <a:pPr marL="0" indent="0">
              <a:buNone/>
            </a:pPr>
            <a:r>
              <a:rPr lang="de-DE" dirty="0"/>
              <a:t>Im Kapitel Natur und Technik (S. 147 ff.) werden unter „Pädagogische Handeln“ exemplarisch Bezüge zu Alltagssituationen hergestellt.</a:t>
            </a:r>
          </a:p>
        </p:txBody>
      </p:sp>
      <p:sp>
        <p:nvSpPr>
          <p:cNvPr id="4" name="Foliennummernplatzhalter 3"/>
          <p:cNvSpPr>
            <a:spLocks noGrp="1"/>
          </p:cNvSpPr>
          <p:nvPr>
            <p:ph type="sldNum" sz="quarter" idx="5"/>
          </p:nvPr>
        </p:nvSpPr>
        <p:spPr/>
        <p:txBody>
          <a:bodyPr/>
          <a:lstStyle/>
          <a:p>
            <a:fld id="{595933A5-608E-483C-9005-E71D0DB3BF90}" type="slidenum">
              <a:rPr lang="de-DE" smtClean="0"/>
              <a:t>8</a:t>
            </a:fld>
            <a:endParaRPr lang="de-DE"/>
          </a:p>
        </p:txBody>
      </p:sp>
    </p:spTree>
    <p:extLst>
      <p:ext uri="{BB962C8B-B14F-4D97-AF65-F5344CB8AC3E}">
        <p14:creationId xmlns:p14="http://schemas.microsoft.com/office/powerpoint/2010/main" val="80487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Im Brandenburger Bildungsplan wird davon ausgegangen, dass Bildung ein aktiver Aneignungsprozess ist. „Als aktiver Aneignungsprozess steht Bildung in engerem Zusammenhang mit dem Autonomiebedürfnis, das für Menschen […] von Geburt an kennzeichnend ist“, Bildungsplan S. 16 f. Dabei wird die (Eigen)Aktivität des Kindes betont (wie z. B. im Situationsansatz).</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Dies benötigt die Begleitung und Unterstützung der Fachkräfte (BBP “Grundlagen: Bildung im Kindesalter“, S. 15 f.) und wird im Folgenden dargestellt.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Alltagssituationen sind Situationen im Kita-Alltag, die häufig vorkommen. Sie betreffen die Grundbedürfnisse und Interessen von Kindern. (Vgl. BBP, S. 47)</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Sie bieten vielfältige Bildungsmöglichkeiten, „die für die Kinder in konkreten, relevanten Sinnzusammenhängen stehen, wenn die Situationen systematisch pädagogisch gestaltet werden. Die Kinder profitieren damit von alltagsintegrierten Bildungsprozessen, die direkt an ihr Erleben und ihre Eigenmotivation anschließen.“ (BBP, S. </a:t>
            </a:r>
            <a:r>
              <a:rPr lang="de-DE"/>
              <a:t>47)</a:t>
            </a:r>
            <a:endParaRPr lang="de-D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10</a:t>
            </a:fld>
            <a:endParaRPr lang="de-DE"/>
          </a:p>
        </p:txBody>
      </p:sp>
    </p:spTree>
    <p:extLst>
      <p:ext uri="{BB962C8B-B14F-4D97-AF65-F5344CB8AC3E}">
        <p14:creationId xmlns:p14="http://schemas.microsoft.com/office/powerpoint/2010/main" val="2405466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Zum Thema Spielen eignet sich ein biografischer Zugang.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Das spielerische Handeln von Kindern lässt sich oft besser nachvollziehen, wenn es mit eigenen Erfahrungen verknüpft werden kann.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r>
              <a:rPr lang="de-DE" dirty="0"/>
              <a:t>Bitten Sie die Teilnehmenden, sich in Murmelgruppen zusammenzufinden und zu folgenden Fragen auszutauschen:</a:t>
            </a:r>
          </a:p>
          <a:p>
            <a:pPr marL="285750" indent="-285750">
              <a:buFont typeface="Arial" panose="020B0604020202020204" pitchFamily="34" charset="0"/>
              <a:buChar char="•"/>
            </a:pPr>
            <a:r>
              <a:rPr lang="de-DE" sz="1200" dirty="0">
                <a:solidFill>
                  <a:schemeClr val="accent4">
                    <a:lumMod val="75000"/>
                  </a:schemeClr>
                </a:solidFill>
              </a:rPr>
              <a:t>Was für eine Spielsituation erinnert Ihr aus Eurer Kindheit?</a:t>
            </a:r>
          </a:p>
          <a:p>
            <a:pPr marL="285750" indent="-285750">
              <a:buFont typeface="Arial" panose="020B0604020202020204" pitchFamily="34" charset="0"/>
              <a:buChar char="•"/>
            </a:pPr>
            <a:r>
              <a:rPr lang="de-DE" sz="1200" dirty="0">
                <a:solidFill>
                  <a:schemeClr val="accent4">
                    <a:lumMod val="75000"/>
                  </a:schemeClr>
                </a:solidFill>
              </a:rPr>
              <a:t>Wann wart Ihr da so richtig im Flow? Was habt Ihr gemacht, mit wem und wie lange?</a:t>
            </a:r>
          </a:p>
          <a:p>
            <a:pPr marL="285750" indent="-285750">
              <a:buFont typeface="Arial" panose="020B0604020202020204" pitchFamily="34" charset="0"/>
              <a:buChar char="•"/>
            </a:pPr>
            <a:r>
              <a:rPr lang="de-DE" sz="1200" dirty="0">
                <a:solidFill>
                  <a:schemeClr val="accent4">
                    <a:lumMod val="75000"/>
                  </a:schemeClr>
                </a:solidFill>
              </a:rPr>
              <a:t>Was hat Euch bereichert oder gestört?</a:t>
            </a:r>
          </a:p>
          <a:p>
            <a:pPr marL="285750" indent="-285750">
              <a:buFont typeface="Arial" panose="020B0604020202020204" pitchFamily="34" charset="0"/>
              <a:buChar char="•"/>
            </a:pPr>
            <a:endParaRPr lang="de-DE" sz="1200" dirty="0">
              <a:solidFill>
                <a:schemeClr val="accent4">
                  <a:lumMod val="75000"/>
                </a:schemeClr>
              </a:solidFill>
            </a:endParaRPr>
          </a:p>
          <a:p>
            <a:pPr marL="0" indent="0">
              <a:buFont typeface="Arial" panose="020B0604020202020204" pitchFamily="34" charset="0"/>
              <a:buNone/>
            </a:pPr>
            <a:r>
              <a:rPr lang="de-DE" sz="1200" dirty="0">
                <a:solidFill>
                  <a:schemeClr val="accent4">
                    <a:lumMod val="75000"/>
                  </a:schemeClr>
                </a:solidFill>
              </a:rPr>
              <a:t>Variante 1</a:t>
            </a:r>
          </a:p>
          <a:p>
            <a:pPr marL="285750" indent="-285750">
              <a:buFont typeface="Arial" panose="020B0604020202020204" pitchFamily="34" charset="0"/>
              <a:buChar char="•"/>
            </a:pPr>
            <a:r>
              <a:rPr lang="de-DE" sz="1200" dirty="0">
                <a:solidFill>
                  <a:schemeClr val="accent4">
                    <a:lumMod val="75000"/>
                  </a:schemeClr>
                </a:solidFill>
              </a:rPr>
              <a:t>Welche guten Spielsituationen habt Ihr mit den Kindern Eurer Einrichtung erlebt?</a:t>
            </a:r>
          </a:p>
          <a:p>
            <a:endParaRPr lang="de-DE" dirty="0"/>
          </a:p>
          <a:p>
            <a:r>
              <a:rPr lang="de-DE" dirty="0"/>
              <a:t>Variante 2</a:t>
            </a:r>
          </a:p>
          <a:p>
            <a:r>
              <a:rPr lang="de-DE" dirty="0"/>
              <a:t>Welche Rolle spielt Spiel in Eurem Leben? Wo und was spielt Ihr heute? Z. B.:</a:t>
            </a:r>
          </a:p>
          <a:p>
            <a:pPr marL="171450" indent="-171450">
              <a:buFontTx/>
              <a:buChar char="-"/>
            </a:pPr>
            <a:r>
              <a:rPr lang="de-DE" dirty="0"/>
              <a:t>Computerspiele</a:t>
            </a:r>
          </a:p>
          <a:p>
            <a:pPr marL="171450" indent="-171450">
              <a:buFontTx/>
              <a:buChar char="-"/>
            </a:pPr>
            <a:r>
              <a:rPr lang="de-DE" dirty="0"/>
              <a:t>Brettspiele</a:t>
            </a:r>
          </a:p>
          <a:p>
            <a:pPr marL="171450" indent="-171450">
              <a:buFontTx/>
              <a:buChar char="-"/>
            </a:pPr>
            <a:r>
              <a:rPr lang="de-DE" dirty="0"/>
              <a:t>Quizz</a:t>
            </a:r>
          </a:p>
          <a:p>
            <a:pPr marL="171450" indent="-171450">
              <a:buFontTx/>
              <a:buChar char="-"/>
            </a:pPr>
            <a:r>
              <a:rPr lang="de-DE" dirty="0"/>
              <a:t>(Mittelalter-)Live-Rollenspiele</a:t>
            </a:r>
          </a:p>
          <a:p>
            <a:pPr marL="171450" indent="-171450">
              <a:buFontTx/>
              <a:buChar char="-"/>
            </a:pPr>
            <a:r>
              <a:rPr lang="de-DE" dirty="0"/>
              <a:t>…</a:t>
            </a:r>
          </a:p>
        </p:txBody>
      </p:sp>
      <p:sp>
        <p:nvSpPr>
          <p:cNvPr id="4" name="Foliennummernplatzhalter 3"/>
          <p:cNvSpPr>
            <a:spLocks noGrp="1"/>
          </p:cNvSpPr>
          <p:nvPr>
            <p:ph type="sldNum" sz="quarter" idx="5"/>
          </p:nvPr>
        </p:nvSpPr>
        <p:spPr/>
        <p:txBody>
          <a:bodyPr/>
          <a:lstStyle/>
          <a:p>
            <a:fld id="{595933A5-608E-483C-9005-E71D0DB3BF90}" type="slidenum">
              <a:rPr lang="de-DE" smtClean="0"/>
              <a:t>11</a:t>
            </a:fld>
            <a:endParaRPr lang="de-DE"/>
          </a:p>
        </p:txBody>
      </p:sp>
    </p:spTree>
    <p:extLst>
      <p:ext uri="{BB962C8B-B14F-4D97-AF65-F5344CB8AC3E}">
        <p14:creationId xmlns:p14="http://schemas.microsoft.com/office/powerpoint/2010/main" val="65551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12</a:t>
            </a:fld>
            <a:endParaRPr lang="de-DE"/>
          </a:p>
        </p:txBody>
      </p:sp>
    </p:spTree>
    <p:extLst>
      <p:ext uri="{BB962C8B-B14F-4D97-AF65-F5344CB8AC3E}">
        <p14:creationId xmlns:p14="http://schemas.microsoft.com/office/powerpoint/2010/main" val="1207457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r>
              <a:rPr lang="de-DE" dirty="0"/>
              <a:t>„Das Spiel ist der höchste Ausdruck menschlicher Entwicklung während der Kindheit, denn nur dieses ist ein freier Ausdruck der kindlichen Seele […]  Es ist nicht trivial, vielmehr hochwichtig und von tiefster Bedeutung“ Fröbel 1826 zit. n. BBP, S. 51).</a:t>
            </a:r>
          </a:p>
          <a:p>
            <a:endParaRPr lang="de-DE" dirty="0"/>
          </a:p>
          <a:p>
            <a:r>
              <a:rPr lang="de-DE" dirty="0"/>
              <a:t>„Kinder haben ein Recht auf Spiel (vgl. Art. 31 UN KRK). Beim Spielen erkunden sie die physische Welt frei und eigenständig, setzen sich mit Konventionen und sozialen Gewohnheiten auseinander, finden Ausdrucksformen für ihre innere Welt sowie für ihre Fähigkeiten und Interessen. Andere Kinder und Erwachsene sind für sie wichtige Spielpartnerinnen und Spielpartner.“ (Ebd.)</a:t>
            </a:r>
          </a:p>
          <a:p>
            <a:endParaRPr lang="de-DE" dirty="0"/>
          </a:p>
          <a:p>
            <a:endParaRPr lang="de-DE" dirty="0"/>
          </a:p>
          <a:p>
            <a:r>
              <a:rPr lang="de-DE" dirty="0"/>
              <a:t>Ein erster Bezug zum Bildungsbereich Natur und Technik: </a:t>
            </a:r>
          </a:p>
          <a:p>
            <a:r>
              <a:rPr lang="de-DE" dirty="0"/>
              <a:t>Kinder forschen von Anfang an und ständig. Oft nehmen Erwachsene das nicht als solches wahr. Bevor der Experimentierkoffer ausgepackt wird, lohnt es sich, genau hinzuschauen, was die Kinder schon von selbst untersuchen: </a:t>
            </a:r>
          </a:p>
          <a:p>
            <a:pPr marL="171450" indent="-171450">
              <a:buFontTx/>
              <a:buChar char="-"/>
            </a:pPr>
            <a:r>
              <a:rPr lang="de-DE" dirty="0"/>
              <a:t>Der laufende Wasserhahn? </a:t>
            </a:r>
          </a:p>
          <a:p>
            <a:pPr marL="171450" indent="-171450">
              <a:buFontTx/>
              <a:buChar char="-"/>
            </a:pPr>
            <a:r>
              <a:rPr lang="de-DE" dirty="0"/>
              <a:t>Die Spinne hinter der Spielzeugkiste? </a:t>
            </a:r>
          </a:p>
          <a:p>
            <a:pPr marL="171450" indent="-171450">
              <a:buFontTx/>
              <a:buChar char="-"/>
            </a:pPr>
            <a:r>
              <a:rPr lang="de-DE" dirty="0"/>
              <a:t>Der Schatten auf dem Straßenpflaster? </a:t>
            </a:r>
          </a:p>
          <a:p>
            <a:pPr marL="171450" indent="-171450">
              <a:buFontTx/>
              <a:buChar char="-"/>
            </a:pPr>
            <a:r>
              <a:rPr lang="de-DE" dirty="0"/>
              <a:t>Oder auch: Wieviel Saft aus der Flasche passt ins Glas, bevor es überläuft? </a:t>
            </a:r>
          </a:p>
          <a:p>
            <a:pPr marL="171450" indent="-171450">
              <a:buFontTx/>
              <a:buChar char="-"/>
            </a:pPr>
            <a:r>
              <a:rPr lang="de-DE" dirty="0"/>
              <a:t>Wann fühlt sich Matsche-Pampe aus Lehm, Gras und Sand so richtig gut an (auch im Gesicht und auf der Hose)? </a:t>
            </a:r>
          </a:p>
          <a:p>
            <a:pPr marL="171450" indent="-171450">
              <a:buFontTx/>
              <a:buChar char="-"/>
            </a:pPr>
            <a:r>
              <a:rPr lang="de-DE" dirty="0"/>
              <a:t>Und wie klingt es, wenn ein Buch von der Hochebene ‚fällt‘? </a:t>
            </a:r>
          </a:p>
          <a:p>
            <a:endParaRPr lang="de-DE" dirty="0"/>
          </a:p>
          <a:p>
            <a:endParaRPr lang="de-DE" dirty="0"/>
          </a:p>
        </p:txBody>
      </p:sp>
    </p:spTree>
    <p:extLst>
      <p:ext uri="{BB962C8B-B14F-4D97-AF65-F5344CB8AC3E}">
        <p14:creationId xmlns:p14="http://schemas.microsoft.com/office/powerpoint/2010/main" val="1918838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Tree>
    <p:extLst>
      <p:ext uri="{BB962C8B-B14F-4D97-AF65-F5344CB8AC3E}">
        <p14:creationId xmlns:p14="http://schemas.microsoft.com/office/powerpoint/2010/main" val="3359378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614E7-AF13-EA10-A96F-32216F71237C}"/>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E23AE8B4-EAE2-0262-20E1-1CB7F7FCB5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2941931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614E7-AF13-EA10-A96F-32216F71237C}"/>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E23AE8B4-EAE2-0262-20E1-1CB7F7FCB5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2978551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000" baseline="0" dirty="0"/>
              <a:t>Regen Sie den Austausch zu zweit oder zu dritt in Murmelgruppen an. </a:t>
            </a:r>
            <a:endParaRPr lang="de-DE" sz="1000" dirty="0"/>
          </a:p>
          <a:p>
            <a:pPr marL="628650" lvl="1" indent="-171450">
              <a:buFont typeface="Arial" panose="020B0604020202020204" pitchFamily="34" charset="0"/>
              <a:buChar char="•"/>
            </a:pPr>
            <a:r>
              <a:rPr lang="de-DE" sz="1200" dirty="0">
                <a:solidFill>
                  <a:schemeClr val="accent4"/>
                </a:solidFill>
              </a:rPr>
              <a:t>Kennen Sie solche Spiele aus Ihrem Alltag?</a:t>
            </a:r>
          </a:p>
          <a:p>
            <a:pPr marL="628650" lvl="1" indent="-171450">
              <a:buFont typeface="Arial" panose="020B0604020202020204" pitchFamily="34" charset="0"/>
              <a:buChar char="•"/>
            </a:pPr>
            <a:r>
              <a:rPr lang="de-DE" sz="1200" dirty="0">
                <a:solidFill>
                  <a:schemeClr val="accent4"/>
                </a:solidFill>
              </a:rPr>
              <a:t>Was für Bedürfnisse könnten hinter diesen Aussagen stehen? </a:t>
            </a:r>
          </a:p>
          <a:p>
            <a:pPr marL="628650" lvl="1" indent="-171450">
              <a:buFont typeface="Arial" panose="020B0604020202020204" pitchFamily="34" charset="0"/>
              <a:buChar char="•"/>
            </a:pPr>
            <a:r>
              <a:rPr lang="de-DE" sz="1200" dirty="0">
                <a:solidFill>
                  <a:schemeClr val="accent4"/>
                </a:solidFill>
              </a:rPr>
              <a:t>Welche Aufgaben ergeben sich daraus für pädagogische Fachkräfte?</a:t>
            </a: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17</a:t>
            </a:fld>
            <a:endParaRPr lang="de-DE"/>
          </a:p>
        </p:txBody>
      </p:sp>
    </p:spTree>
    <p:extLst>
      <p:ext uri="{BB962C8B-B14F-4D97-AF65-F5344CB8AC3E}">
        <p14:creationId xmlns:p14="http://schemas.microsoft.com/office/powerpoint/2010/main" val="2500149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Diskutieren Sie die Vorsichtssätze zur Alltagssituation Spielen.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Wählen Sie Vorsichtssätze aus, die aus Ihrer Sicht eine gute Grundlage für Gespräche in Ihrem Team bilden. Auf dieser Folie finden sich ein paar Beispiele.</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Besprechen Sie einen der Sätze im Plenum, andere in Kleingruppen.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Nehmen Sie dabei folgende Fragen auf:</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dirty="0"/>
              <a:t>Warum sind diese Vorsicht-Sätze aus fachlicher Sicht wichtig? </a:t>
            </a:r>
          </a:p>
          <a:p>
            <a:pPr marL="742950" lvl="1" indent="-285750">
              <a:buFont typeface="Arial" panose="020B0604020202020204" pitchFamily="34" charset="0"/>
              <a:buChar char="•"/>
            </a:pPr>
            <a:r>
              <a:rPr lang="de-DE" sz="1800" b="0" dirty="0"/>
              <a:t>Was folgt daraus für Ihre Einrichtung? </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18</a:t>
            </a:fld>
            <a:endParaRPr lang="de-DE"/>
          </a:p>
        </p:txBody>
      </p:sp>
    </p:spTree>
    <p:extLst>
      <p:ext uri="{BB962C8B-B14F-4D97-AF65-F5344CB8AC3E}">
        <p14:creationId xmlns:p14="http://schemas.microsoft.com/office/powerpoint/2010/main" val="921376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19</a:t>
            </a:fld>
            <a:endParaRPr lang="de-DE"/>
          </a:p>
        </p:txBody>
      </p:sp>
    </p:spTree>
    <p:extLst>
      <p:ext uri="{BB962C8B-B14F-4D97-AF65-F5344CB8AC3E}">
        <p14:creationId xmlns:p14="http://schemas.microsoft.com/office/powerpoint/2010/main" val="2142825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20</a:t>
            </a:fld>
            <a:endParaRPr lang="de-DE"/>
          </a:p>
        </p:txBody>
      </p:sp>
    </p:spTree>
    <p:extLst>
      <p:ext uri="{BB962C8B-B14F-4D97-AF65-F5344CB8AC3E}">
        <p14:creationId xmlns:p14="http://schemas.microsoft.com/office/powerpoint/2010/main" val="3988707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21</a:t>
            </a:fld>
            <a:endParaRPr lang="de-DE"/>
          </a:p>
        </p:txBody>
      </p:sp>
    </p:spTree>
    <p:extLst>
      <p:ext uri="{BB962C8B-B14F-4D97-AF65-F5344CB8AC3E}">
        <p14:creationId xmlns:p14="http://schemas.microsoft.com/office/powerpoint/2010/main" val="3635923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E3889-F680-F74B-C533-6359BB01851C}"/>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E62F4C5D-EF74-4DF3-93E2-E2AF3792DAB5}"/>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6887566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F873C-C26D-7E11-35A2-CDABCEBE0DB1}"/>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C965AD79-D396-3C62-725C-5998AAC7D685}"/>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917904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A4CD1-572E-95B7-ACB5-CBC323554E78}"/>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7F1FE2F0-B1B2-2D74-DB25-5315616E6FAC}"/>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912128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r>
              <a:rPr lang="de-DE" dirty="0"/>
              <a:t>Es gibt verschiedene Zugangswege zum Forschen, die sich gut ergänzen: Im Experiment lässt sich etwas probieren und nachweisen. </a:t>
            </a:r>
          </a:p>
          <a:p>
            <a:r>
              <a:rPr lang="de-DE" dirty="0"/>
              <a:t>Ähnliche Phänomene finden sich aber auch in unserem Alltag.</a:t>
            </a:r>
          </a:p>
          <a:p>
            <a:endParaRPr lang="de-DE" dirty="0"/>
          </a:p>
          <a:p>
            <a:r>
              <a:rPr lang="de-DE" dirty="0"/>
              <a:t>Ein kleiner Exkurs: Schaum ist nicht gleich Schaum! Mal entsteht er durch Tenside im Wasser (</a:t>
            </a:r>
            <a:r>
              <a:rPr lang="de-DE" dirty="0" err="1"/>
              <a:t>Spüli</a:t>
            </a:r>
            <a:r>
              <a:rPr lang="de-DE" dirty="0"/>
              <a:t>, Seife), die Luft einschließen, und mal durch eine chemische Reaktion (Essigsäure, Backpulver).</a:t>
            </a:r>
          </a:p>
          <a:p>
            <a:r>
              <a:rPr lang="de-DE" dirty="0"/>
              <a:t>Anfangs ist diese physikalische Erklärung aber noch nicht notwendig:  Probiert aus, wann und mit welchen Materialien was passiert.</a:t>
            </a:r>
          </a:p>
        </p:txBody>
      </p:sp>
      <p:sp>
        <p:nvSpPr>
          <p:cNvPr id="4" name="Foliennummernplatzhalter 3"/>
          <p:cNvSpPr>
            <a:spLocks noGrp="1"/>
          </p:cNvSpPr>
          <p:nvPr>
            <p:ph type="sldNum" sz="quarter" idx="5"/>
          </p:nvPr>
        </p:nvSpPr>
        <p:spPr/>
        <p:txBody>
          <a:bodyPr/>
          <a:lstStyle/>
          <a:p>
            <a:fld id="{595933A5-608E-483C-9005-E71D0DB3BF90}" type="slidenum">
              <a:rPr lang="de-DE" smtClean="0"/>
              <a:t>25</a:t>
            </a:fld>
            <a:endParaRPr lang="de-DE"/>
          </a:p>
        </p:txBody>
      </p:sp>
    </p:spTree>
    <p:extLst>
      <p:ext uri="{BB962C8B-B14F-4D97-AF65-F5344CB8AC3E}">
        <p14:creationId xmlns:p14="http://schemas.microsoft.com/office/powerpoint/2010/main" val="986023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r>
              <a:rPr lang="de-DE" dirty="0"/>
              <a:t>Forschen braucht Sprache. Gleichzeitig bieten die Auseinandersetzung mit Alltagsphänomenen oder das Experimentieren unterschiedlichste Sprachanlässe und Möglichkeiten, die Sprachentwicklung zu unterstützen.</a:t>
            </a:r>
          </a:p>
        </p:txBody>
      </p:sp>
      <p:sp>
        <p:nvSpPr>
          <p:cNvPr id="4" name="Foliennummernplatzhalter 3"/>
          <p:cNvSpPr>
            <a:spLocks noGrp="1"/>
          </p:cNvSpPr>
          <p:nvPr>
            <p:ph type="sldNum" sz="quarter" idx="5"/>
          </p:nvPr>
        </p:nvSpPr>
        <p:spPr/>
        <p:txBody>
          <a:bodyPr/>
          <a:lstStyle/>
          <a:p>
            <a:fld id="{595933A5-608E-483C-9005-E71D0DB3BF90}" type="slidenum">
              <a:rPr lang="de-DE" smtClean="0"/>
              <a:t>26</a:t>
            </a:fld>
            <a:endParaRPr lang="de-DE"/>
          </a:p>
        </p:txBody>
      </p:sp>
    </p:spTree>
    <p:extLst>
      <p:ext uri="{BB962C8B-B14F-4D97-AF65-F5344CB8AC3E}">
        <p14:creationId xmlns:p14="http://schemas.microsoft.com/office/powerpoint/2010/main" val="2496766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2B848-2094-5CC8-FDB5-D099B08127A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B4F9B5F-624C-F72F-D67A-770AB6A7B223}"/>
              </a:ext>
            </a:extLst>
          </p:cNvPr>
          <p:cNvSpPr>
            <a:spLocks noGrp="1" noRot="1" noChangeAspect="1"/>
          </p:cNvSpPr>
          <p:nvPr>
            <p:ph type="sldImg"/>
          </p:nvPr>
        </p:nvSpPr>
        <p:spPr>
          <a:xfrm>
            <a:off x="381000" y="685800"/>
            <a:ext cx="6096000" cy="3429000"/>
          </a:xfrm>
        </p:spPr>
        <p:txBody>
          <a:bodyPr/>
          <a:lstStyle/>
          <a:p>
            <a:endParaRPr lang="de-DE"/>
          </a:p>
        </p:txBody>
      </p:sp>
      <p:sp>
        <p:nvSpPr>
          <p:cNvPr id="3" name="Notizenplatzhalter 2">
            <a:extLst>
              <a:ext uri="{FF2B5EF4-FFF2-40B4-BE49-F238E27FC236}">
                <a16:creationId xmlns:a16="http://schemas.microsoft.com/office/drawing/2014/main" id="{FDD5E1E4-312E-2B13-EFBD-22D48633D9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Quellen-/Literaturhinweise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Empfehlenswertes Material zum Thema Sprache und Forschen findet sich auf der interaktiven Website „Frühe Chancen-Mit Kindern sprechen, aber wie?“ bietet Online-</a:t>
            </a:r>
            <a:r>
              <a:rPr lang="de-DE" sz="1800" dirty="0" err="1"/>
              <a:t>Pinwände</a:t>
            </a:r>
            <a:r>
              <a:rPr lang="de-DE" sz="1800" dirty="0"/>
              <a:t> (</a:t>
            </a:r>
            <a:r>
              <a:rPr lang="de-DE" sz="1800" dirty="0" err="1"/>
              <a:t>Prezis</a:t>
            </a:r>
            <a:r>
              <a:rPr lang="de-DE" sz="1800" dirty="0"/>
              <a:t>) zu verschiedenen Themen.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Zum Selbstlernen oder im Team lassen sich die Buttons anklicken für zahlreiche Informationen, Hörbeispiele und anregende Fragen.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Erreichbar unter: https://www.fruehe-chancen.de/informationen-fuer-fachkraefte/uebergreifende-themen-im-kita-alltag/partizipation/mit-kindern-sprechen-aber-wie [27.08.2026]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p:txBody>
      </p:sp>
      <p:sp>
        <p:nvSpPr>
          <p:cNvPr id="4" name="Foliennummernplatzhalter 3">
            <a:extLst>
              <a:ext uri="{FF2B5EF4-FFF2-40B4-BE49-F238E27FC236}">
                <a16:creationId xmlns:a16="http://schemas.microsoft.com/office/drawing/2014/main" id="{591A7B00-9669-DC49-255B-0E88AB63C3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5933A5-608E-483C-9005-E71D0DB3BF9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43162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CBDE-7F9E-C5A0-CD54-E7165697939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DE72B54-CAF2-A054-9498-5D863E80ABC8}"/>
              </a:ext>
            </a:extLst>
          </p:cNvPr>
          <p:cNvSpPr>
            <a:spLocks noGrp="1" noRot="1" noChangeAspect="1"/>
          </p:cNvSpPr>
          <p:nvPr>
            <p:ph type="sldImg"/>
          </p:nvPr>
        </p:nvSpPr>
        <p:spPr>
          <a:xfrm>
            <a:off x="381000" y="685800"/>
            <a:ext cx="6096000" cy="3429000"/>
          </a:xfrm>
        </p:spPr>
        <p:txBody>
          <a:bodyPr/>
          <a:lstStyle/>
          <a:p>
            <a:endParaRPr lang="de-DE"/>
          </a:p>
        </p:txBody>
      </p:sp>
      <p:sp>
        <p:nvSpPr>
          <p:cNvPr id="3" name="Notizenplatzhalter 2">
            <a:extLst>
              <a:ext uri="{FF2B5EF4-FFF2-40B4-BE49-F238E27FC236}">
                <a16:creationId xmlns:a16="http://schemas.microsoft.com/office/drawing/2014/main" id="{84DA0CBA-D792-FAD9-6832-C9EBD42F5D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p:txBody>
      </p:sp>
      <p:sp>
        <p:nvSpPr>
          <p:cNvPr id="4" name="Foliennummernplatzhalter 3">
            <a:extLst>
              <a:ext uri="{FF2B5EF4-FFF2-40B4-BE49-F238E27FC236}">
                <a16:creationId xmlns:a16="http://schemas.microsoft.com/office/drawing/2014/main" id="{51A23D46-5E19-15DD-BF8F-DA7B516312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5933A5-608E-483C-9005-E71D0DB3BF9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08050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3C0CE-A311-B500-0C7B-8C1CB075DF55}"/>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842C8B8C-4C4D-DEA9-4C0E-AFC99F626070}"/>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531395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B8C85-3464-12AD-0145-216FE120FBCA}"/>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3E9C8156-A826-7F16-BA46-78019296AB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a:sym typeface="Wingdings" panose="05000000000000000000"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solidFill>
                  <a:srgbClr val="0070C0"/>
                </a:solidFill>
              </a:rPr>
              <a:t>Was erforschen die Kinder?</a:t>
            </a:r>
          </a:p>
          <a:p>
            <a:r>
              <a:rPr lang="de-DE" sz="1800" kern="1200" dirty="0">
                <a:solidFill>
                  <a:srgbClr val="0070C0"/>
                </a:solidFill>
                <a:latin typeface="+mn-lt"/>
                <a:ea typeface="+mn-ea"/>
                <a:cs typeface="+mn-cs"/>
              </a:rPr>
              <a:t>Sammeln Sie im Plenum Beispiele für freies Explorieren aus Ihrem Alltag.</a:t>
            </a:r>
          </a:p>
          <a:p>
            <a:r>
              <a:rPr lang="de-DE" sz="1800" kern="1200" dirty="0">
                <a:solidFill>
                  <a:srgbClr val="0070C0"/>
                </a:solidFill>
                <a:latin typeface="+mn-lt"/>
                <a:ea typeface="+mn-ea"/>
                <a:cs typeface="+mn-cs"/>
              </a:rPr>
              <a:t>Setzen Sie selbst die Forscher*innen-Brille auf, und versuchen zu verstehen, was die Kinder damit erkunden und entdecken.</a:t>
            </a:r>
          </a:p>
          <a:p>
            <a:endParaRPr lang="de-DE" sz="1800" kern="1200" dirty="0">
              <a:solidFill>
                <a:srgbClr val="0070C0"/>
              </a:solidFill>
              <a:latin typeface="+mn-lt"/>
              <a:ea typeface="+mn-ea"/>
              <a:cs typeface="+mn-cs"/>
            </a:endParaRPr>
          </a:p>
          <a:p>
            <a:r>
              <a:rPr lang="de-DE" sz="1800" kern="1200" dirty="0">
                <a:solidFill>
                  <a:srgbClr val="0070C0"/>
                </a:solidFill>
                <a:latin typeface="+mn-lt"/>
                <a:ea typeface="+mn-ea"/>
                <a:cs typeface="+mn-cs"/>
              </a:rPr>
              <a:t>Variante: Nehmen Sie die unten aufgeführten Beispiele als Ausgangspunkt und denken Sie gemeinsam darüber nach, was Kinder damit erkunden und entdecken.</a:t>
            </a:r>
          </a:p>
          <a:p>
            <a:pPr marL="0" indent="0">
              <a:buFont typeface="Arial" panose="020B0604020202020204" pitchFamily="34" charset="0"/>
              <a:buNone/>
            </a:pPr>
            <a:r>
              <a:rPr lang="de-DE" sz="1800" b="1" dirty="0">
                <a:solidFill>
                  <a:srgbClr val="0070C0"/>
                </a:solidFill>
              </a:rPr>
              <a:t>Beispiele:</a:t>
            </a:r>
          </a:p>
          <a:p>
            <a:pPr marL="342900" indent="-342900">
              <a:buFont typeface="Arial" panose="020B0604020202020204" pitchFamily="34" charset="0"/>
              <a:buChar char="•"/>
            </a:pPr>
            <a:r>
              <a:rPr lang="de-DE" sz="1600" dirty="0">
                <a:solidFill>
                  <a:srgbClr val="0070C0"/>
                </a:solidFill>
              </a:rPr>
              <a:t>Sachen von der Hochebene werfen:</a:t>
            </a:r>
          </a:p>
          <a:p>
            <a:r>
              <a:rPr lang="de-DE" sz="1200" dirty="0">
                <a:solidFill>
                  <a:srgbClr val="0070C0"/>
                </a:solidFill>
              </a:rPr>
              <a:t>Erproben von Schwerkraft, Fallgeschwindigkeit, Geräusch…</a:t>
            </a:r>
            <a:br>
              <a:rPr lang="de-DE" sz="1200" dirty="0">
                <a:solidFill>
                  <a:srgbClr val="0070C0"/>
                </a:solidFill>
              </a:rPr>
            </a:br>
            <a:r>
              <a:rPr lang="de-DE" sz="1200" dirty="0">
                <a:solidFill>
                  <a:srgbClr val="0070C0"/>
                </a:solidFill>
              </a:rPr>
              <a:t>Idee: Zone absperren und gezielt versuchen mit verschiedenen Dingen (Ball, Feder, Stein, Stofftier und dokumentieren).</a:t>
            </a:r>
          </a:p>
          <a:p>
            <a:endParaRPr lang="de-DE" sz="1200" dirty="0">
              <a:solidFill>
                <a:srgbClr val="0070C0"/>
              </a:solidFill>
            </a:endParaRPr>
          </a:p>
          <a:p>
            <a:pPr marL="342900" indent="-342900">
              <a:buFont typeface="Arial" panose="020B0604020202020204" pitchFamily="34" charset="0"/>
              <a:buChar char="•"/>
            </a:pPr>
            <a:r>
              <a:rPr lang="de-DE" sz="1600" dirty="0">
                <a:solidFill>
                  <a:srgbClr val="0070C0"/>
                </a:solidFill>
              </a:rPr>
              <a:t>Sand die Rutsche runterschütten </a:t>
            </a:r>
          </a:p>
          <a:p>
            <a:r>
              <a:rPr lang="de-DE" sz="1200" dirty="0">
                <a:solidFill>
                  <a:srgbClr val="0070C0"/>
                </a:solidFill>
              </a:rPr>
              <a:t>Haftreibung. Mit Decke oder nasser Jeans rutschen. Blätter, Bälle, Sand rutschen lassen.</a:t>
            </a:r>
          </a:p>
          <a:p>
            <a:endParaRPr lang="de-DE" sz="1200" dirty="0">
              <a:solidFill>
                <a:srgbClr val="0070C0"/>
              </a:solidFill>
            </a:endParaRPr>
          </a:p>
          <a:p>
            <a:pPr marL="342900" indent="-342900">
              <a:buFont typeface="Arial" panose="020B0604020202020204" pitchFamily="34" charset="0"/>
              <a:buChar char="•"/>
            </a:pPr>
            <a:r>
              <a:rPr lang="de-DE" sz="1600" dirty="0">
                <a:solidFill>
                  <a:srgbClr val="0070C0"/>
                </a:solidFill>
              </a:rPr>
              <a:t>Spielzeug hinter die Heizung stecken</a:t>
            </a:r>
          </a:p>
          <a:p>
            <a:r>
              <a:rPr lang="de-DE" sz="1200" dirty="0">
                <a:solidFill>
                  <a:srgbClr val="0070C0"/>
                </a:solidFill>
              </a:rPr>
              <a:t>Volumen erkunden. Wieviel passt in eine kleine Schublade?</a:t>
            </a:r>
          </a:p>
          <a:p>
            <a:endParaRPr lang="de-DE" sz="1200" dirty="0">
              <a:solidFill>
                <a:srgbClr val="0070C0"/>
              </a:solidFill>
            </a:endParaRPr>
          </a:p>
          <a:p>
            <a:pPr marL="342900" indent="-342900">
              <a:buFont typeface="Arial" panose="020B0604020202020204" pitchFamily="34" charset="0"/>
              <a:buChar char="•"/>
            </a:pPr>
            <a:r>
              <a:rPr lang="de-DE" sz="1600" dirty="0">
                <a:solidFill>
                  <a:srgbClr val="0070C0"/>
                </a:solidFill>
              </a:rPr>
              <a:t>Sachen in der Toilette herunterspülen</a:t>
            </a:r>
          </a:p>
          <a:p>
            <a:r>
              <a:rPr lang="de-DE" sz="1200" dirty="0">
                <a:solidFill>
                  <a:srgbClr val="0070C0"/>
                </a:solidFill>
              </a:rPr>
              <a:t>Wohin verschwindet das? Was passt rein? Mit Schüssel und Rohren Kanalisation nachbauen.</a:t>
            </a:r>
          </a:p>
          <a:p>
            <a:endParaRPr lang="de-DE" sz="1200" dirty="0">
              <a:solidFill>
                <a:srgbClr val="0070C0"/>
              </a:solidFill>
            </a:endParaRPr>
          </a:p>
          <a:p>
            <a:pPr marL="342900" indent="-342900">
              <a:buFont typeface="Arial" panose="020B0604020202020204" pitchFamily="34" charset="0"/>
              <a:buChar char="•"/>
            </a:pPr>
            <a:r>
              <a:rPr lang="de-DE" sz="1600" dirty="0">
                <a:solidFill>
                  <a:srgbClr val="0070C0"/>
                </a:solidFill>
              </a:rPr>
              <a:t>Nasse Taschentücher an die Decke werfen</a:t>
            </a:r>
          </a:p>
          <a:p>
            <a:r>
              <a:rPr lang="de-DE" sz="1200" dirty="0">
                <a:solidFill>
                  <a:srgbClr val="0070C0"/>
                </a:solidFill>
              </a:rPr>
              <a:t>Was klebt und wie lange? Haften durch Feuchtigkeit.</a:t>
            </a:r>
          </a:p>
          <a:p>
            <a:endParaRPr lang="de-DE" dirty="0"/>
          </a:p>
        </p:txBody>
      </p:sp>
    </p:spTree>
    <p:extLst>
      <p:ext uri="{BB962C8B-B14F-4D97-AF65-F5344CB8AC3E}">
        <p14:creationId xmlns:p14="http://schemas.microsoft.com/office/powerpoint/2010/main" val="2638856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31</a:t>
            </a:fld>
            <a:endParaRPr lang="de-DE"/>
          </a:p>
        </p:txBody>
      </p:sp>
    </p:spTree>
    <p:extLst>
      <p:ext uri="{BB962C8B-B14F-4D97-AF65-F5344CB8AC3E}">
        <p14:creationId xmlns:p14="http://schemas.microsoft.com/office/powerpoint/2010/main" val="2339517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B8C85-3464-12AD-0145-216FE120FBCA}"/>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3E9C8156-A826-7F16-BA46-78019296AB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a:sym typeface="Wingdings" panose="05000000000000000000"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sym typeface="Wingdings" panose="05000000000000000000" pitchFamily="2" charset="2"/>
              </a:rPr>
              <a:t>Kommen Sie über den Stand in Ihrer Einrichtung (zu Spielen und Natur und Technik) ins Gespräch. Z. B. entlang folgender Fragen: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dirty="0">
                <a:sym typeface="Wingdings" panose="05000000000000000000" pitchFamily="2" charset="2"/>
              </a:rPr>
              <a:t>Welche Beobachtungsformen nutzen Sie, um die Themen und Interessen der Kinder im Team zu besprechen?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dirty="0">
                <a:sym typeface="Wingdings" panose="05000000000000000000" pitchFamily="2" charset="2"/>
              </a:rPr>
              <a:t>Welche forschenden Spiele und welches spielerische Forschen beobachten Sie im Alltag der Kinder?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dirty="0">
                <a:sym typeface="Wingdings" panose="05000000000000000000" pitchFamily="2" charset="2"/>
              </a:rPr>
              <a:t>Welche anregenden Materialien, Orte drinnen und draußen nutzen die Kinder?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dirty="0">
                <a:sym typeface="Wingdings" panose="05000000000000000000" pitchFamily="2" charset="2"/>
              </a:rPr>
              <a:t>In welchen Situationen fällt es Ihnen persönlich leicht, spielendes Lernen zu begleiten, wo finden Sie es herausfordernd und warum?</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dirty="0">
              <a:solidFill>
                <a:srgbClr val="0070C0"/>
              </a:solidFill>
            </a:endParaRPr>
          </a:p>
          <a:p>
            <a:r>
              <a:rPr lang="de-DE" dirty="0"/>
              <a:t>Bearbeiten Sie die Fragen z. B. in Kleingruppen und bitten Sie die Teilnehmenden, </a:t>
            </a:r>
          </a:p>
          <a:p>
            <a:pPr marL="171450" indent="-171450">
              <a:buFontTx/>
              <a:buChar char="-"/>
            </a:pPr>
            <a:r>
              <a:rPr lang="de-DE" dirty="0"/>
              <a:t>wesentliche Ergebnisse auf einem Flipchart oder Moderationskarten festzuhalten,</a:t>
            </a:r>
          </a:p>
          <a:p>
            <a:pPr marL="171450" indent="-171450">
              <a:buFontTx/>
              <a:buChar char="-"/>
            </a:pPr>
            <a:r>
              <a:rPr lang="de-DE" dirty="0"/>
              <a:t>zu besprechen, wer die Ergebnisse im Plenum vorstellt.</a:t>
            </a:r>
          </a:p>
        </p:txBody>
      </p:sp>
    </p:spTree>
    <p:extLst>
      <p:ext uri="{BB962C8B-B14F-4D97-AF65-F5344CB8AC3E}">
        <p14:creationId xmlns:p14="http://schemas.microsoft.com/office/powerpoint/2010/main" val="42262429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Quellen-/Literaturhinweise</a:t>
            </a:r>
          </a:p>
          <a:p>
            <a:endParaRPr lang="de-DE" dirty="0"/>
          </a:p>
          <a:p>
            <a:r>
              <a:rPr lang="de-DE" dirty="0"/>
              <a:t>Lustige Lektüre zum Thema bietet Urs </a:t>
            </a:r>
            <a:r>
              <a:rPr lang="de-DE" dirty="0" err="1"/>
              <a:t>Wehrli</a:t>
            </a:r>
            <a:r>
              <a:rPr lang="de-DE" dirty="0"/>
              <a:t>. Er konstruiert Dinge, die so aber ganz bestimmt nicht funktionieren. </a:t>
            </a:r>
          </a:p>
          <a:p>
            <a:r>
              <a:rPr lang="de-DE" dirty="0"/>
              <a:t>Für anregende „Warum geht das denn nicht?“- Gespräche mit Kindern, und einfach zum Schmunzeln…</a:t>
            </a:r>
          </a:p>
          <a:p>
            <a:r>
              <a:rPr lang="de-DE" dirty="0"/>
              <a:t>Mit einfachen Materialien lustige und (fast) ungefährliche Wurfmaschinen bauen? Interessante Konstruktionen für die Technik-Werkstatt in Kita und Hort.</a:t>
            </a:r>
          </a:p>
        </p:txBody>
      </p:sp>
      <p:sp>
        <p:nvSpPr>
          <p:cNvPr id="4" name="Foliennummernplatzhalter 3"/>
          <p:cNvSpPr>
            <a:spLocks noGrp="1"/>
          </p:cNvSpPr>
          <p:nvPr>
            <p:ph type="sldNum" sz="quarter" idx="5"/>
          </p:nvPr>
        </p:nvSpPr>
        <p:spPr/>
        <p:txBody>
          <a:bodyPr/>
          <a:lstStyle/>
          <a:p>
            <a:fld id="{595933A5-608E-483C-9005-E71D0DB3BF90}" type="slidenum">
              <a:rPr lang="de-DE" smtClean="0"/>
              <a:t>33</a:t>
            </a:fld>
            <a:endParaRPr lang="de-DE"/>
          </a:p>
        </p:txBody>
      </p:sp>
    </p:spTree>
    <p:extLst>
      <p:ext uri="{BB962C8B-B14F-4D97-AF65-F5344CB8AC3E}">
        <p14:creationId xmlns:p14="http://schemas.microsoft.com/office/powerpoint/2010/main" val="8219193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Wingdings" panose="05000000000000000000" pitchFamily="2" charset="2"/>
              <a:buChar char="è"/>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indent="0">
              <a:buFont typeface="Wingdings" panose="05000000000000000000" pitchFamily="2" charset="2"/>
              <a:buNone/>
            </a:pPr>
            <a:r>
              <a:rPr lang="de-DE" dirty="0">
                <a:sym typeface="Wingdings" panose="05000000000000000000" pitchFamily="2" charset="2"/>
              </a:rPr>
              <a:t>Schließen Sie den Tag mit einer Vereinbarung zur weiteren Zusammenarbeit zum Thema ab.</a:t>
            </a:r>
          </a:p>
          <a:p>
            <a:pPr marL="171450" indent="-171450">
              <a:buFontTx/>
              <a:buChar char="-"/>
            </a:pPr>
            <a:r>
              <a:rPr lang="de-DE" b="0" dirty="0">
                <a:sym typeface="Wingdings" panose="05000000000000000000" pitchFamily="2" charset="2"/>
              </a:rPr>
              <a:t>Finden Sie gemeinsam Sätze zur Umsetzung im Alltag.</a:t>
            </a:r>
          </a:p>
          <a:p>
            <a:pPr marL="171450" indent="-171450">
              <a:buFontTx/>
              <a:buChar char="-"/>
            </a:pPr>
            <a:r>
              <a:rPr lang="de-DE" b="0" dirty="0">
                <a:sym typeface="Wingdings" panose="05000000000000000000" pitchFamily="2" charset="2"/>
              </a:rPr>
              <a:t>Werden Sie dabei möglichst konkret und</a:t>
            </a:r>
          </a:p>
          <a:p>
            <a:pPr marL="171450" indent="-171450">
              <a:buFontTx/>
              <a:buChar char="-"/>
            </a:pPr>
            <a:r>
              <a:rPr lang="de-DE" b="0" dirty="0">
                <a:sym typeface="Wingdings" panose="05000000000000000000" pitchFamily="2" charset="2"/>
              </a:rPr>
              <a:t>formulieren Sie die Sätze </a:t>
            </a:r>
            <a:r>
              <a:rPr lang="de-DE" dirty="0">
                <a:sym typeface="Wingdings" panose="05000000000000000000" pitchFamily="2" charset="2"/>
              </a:rPr>
              <a:t>kurz und eingängig.</a:t>
            </a:r>
          </a:p>
          <a:p>
            <a:pPr marL="171450" indent="-171450">
              <a:buFontTx/>
              <a:buChar char="-"/>
            </a:pPr>
            <a:r>
              <a:rPr lang="de-DE" dirty="0"/>
              <a:t>Falls es Ihnen und der Gruppe passend erscheint könnten alle diese Sätze am Ende auf dem </a:t>
            </a:r>
            <a:r>
              <a:rPr lang="de-DE" b="0" dirty="0"/>
              <a:t>mit Datum versehenen Flipchart unterschreiben.</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34</a:t>
            </a:fld>
            <a:endParaRPr lang="de-DE"/>
          </a:p>
        </p:txBody>
      </p:sp>
    </p:spTree>
    <p:extLst>
      <p:ext uri="{BB962C8B-B14F-4D97-AF65-F5344CB8AC3E}">
        <p14:creationId xmlns:p14="http://schemas.microsoft.com/office/powerpoint/2010/main" val="25880923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 Website zum Bildungsplan wächst ständig! Schauen Sie gerne regelmäßig vorbei. </a:t>
            </a:r>
          </a:p>
        </p:txBody>
      </p:sp>
      <p:sp>
        <p:nvSpPr>
          <p:cNvPr id="384" name="Google Shape;38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e-DE" sz="1200" b="0" i="0" u="none" strike="noStrike" cap="none">
                <a:solidFill>
                  <a:srgbClr val="000000"/>
                </a:solidFill>
                <a:latin typeface="Calibri"/>
                <a:ea typeface="Calibri"/>
                <a:cs typeface="Calibri"/>
                <a:sym typeface="Calibri"/>
              </a:rPr>
              <a:t>35</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69896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90" name="Google Shape;490;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de-DE"/>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A4A13AF0-33A7-B952-4678-DC4F34A81EC8}"/>
              </a:ext>
            </a:extLst>
          </p:cNvPr>
          <p:cNvPicPr>
            <a:picLocks noChangeAspect="1"/>
          </p:cNvPicPr>
          <p:nvPr userDrawn="1"/>
        </p:nvPicPr>
        <p:blipFill>
          <a:blip r:embed="rId2">
            <a:alphaModFix amt="50000"/>
          </a:blip>
          <a:stretch>
            <a:fillRect/>
          </a:stretch>
        </p:blipFill>
        <p:spPr>
          <a:xfrm>
            <a:off x="0" y="-1411303"/>
            <a:ext cx="12192000" cy="9144000"/>
          </a:xfrm>
          <a:prstGeom prst="rect">
            <a:avLst/>
          </a:prstGeom>
        </p:spPr>
      </p:pic>
      <p:sp>
        <p:nvSpPr>
          <p:cNvPr id="4" name="Datumsplatzhalter 3">
            <a:extLst>
              <a:ext uri="{FF2B5EF4-FFF2-40B4-BE49-F238E27FC236}">
                <a16:creationId xmlns:a16="http://schemas.microsoft.com/office/drawing/2014/main" id="{F395FA1D-21C0-A744-9671-B762FF029CDA}"/>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902D2F24-0CB0-8C42-96A7-8C5958851214}"/>
              </a:ext>
            </a:extLst>
          </p:cNvPr>
          <p:cNvSpPr>
            <a:spLocks noGrp="1"/>
          </p:cNvSpPr>
          <p:nvPr>
            <p:ph type="ftr" sz="quarter" idx="11"/>
          </p:nvPr>
        </p:nvSpPr>
        <p:spPr/>
        <p:txBody>
          <a:bodyPr/>
          <a:lstStyle/>
          <a:p>
            <a:endParaRPr lang="de-DE"/>
          </a:p>
        </p:txBody>
      </p:sp>
      <p:sp>
        <p:nvSpPr>
          <p:cNvPr id="11" name="Textfeld 10">
            <a:extLst>
              <a:ext uri="{FF2B5EF4-FFF2-40B4-BE49-F238E27FC236}">
                <a16:creationId xmlns:a16="http://schemas.microsoft.com/office/drawing/2014/main" id="{EF4EB92D-B6A3-D139-6972-54C82292F9E7}"/>
              </a:ext>
            </a:extLst>
          </p:cNvPr>
          <p:cNvSpPr txBox="1"/>
          <p:nvPr userDrawn="1"/>
        </p:nvSpPr>
        <p:spPr>
          <a:xfrm>
            <a:off x="0" y="6277301"/>
            <a:ext cx="2861187" cy="523220"/>
          </a:xfrm>
          <a:prstGeom prst="rect">
            <a:avLst/>
          </a:prstGeom>
          <a:noFill/>
        </p:spPr>
        <p:txBody>
          <a:bodyPr wrap="square">
            <a:spAutoFit/>
          </a:bodyPr>
          <a:lstStyle/>
          <a:p>
            <a:r>
              <a:rPr lang="de-DE" sz="1400" dirty="0"/>
              <a:t>Brandenburger Bildungsplan, S. 144, </a:t>
            </a:r>
          </a:p>
          <a:p>
            <a:r>
              <a:rPr lang="de-DE" sz="1400" dirty="0"/>
              <a:t>Sebastian </a:t>
            </a:r>
            <a:r>
              <a:rPr lang="de-DE" sz="1400" dirty="0" err="1"/>
              <a:t>Treytnar</a:t>
            </a:r>
            <a:endParaRPr lang="de-DE" sz="1400" dirty="0"/>
          </a:p>
        </p:txBody>
      </p:sp>
      <p:sp>
        <p:nvSpPr>
          <p:cNvPr id="16" name="Foliennummernplatzhalter 5">
            <a:extLst>
              <a:ext uri="{FF2B5EF4-FFF2-40B4-BE49-F238E27FC236}">
                <a16:creationId xmlns:a16="http://schemas.microsoft.com/office/drawing/2014/main" id="{3C19D0B1-1D85-BAEA-AF29-C570CE39B739}"/>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17" name="Foliennummernplatzhalter 5">
            <a:extLst>
              <a:ext uri="{FF2B5EF4-FFF2-40B4-BE49-F238E27FC236}">
                <a16:creationId xmlns:a16="http://schemas.microsoft.com/office/drawing/2014/main" id="{0B2E6BDB-6BD5-F5DD-E747-D685FB57664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8" name="Google Shape;26;p94" descr="FHP.WMF">
            <a:extLst>
              <a:ext uri="{FF2B5EF4-FFF2-40B4-BE49-F238E27FC236}">
                <a16:creationId xmlns:a16="http://schemas.microsoft.com/office/drawing/2014/main" id="{AB0BFDF1-CFD8-0627-EC5C-B91ECBFA6E2D}"/>
              </a:ext>
            </a:extLst>
          </p:cNvPr>
          <p:cNvPicPr preferRelativeResize="0"/>
          <p:nvPr userDrawn="1"/>
        </p:nvPicPr>
        <p:blipFill rotWithShape="1">
          <a:blip r:embed="rId3">
            <a:alphaModFix/>
          </a:blip>
          <a:srcRect/>
          <a:stretch/>
        </p:blipFill>
        <p:spPr>
          <a:xfrm>
            <a:off x="6711188" y="6533779"/>
            <a:ext cx="604707" cy="240080"/>
          </a:xfrm>
          <a:prstGeom prst="rect">
            <a:avLst/>
          </a:prstGeom>
          <a:noFill/>
          <a:ln>
            <a:noFill/>
          </a:ln>
        </p:spPr>
      </p:pic>
      <p:pic>
        <p:nvPicPr>
          <p:cNvPr id="19" name="Google Shape;25;p94">
            <a:extLst>
              <a:ext uri="{FF2B5EF4-FFF2-40B4-BE49-F238E27FC236}">
                <a16:creationId xmlns:a16="http://schemas.microsoft.com/office/drawing/2014/main" id="{8ADE689F-2404-BAAD-62FF-0ACDCDC68E0A}"/>
              </a:ext>
            </a:extLst>
          </p:cNvPr>
          <p:cNvPicPr preferRelativeResize="0"/>
          <p:nvPr userDrawn="1"/>
        </p:nvPicPr>
        <p:blipFill rotWithShape="1">
          <a:blip r:embed="rId4">
            <a:alphaModFix/>
          </a:blip>
          <a:srcRect/>
          <a:stretch/>
        </p:blipFill>
        <p:spPr>
          <a:xfrm>
            <a:off x="7013542" y="5710885"/>
            <a:ext cx="2342981" cy="1656052"/>
          </a:xfrm>
          <a:prstGeom prst="rect">
            <a:avLst/>
          </a:prstGeom>
          <a:noFill/>
          <a:ln>
            <a:noFill/>
          </a:ln>
        </p:spPr>
      </p:pic>
      <p:pic>
        <p:nvPicPr>
          <p:cNvPr id="20" name="Grafik 19" descr="Ein Bild, das Text, Schrift, Grafiken, Logo enthält.&#10;&#10;KI-generierte Inhalte können fehlerhaft sein.">
            <a:extLst>
              <a:ext uri="{FF2B5EF4-FFF2-40B4-BE49-F238E27FC236}">
                <a16:creationId xmlns:a16="http://schemas.microsoft.com/office/drawing/2014/main" id="{A481620D-11D2-CADB-A123-55307C418FAB}"/>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9040983" y="6349833"/>
            <a:ext cx="1719846" cy="428051"/>
          </a:xfrm>
          <a:prstGeom prst="rect">
            <a:avLst/>
          </a:prstGeom>
        </p:spPr>
      </p:pic>
      <p:pic>
        <p:nvPicPr>
          <p:cNvPr id="21" name="Grafik 20" descr="Ein Bild, das Schrift, Grafiken, Logo, Screenshot enthält.&#10;&#10;KI-generierte Inhalte können fehlerhaft sein.">
            <a:extLst>
              <a:ext uri="{FF2B5EF4-FFF2-40B4-BE49-F238E27FC236}">
                <a16:creationId xmlns:a16="http://schemas.microsoft.com/office/drawing/2014/main" id="{578ED3B8-AED2-6B4B-573E-B3B694B1A44B}"/>
              </a:ext>
            </a:extLst>
          </p:cNvPr>
          <p:cNvPicPr>
            <a:picLocks noChangeAspect="1"/>
          </p:cNvPicPr>
          <p:nvPr userDrawn="1"/>
        </p:nvPicPr>
        <p:blipFill>
          <a:blip r:embed="rId6"/>
          <a:stretch>
            <a:fillRect/>
          </a:stretch>
        </p:blipFill>
        <p:spPr>
          <a:xfrm>
            <a:off x="10817076" y="6270214"/>
            <a:ext cx="1280840" cy="512336"/>
          </a:xfrm>
          <a:prstGeom prst="rect">
            <a:avLst/>
          </a:prstGeom>
        </p:spPr>
      </p:pic>
    </p:spTree>
    <p:extLst>
      <p:ext uri="{BB962C8B-B14F-4D97-AF65-F5344CB8AC3E}">
        <p14:creationId xmlns:p14="http://schemas.microsoft.com/office/powerpoint/2010/main" val="4054752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342EB-8531-8744-96F4-B8A7F0B571A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71D92A7-9153-524B-9D5D-617363FFC86A}"/>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828AE5F4-BD91-5D43-9FDF-75B123FE608F}"/>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D9CA6A8F-4600-A546-ABDE-3BD2040DDBF9}"/>
              </a:ext>
            </a:extLst>
          </p:cNvPr>
          <p:cNvSpPr>
            <a:spLocks noGrp="1"/>
          </p:cNvSpPr>
          <p:nvPr>
            <p:ph type="ftr" sz="quarter" idx="11"/>
          </p:nvPr>
        </p:nvSpPr>
        <p:spPr>
          <a:xfrm>
            <a:off x="3666815" y="6368461"/>
            <a:ext cx="4114800" cy="365125"/>
          </a:xfrm>
        </p:spPr>
        <p:txBody>
          <a:bodyPr/>
          <a:lstStyle/>
          <a:p>
            <a:endParaRPr lang="de-DE" dirty="0"/>
          </a:p>
        </p:txBody>
      </p:sp>
    </p:spTree>
    <p:extLst>
      <p:ext uri="{BB962C8B-B14F-4D97-AF65-F5344CB8AC3E}">
        <p14:creationId xmlns:p14="http://schemas.microsoft.com/office/powerpoint/2010/main" val="28753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EA5E4-DF31-2B4C-A011-99B55B7E03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B791E61-B460-A14D-9C89-5EBEBAC35C64}"/>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4" name="Fußzeilenplatzhalter 3">
            <a:extLst>
              <a:ext uri="{FF2B5EF4-FFF2-40B4-BE49-F238E27FC236}">
                <a16:creationId xmlns:a16="http://schemas.microsoft.com/office/drawing/2014/main" id="{35815FE6-C964-0140-AC2D-EA21091AFC8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9B0D32-2AF6-1F4C-A56B-58A211652C0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9943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899CD81-CD35-B242-9BB6-EAAC49C257BE}"/>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3" name="Fußzeilenplatzhalter 2">
            <a:extLst>
              <a:ext uri="{FF2B5EF4-FFF2-40B4-BE49-F238E27FC236}">
                <a16:creationId xmlns:a16="http://schemas.microsoft.com/office/drawing/2014/main" id="{039156A2-42E3-1E4A-A615-D3B26449DF9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010F032-6C2E-264E-A9FC-FEB1A5165BC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9324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973AB2-9BD2-DB4B-9212-D96B41AAB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42C7CB49-FC88-6B4A-8166-03F34EFF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5A638B62-7F1B-A34C-A659-3E552B60C7CC}"/>
              </a:ext>
            </a:extLst>
          </p:cNvPr>
          <p:cNvSpPr>
            <a:spLocks noGrp="1"/>
          </p:cNvSpPr>
          <p:nvPr>
            <p:ph type="dt" sz="half" idx="2"/>
          </p:nvPr>
        </p:nvSpPr>
        <p:spPr>
          <a:xfrm>
            <a:off x="838200" y="6356350"/>
            <a:ext cx="9057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666CBB6F-B7DD-2B40-86C8-4768656B6083}"/>
              </a:ext>
            </a:extLst>
          </p:cNvPr>
          <p:cNvSpPr>
            <a:spLocks noGrp="1"/>
          </p:cNvSpPr>
          <p:nvPr>
            <p:ph type="ftr" sz="quarter" idx="3"/>
          </p:nvPr>
        </p:nvSpPr>
        <p:spPr>
          <a:xfrm>
            <a:off x="1889289" y="635634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4A9A49D-F772-4A43-BE99-E74EC8F72C76}"/>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DD54C878-2DD2-4A2D-96D7-CCFE9A96AE4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1" name="Google Shape;26;p94" descr="FHP.WMF">
            <a:extLst>
              <a:ext uri="{FF2B5EF4-FFF2-40B4-BE49-F238E27FC236}">
                <a16:creationId xmlns:a16="http://schemas.microsoft.com/office/drawing/2014/main" id="{1A22CB0E-06D3-4E7E-A251-E4AEC40BC9F4}"/>
              </a:ext>
            </a:extLst>
          </p:cNvPr>
          <p:cNvPicPr preferRelativeResize="0"/>
          <p:nvPr userDrawn="1"/>
        </p:nvPicPr>
        <p:blipFill rotWithShape="1">
          <a:blip r:embed="rId6">
            <a:alphaModFix/>
          </a:blip>
          <a:srcRect/>
          <a:stretch/>
        </p:blipFill>
        <p:spPr>
          <a:xfrm>
            <a:off x="6711188" y="6533779"/>
            <a:ext cx="604707" cy="240080"/>
          </a:xfrm>
          <a:prstGeom prst="rect">
            <a:avLst/>
          </a:prstGeom>
          <a:noFill/>
          <a:ln>
            <a:noFill/>
          </a:ln>
        </p:spPr>
      </p:pic>
      <p:pic>
        <p:nvPicPr>
          <p:cNvPr id="10" name="Google Shape;25;p94">
            <a:extLst>
              <a:ext uri="{FF2B5EF4-FFF2-40B4-BE49-F238E27FC236}">
                <a16:creationId xmlns:a16="http://schemas.microsoft.com/office/drawing/2014/main" id="{126B7EF1-E907-4A70-8205-FD1D0F5A14E6}"/>
              </a:ext>
            </a:extLst>
          </p:cNvPr>
          <p:cNvPicPr preferRelativeResize="0"/>
          <p:nvPr userDrawn="1"/>
        </p:nvPicPr>
        <p:blipFill rotWithShape="1">
          <a:blip r:embed="rId7">
            <a:alphaModFix/>
          </a:blip>
          <a:srcRect/>
          <a:stretch/>
        </p:blipFill>
        <p:spPr>
          <a:xfrm>
            <a:off x="7013542" y="5710885"/>
            <a:ext cx="2342981" cy="1656052"/>
          </a:xfrm>
          <a:prstGeom prst="rect">
            <a:avLst/>
          </a:prstGeom>
          <a:noFill/>
          <a:ln>
            <a:noFill/>
          </a:ln>
        </p:spPr>
      </p:pic>
      <p:pic>
        <p:nvPicPr>
          <p:cNvPr id="8" name="Grafik 7" descr="Ein Bild, das Text, Schrift, Grafiken, Logo enthält.&#10;&#10;KI-generierte Inhalte können fehlerhaft sein.">
            <a:extLst>
              <a:ext uri="{FF2B5EF4-FFF2-40B4-BE49-F238E27FC236}">
                <a16:creationId xmlns:a16="http://schemas.microsoft.com/office/drawing/2014/main" id="{6AF0180A-5EBA-42B3-B79E-DC3B55017B26}"/>
              </a:ext>
            </a:extLst>
          </p:cNvPr>
          <p:cNvPicPr>
            <a:picLocks noChangeAspect="1"/>
          </p:cNvPicPr>
          <p:nvPr userDrawn="1"/>
        </p:nvPicPr>
        <p:blipFill>
          <a:blip r:embed="rId8"/>
          <a:stretch>
            <a:fillRect/>
          </a:stretch>
        </p:blipFill>
        <p:spPr>
          <a:xfrm>
            <a:off x="9040983" y="6349833"/>
            <a:ext cx="1719846" cy="428051"/>
          </a:xfrm>
          <a:prstGeom prst="rect">
            <a:avLst/>
          </a:prstGeom>
        </p:spPr>
      </p:pic>
      <p:pic>
        <p:nvPicPr>
          <p:cNvPr id="12" name="Grafik 11" descr="Ein Bild, das Schrift, Grafiken, Logo, Screenshot enthält.&#10;&#10;KI-generierte Inhalte können fehlerhaft sein.">
            <a:extLst>
              <a:ext uri="{FF2B5EF4-FFF2-40B4-BE49-F238E27FC236}">
                <a16:creationId xmlns:a16="http://schemas.microsoft.com/office/drawing/2014/main" id="{49B174A4-6C12-71F0-7867-A01442663D41}"/>
              </a:ext>
            </a:extLst>
          </p:cNvPr>
          <p:cNvPicPr>
            <a:picLocks noChangeAspect="1"/>
          </p:cNvPicPr>
          <p:nvPr userDrawn="1"/>
        </p:nvPicPr>
        <p:blipFill>
          <a:blip r:embed="rId9"/>
          <a:stretch>
            <a:fillRect/>
          </a:stretch>
        </p:blipFill>
        <p:spPr>
          <a:xfrm>
            <a:off x="10817076" y="6270214"/>
            <a:ext cx="1280840" cy="512336"/>
          </a:xfrm>
          <a:prstGeom prst="rect">
            <a:avLst/>
          </a:prstGeom>
        </p:spPr>
      </p:pic>
    </p:spTree>
    <p:extLst>
      <p:ext uri="{BB962C8B-B14F-4D97-AF65-F5344CB8AC3E}">
        <p14:creationId xmlns:p14="http://schemas.microsoft.com/office/powerpoint/2010/main" val="615554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i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jp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hyperlink" Target="https://prezi.com/view/jOgnbVNX6H0BdqwaB0y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hyperlink" Target="https://prezi.com/view/jOgnbVNX6H0BdqwaB0y0/"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open.spotify.com/show/2TSj18KFaHPMewGFbcn2BE?si=97d50cd2891f496b"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Entwurf, weiß enthält.&#10;&#10;KI-generierte Inhalte können fehlerhaft sein.">
            <a:extLst>
              <a:ext uri="{FF2B5EF4-FFF2-40B4-BE49-F238E27FC236}">
                <a16:creationId xmlns:a16="http://schemas.microsoft.com/office/drawing/2014/main" id="{F93FED0D-70EF-FCF2-1305-200D6DBC76D8}"/>
              </a:ext>
            </a:extLst>
          </p:cNvPr>
          <p:cNvPicPr>
            <a:picLocks noChangeAspect="1"/>
          </p:cNvPicPr>
          <p:nvPr/>
        </p:nvPicPr>
        <p:blipFill>
          <a:blip r:embed="rId2"/>
          <a:stretch>
            <a:fillRect/>
          </a:stretch>
        </p:blipFill>
        <p:spPr>
          <a:xfrm>
            <a:off x="0" y="2141251"/>
            <a:ext cx="12192000" cy="2575498"/>
          </a:xfrm>
          <a:prstGeom prst="rect">
            <a:avLst/>
          </a:prstGeom>
        </p:spPr>
      </p:pic>
      <p:sp>
        <p:nvSpPr>
          <p:cNvPr id="2" name="Titel 3">
            <a:extLst>
              <a:ext uri="{FF2B5EF4-FFF2-40B4-BE49-F238E27FC236}">
                <a16:creationId xmlns:a16="http://schemas.microsoft.com/office/drawing/2014/main" id="{6EC4B39D-781E-BBE3-457C-97E3DBCE30C4}"/>
              </a:ext>
            </a:extLst>
          </p:cNvPr>
          <p:cNvSpPr txBox="1">
            <a:spLocks/>
          </p:cNvSpPr>
          <p:nvPr/>
        </p:nvSpPr>
        <p:spPr>
          <a:xfrm>
            <a:off x="1335505" y="-80365"/>
            <a:ext cx="9733547" cy="257549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b="1" dirty="0">
                <a:solidFill>
                  <a:schemeClr val="accent4"/>
                </a:solidFill>
                <a:latin typeface="Calibri" charset="0"/>
                <a:ea typeface="Calibri" charset="0"/>
                <a:cs typeface="Calibri" charset="0"/>
              </a:rPr>
              <a:t>Verknüpfung von pädagogischen Alltagssituationen mit Bildungsbereichen im Bildungsplan Brandenburg</a:t>
            </a:r>
          </a:p>
        </p:txBody>
      </p:sp>
      <p:sp>
        <p:nvSpPr>
          <p:cNvPr id="3" name="Textfeld 2">
            <a:extLst>
              <a:ext uri="{FF2B5EF4-FFF2-40B4-BE49-F238E27FC236}">
                <a16:creationId xmlns:a16="http://schemas.microsoft.com/office/drawing/2014/main" id="{7E094DCC-5CB3-B1E0-33D7-E8F7148F9595}"/>
              </a:ext>
            </a:extLst>
          </p:cNvPr>
          <p:cNvSpPr txBox="1"/>
          <p:nvPr/>
        </p:nvSpPr>
        <p:spPr>
          <a:xfrm>
            <a:off x="444843" y="4917989"/>
            <a:ext cx="11178746" cy="861774"/>
          </a:xfrm>
          <a:prstGeom prst="rect">
            <a:avLst/>
          </a:prstGeom>
          <a:noFill/>
        </p:spPr>
        <p:txBody>
          <a:bodyPr wrap="square" rtlCol="0">
            <a:spAutoFit/>
          </a:bodyPr>
          <a:lstStyle/>
          <a:p>
            <a:pPr algn="ctr"/>
            <a:r>
              <a:rPr lang="de-DE" sz="3200" b="1" dirty="0">
                <a:solidFill>
                  <a:schemeClr val="accent4"/>
                </a:solidFill>
              </a:rPr>
              <a:t>Spielen mit Natur und Technik verknüpfen</a:t>
            </a:r>
          </a:p>
          <a:p>
            <a:pPr algn="ctr"/>
            <a:endParaRPr lang="de-DE" dirty="0"/>
          </a:p>
        </p:txBody>
      </p:sp>
      <p:sp>
        <p:nvSpPr>
          <p:cNvPr id="7" name="Rectangle 1">
            <a:extLst>
              <a:ext uri="{FF2B5EF4-FFF2-40B4-BE49-F238E27FC236}">
                <a16:creationId xmlns:a16="http://schemas.microsoft.com/office/drawing/2014/main" id="{B9A43073-ED64-BC73-376F-266C779BB95E}"/>
              </a:ext>
            </a:extLst>
          </p:cNvPr>
          <p:cNvSpPr>
            <a:spLocks noChangeArrowheads="1"/>
          </p:cNvSpPr>
          <p:nvPr/>
        </p:nvSpPr>
        <p:spPr bwMode="auto">
          <a:xfrm>
            <a:off x="2136802" y="6504223"/>
            <a:ext cx="46214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1" i="0" u="none" strike="noStrike" cap="none" normalizeH="0" baseline="0">
                <a:ln>
                  <a:noFill/>
                </a:ln>
                <a:effectLst/>
                <a:latin typeface="Classic Comic" panose="02000000000000000000" pitchFamily="50" charset="0"/>
              </a:rPr>
              <a:t>Illustration © </a:t>
            </a:r>
            <a:r>
              <a:rPr kumimoji="0" lang="de-DE" altLang="de-DE" sz="1600" b="1" i="0" u="none" strike="noStrike" cap="none" normalizeH="0" baseline="0" dirty="0">
                <a:ln>
                  <a:noFill/>
                </a:ln>
                <a:effectLst/>
                <a:latin typeface="Classic Comic" panose="02000000000000000000" pitchFamily="50" charset="0"/>
              </a:rPr>
              <a:t>N</a:t>
            </a:r>
            <a:r>
              <a:rPr lang="de-DE" altLang="de-DE" sz="1600" b="1" dirty="0">
                <a:latin typeface="Classic Comic" panose="02000000000000000000" pitchFamily="50" charset="0"/>
              </a:rPr>
              <a:t>atascha</a:t>
            </a:r>
            <a:r>
              <a:rPr kumimoji="0" lang="de-DE" altLang="de-DE" sz="1600" b="1" i="0" u="none" strike="noStrike" cap="none" normalizeH="0" baseline="0" dirty="0">
                <a:ln>
                  <a:noFill/>
                </a:ln>
                <a:effectLst/>
                <a:latin typeface="Classic Comic" panose="02000000000000000000" pitchFamily="50" charset="0"/>
              </a:rPr>
              <a:t> Welz, Berlin</a:t>
            </a:r>
          </a:p>
        </p:txBody>
      </p:sp>
      <p:pic>
        <p:nvPicPr>
          <p:cNvPr id="6" name="Grafik 5">
            <a:extLst>
              <a:ext uri="{FF2B5EF4-FFF2-40B4-BE49-F238E27FC236}">
                <a16:creationId xmlns:a16="http://schemas.microsoft.com/office/drawing/2014/main" id="{3F02921B-5E45-53DD-A242-0CFFCB7DE4BA}"/>
              </a:ext>
            </a:extLst>
          </p:cNvPr>
          <p:cNvPicPr>
            <a:picLocks noChangeAspect="1"/>
          </p:cNvPicPr>
          <p:nvPr/>
        </p:nvPicPr>
        <p:blipFill>
          <a:blip r:embed="rId3"/>
          <a:stretch>
            <a:fillRect/>
          </a:stretch>
        </p:blipFill>
        <p:spPr>
          <a:xfrm>
            <a:off x="11379912" y="4388567"/>
            <a:ext cx="685859" cy="510584"/>
          </a:xfrm>
          <a:prstGeom prst="rect">
            <a:avLst/>
          </a:prstGeom>
        </p:spPr>
      </p:pic>
    </p:spTree>
    <p:extLst>
      <p:ext uri="{BB962C8B-B14F-4D97-AF65-F5344CB8AC3E}">
        <p14:creationId xmlns:p14="http://schemas.microsoft.com/office/powerpoint/2010/main" val="419468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xfrm>
            <a:off x="838200" y="1551215"/>
            <a:ext cx="10515600" cy="4625748"/>
          </a:xfrm>
          <a:noFill/>
        </p:spPr>
        <p:txBody>
          <a:bodyPr>
            <a:normAutofit fontScale="92500" lnSpcReduction="10000"/>
          </a:bodyPr>
          <a:lstStyle/>
          <a:p>
            <a:r>
              <a:rPr lang="de-DE" sz="2000" dirty="0"/>
              <a:t>Liebe Kita-Leitung, liebe pädagogische Fachkraft, </a:t>
            </a:r>
          </a:p>
          <a:p>
            <a:endParaRPr lang="de-DE" sz="2000" dirty="0"/>
          </a:p>
          <a:p>
            <a:r>
              <a:rPr lang="de-DE" sz="2000" dirty="0"/>
              <a:t>Sie möchten den Bildungsplan etwas besser kennenlernen, im Team verschiedene Bereiche oder Themen des Bildungsplans genauer in den Blick nehmen, im Team diskutieren und Ihre pädagogische Arbeit weiterentwickeln?</a:t>
            </a:r>
          </a:p>
          <a:p>
            <a:r>
              <a:rPr lang="de-DE" sz="2000" dirty="0"/>
              <a:t>Mit diesem Foliensatz, der hauptverantwortlich von Natascha </a:t>
            </a:r>
            <a:r>
              <a:rPr lang="de-DE" sz="2000"/>
              <a:t>Welz erstellt </a:t>
            </a:r>
            <a:r>
              <a:rPr lang="de-DE" sz="2000" dirty="0"/>
              <a:t>wurde, möchten wir Sie und ihr Team in Ihrem Vorhaben unterstützen. </a:t>
            </a:r>
          </a:p>
          <a:p>
            <a:r>
              <a:rPr lang="de-DE" sz="2000" dirty="0"/>
              <a:t>Sie finden unter einigen Folien ergänzende Gedanken in der Notiz- oder Kommentarfunktion sowie methodische Hinweise, die den Austausch im Team anregen und die gemeinsame Arbeit begleiten können.</a:t>
            </a:r>
          </a:p>
          <a:p>
            <a:endParaRPr lang="de-DE" sz="2000" dirty="0"/>
          </a:p>
          <a:p>
            <a:r>
              <a:rPr lang="de-DE" sz="2000" dirty="0"/>
              <a:t>Wir wünschen Ihnen eine inspirierende Arbeit mit dem Bildungsplan!</a:t>
            </a:r>
          </a:p>
          <a:p>
            <a:endParaRPr lang="de-DE" sz="2000" dirty="0"/>
          </a:p>
          <a:p>
            <a:r>
              <a:rPr lang="de-DE" sz="2000" dirty="0"/>
              <a:t>Ihr BIfF-Team</a:t>
            </a:r>
          </a:p>
        </p:txBody>
      </p:sp>
    </p:spTree>
    <p:extLst>
      <p:ext uri="{BB962C8B-B14F-4D97-AF65-F5344CB8AC3E}">
        <p14:creationId xmlns:p14="http://schemas.microsoft.com/office/powerpoint/2010/main" val="159669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9362"/>
            <a:ext cx="10515600" cy="1325563"/>
          </a:xfrm>
        </p:spPr>
        <p:txBody>
          <a:bodyPr>
            <a:normAutofit/>
          </a:bodyPr>
          <a:lstStyle/>
          <a:p>
            <a:r>
              <a:rPr lang="de-DE" sz="4000" b="1" dirty="0">
                <a:latin typeface="Calibri" charset="0"/>
                <a:ea typeface="Calibri" charset="0"/>
                <a:cs typeface="Calibri" charset="0"/>
              </a:rPr>
              <a:t>Themen heute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472436" y="1501141"/>
            <a:ext cx="6189323" cy="3855718"/>
          </a:xfrm>
        </p:spPr>
        <p:txBody>
          <a:bodyPr>
            <a:normAutofit lnSpcReduction="10000"/>
          </a:bodyPr>
          <a:lstStyle/>
          <a:p>
            <a:pPr marL="457200" indent="-457200">
              <a:buFont typeface="Arial" panose="020B0604020202020204" pitchFamily="34" charset="0"/>
              <a:buChar char="•"/>
            </a:pPr>
            <a:r>
              <a:rPr lang="de-DE" dirty="0"/>
              <a:t>Zentrale Aspekte der Situation </a:t>
            </a:r>
            <a:br>
              <a:rPr lang="de-DE" dirty="0"/>
            </a:br>
            <a:r>
              <a:rPr lang="de-DE" dirty="0">
                <a:solidFill>
                  <a:srgbClr val="00B0F0"/>
                </a:solidFill>
              </a:rPr>
              <a:t>Spielen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r>
              <a:rPr lang="de-DE" dirty="0"/>
              <a:t>Bildungsbereich </a:t>
            </a:r>
            <a:r>
              <a:rPr lang="de-DE" dirty="0">
                <a:solidFill>
                  <a:srgbClr val="00B0F0"/>
                </a:solidFill>
              </a:rPr>
              <a:t>Natur und Technik</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9" name="Textfeld 8">
            <a:extLst>
              <a:ext uri="{FF2B5EF4-FFF2-40B4-BE49-F238E27FC236}">
                <a16:creationId xmlns:a16="http://schemas.microsoft.com/office/drawing/2014/main" id="{7FD739A9-B79A-CDF8-322A-D85DA8974C44}"/>
              </a:ext>
            </a:extLst>
          </p:cNvPr>
          <p:cNvSpPr txBox="1"/>
          <p:nvPr/>
        </p:nvSpPr>
        <p:spPr>
          <a:xfrm>
            <a:off x="6714163" y="3285374"/>
            <a:ext cx="2818562" cy="430887"/>
          </a:xfrm>
          <a:prstGeom prst="rect">
            <a:avLst/>
          </a:prstGeom>
          <a:noFill/>
        </p:spPr>
        <p:txBody>
          <a:bodyPr wrap="square">
            <a:spAutoFit/>
          </a:bodyPr>
          <a:lstStyle/>
          <a:p>
            <a:r>
              <a:rPr lang="de-DE" sz="1100" dirty="0">
                <a:solidFill>
                  <a:schemeClr val="bg1"/>
                </a:solidFill>
              </a:rPr>
              <a:t>Brandenburger Bildungsplan, S. 84, </a:t>
            </a:r>
          </a:p>
          <a:p>
            <a:r>
              <a:rPr lang="de-DE" sz="1100" dirty="0">
                <a:solidFill>
                  <a:schemeClr val="bg1"/>
                </a:solidFill>
              </a:rPr>
              <a:t>Uli Malende</a:t>
            </a:r>
          </a:p>
        </p:txBody>
      </p:sp>
      <p:pic>
        <p:nvPicPr>
          <p:cNvPr id="11" name="Grafik 10" descr="Ein Bild, das Gras, draußen, Schuhwerk, Person enthält.&#10;&#10;KI-generierte Inhalte können fehlerhaft sein.">
            <a:extLst>
              <a:ext uri="{FF2B5EF4-FFF2-40B4-BE49-F238E27FC236}">
                <a16:creationId xmlns:a16="http://schemas.microsoft.com/office/drawing/2014/main" id="{332E536E-7744-4609-AB3C-48247760E24F}"/>
              </a:ext>
            </a:extLst>
          </p:cNvPr>
          <p:cNvPicPr>
            <a:picLocks noChangeAspect="1"/>
          </p:cNvPicPr>
          <p:nvPr/>
        </p:nvPicPr>
        <p:blipFill>
          <a:blip r:embed="rId3"/>
          <a:stretch>
            <a:fillRect/>
          </a:stretch>
        </p:blipFill>
        <p:spPr>
          <a:xfrm>
            <a:off x="7288914" y="294345"/>
            <a:ext cx="4430650" cy="4760067"/>
          </a:xfrm>
          <a:prstGeom prst="rect">
            <a:avLst/>
          </a:prstGeom>
        </p:spPr>
      </p:pic>
      <p:sp>
        <p:nvSpPr>
          <p:cNvPr id="8" name="Rechteck 7">
            <a:extLst>
              <a:ext uri="{FF2B5EF4-FFF2-40B4-BE49-F238E27FC236}">
                <a16:creationId xmlns:a16="http://schemas.microsoft.com/office/drawing/2014/main" id="{E227E169-A13C-03EB-D5D3-67020C0F7CB4}"/>
              </a:ext>
            </a:extLst>
          </p:cNvPr>
          <p:cNvSpPr/>
          <p:nvPr/>
        </p:nvSpPr>
        <p:spPr>
          <a:xfrm>
            <a:off x="4184822" y="5338119"/>
            <a:ext cx="280086" cy="3130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2FBB53B8-3460-CB8F-4D6C-BDDD94C7B105}"/>
              </a:ext>
            </a:extLst>
          </p:cNvPr>
          <p:cNvSpPr txBox="1"/>
          <p:nvPr/>
        </p:nvSpPr>
        <p:spPr>
          <a:xfrm>
            <a:off x="7412264" y="5061120"/>
            <a:ext cx="4183949" cy="276999"/>
          </a:xfrm>
          <a:prstGeom prst="rect">
            <a:avLst/>
          </a:prstGeom>
          <a:noFill/>
        </p:spPr>
        <p:txBody>
          <a:bodyPr wrap="square" rtlCol="0">
            <a:spAutoFit/>
          </a:bodyPr>
          <a:lstStyle/>
          <a:p>
            <a:r>
              <a:rPr lang="de-DE" sz="1200" dirty="0"/>
              <a:t>Brandenburger Bildungsplan S. 264, Markus Spiske/</a:t>
            </a:r>
            <a:r>
              <a:rPr lang="de-DE" sz="1200" dirty="0" err="1"/>
              <a:t>photocase</a:t>
            </a:r>
            <a:endParaRPr lang="de-DE" sz="1200" dirty="0"/>
          </a:p>
        </p:txBody>
      </p:sp>
    </p:spTree>
    <p:extLst>
      <p:ext uri="{BB962C8B-B14F-4D97-AF65-F5344CB8AC3E}">
        <p14:creationId xmlns:p14="http://schemas.microsoft.com/office/powerpoint/2010/main" val="678656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5753200D-E177-4A31-B7FC-CDCC7A33F685}"/>
              </a:ext>
            </a:extLst>
          </p:cNvPr>
          <p:cNvSpPr txBox="1">
            <a:spLocks/>
          </p:cNvSpPr>
          <p:nvPr/>
        </p:nvSpPr>
        <p:spPr>
          <a:xfrm>
            <a:off x="838199" y="509645"/>
            <a:ext cx="10515600" cy="1325563"/>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Grundidee und Aufbau des Bildungsplans</a:t>
            </a:r>
          </a:p>
        </p:txBody>
      </p:sp>
      <p:pic>
        <p:nvPicPr>
          <p:cNvPr id="3" name="Grafik 2" descr="Ein Bild, das Text, Visitenkarte, Screenshot, Buch enthält.&#10;&#10;KI-generierte Inhalte können fehlerhaft sein.">
            <a:extLst>
              <a:ext uri="{FF2B5EF4-FFF2-40B4-BE49-F238E27FC236}">
                <a16:creationId xmlns:a16="http://schemas.microsoft.com/office/drawing/2014/main" id="{107F33C3-8229-01B5-1F8A-09720A355FD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5400000">
            <a:off x="679294" y="2223393"/>
            <a:ext cx="3228993" cy="4086521"/>
          </a:xfrm>
          <a:prstGeom prst="rect">
            <a:avLst/>
          </a:prstGeom>
        </p:spPr>
      </p:pic>
      <p:pic>
        <p:nvPicPr>
          <p:cNvPr id="7" name="Grafik 6" descr="Ein Bild, das Farbigkeit, Rechteck, Muster, Quadrat enthält.&#10;&#10;KI-generierte Inhalte können fehlerhaft sein.">
            <a:extLst>
              <a:ext uri="{FF2B5EF4-FFF2-40B4-BE49-F238E27FC236}">
                <a16:creationId xmlns:a16="http://schemas.microsoft.com/office/drawing/2014/main" id="{1D5A1D74-553C-CDC1-7207-0DA4B5ADE96E}"/>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461662" y="2445810"/>
            <a:ext cx="3427875" cy="3641688"/>
          </a:xfrm>
          <a:prstGeom prst="rect">
            <a:avLst/>
          </a:prstGeom>
        </p:spPr>
      </p:pic>
      <p:pic>
        <p:nvPicPr>
          <p:cNvPr id="10" name="Grafik 9">
            <a:extLst>
              <a:ext uri="{FF2B5EF4-FFF2-40B4-BE49-F238E27FC236}">
                <a16:creationId xmlns:a16="http://schemas.microsoft.com/office/drawing/2014/main" id="{95776902-9030-23C2-A931-6DB8339A551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542019" y="2445810"/>
            <a:ext cx="3660644" cy="3641688"/>
          </a:xfrm>
          <a:prstGeom prst="rect">
            <a:avLst/>
          </a:prstGeom>
        </p:spPr>
      </p:pic>
      <p:sp>
        <p:nvSpPr>
          <p:cNvPr id="11" name="Rechteck 10">
            <a:extLst>
              <a:ext uri="{FF2B5EF4-FFF2-40B4-BE49-F238E27FC236}">
                <a16:creationId xmlns:a16="http://schemas.microsoft.com/office/drawing/2014/main" id="{DA4FB5D2-98FE-525D-B1B6-A0F5227248D8}"/>
              </a:ext>
            </a:extLst>
          </p:cNvPr>
          <p:cNvSpPr/>
          <p:nvPr/>
        </p:nvSpPr>
        <p:spPr>
          <a:xfrm>
            <a:off x="502120" y="1326805"/>
            <a:ext cx="3520059" cy="803131"/>
          </a:xfrm>
          <a:prstGeom prst="rect">
            <a:avLst/>
          </a:prstGeom>
          <a:solidFill>
            <a:schemeClr val="accent3">
              <a:alpha val="50000"/>
            </a:schemeClr>
          </a:solidFill>
          <a:ln>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de-DE" dirty="0">
                <a:solidFill>
                  <a:schemeClr val="tx1">
                    <a:lumMod val="65000"/>
                    <a:lumOff val="35000"/>
                  </a:schemeClr>
                </a:solidFill>
              </a:rPr>
              <a:t>Pädagogische Alltagssituationen</a:t>
            </a:r>
          </a:p>
        </p:txBody>
      </p:sp>
      <p:sp>
        <p:nvSpPr>
          <p:cNvPr id="12" name="Rechteck 11">
            <a:extLst>
              <a:ext uri="{FF2B5EF4-FFF2-40B4-BE49-F238E27FC236}">
                <a16:creationId xmlns:a16="http://schemas.microsoft.com/office/drawing/2014/main" id="{7198AA13-D70B-D652-3812-0C7ADC4D0DB4}"/>
              </a:ext>
            </a:extLst>
          </p:cNvPr>
          <p:cNvSpPr/>
          <p:nvPr/>
        </p:nvSpPr>
        <p:spPr>
          <a:xfrm>
            <a:off x="4862945" y="1328022"/>
            <a:ext cx="2982192" cy="79162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solidFill>
                  <a:schemeClr val="tx1">
                    <a:lumMod val="65000"/>
                    <a:lumOff val="35000"/>
                  </a:schemeClr>
                </a:solidFill>
              </a:rPr>
              <a:t>Bildungsbereiche</a:t>
            </a:r>
          </a:p>
        </p:txBody>
      </p:sp>
      <p:sp>
        <p:nvSpPr>
          <p:cNvPr id="13" name="Rechteck 12">
            <a:extLst>
              <a:ext uri="{FF2B5EF4-FFF2-40B4-BE49-F238E27FC236}">
                <a16:creationId xmlns:a16="http://schemas.microsoft.com/office/drawing/2014/main" id="{549D8CD3-88DC-099D-5C7B-9C9F9ACA0EAB}"/>
              </a:ext>
            </a:extLst>
          </p:cNvPr>
          <p:cNvSpPr/>
          <p:nvPr/>
        </p:nvSpPr>
        <p:spPr>
          <a:xfrm>
            <a:off x="8707686" y="1316514"/>
            <a:ext cx="2982192" cy="803131"/>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tx1">
                    <a:lumMod val="65000"/>
                    <a:lumOff val="35000"/>
                  </a:schemeClr>
                </a:solidFill>
              </a:rPr>
              <a:t>Verknüpfung von</a:t>
            </a:r>
          </a:p>
          <a:p>
            <a:pPr algn="ctr"/>
            <a:r>
              <a:rPr lang="de-DE" dirty="0">
                <a:solidFill>
                  <a:schemeClr val="tx1">
                    <a:lumMod val="65000"/>
                    <a:lumOff val="35000"/>
                  </a:schemeClr>
                </a:solidFill>
              </a:rPr>
              <a:t>Alltagssituationen und Bildungsbereichen</a:t>
            </a:r>
          </a:p>
        </p:txBody>
      </p:sp>
      <p:sp>
        <p:nvSpPr>
          <p:cNvPr id="14" name="Additionszeichen 13">
            <a:extLst>
              <a:ext uri="{FF2B5EF4-FFF2-40B4-BE49-F238E27FC236}">
                <a16:creationId xmlns:a16="http://schemas.microsoft.com/office/drawing/2014/main" id="{DA29831F-D7B7-4268-C162-22CE54519252}"/>
              </a:ext>
            </a:extLst>
          </p:cNvPr>
          <p:cNvSpPr/>
          <p:nvPr/>
        </p:nvSpPr>
        <p:spPr>
          <a:xfrm>
            <a:off x="4237595" y="1557677"/>
            <a:ext cx="409935" cy="431909"/>
          </a:xfrm>
          <a:prstGeom prst="mathPlus">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Gleich 14">
            <a:extLst>
              <a:ext uri="{FF2B5EF4-FFF2-40B4-BE49-F238E27FC236}">
                <a16:creationId xmlns:a16="http://schemas.microsoft.com/office/drawing/2014/main" id="{7BA133FE-6E2F-3EEF-26F3-4D72ECDA0410}"/>
              </a:ext>
            </a:extLst>
          </p:cNvPr>
          <p:cNvSpPr/>
          <p:nvPr/>
        </p:nvSpPr>
        <p:spPr>
          <a:xfrm>
            <a:off x="8060552" y="1572786"/>
            <a:ext cx="431719" cy="401689"/>
          </a:xfrm>
          <a:prstGeom prst="mathEqual">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solidFill>
                <a:schemeClr val="tx1"/>
              </a:solidFill>
            </a:endParaRPr>
          </a:p>
        </p:txBody>
      </p:sp>
      <p:sp>
        <p:nvSpPr>
          <p:cNvPr id="2" name="Textfeld 1">
            <a:extLst>
              <a:ext uri="{FF2B5EF4-FFF2-40B4-BE49-F238E27FC236}">
                <a16:creationId xmlns:a16="http://schemas.microsoft.com/office/drawing/2014/main" id="{4B9F9272-AD63-82C8-8E75-4D8FB956D0A5}"/>
              </a:ext>
            </a:extLst>
          </p:cNvPr>
          <p:cNvSpPr txBox="1"/>
          <p:nvPr/>
        </p:nvSpPr>
        <p:spPr>
          <a:xfrm>
            <a:off x="228508" y="5916977"/>
            <a:ext cx="2704194" cy="276999"/>
          </a:xfrm>
          <a:prstGeom prst="rect">
            <a:avLst/>
          </a:prstGeom>
          <a:noFill/>
        </p:spPr>
        <p:txBody>
          <a:bodyPr wrap="square" rtlCol="0">
            <a:spAutoFit/>
          </a:bodyPr>
          <a:lstStyle/>
          <a:p>
            <a:r>
              <a:rPr lang="de-DE" sz="1200" dirty="0"/>
              <a:t>Brandenburger Bildungsplan, S. 12</a:t>
            </a:r>
          </a:p>
        </p:txBody>
      </p:sp>
    </p:spTree>
    <p:extLst>
      <p:ext uri="{BB962C8B-B14F-4D97-AF65-F5344CB8AC3E}">
        <p14:creationId xmlns:p14="http://schemas.microsoft.com/office/powerpoint/2010/main" val="2026961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noFill/>
        </p:spPr>
        <p:txBody>
          <a:bodyPr>
            <a:normAutofit/>
          </a:bodyPr>
          <a:lstStyle/>
          <a:p>
            <a:r>
              <a:rPr lang="de-DE" sz="4000" b="1" dirty="0">
                <a:latin typeface="Calibri" charset="0"/>
                <a:ea typeface="Calibri" charset="0"/>
                <a:cs typeface="Calibri" charset="0"/>
              </a:rPr>
              <a:t>Pädagogische Alltagssituationen </a:t>
            </a:r>
            <a:br>
              <a:rPr lang="de-DE" sz="4000" b="1" dirty="0">
                <a:latin typeface="Calibri" charset="0"/>
                <a:ea typeface="Calibri" charset="0"/>
                <a:cs typeface="Calibri" charset="0"/>
              </a:rPr>
            </a:br>
            <a:r>
              <a:rPr lang="de-DE" sz="2000" b="1" dirty="0">
                <a:latin typeface="Calibri" charset="0"/>
                <a:ea typeface="Calibri" charset="0"/>
                <a:cs typeface="Calibri" charset="0"/>
              </a:rPr>
              <a:t>Gliederung im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791728"/>
            <a:ext cx="8559800" cy="4429297"/>
          </a:xfrm>
          <a:solidFill>
            <a:schemeClr val="accent1">
              <a:lumMod val="20000"/>
              <a:lumOff val="80000"/>
            </a:schemeClr>
          </a:solidFill>
        </p:spPr>
        <p:txBody>
          <a:bodyPr>
            <a:normAutofit lnSpcReduction="10000"/>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865679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2" title="IMG_20250409_164315_edit_59705825900264.jpg"/>
          <p:cNvPicPr preferRelativeResize="0"/>
          <p:nvPr/>
        </p:nvPicPr>
        <p:blipFill>
          <a:blip r:embed="rId3">
            <a:alphaModFix/>
          </a:blip>
          <a:stretch>
            <a:fillRect/>
          </a:stretch>
        </p:blipFill>
        <p:spPr>
          <a:xfrm>
            <a:off x="842963" y="386862"/>
            <a:ext cx="7217051" cy="4932484"/>
          </a:xfrm>
          <a:prstGeom prst="rect">
            <a:avLst/>
          </a:prstGeom>
          <a:noFill/>
          <a:ln>
            <a:noFill/>
          </a:ln>
        </p:spPr>
      </p:pic>
      <p:sp>
        <p:nvSpPr>
          <p:cNvPr id="99" name="Google Shape;99;p12"/>
          <p:cNvSpPr txBox="1"/>
          <p:nvPr/>
        </p:nvSpPr>
        <p:spPr>
          <a:xfrm>
            <a:off x="976366" y="5426134"/>
            <a:ext cx="5644242" cy="97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900" dirty="0">
                <a:solidFill>
                  <a:schemeClr val="accent2"/>
                </a:solidFill>
                <a:latin typeface="Calibri"/>
                <a:ea typeface="Calibri"/>
                <a:cs typeface="Calibri"/>
                <a:sym typeface="Calibri"/>
              </a:rPr>
              <a:t>50 Seiten haben nur Bilder! :-)</a:t>
            </a:r>
          </a:p>
          <a:p>
            <a:pPr marL="0" lvl="0" indent="0" algn="l" rtl="0">
              <a:spcBef>
                <a:spcPts val="0"/>
              </a:spcBef>
              <a:spcAft>
                <a:spcPts val="0"/>
              </a:spcAft>
              <a:buNone/>
            </a:pPr>
            <a:r>
              <a:rPr lang="de-DE" sz="1900" dirty="0">
                <a:solidFill>
                  <a:schemeClr val="accent2"/>
                </a:solidFill>
                <a:latin typeface="Calibri"/>
                <a:ea typeface="Calibri"/>
                <a:cs typeface="Calibri"/>
                <a:sym typeface="Calibri"/>
              </a:rPr>
              <a:t>Erweiterung: Fokus auf Alltagsituationen</a:t>
            </a:r>
          </a:p>
          <a:p>
            <a:pPr marL="0" lvl="0" indent="0" algn="l" rtl="0">
              <a:spcBef>
                <a:spcPts val="0"/>
              </a:spcBef>
              <a:spcAft>
                <a:spcPts val="0"/>
              </a:spcAft>
              <a:buNone/>
            </a:pPr>
            <a:r>
              <a:rPr lang="de-DE" sz="1900" dirty="0">
                <a:solidFill>
                  <a:schemeClr val="accent2"/>
                </a:solidFill>
                <a:latin typeface="Calibri"/>
                <a:ea typeface="Calibri"/>
                <a:cs typeface="Calibri"/>
                <a:sym typeface="Calibri"/>
              </a:rPr>
              <a:t>Genauere Beschreibung der Umsetzung</a:t>
            </a:r>
            <a:endParaRPr sz="1900" dirty="0">
              <a:solidFill>
                <a:schemeClr val="accent2"/>
              </a:solidFill>
              <a:latin typeface="Calibri"/>
              <a:ea typeface="Calibri"/>
              <a:cs typeface="Calibri"/>
              <a:sym typeface="Calibri"/>
            </a:endParaRPr>
          </a:p>
        </p:txBody>
      </p:sp>
      <p:sp>
        <p:nvSpPr>
          <p:cNvPr id="4" name="Textfeld 3">
            <a:extLst>
              <a:ext uri="{FF2B5EF4-FFF2-40B4-BE49-F238E27FC236}">
                <a16:creationId xmlns:a16="http://schemas.microsoft.com/office/drawing/2014/main" id="{81E501E2-3124-7F47-F651-CEB5FC4663C8}"/>
              </a:ext>
            </a:extLst>
          </p:cNvPr>
          <p:cNvSpPr txBox="1"/>
          <p:nvPr/>
        </p:nvSpPr>
        <p:spPr>
          <a:xfrm>
            <a:off x="8403482" y="247616"/>
            <a:ext cx="3590615" cy="5355312"/>
          </a:xfrm>
          <a:prstGeom prst="rect">
            <a:avLst/>
          </a:prstGeom>
          <a:noFill/>
        </p:spPr>
        <p:txBody>
          <a:bodyPr wrap="square" rtlCol="0">
            <a:spAutoFit/>
          </a:bodyPr>
          <a:lstStyle/>
          <a:p>
            <a:r>
              <a:rPr lang="de-DE" b="1" dirty="0"/>
              <a:t>Der Bildungsplan ist ein tolle Arbeitshilfe!</a:t>
            </a:r>
          </a:p>
          <a:p>
            <a:endParaRPr lang="de-DE" dirty="0"/>
          </a:p>
          <a:p>
            <a:pPr marL="285750" indent="-285750">
              <a:buFont typeface="Arial" panose="020B0604020202020204" pitchFamily="34" charset="0"/>
              <a:buChar char="•"/>
            </a:pPr>
            <a:r>
              <a:rPr lang="de-DE" dirty="0"/>
              <a:t>Pädagogisches Handeln Grundlagen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Praxisbeispiele</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Aussagen von Kindern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Vorsicht-Abschnitt</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Verknüpfung mit Bildungsbereichen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Partizipative Bildungsumgebung gestalten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Bildungsbereiche beschrieben</a:t>
            </a:r>
          </a:p>
        </p:txBody>
      </p:sp>
      <p:sp>
        <p:nvSpPr>
          <p:cNvPr id="3" name="Textfeld 2">
            <a:extLst>
              <a:ext uri="{FF2B5EF4-FFF2-40B4-BE49-F238E27FC236}">
                <a16:creationId xmlns:a16="http://schemas.microsoft.com/office/drawing/2014/main" id="{4D621BDD-551F-E92F-F2C4-7C6612C2D282}"/>
              </a:ext>
            </a:extLst>
          </p:cNvPr>
          <p:cNvSpPr txBox="1"/>
          <p:nvPr/>
        </p:nvSpPr>
        <p:spPr>
          <a:xfrm rot="21084000">
            <a:off x="9033691" y="5653873"/>
            <a:ext cx="3073729" cy="369332"/>
          </a:xfrm>
          <a:prstGeom prst="rect">
            <a:avLst/>
          </a:prstGeom>
          <a:solidFill>
            <a:schemeClr val="accent2">
              <a:lumMod val="60000"/>
              <a:lumOff val="40000"/>
            </a:schemeClr>
          </a:solidFill>
        </p:spPr>
        <p:txBody>
          <a:bodyPr wrap="square" rtlCol="0">
            <a:spAutoFit/>
          </a:bodyPr>
          <a:lstStyle/>
          <a:p>
            <a:r>
              <a:rPr lang="de-DE" b="1" dirty="0">
                <a:solidFill>
                  <a:schemeClr val="bg1"/>
                </a:solidFill>
              </a:rPr>
              <a:t>Aus der Praxis - für die Praxis!</a:t>
            </a:r>
          </a:p>
        </p:txBody>
      </p:sp>
      <p:sp>
        <p:nvSpPr>
          <p:cNvPr id="6" name="Textfeld 5">
            <a:extLst>
              <a:ext uri="{FF2B5EF4-FFF2-40B4-BE49-F238E27FC236}">
                <a16:creationId xmlns:a16="http://schemas.microsoft.com/office/drawing/2014/main" id="{18AD1021-71B1-977D-117B-55B4CF603501}"/>
              </a:ext>
            </a:extLst>
          </p:cNvPr>
          <p:cNvSpPr txBox="1"/>
          <p:nvPr/>
        </p:nvSpPr>
        <p:spPr>
          <a:xfrm>
            <a:off x="6200226" y="5397160"/>
            <a:ext cx="2761736" cy="369332"/>
          </a:xfrm>
          <a:prstGeom prst="rect">
            <a:avLst/>
          </a:prstGeom>
          <a:noFill/>
        </p:spPr>
        <p:txBody>
          <a:bodyPr wrap="square" rtlCol="0">
            <a:spAutoFit/>
          </a:bodyPr>
          <a:lstStyle/>
          <a:p>
            <a:r>
              <a:rPr lang="de-DE" dirty="0"/>
              <a:t>© Natascha Welz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24" title="IMG_20250409_164300_edit_59761514492964.jpg"/>
          <p:cNvPicPr preferRelativeResize="0"/>
          <p:nvPr/>
        </p:nvPicPr>
        <p:blipFill>
          <a:blip r:embed="rId3">
            <a:alphaModFix/>
          </a:blip>
          <a:stretch>
            <a:fillRect/>
          </a:stretch>
        </p:blipFill>
        <p:spPr>
          <a:xfrm>
            <a:off x="1143004" y="59263"/>
            <a:ext cx="8712200" cy="5122333"/>
          </a:xfrm>
          <a:prstGeom prst="rect">
            <a:avLst/>
          </a:prstGeom>
          <a:noFill/>
          <a:ln>
            <a:noFill/>
          </a:ln>
        </p:spPr>
      </p:pic>
      <p:sp>
        <p:nvSpPr>
          <p:cNvPr id="3" name="Textfeld 2">
            <a:extLst>
              <a:ext uri="{FF2B5EF4-FFF2-40B4-BE49-F238E27FC236}">
                <a16:creationId xmlns:a16="http://schemas.microsoft.com/office/drawing/2014/main" id="{9C2E63D7-8D6A-872C-4EE7-1C822886D0C4}"/>
              </a:ext>
            </a:extLst>
          </p:cNvPr>
          <p:cNvSpPr txBox="1"/>
          <p:nvPr/>
        </p:nvSpPr>
        <p:spPr>
          <a:xfrm>
            <a:off x="999067" y="5477933"/>
            <a:ext cx="10185400" cy="461665"/>
          </a:xfrm>
          <a:prstGeom prst="rect">
            <a:avLst/>
          </a:prstGeom>
          <a:noFill/>
        </p:spPr>
        <p:txBody>
          <a:bodyPr wrap="square" rtlCol="0">
            <a:spAutoFit/>
          </a:bodyPr>
          <a:lstStyle/>
          <a:p>
            <a:r>
              <a:rPr lang="de-DE" sz="2400" b="1" dirty="0">
                <a:solidFill>
                  <a:schemeClr val="accent2"/>
                </a:solidFill>
              </a:rPr>
              <a:t>Der Bildungsplan ist der Rahmen, das Bild müssen wir selber malen!</a:t>
            </a:r>
          </a:p>
        </p:txBody>
      </p:sp>
      <p:sp>
        <p:nvSpPr>
          <p:cNvPr id="5" name="Textfeld 4">
            <a:extLst>
              <a:ext uri="{FF2B5EF4-FFF2-40B4-BE49-F238E27FC236}">
                <a16:creationId xmlns:a16="http://schemas.microsoft.com/office/drawing/2014/main" id="{5CD60336-1D39-9F18-9C00-723D2FE0CC71}"/>
              </a:ext>
            </a:extLst>
          </p:cNvPr>
          <p:cNvSpPr txBox="1"/>
          <p:nvPr/>
        </p:nvSpPr>
        <p:spPr>
          <a:xfrm>
            <a:off x="9855204" y="4846057"/>
            <a:ext cx="2761736" cy="369332"/>
          </a:xfrm>
          <a:prstGeom prst="rect">
            <a:avLst/>
          </a:prstGeom>
          <a:noFill/>
        </p:spPr>
        <p:txBody>
          <a:bodyPr wrap="square" rtlCol="0">
            <a:spAutoFit/>
          </a:bodyPr>
          <a:lstStyle/>
          <a:p>
            <a:r>
              <a:rPr lang="de-DE" dirty="0"/>
              <a:t>© Natascha Welz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8FF928-8254-890A-29AC-74BA1551B227}"/>
              </a:ext>
            </a:extLst>
          </p:cNvPr>
          <p:cNvSpPr>
            <a:spLocks noGrp="1"/>
          </p:cNvSpPr>
          <p:nvPr>
            <p:ph type="title"/>
          </p:nvPr>
        </p:nvSpPr>
        <p:spPr>
          <a:xfrm>
            <a:off x="838200" y="715101"/>
            <a:ext cx="10515600" cy="1299065"/>
          </a:xfrm>
        </p:spPr>
        <p:txBody>
          <a:bodyPr>
            <a:normAutofit fontScale="90000"/>
          </a:bodyPr>
          <a:lstStyle/>
          <a:p>
            <a:r>
              <a:rPr lang="de-DE" b="1" dirty="0">
                <a:solidFill>
                  <a:schemeClr val="accent4"/>
                </a:solidFill>
                <a:latin typeface="Calibri" charset="0"/>
                <a:ea typeface="Calibri" charset="0"/>
                <a:cs typeface="Calibri" charset="0"/>
              </a:rPr>
              <a:t>Verknüpfung von Alltagssituation Spielen und Bildungsbereich Natur und Technik</a:t>
            </a:r>
            <a:br>
              <a:rPr lang="de-DE" dirty="0"/>
            </a:br>
            <a:endParaRPr lang="de-DE" dirty="0"/>
          </a:p>
        </p:txBody>
      </p:sp>
      <p:grpSp>
        <p:nvGrpSpPr>
          <p:cNvPr id="8" name="Gruppieren 7">
            <a:extLst>
              <a:ext uri="{FF2B5EF4-FFF2-40B4-BE49-F238E27FC236}">
                <a16:creationId xmlns:a16="http://schemas.microsoft.com/office/drawing/2014/main" id="{4F8D7EA9-2B1B-B8BC-BFE3-3A60515E425B}"/>
              </a:ext>
            </a:extLst>
          </p:cNvPr>
          <p:cNvGrpSpPr/>
          <p:nvPr/>
        </p:nvGrpSpPr>
        <p:grpSpPr>
          <a:xfrm>
            <a:off x="5527428" y="2940344"/>
            <a:ext cx="1090247" cy="987566"/>
            <a:chOff x="5550875" y="3047266"/>
            <a:chExt cx="1090247" cy="987566"/>
          </a:xfrm>
        </p:grpSpPr>
        <p:sp>
          <p:nvSpPr>
            <p:cNvPr id="4" name="Pfeil: nach rechts 3">
              <a:extLst>
                <a:ext uri="{FF2B5EF4-FFF2-40B4-BE49-F238E27FC236}">
                  <a16:creationId xmlns:a16="http://schemas.microsoft.com/office/drawing/2014/main" id="{1A676946-31DC-55AD-5922-A9322DA6BF09}"/>
                </a:ext>
              </a:extLst>
            </p:cNvPr>
            <p:cNvSpPr/>
            <p:nvPr/>
          </p:nvSpPr>
          <p:spPr>
            <a:xfrm>
              <a:off x="5550876" y="3047266"/>
              <a:ext cx="1090246" cy="386861"/>
            </a:xfrm>
            <a:prstGeom prst="righ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Pfeil: nach rechts 5">
              <a:extLst>
                <a:ext uri="{FF2B5EF4-FFF2-40B4-BE49-F238E27FC236}">
                  <a16:creationId xmlns:a16="http://schemas.microsoft.com/office/drawing/2014/main" id="{5C055929-F997-0A66-7D91-6701BCE48C50}"/>
                </a:ext>
              </a:extLst>
            </p:cNvPr>
            <p:cNvSpPr/>
            <p:nvPr/>
          </p:nvSpPr>
          <p:spPr>
            <a:xfrm rot="10800000">
              <a:off x="5550875" y="3647971"/>
              <a:ext cx="1090246" cy="386861"/>
            </a:xfrm>
            <a:prstGeom prst="righ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9" name="Textfeld 8">
            <a:extLst>
              <a:ext uri="{FF2B5EF4-FFF2-40B4-BE49-F238E27FC236}">
                <a16:creationId xmlns:a16="http://schemas.microsoft.com/office/drawing/2014/main" id="{32351E08-7E3B-07A0-0B70-9CBF3DDCBF68}"/>
              </a:ext>
            </a:extLst>
          </p:cNvPr>
          <p:cNvSpPr txBox="1"/>
          <p:nvPr/>
        </p:nvSpPr>
        <p:spPr>
          <a:xfrm>
            <a:off x="2129819" y="3167390"/>
            <a:ext cx="2654709" cy="523220"/>
          </a:xfrm>
          <a:prstGeom prst="rect">
            <a:avLst/>
          </a:prstGeom>
          <a:noFill/>
        </p:spPr>
        <p:txBody>
          <a:bodyPr wrap="square" rtlCol="0">
            <a:spAutoFit/>
          </a:bodyPr>
          <a:lstStyle/>
          <a:p>
            <a:r>
              <a:rPr lang="de-DE" sz="2800" b="1" dirty="0">
                <a:solidFill>
                  <a:schemeClr val="bg2"/>
                </a:solidFill>
              </a:rPr>
              <a:t>Alltagssituation</a:t>
            </a:r>
          </a:p>
        </p:txBody>
      </p:sp>
      <p:sp>
        <p:nvSpPr>
          <p:cNvPr id="10" name="Textfeld 9">
            <a:extLst>
              <a:ext uri="{FF2B5EF4-FFF2-40B4-BE49-F238E27FC236}">
                <a16:creationId xmlns:a16="http://schemas.microsoft.com/office/drawing/2014/main" id="{29F6D262-D9AB-0FB4-B0CF-4F92AB8809C1}"/>
              </a:ext>
            </a:extLst>
          </p:cNvPr>
          <p:cNvSpPr txBox="1"/>
          <p:nvPr/>
        </p:nvSpPr>
        <p:spPr>
          <a:xfrm>
            <a:off x="7360580" y="3167390"/>
            <a:ext cx="2654709" cy="523220"/>
          </a:xfrm>
          <a:prstGeom prst="rect">
            <a:avLst/>
          </a:prstGeom>
          <a:noFill/>
        </p:spPr>
        <p:txBody>
          <a:bodyPr wrap="square" rtlCol="0">
            <a:spAutoFit/>
          </a:bodyPr>
          <a:lstStyle/>
          <a:p>
            <a:r>
              <a:rPr lang="de-DE" sz="2800" b="1" dirty="0">
                <a:solidFill>
                  <a:schemeClr val="accent4"/>
                </a:solidFill>
              </a:rPr>
              <a:t>Bildungsbereich</a:t>
            </a:r>
          </a:p>
        </p:txBody>
      </p:sp>
    </p:spTree>
    <p:extLst>
      <p:ext uri="{BB962C8B-B14F-4D97-AF65-F5344CB8AC3E}">
        <p14:creationId xmlns:p14="http://schemas.microsoft.com/office/powerpoint/2010/main" val="316821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Zeichnung, Entwurf, Lineart, Strichzeichnung enthält.&#10;&#10;KI-generierte Inhalte können fehlerhaft sein.">
            <a:extLst>
              <a:ext uri="{FF2B5EF4-FFF2-40B4-BE49-F238E27FC236}">
                <a16:creationId xmlns:a16="http://schemas.microsoft.com/office/drawing/2014/main" id="{5914EDEE-2321-1833-2CE1-3A7C890D82C5}"/>
              </a:ext>
            </a:extLst>
          </p:cNvPr>
          <p:cNvPicPr>
            <a:picLocks noChangeAspect="1"/>
          </p:cNvPicPr>
          <p:nvPr/>
        </p:nvPicPr>
        <p:blipFill>
          <a:blip r:embed="rId2"/>
          <a:stretch>
            <a:fillRect/>
          </a:stretch>
        </p:blipFill>
        <p:spPr>
          <a:xfrm>
            <a:off x="3326011" y="1240406"/>
            <a:ext cx="5539978" cy="4154984"/>
          </a:xfrm>
          <a:prstGeom prst="rect">
            <a:avLst/>
          </a:prstGeom>
        </p:spPr>
      </p:pic>
      <p:sp>
        <p:nvSpPr>
          <p:cNvPr id="7" name="Textfeld 6">
            <a:extLst>
              <a:ext uri="{FF2B5EF4-FFF2-40B4-BE49-F238E27FC236}">
                <a16:creationId xmlns:a16="http://schemas.microsoft.com/office/drawing/2014/main" id="{E8FB404E-DB07-08DC-F046-A5F6AD3CD6A7}"/>
              </a:ext>
            </a:extLst>
          </p:cNvPr>
          <p:cNvSpPr txBox="1"/>
          <p:nvPr/>
        </p:nvSpPr>
        <p:spPr>
          <a:xfrm>
            <a:off x="763132" y="396312"/>
            <a:ext cx="8943974" cy="707886"/>
          </a:xfrm>
          <a:prstGeom prst="rect">
            <a:avLst/>
          </a:prstGeom>
          <a:noFill/>
        </p:spPr>
        <p:txBody>
          <a:bodyPr wrap="square">
            <a:spAutoFit/>
          </a:bodyPr>
          <a:lstStyle/>
          <a:p>
            <a:r>
              <a:rPr lang="de-DE" sz="4000" b="1" dirty="0">
                <a:solidFill>
                  <a:schemeClr val="bg2"/>
                </a:solidFill>
                <a:latin typeface="Calibri" charset="0"/>
                <a:ea typeface="Calibri" charset="0"/>
                <a:cs typeface="Calibri" charset="0"/>
              </a:rPr>
              <a:t>Zentrale Autonomie-Situationen</a:t>
            </a:r>
          </a:p>
        </p:txBody>
      </p:sp>
      <p:sp>
        <p:nvSpPr>
          <p:cNvPr id="8" name="Textfeld 7">
            <a:extLst>
              <a:ext uri="{FF2B5EF4-FFF2-40B4-BE49-F238E27FC236}">
                <a16:creationId xmlns:a16="http://schemas.microsoft.com/office/drawing/2014/main" id="{1452D34A-10B6-FB3F-6F49-BB4FE942ED54}"/>
              </a:ext>
            </a:extLst>
          </p:cNvPr>
          <p:cNvSpPr txBox="1"/>
          <p:nvPr/>
        </p:nvSpPr>
        <p:spPr>
          <a:xfrm>
            <a:off x="763132" y="1343916"/>
            <a:ext cx="3936274" cy="4401205"/>
          </a:xfrm>
          <a:prstGeom prst="rect">
            <a:avLst/>
          </a:prstGeom>
          <a:noFill/>
        </p:spPr>
        <p:txBody>
          <a:bodyPr wrap="square" rtlCol="0">
            <a:spAutoFit/>
          </a:bodyPr>
          <a:lstStyle/>
          <a:p>
            <a:r>
              <a:rPr lang="de-DE" sz="2800" b="1" dirty="0">
                <a:solidFill>
                  <a:srgbClr val="FF0000"/>
                </a:solidFill>
              </a:rPr>
              <a:t>	</a:t>
            </a:r>
            <a:r>
              <a:rPr lang="de-DE" sz="2800" b="1" u="sng" dirty="0">
                <a:solidFill>
                  <a:schemeClr val="bg2"/>
                </a:solidFill>
              </a:rPr>
              <a:t>Spielen</a:t>
            </a:r>
          </a:p>
          <a:p>
            <a:endParaRPr lang="de-DE" sz="2800" b="1" dirty="0">
              <a:solidFill>
                <a:srgbClr val="FF0000"/>
              </a:solidFill>
            </a:endParaRPr>
          </a:p>
          <a:p>
            <a:endParaRPr lang="de-DE" sz="2800" b="1" dirty="0">
              <a:solidFill>
                <a:srgbClr val="FF0000"/>
              </a:solidFill>
            </a:endParaRPr>
          </a:p>
          <a:p>
            <a:endParaRPr lang="de-DE" sz="2800" b="1" dirty="0">
              <a:solidFill>
                <a:srgbClr val="FF0000"/>
              </a:solidFill>
            </a:endParaRPr>
          </a:p>
          <a:p>
            <a:endParaRPr lang="de-DE" sz="2800" b="1" dirty="0">
              <a:solidFill>
                <a:srgbClr val="FF0000"/>
              </a:solidFill>
            </a:endParaRPr>
          </a:p>
          <a:p>
            <a:endParaRPr lang="de-DE" sz="2800" b="1" dirty="0">
              <a:solidFill>
                <a:srgbClr val="FF0000"/>
              </a:solidFill>
            </a:endParaRPr>
          </a:p>
          <a:p>
            <a:endParaRPr lang="de-DE" sz="2800" b="1" dirty="0">
              <a:solidFill>
                <a:srgbClr val="FF0000"/>
              </a:solidFill>
            </a:endParaRPr>
          </a:p>
          <a:p>
            <a:endParaRPr lang="de-DE" sz="2800" b="1" dirty="0">
              <a:solidFill>
                <a:srgbClr val="FF0000"/>
              </a:solidFill>
            </a:endParaRPr>
          </a:p>
          <a:p>
            <a:endParaRPr lang="de-DE" sz="2800" b="1" dirty="0">
              <a:solidFill>
                <a:srgbClr val="FF0000"/>
              </a:solidFill>
            </a:endParaRPr>
          </a:p>
          <a:p>
            <a:r>
              <a:rPr lang="de-DE" sz="2800" dirty="0">
                <a:solidFill>
                  <a:schemeClr val="bg2"/>
                </a:solidFill>
              </a:rPr>
              <a:t>Bad und Hygiene</a:t>
            </a:r>
          </a:p>
        </p:txBody>
      </p:sp>
      <p:sp>
        <p:nvSpPr>
          <p:cNvPr id="9" name="Textfeld 8">
            <a:extLst>
              <a:ext uri="{FF2B5EF4-FFF2-40B4-BE49-F238E27FC236}">
                <a16:creationId xmlns:a16="http://schemas.microsoft.com/office/drawing/2014/main" id="{6EAE8A26-73AA-018C-50EF-EE2B25054086}"/>
              </a:ext>
            </a:extLst>
          </p:cNvPr>
          <p:cNvSpPr txBox="1"/>
          <p:nvPr/>
        </p:nvSpPr>
        <p:spPr>
          <a:xfrm>
            <a:off x="7257462" y="1491271"/>
            <a:ext cx="4171406" cy="5262979"/>
          </a:xfrm>
          <a:prstGeom prst="rect">
            <a:avLst/>
          </a:prstGeom>
          <a:noFill/>
        </p:spPr>
        <p:txBody>
          <a:bodyPr wrap="square" rtlCol="0">
            <a:spAutoFit/>
          </a:bodyPr>
          <a:lstStyle/>
          <a:p>
            <a:r>
              <a:rPr lang="de-DE" sz="2800" dirty="0">
                <a:solidFill>
                  <a:schemeClr val="bg2"/>
                </a:solidFill>
              </a:rPr>
              <a:t>Ausruhen und Schlafen</a:t>
            </a:r>
          </a:p>
          <a:p>
            <a:endParaRPr lang="de-DE" sz="2800" dirty="0">
              <a:solidFill>
                <a:schemeClr val="bg2"/>
              </a:solidFill>
            </a:endParaRPr>
          </a:p>
          <a:p>
            <a:endParaRPr lang="de-DE" sz="2800" dirty="0">
              <a:solidFill>
                <a:schemeClr val="bg2"/>
              </a:solidFill>
            </a:endParaRPr>
          </a:p>
          <a:p>
            <a:endParaRPr lang="de-DE" sz="2800" dirty="0">
              <a:solidFill>
                <a:schemeClr val="bg2"/>
              </a:solidFill>
            </a:endParaRPr>
          </a:p>
          <a:p>
            <a:endParaRPr lang="de-DE" sz="2800" dirty="0">
              <a:solidFill>
                <a:schemeClr val="bg2"/>
              </a:solidFill>
            </a:endParaRPr>
          </a:p>
          <a:p>
            <a:r>
              <a:rPr lang="de-DE" sz="2800" dirty="0">
                <a:solidFill>
                  <a:schemeClr val="bg2"/>
                </a:solidFill>
              </a:rPr>
              <a:t>		</a:t>
            </a:r>
          </a:p>
          <a:p>
            <a:r>
              <a:rPr lang="de-DE" sz="2800" dirty="0">
                <a:solidFill>
                  <a:schemeClr val="bg2"/>
                </a:solidFill>
              </a:rPr>
              <a:t>		Essen</a:t>
            </a:r>
          </a:p>
          <a:p>
            <a:endParaRPr lang="de-DE" sz="2800" dirty="0">
              <a:solidFill>
                <a:srgbClr val="FF0000"/>
              </a:solidFill>
            </a:endParaRPr>
          </a:p>
          <a:p>
            <a:endParaRPr lang="de-DE" sz="2800" dirty="0">
              <a:solidFill>
                <a:srgbClr val="FF0000"/>
              </a:solidFill>
            </a:endParaRPr>
          </a:p>
          <a:p>
            <a:endParaRPr lang="de-DE" sz="2800" dirty="0">
              <a:solidFill>
                <a:srgbClr val="FF0000"/>
              </a:solidFill>
            </a:endParaRPr>
          </a:p>
          <a:p>
            <a:endParaRPr lang="de-DE" sz="2800" dirty="0">
              <a:solidFill>
                <a:srgbClr val="FF0000"/>
              </a:solidFill>
            </a:endParaRPr>
          </a:p>
          <a:p>
            <a:endParaRPr lang="de-DE" sz="2800" dirty="0">
              <a:solidFill>
                <a:srgbClr val="FF0000"/>
              </a:solidFill>
            </a:endParaRPr>
          </a:p>
        </p:txBody>
      </p:sp>
      <p:sp>
        <p:nvSpPr>
          <p:cNvPr id="2" name="Textfeld 1">
            <a:extLst>
              <a:ext uri="{FF2B5EF4-FFF2-40B4-BE49-F238E27FC236}">
                <a16:creationId xmlns:a16="http://schemas.microsoft.com/office/drawing/2014/main" id="{5F281AAC-EFFD-1A16-2DB8-FE0BD885DFE3}"/>
              </a:ext>
            </a:extLst>
          </p:cNvPr>
          <p:cNvSpPr txBox="1"/>
          <p:nvPr/>
        </p:nvSpPr>
        <p:spPr>
          <a:xfrm>
            <a:off x="6610235" y="5026058"/>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3510768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C7FBB9E5-628A-4C82-14D1-868F2861AF71}"/>
              </a:ext>
            </a:extLst>
          </p:cNvPr>
          <p:cNvSpPr txBox="1"/>
          <p:nvPr/>
        </p:nvSpPr>
        <p:spPr>
          <a:xfrm>
            <a:off x="910046" y="178789"/>
            <a:ext cx="10371908" cy="7817525"/>
          </a:xfrm>
          <a:prstGeom prst="rect">
            <a:avLst/>
          </a:prstGeom>
          <a:noFill/>
        </p:spPr>
        <p:txBody>
          <a:bodyPr wrap="square" rtlCol="0">
            <a:spAutoFit/>
          </a:bodyPr>
          <a:lstStyle/>
          <a:p>
            <a:r>
              <a:rPr lang="de-DE" sz="3600" b="1" u="sng" dirty="0"/>
              <a:t>Warum Alltagssituationen so wichtig sind….</a:t>
            </a:r>
          </a:p>
          <a:p>
            <a:endParaRPr lang="de-DE" sz="2400" b="1" dirty="0"/>
          </a:p>
          <a:p>
            <a:r>
              <a:rPr lang="de-DE" sz="2400" b="1" dirty="0"/>
              <a:t>Alltagssituationen sind pädagogische Situationen!</a:t>
            </a:r>
            <a:br>
              <a:rPr lang="de-DE" sz="2400" b="1" dirty="0"/>
            </a:br>
            <a:r>
              <a:rPr lang="de-DE" sz="2400" dirty="0"/>
              <a:t>…und brauchen professionelle Begleitung und Gestaltung!</a:t>
            </a:r>
          </a:p>
          <a:p>
            <a:endParaRPr lang="de-DE" sz="2400" dirty="0"/>
          </a:p>
          <a:p>
            <a:pPr marL="285750" indent="-285750">
              <a:buFont typeface="Arial" panose="020B0604020202020204" pitchFamily="34" charset="0"/>
              <a:buChar char="•"/>
            </a:pPr>
            <a:r>
              <a:rPr lang="de-DE" sz="2400" dirty="0"/>
              <a:t>Kinder lernen im Alltag am allerbesten:</a:t>
            </a:r>
            <a:br>
              <a:rPr lang="de-DE" sz="2400" dirty="0"/>
            </a:br>
            <a:r>
              <a:rPr lang="de-DE" sz="2400" dirty="0"/>
              <a:t>Fokus auf Situation, die gerade geschieht (Spielen, Essen, Anziehen…)</a:t>
            </a:r>
          </a:p>
          <a:p>
            <a:pPr marL="285750" indent="-285750">
              <a:buFont typeface="Arial" panose="020B0604020202020204" pitchFamily="34" charset="0"/>
              <a:buChar char="•"/>
            </a:pPr>
            <a:r>
              <a:rPr lang="de-DE" sz="2400" dirty="0"/>
              <a:t>Welche </a:t>
            </a:r>
            <a:r>
              <a:rPr lang="de-DE" sz="2400" b="1" dirty="0"/>
              <a:t>Entwicklungsaufgaben</a:t>
            </a:r>
            <a:r>
              <a:rPr lang="de-DE" sz="2400" dirty="0"/>
              <a:t> hat das Kind?</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b="1" dirty="0"/>
              <a:t>Alltag</a:t>
            </a:r>
            <a:r>
              <a:rPr lang="de-DE" sz="2400" dirty="0"/>
              <a:t> ist der ganze Tag (Wachzeit der Kinder)</a:t>
            </a:r>
          </a:p>
          <a:p>
            <a:pPr marL="285750" indent="-285750">
              <a:buFont typeface="Arial" panose="020B0604020202020204" pitchFamily="34" charset="0"/>
              <a:buChar char="•"/>
            </a:pPr>
            <a:r>
              <a:rPr lang="de-DE" sz="2400" dirty="0"/>
              <a:t>Kinder sammeln hier elementare Lebenserfahrungen</a:t>
            </a:r>
            <a:br>
              <a:rPr lang="de-DE" sz="2400" dirty="0"/>
            </a:br>
            <a:r>
              <a:rPr lang="de-DE" sz="2400" dirty="0"/>
              <a:t>(Kita, Krippe, Hort als </a:t>
            </a:r>
            <a:r>
              <a:rPr lang="de-DE" sz="2400" b="1" dirty="0"/>
              <a:t>Spiel-, Lern-, und Lebensort</a:t>
            </a:r>
            <a:r>
              <a:rPr lang="de-DE" sz="2400" dirty="0"/>
              <a:t>)</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b="1" dirty="0"/>
              <a:t>Bildungsbereiche</a:t>
            </a:r>
            <a:r>
              <a:rPr lang="de-DE" sz="2400" dirty="0"/>
              <a:t> werden mit alltäglichem Handeln verknüpft</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dirty="0"/>
              <a:t>Gelungene Alltagssituationen = Wohlbefinden der Kinder und Erwachsenen</a:t>
            </a:r>
          </a:p>
          <a:p>
            <a:endParaRPr lang="de-DE" sz="2400" dirty="0"/>
          </a:p>
          <a:p>
            <a:endParaRPr lang="de-DE" dirty="0"/>
          </a:p>
          <a:p>
            <a:endParaRPr lang="de-DE" dirty="0"/>
          </a:p>
          <a:p>
            <a:endParaRPr lang="de-DE" dirty="0"/>
          </a:p>
          <a:p>
            <a:endParaRPr lang="de-DE" dirty="0"/>
          </a:p>
        </p:txBody>
      </p:sp>
    </p:spTree>
    <p:extLst>
      <p:ext uri="{BB962C8B-B14F-4D97-AF65-F5344CB8AC3E}">
        <p14:creationId xmlns:p14="http://schemas.microsoft.com/office/powerpoint/2010/main" val="2045533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D0BB4BCE-D0F1-E381-D116-F08BF7CC26BD}"/>
              </a:ext>
            </a:extLst>
          </p:cNvPr>
          <p:cNvSpPr txBox="1"/>
          <p:nvPr/>
        </p:nvSpPr>
        <p:spPr>
          <a:xfrm>
            <a:off x="1023457" y="456937"/>
            <a:ext cx="10519794" cy="707886"/>
          </a:xfrm>
          <a:prstGeom prst="rect">
            <a:avLst/>
          </a:prstGeom>
          <a:noFill/>
        </p:spPr>
        <p:txBody>
          <a:bodyPr wrap="square" rtlCol="0">
            <a:spAutoFit/>
          </a:bodyPr>
          <a:lstStyle/>
          <a:p>
            <a:r>
              <a:rPr lang="de-DE" sz="4000" dirty="0">
                <a:solidFill>
                  <a:schemeClr val="accent4"/>
                </a:solidFill>
              </a:rPr>
              <a:t>Ein Blick zurück…</a:t>
            </a:r>
            <a:endParaRPr lang="de-DE" sz="4000" dirty="0"/>
          </a:p>
        </p:txBody>
      </p:sp>
      <p:pic>
        <p:nvPicPr>
          <p:cNvPr id="4" name="Grafik 3">
            <a:extLst>
              <a:ext uri="{FF2B5EF4-FFF2-40B4-BE49-F238E27FC236}">
                <a16:creationId xmlns:a16="http://schemas.microsoft.com/office/drawing/2014/main" id="{C516BD57-5A75-4602-AE6C-410674E18D3A}"/>
              </a:ext>
            </a:extLst>
          </p:cNvPr>
          <p:cNvPicPr>
            <a:picLocks noChangeAspect="1"/>
          </p:cNvPicPr>
          <p:nvPr/>
        </p:nvPicPr>
        <p:blipFill>
          <a:blip r:embed="rId3"/>
          <a:stretch>
            <a:fillRect/>
          </a:stretch>
        </p:blipFill>
        <p:spPr>
          <a:xfrm>
            <a:off x="1023457" y="1435503"/>
            <a:ext cx="4980017" cy="3735013"/>
          </a:xfrm>
          <a:prstGeom prst="rect">
            <a:avLst/>
          </a:prstGeom>
        </p:spPr>
      </p:pic>
    </p:spTree>
    <p:extLst>
      <p:ext uri="{BB962C8B-B14F-4D97-AF65-F5344CB8AC3E}">
        <p14:creationId xmlns:p14="http://schemas.microsoft.com/office/powerpoint/2010/main" val="1361187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tertitel 4">
            <a:extLst>
              <a:ext uri="{FF2B5EF4-FFF2-40B4-BE49-F238E27FC236}">
                <a16:creationId xmlns:a16="http://schemas.microsoft.com/office/drawing/2014/main" id="{855EF85F-D06B-12E4-93FD-3FE4A64929FF}"/>
              </a:ext>
            </a:extLst>
          </p:cNvPr>
          <p:cNvSpPr txBox="1">
            <a:spLocks/>
          </p:cNvSpPr>
          <p:nvPr/>
        </p:nvSpPr>
        <p:spPr>
          <a:xfrm>
            <a:off x="4926037" y="271353"/>
            <a:ext cx="2339925" cy="902129"/>
          </a:xfrm>
          <a:prstGeom prst="rect">
            <a:avLst/>
          </a:prstGeom>
          <a:solidFill>
            <a:schemeClr val="accent5">
              <a:lumMod val="20000"/>
              <a:lumOff val="80000"/>
            </a:schemeClr>
          </a:soli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4800" b="1" dirty="0">
                <a:solidFill>
                  <a:schemeClr val="bg2"/>
                </a:solidFill>
              </a:rPr>
              <a:t>Spielen</a:t>
            </a:r>
          </a:p>
        </p:txBody>
      </p:sp>
      <p:sp>
        <p:nvSpPr>
          <p:cNvPr id="2" name="Textfeld 1">
            <a:extLst>
              <a:ext uri="{FF2B5EF4-FFF2-40B4-BE49-F238E27FC236}">
                <a16:creationId xmlns:a16="http://schemas.microsoft.com/office/drawing/2014/main" id="{3A6CC05F-5C4A-7FE4-F657-AB51FAB3EDFB}"/>
              </a:ext>
            </a:extLst>
          </p:cNvPr>
          <p:cNvSpPr txBox="1"/>
          <p:nvPr/>
        </p:nvSpPr>
        <p:spPr>
          <a:xfrm>
            <a:off x="306147" y="4204142"/>
            <a:ext cx="10178561" cy="1938992"/>
          </a:xfrm>
          <a:prstGeom prst="rect">
            <a:avLst/>
          </a:prstGeom>
          <a:noFill/>
        </p:spPr>
        <p:txBody>
          <a:bodyPr wrap="square" rtlCol="0">
            <a:spAutoFit/>
          </a:bodyPr>
          <a:lstStyle/>
          <a:p>
            <a:pPr marL="571500" indent="-571500">
              <a:buFont typeface="Arial" panose="020B0604020202020204" pitchFamily="34" charset="0"/>
              <a:buChar char="•"/>
            </a:pPr>
            <a:r>
              <a:rPr lang="de-DE" sz="2400" b="1" dirty="0">
                <a:solidFill>
                  <a:srgbClr val="00B0F0"/>
                </a:solidFill>
              </a:rPr>
              <a:t>Genug Raum und Zeit für Spielen</a:t>
            </a:r>
          </a:p>
          <a:p>
            <a:pPr marL="571500" indent="-571500">
              <a:buFont typeface="Arial" panose="020B0604020202020204" pitchFamily="34" charset="0"/>
              <a:buChar char="•"/>
            </a:pPr>
            <a:endParaRPr lang="de-DE" sz="2400" b="1" dirty="0">
              <a:solidFill>
                <a:srgbClr val="00B0F0"/>
              </a:solidFill>
            </a:endParaRPr>
          </a:p>
          <a:p>
            <a:pPr marL="571500" indent="-571500">
              <a:buFont typeface="Arial" panose="020B0604020202020204" pitchFamily="34" charset="0"/>
              <a:buChar char="•"/>
            </a:pPr>
            <a:r>
              <a:rPr lang="de-DE" sz="2400" b="1" dirty="0">
                <a:solidFill>
                  <a:srgbClr val="00B0F0"/>
                </a:solidFill>
              </a:rPr>
              <a:t>Im Spiel erkunden Kinder eigenständig die Welt</a:t>
            </a:r>
          </a:p>
          <a:p>
            <a:pPr marL="571500" indent="-571500">
              <a:buFont typeface="Arial" panose="020B0604020202020204" pitchFamily="34" charset="0"/>
              <a:buChar char="•"/>
            </a:pPr>
            <a:endParaRPr lang="de-DE" sz="2400" b="1" dirty="0">
              <a:solidFill>
                <a:srgbClr val="00B0F0"/>
              </a:solidFill>
            </a:endParaRPr>
          </a:p>
          <a:p>
            <a:pPr marL="571500" indent="-571500">
              <a:buFont typeface="Arial" panose="020B0604020202020204" pitchFamily="34" charset="0"/>
              <a:buChar char="•"/>
            </a:pPr>
            <a:r>
              <a:rPr lang="de-DE" sz="2400" b="1" dirty="0">
                <a:solidFill>
                  <a:srgbClr val="00B0F0"/>
                </a:solidFill>
              </a:rPr>
              <a:t>Ausgewogen: Autonomie und Unterstützung</a:t>
            </a:r>
          </a:p>
        </p:txBody>
      </p:sp>
      <p:pic>
        <p:nvPicPr>
          <p:cNvPr id="6" name="Grafik 5" descr="Ein Bild, das Entwurf, weiß enthält.&#10;&#10;KI-generierte Inhalte können fehlerhaft sein.">
            <a:extLst>
              <a:ext uri="{FF2B5EF4-FFF2-40B4-BE49-F238E27FC236}">
                <a16:creationId xmlns:a16="http://schemas.microsoft.com/office/drawing/2014/main" id="{FAA09C4C-64AE-1444-7C60-48B13F3EE314}"/>
              </a:ext>
            </a:extLst>
          </p:cNvPr>
          <p:cNvPicPr>
            <a:picLocks noChangeAspect="1"/>
          </p:cNvPicPr>
          <p:nvPr/>
        </p:nvPicPr>
        <p:blipFill>
          <a:blip r:embed="rId3"/>
          <a:srcRect l="1755" r="936"/>
          <a:stretch>
            <a:fillRect/>
          </a:stretch>
        </p:blipFill>
        <p:spPr>
          <a:xfrm>
            <a:off x="0" y="1473772"/>
            <a:ext cx="12192000" cy="2646695"/>
          </a:xfrm>
          <a:prstGeom prst="rect">
            <a:avLst/>
          </a:prstGeom>
        </p:spPr>
      </p:pic>
      <p:sp>
        <p:nvSpPr>
          <p:cNvPr id="7" name="Textfeld 6">
            <a:extLst>
              <a:ext uri="{FF2B5EF4-FFF2-40B4-BE49-F238E27FC236}">
                <a16:creationId xmlns:a16="http://schemas.microsoft.com/office/drawing/2014/main" id="{B5346116-056F-A54B-C57F-E88181766D6D}"/>
              </a:ext>
            </a:extLst>
          </p:cNvPr>
          <p:cNvSpPr txBox="1"/>
          <p:nvPr/>
        </p:nvSpPr>
        <p:spPr>
          <a:xfrm>
            <a:off x="10187340" y="4198278"/>
            <a:ext cx="2761736" cy="369332"/>
          </a:xfrm>
          <a:prstGeom prst="rect">
            <a:avLst/>
          </a:prstGeom>
          <a:noFill/>
        </p:spPr>
        <p:txBody>
          <a:bodyPr wrap="square" rtlCol="0">
            <a:spAutoFit/>
          </a:bodyPr>
          <a:lstStyle/>
          <a:p>
            <a:r>
              <a:rPr lang="de-DE" dirty="0"/>
              <a:t>© Natascha Welz</a:t>
            </a:r>
          </a:p>
        </p:txBody>
      </p:sp>
      <p:pic>
        <p:nvPicPr>
          <p:cNvPr id="5" name="Grafik 4">
            <a:extLst>
              <a:ext uri="{FF2B5EF4-FFF2-40B4-BE49-F238E27FC236}">
                <a16:creationId xmlns:a16="http://schemas.microsoft.com/office/drawing/2014/main" id="{C13485CF-E459-7EF1-ACFE-5D2E4533E469}"/>
              </a:ext>
            </a:extLst>
          </p:cNvPr>
          <p:cNvPicPr>
            <a:picLocks noChangeAspect="1"/>
          </p:cNvPicPr>
          <p:nvPr/>
        </p:nvPicPr>
        <p:blipFill>
          <a:blip r:embed="rId4"/>
          <a:srcRect t="27664"/>
          <a:stretch>
            <a:fillRect/>
          </a:stretch>
        </p:blipFill>
        <p:spPr>
          <a:xfrm>
            <a:off x="11427330" y="3885660"/>
            <a:ext cx="685859" cy="369333"/>
          </a:xfrm>
          <a:prstGeom prst="rect">
            <a:avLst/>
          </a:prstGeom>
        </p:spPr>
      </p:pic>
    </p:spTree>
    <p:extLst>
      <p:ext uri="{BB962C8B-B14F-4D97-AF65-F5344CB8AC3E}">
        <p14:creationId xmlns:p14="http://schemas.microsoft.com/office/powerpoint/2010/main" val="1862867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1052384" y="729089"/>
            <a:ext cx="8355228" cy="1300262"/>
          </a:xfrm>
        </p:spPr>
        <p:txBody>
          <a:bodyPr>
            <a:normAutofit/>
          </a:bodyPr>
          <a:lstStyle/>
          <a:p>
            <a:r>
              <a:rPr lang="de-DE" sz="4000" b="1" dirty="0">
                <a:solidFill>
                  <a:schemeClr val="bg2"/>
                </a:solidFill>
                <a:latin typeface="Calibri" charset="0"/>
                <a:ea typeface="Calibri" charset="0"/>
                <a:cs typeface="Calibri" charset="0"/>
              </a:rPr>
              <a:t>„Heute nur gespielt?“ </a:t>
            </a:r>
            <a:r>
              <a:rPr lang="de-DE" sz="3200" b="1" dirty="0" err="1">
                <a:solidFill>
                  <a:schemeClr val="bg2"/>
                </a:solidFill>
                <a:latin typeface="Calibri" charset="0"/>
                <a:ea typeface="Calibri" charset="0"/>
                <a:cs typeface="Calibri" charset="0"/>
              </a:rPr>
              <a:t>Jaaaa</a:t>
            </a:r>
            <a:r>
              <a:rPr lang="de-DE" sz="3200" b="1" dirty="0">
                <a:solidFill>
                  <a:schemeClr val="bg2"/>
                </a:solidFill>
                <a:latin typeface="Calibri" charset="0"/>
                <a:ea typeface="Calibri" charset="0"/>
                <a:cs typeface="Calibri" charset="0"/>
              </a:rPr>
              <a:t>…und wie!</a:t>
            </a:r>
            <a:br>
              <a:rPr lang="de-DE" sz="3200" b="1" dirty="0">
                <a:solidFill>
                  <a:schemeClr val="bg2"/>
                </a:solidFill>
                <a:latin typeface="Calibri" charset="0"/>
                <a:ea typeface="Calibri" charset="0"/>
                <a:cs typeface="Calibri" charset="0"/>
              </a:rPr>
            </a:br>
            <a:br>
              <a:rPr lang="de-DE" sz="2400" b="1" dirty="0">
                <a:solidFill>
                  <a:schemeClr val="bg2"/>
                </a:solidFill>
                <a:latin typeface="Calibri" charset="0"/>
                <a:ea typeface="Calibri" charset="0"/>
                <a:cs typeface="Calibri" charset="0"/>
              </a:rPr>
            </a:br>
            <a:r>
              <a:rPr lang="de-DE" sz="2400" b="1" dirty="0">
                <a:solidFill>
                  <a:schemeClr val="bg2"/>
                </a:solidFill>
                <a:latin typeface="Calibri" charset="0"/>
                <a:ea typeface="Calibri" charset="0"/>
                <a:cs typeface="Calibri" charset="0"/>
              </a:rPr>
              <a:t>Zentrale Aspekte der Alltagssituation </a:t>
            </a:r>
            <a:r>
              <a:rPr kumimoji="0" lang="de-DE" sz="2400" b="1" i="0" u="none" strike="noStrike" kern="1200" cap="none" spc="0" normalizeH="0" baseline="0" noProof="0" dirty="0">
                <a:ln>
                  <a:noFill/>
                </a:ln>
                <a:solidFill>
                  <a:schemeClr val="bg2">
                    <a:lumMod val="60000"/>
                    <a:lumOff val="40000"/>
                  </a:schemeClr>
                </a:solidFill>
                <a:effectLst/>
                <a:uLnTx/>
                <a:uFillTx/>
                <a:latin typeface="Calibri" panose="020F0502020204030204"/>
                <a:ea typeface="+mn-ea"/>
                <a:cs typeface="+mn-cs"/>
              </a:rPr>
              <a:t>Spielen I</a:t>
            </a:r>
            <a:r>
              <a:rPr kumimoji="0" lang="de-DE" sz="2400" b="0" i="0" u="none" strike="noStrike" kern="1200" cap="none" spc="0" normalizeH="0" baseline="0" noProof="0" dirty="0">
                <a:ln>
                  <a:noFill/>
                </a:ln>
                <a:solidFill>
                  <a:schemeClr val="bg2">
                    <a:lumMod val="60000"/>
                    <a:lumOff val="40000"/>
                  </a:schemeClr>
                </a:solidFill>
                <a:effectLst/>
                <a:uLnTx/>
                <a:uFillTx/>
                <a:latin typeface="Calibri" panose="020F0502020204030204"/>
                <a:ea typeface="+mn-ea"/>
                <a:cs typeface="+mn-cs"/>
              </a:rPr>
              <a:t> (BBP S. 51-61)</a:t>
            </a:r>
            <a:endParaRPr lang="de-DE" sz="2400" dirty="0">
              <a:solidFill>
                <a:schemeClr val="bg2">
                  <a:lumMod val="60000"/>
                  <a:lumOff val="40000"/>
                </a:schemeClr>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181233" y="2328448"/>
            <a:ext cx="11829534" cy="3542226"/>
          </a:xfrm>
        </p:spPr>
        <p:txBody>
          <a:bodyPr>
            <a:normAutofit/>
          </a:bodyPr>
          <a:lstStyle/>
          <a:p>
            <a:pPr marL="1143000" lvl="1" indent="-457200"/>
            <a:endParaRPr lang="de-DE" sz="1100" b="1" dirty="0">
              <a:solidFill>
                <a:schemeClr val="accent4"/>
              </a:solidFill>
            </a:endParaRPr>
          </a:p>
          <a:p>
            <a:pPr marL="1143000" lvl="1" indent="-457200"/>
            <a:r>
              <a:rPr lang="de-DE" b="1" dirty="0">
                <a:solidFill>
                  <a:schemeClr val="accent4"/>
                </a:solidFill>
              </a:rPr>
              <a:t>„Spielen ist nicht trivial, sondern von tiefster Bedeutung.“ </a:t>
            </a:r>
            <a:r>
              <a:rPr lang="de-DE" dirty="0"/>
              <a:t>(Fröbel, 1826)</a:t>
            </a:r>
          </a:p>
          <a:p>
            <a:pPr marL="1143000" lvl="1" indent="-457200"/>
            <a:endParaRPr lang="de-DE" sz="1200" dirty="0"/>
          </a:p>
          <a:p>
            <a:pPr marL="1143000" lvl="1" indent="-457200"/>
            <a:endParaRPr lang="de-DE" dirty="0"/>
          </a:p>
          <a:p>
            <a:pPr marL="1143000" lvl="1" indent="-457200"/>
            <a:r>
              <a:rPr lang="de-DE" dirty="0"/>
              <a:t>Im Spiel verfolgen Kinder ihre Bildungs- und Entwicklungsthemen eigenständig</a:t>
            </a:r>
          </a:p>
          <a:p>
            <a:pPr marL="1143000" lvl="1" indent="-457200"/>
            <a:endParaRPr lang="de-DE" sz="1200" dirty="0"/>
          </a:p>
          <a:p>
            <a:pPr marL="1143000" lvl="1" indent="-457200"/>
            <a:endParaRPr lang="de-DE" dirty="0"/>
          </a:p>
          <a:p>
            <a:pPr marL="1143000" lvl="1" indent="-457200"/>
            <a:r>
              <a:rPr lang="de-DE" dirty="0"/>
              <a:t>Freispiel heißt nicht frei haben!</a:t>
            </a:r>
          </a:p>
          <a:p>
            <a:pPr lvl="1" indent="0">
              <a:buNone/>
            </a:pPr>
            <a:endParaRPr lang="de-DE" sz="1200" dirty="0"/>
          </a:p>
          <a:p>
            <a:pPr lvl="1" indent="0">
              <a:buNone/>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3615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1052384" y="729089"/>
            <a:ext cx="8355228" cy="1300262"/>
          </a:xfrm>
        </p:spPr>
        <p:txBody>
          <a:bodyPr>
            <a:normAutofit/>
          </a:bodyPr>
          <a:lstStyle/>
          <a:p>
            <a:r>
              <a:rPr lang="de-DE" sz="4000" b="1" dirty="0">
                <a:solidFill>
                  <a:schemeClr val="bg2"/>
                </a:solidFill>
                <a:latin typeface="Calibri" charset="0"/>
                <a:ea typeface="Calibri" charset="0"/>
                <a:cs typeface="Calibri" charset="0"/>
              </a:rPr>
              <a:t>„Heute nur gespielt?“ </a:t>
            </a:r>
            <a:r>
              <a:rPr lang="de-DE" sz="3200" b="1" dirty="0" err="1">
                <a:solidFill>
                  <a:schemeClr val="bg2"/>
                </a:solidFill>
                <a:latin typeface="Calibri" charset="0"/>
                <a:ea typeface="Calibri" charset="0"/>
                <a:cs typeface="Calibri" charset="0"/>
              </a:rPr>
              <a:t>Jaaaa</a:t>
            </a:r>
            <a:r>
              <a:rPr lang="de-DE" sz="3200" b="1" dirty="0">
                <a:solidFill>
                  <a:schemeClr val="bg2"/>
                </a:solidFill>
                <a:latin typeface="Calibri" charset="0"/>
                <a:ea typeface="Calibri" charset="0"/>
                <a:cs typeface="Calibri" charset="0"/>
              </a:rPr>
              <a:t>…und wie!</a:t>
            </a:r>
            <a:br>
              <a:rPr lang="de-DE" sz="3200" b="1" dirty="0">
                <a:solidFill>
                  <a:schemeClr val="bg2"/>
                </a:solidFill>
                <a:latin typeface="Calibri" charset="0"/>
                <a:ea typeface="Calibri" charset="0"/>
                <a:cs typeface="Calibri" charset="0"/>
              </a:rPr>
            </a:br>
            <a:br>
              <a:rPr lang="de-DE" sz="2400" b="1" dirty="0">
                <a:solidFill>
                  <a:schemeClr val="bg2"/>
                </a:solidFill>
                <a:latin typeface="Calibri" charset="0"/>
                <a:ea typeface="Calibri" charset="0"/>
                <a:cs typeface="Calibri" charset="0"/>
              </a:rPr>
            </a:br>
            <a:r>
              <a:rPr lang="de-DE" sz="2400" b="1" dirty="0">
                <a:solidFill>
                  <a:schemeClr val="bg2"/>
                </a:solidFill>
                <a:latin typeface="Calibri" charset="0"/>
                <a:ea typeface="Calibri" charset="0"/>
                <a:cs typeface="Calibri" charset="0"/>
              </a:rPr>
              <a:t>Zentrale Aspekte der Alltagssituation </a:t>
            </a:r>
            <a:r>
              <a:rPr kumimoji="0" lang="de-DE" sz="2400" b="1" i="0" u="none" strike="noStrike" kern="1200" cap="none" spc="0" normalizeH="0" baseline="0" noProof="0" dirty="0">
                <a:ln>
                  <a:noFill/>
                </a:ln>
                <a:solidFill>
                  <a:schemeClr val="bg2">
                    <a:lumMod val="60000"/>
                    <a:lumOff val="40000"/>
                  </a:schemeClr>
                </a:solidFill>
                <a:effectLst/>
                <a:uLnTx/>
                <a:uFillTx/>
                <a:latin typeface="Calibri" panose="020F0502020204030204"/>
                <a:ea typeface="+mn-ea"/>
                <a:cs typeface="+mn-cs"/>
              </a:rPr>
              <a:t>Spielen II</a:t>
            </a:r>
            <a:r>
              <a:rPr kumimoji="0" lang="de-DE" sz="2400" b="0" i="0" u="none" strike="noStrike" kern="1200" cap="none" spc="0" normalizeH="0" baseline="0" noProof="0" dirty="0">
                <a:ln>
                  <a:noFill/>
                </a:ln>
                <a:solidFill>
                  <a:schemeClr val="bg2">
                    <a:lumMod val="60000"/>
                    <a:lumOff val="40000"/>
                  </a:schemeClr>
                </a:solidFill>
                <a:effectLst/>
                <a:uLnTx/>
                <a:uFillTx/>
                <a:latin typeface="Calibri" panose="020F0502020204030204"/>
                <a:ea typeface="+mn-ea"/>
                <a:cs typeface="+mn-cs"/>
              </a:rPr>
              <a:t> (BBP S. 51-61)</a:t>
            </a:r>
            <a:endParaRPr lang="de-DE" sz="2400" dirty="0">
              <a:solidFill>
                <a:schemeClr val="bg2">
                  <a:lumMod val="60000"/>
                  <a:lumOff val="40000"/>
                </a:schemeClr>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165821" y="2154838"/>
            <a:ext cx="11829534" cy="4145950"/>
          </a:xfrm>
        </p:spPr>
        <p:txBody>
          <a:bodyPr>
            <a:normAutofit/>
          </a:bodyPr>
          <a:lstStyle/>
          <a:p>
            <a:pPr marL="1143000" lvl="1" indent="-457200"/>
            <a:endParaRPr lang="de-DE" sz="1100" b="1" dirty="0">
              <a:solidFill>
                <a:schemeClr val="accent4"/>
              </a:solidFill>
            </a:endParaRPr>
          </a:p>
          <a:p>
            <a:pPr lvl="1" indent="0">
              <a:buNone/>
            </a:pPr>
            <a:endParaRPr lang="de-DE" sz="1200" dirty="0"/>
          </a:p>
          <a:p>
            <a:pPr marL="1143000" lvl="1" indent="-457200"/>
            <a:r>
              <a:rPr lang="de-DE" dirty="0"/>
              <a:t>Kinder brauchen im Spiel...</a:t>
            </a:r>
            <a:br>
              <a:rPr lang="de-DE" dirty="0"/>
            </a:br>
            <a:r>
              <a:rPr lang="de-DE" dirty="0"/>
              <a:t>- Autonomie (selbst entscheiden, was, wo, mit wem, wie lange)</a:t>
            </a:r>
            <a:br>
              <a:rPr lang="de-DE" dirty="0"/>
            </a:br>
            <a:r>
              <a:rPr lang="de-DE" dirty="0"/>
              <a:t>- Unterstützung (Entwicklung fördern, oder bei Überforderung, Konflikten)</a:t>
            </a:r>
            <a:br>
              <a:rPr lang="de-DE" dirty="0"/>
            </a:br>
            <a:endParaRPr lang="de-DE" sz="1200" dirty="0"/>
          </a:p>
          <a:p>
            <a:pPr marL="1143000" lvl="1" indent="-457200"/>
            <a:endParaRPr lang="de-DE" sz="1400" dirty="0"/>
          </a:p>
          <a:p>
            <a:pPr marL="1143000" lvl="1" indent="-457200"/>
            <a:r>
              <a:rPr lang="de-DE" dirty="0"/>
              <a:t>Fachkraft als Spielpartner*in</a:t>
            </a:r>
          </a:p>
          <a:p>
            <a:pPr marL="1143000" lvl="1" indent="-457200"/>
            <a:endParaRPr lang="de-DE" sz="1200" dirty="0"/>
          </a:p>
          <a:p>
            <a:pPr marL="1143000" lvl="1" indent="-457200"/>
            <a:endParaRPr lang="de-DE" sz="1200" dirty="0"/>
          </a:p>
          <a:p>
            <a:pPr marL="1143000" lvl="1" indent="-457200"/>
            <a:r>
              <a:rPr lang="de-DE" dirty="0"/>
              <a:t>Raum und Material: spielfördernd</a:t>
            </a:r>
          </a:p>
          <a:p>
            <a:pPr lvl="1" indent="0">
              <a:buNone/>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6993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33858-1AA4-0BC5-20A1-D1DC3165AB70}"/>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2D7A09F9-6A2A-CF50-7A0A-7D88018CD637}"/>
              </a:ext>
            </a:extLst>
          </p:cNvPr>
          <p:cNvSpPr>
            <a:spLocks noGrp="1"/>
          </p:cNvSpPr>
          <p:nvPr>
            <p:ph idx="1"/>
          </p:nvPr>
        </p:nvSpPr>
        <p:spPr>
          <a:xfrm>
            <a:off x="615745" y="2249508"/>
            <a:ext cx="10960510" cy="3378887"/>
          </a:xfrm>
        </p:spPr>
        <p:txBody>
          <a:bodyPr>
            <a:normAutofit/>
          </a:bodyPr>
          <a:lstStyle/>
          <a:p>
            <a:pPr marL="457200" indent="-457200">
              <a:buFont typeface="Arial" panose="020B0604020202020204" pitchFamily="34" charset="0"/>
              <a:buChar char="•"/>
            </a:pPr>
            <a:r>
              <a:rPr lang="de-DE" dirty="0">
                <a:solidFill>
                  <a:schemeClr val="accent4"/>
                </a:solidFill>
              </a:rPr>
              <a:t>Was bedeutet das für die pädagogische Gestaltung der Situation? </a:t>
            </a:r>
          </a:p>
          <a:p>
            <a:pPr marL="1143000" lvl="1" indent="-457200"/>
            <a:r>
              <a:rPr lang="de-DE" dirty="0"/>
              <a:t>Kinder ins Gespräch bringen: ich sehe, was ihr da macht…</a:t>
            </a:r>
            <a:br>
              <a:rPr lang="de-DE" dirty="0"/>
            </a:br>
            <a:r>
              <a:rPr lang="de-DE" dirty="0"/>
              <a:t>was braucht ihr noch? (Info, Material, Platz, Ideen…)</a:t>
            </a:r>
          </a:p>
          <a:p>
            <a:pPr marL="1143000" lvl="1" indent="-457200"/>
            <a:endParaRPr lang="de-DE" dirty="0"/>
          </a:p>
          <a:p>
            <a:pPr marL="1143000" lvl="1" indent="-457200"/>
            <a:r>
              <a:rPr lang="de-DE" dirty="0"/>
              <a:t>Explorative Fragen: „Warum ist der dunkle Sand kälter?</a:t>
            </a:r>
          </a:p>
          <a:p>
            <a:pPr marL="1143000" lvl="1" indent="-457200"/>
            <a:endParaRPr lang="de-DE" dirty="0"/>
          </a:p>
          <a:p>
            <a:pPr marL="1143000" lvl="1" indent="-457200"/>
            <a:r>
              <a:rPr lang="de-DE" dirty="0"/>
              <a:t>Bei Konflikten mit Spielpartner*innen vermitteln</a:t>
            </a:r>
          </a:p>
          <a:p>
            <a:pPr marL="1143000" lvl="1" indent="-457200"/>
            <a:endParaRPr lang="de-DE" dirty="0"/>
          </a:p>
        </p:txBody>
      </p:sp>
      <p:sp>
        <p:nvSpPr>
          <p:cNvPr id="5" name="Rechteck 4">
            <a:extLst>
              <a:ext uri="{FF2B5EF4-FFF2-40B4-BE49-F238E27FC236}">
                <a16:creationId xmlns:a16="http://schemas.microsoft.com/office/drawing/2014/main" id="{CBEF9E1E-5D68-98F3-9E94-01C2FA6EAED7}"/>
              </a:ext>
            </a:extLst>
          </p:cNvPr>
          <p:cNvSpPr/>
          <p:nvPr/>
        </p:nvSpPr>
        <p:spPr>
          <a:xfrm>
            <a:off x="11798710" y="0"/>
            <a:ext cx="393290" cy="2758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465858A4-3922-5E86-4FA0-E89D16DEAF62}"/>
              </a:ext>
            </a:extLst>
          </p:cNvPr>
          <p:cNvSpPr txBox="1">
            <a:spLocks/>
          </p:cNvSpPr>
          <p:nvPr/>
        </p:nvSpPr>
        <p:spPr>
          <a:xfrm>
            <a:off x="981075" y="574089"/>
            <a:ext cx="8355228" cy="13002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solidFill>
                  <a:schemeClr val="bg2"/>
                </a:solidFill>
                <a:latin typeface="Calibri" charset="0"/>
                <a:ea typeface="Calibri" charset="0"/>
                <a:cs typeface="Calibri" charset="0"/>
              </a:rPr>
              <a:t>„Heute nur gespielt?“ </a:t>
            </a:r>
            <a:r>
              <a:rPr lang="de-DE" sz="3200" b="1" dirty="0" err="1">
                <a:solidFill>
                  <a:schemeClr val="bg2"/>
                </a:solidFill>
                <a:latin typeface="Calibri" charset="0"/>
                <a:ea typeface="Calibri" charset="0"/>
                <a:cs typeface="Calibri" charset="0"/>
              </a:rPr>
              <a:t>Jaaaa</a:t>
            </a:r>
            <a:r>
              <a:rPr lang="de-DE" sz="3200" b="1" dirty="0">
                <a:solidFill>
                  <a:schemeClr val="bg2"/>
                </a:solidFill>
                <a:latin typeface="Calibri" charset="0"/>
                <a:ea typeface="Calibri" charset="0"/>
                <a:cs typeface="Calibri" charset="0"/>
              </a:rPr>
              <a:t>…und wie!</a:t>
            </a:r>
            <a:br>
              <a:rPr lang="de-DE" sz="3200" b="1" dirty="0">
                <a:solidFill>
                  <a:schemeClr val="bg2"/>
                </a:solidFill>
                <a:latin typeface="Calibri" charset="0"/>
                <a:ea typeface="Calibri" charset="0"/>
                <a:cs typeface="Calibri" charset="0"/>
              </a:rPr>
            </a:br>
            <a:br>
              <a:rPr lang="de-DE" sz="2400" b="1" dirty="0">
                <a:solidFill>
                  <a:schemeClr val="bg2"/>
                </a:solidFill>
                <a:latin typeface="Calibri" charset="0"/>
                <a:ea typeface="Calibri" charset="0"/>
                <a:cs typeface="Calibri" charset="0"/>
              </a:rPr>
            </a:br>
            <a:r>
              <a:rPr lang="de-DE" sz="2400" b="1" dirty="0">
                <a:solidFill>
                  <a:schemeClr val="bg2"/>
                </a:solidFill>
                <a:latin typeface="Calibri" charset="0"/>
                <a:ea typeface="Calibri" charset="0"/>
                <a:cs typeface="Calibri" charset="0"/>
              </a:rPr>
              <a:t>Zentrale Aspekte der Alltagssituation </a:t>
            </a:r>
            <a:r>
              <a:rPr lang="de-DE" sz="2400" b="1" dirty="0">
                <a:solidFill>
                  <a:schemeClr val="bg2">
                    <a:lumMod val="60000"/>
                    <a:lumOff val="40000"/>
                  </a:schemeClr>
                </a:solidFill>
                <a:latin typeface="Calibri" panose="020F0502020204030204"/>
                <a:ea typeface="+mn-ea"/>
                <a:cs typeface="+mn-cs"/>
              </a:rPr>
              <a:t>Spielen III</a:t>
            </a:r>
            <a:r>
              <a:rPr lang="de-DE" sz="2400" dirty="0">
                <a:solidFill>
                  <a:schemeClr val="bg2">
                    <a:lumMod val="60000"/>
                    <a:lumOff val="40000"/>
                  </a:schemeClr>
                </a:solidFill>
                <a:latin typeface="Calibri" panose="020F0502020204030204"/>
                <a:ea typeface="+mn-ea"/>
                <a:cs typeface="+mn-cs"/>
              </a:rPr>
              <a:t> (BBP S. 51-61)</a:t>
            </a:r>
            <a:endParaRPr lang="de-DE" sz="2400" dirty="0">
              <a:solidFill>
                <a:schemeClr val="bg2">
                  <a:lumMod val="60000"/>
                  <a:lumOff val="40000"/>
                </a:schemeClr>
              </a:solidFill>
            </a:endParaRPr>
          </a:p>
        </p:txBody>
      </p:sp>
    </p:spTree>
    <p:extLst>
      <p:ext uri="{BB962C8B-B14F-4D97-AF65-F5344CB8AC3E}">
        <p14:creationId xmlns:p14="http://schemas.microsoft.com/office/powerpoint/2010/main" val="3854797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33858-1AA4-0BC5-20A1-D1DC3165AB70}"/>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2D7A09F9-6A2A-CF50-7A0A-7D88018CD637}"/>
              </a:ext>
            </a:extLst>
          </p:cNvPr>
          <p:cNvSpPr>
            <a:spLocks noGrp="1"/>
          </p:cNvSpPr>
          <p:nvPr>
            <p:ph idx="1"/>
          </p:nvPr>
        </p:nvSpPr>
        <p:spPr>
          <a:xfrm>
            <a:off x="393290" y="2007502"/>
            <a:ext cx="10960510" cy="3678924"/>
          </a:xfrm>
        </p:spPr>
        <p:txBody>
          <a:bodyPr>
            <a:normAutofit/>
          </a:bodyPr>
          <a:lstStyle/>
          <a:p>
            <a:pPr marL="1143000" lvl="1" indent="-457200"/>
            <a:endParaRPr lang="de-DE" dirty="0"/>
          </a:p>
          <a:p>
            <a:pPr marL="1143000" lvl="1" indent="-457200"/>
            <a:r>
              <a:rPr lang="de-DE" dirty="0"/>
              <a:t>Unterstützungsmöglichkeiten und Erweiterungen für das Spiel anbieten.</a:t>
            </a:r>
          </a:p>
          <a:p>
            <a:pPr marL="1143000" lvl="1" indent="-457200"/>
            <a:endParaRPr lang="de-DE" dirty="0"/>
          </a:p>
          <a:p>
            <a:pPr marL="1143000" lvl="1" indent="-457200"/>
            <a:r>
              <a:rPr lang="de-DE" dirty="0">
                <a:solidFill>
                  <a:schemeClr val="accent4"/>
                </a:solidFill>
              </a:rPr>
              <a:t>Rolle  der Fachkraft: Unterstützen aber nicht einmischen oder ‚Regie führen‘</a:t>
            </a:r>
            <a:br>
              <a:rPr lang="de-DE" dirty="0">
                <a:solidFill>
                  <a:schemeClr val="accent4"/>
                </a:solidFill>
              </a:rPr>
            </a:br>
            <a:r>
              <a:rPr lang="de-DE" dirty="0"/>
              <a:t>…ganz schön kniffelig! </a:t>
            </a:r>
            <a:r>
              <a:rPr lang="de-DE" sz="1800" dirty="0"/>
              <a:t>(Kinder weder allein lassen noch bevormunden)</a:t>
            </a:r>
          </a:p>
          <a:p>
            <a:pPr lvl="1" indent="0">
              <a:buNone/>
            </a:pPr>
            <a:endParaRPr lang="de-DE" dirty="0">
              <a:solidFill>
                <a:schemeClr val="accent4"/>
              </a:solidFill>
            </a:endParaRPr>
          </a:p>
          <a:p>
            <a:pPr lvl="1" indent="0">
              <a:buNone/>
            </a:pPr>
            <a:r>
              <a:rPr lang="de-DE" b="1" dirty="0">
                <a:solidFill>
                  <a:schemeClr val="accent4"/>
                </a:solidFill>
              </a:rPr>
              <a:t>Feinfühlig beobachten, und unterscheiden können, was es gerade braucht.</a:t>
            </a:r>
          </a:p>
          <a:p>
            <a:pPr marL="457200" indent="-457200">
              <a:buFont typeface="Arial" panose="020B0604020202020204" pitchFamily="34" charset="0"/>
              <a:buChar char="•"/>
            </a:pPr>
            <a:endParaRPr lang="de-DE" dirty="0"/>
          </a:p>
        </p:txBody>
      </p:sp>
      <p:sp>
        <p:nvSpPr>
          <p:cNvPr id="5" name="Rechteck 4">
            <a:extLst>
              <a:ext uri="{FF2B5EF4-FFF2-40B4-BE49-F238E27FC236}">
                <a16:creationId xmlns:a16="http://schemas.microsoft.com/office/drawing/2014/main" id="{CBEF9E1E-5D68-98F3-9E94-01C2FA6EAED7}"/>
              </a:ext>
            </a:extLst>
          </p:cNvPr>
          <p:cNvSpPr/>
          <p:nvPr/>
        </p:nvSpPr>
        <p:spPr>
          <a:xfrm>
            <a:off x="11798710" y="0"/>
            <a:ext cx="393290" cy="2758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8F4425D4-9B02-7DEE-1872-133850FCF42C}"/>
              </a:ext>
            </a:extLst>
          </p:cNvPr>
          <p:cNvSpPr txBox="1">
            <a:spLocks/>
          </p:cNvSpPr>
          <p:nvPr/>
        </p:nvSpPr>
        <p:spPr>
          <a:xfrm>
            <a:off x="1052384" y="521443"/>
            <a:ext cx="8355228" cy="13002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solidFill>
                  <a:schemeClr val="bg2"/>
                </a:solidFill>
                <a:latin typeface="Calibri" charset="0"/>
                <a:ea typeface="Calibri" charset="0"/>
                <a:cs typeface="Calibri" charset="0"/>
              </a:rPr>
              <a:t>„Heute nur gespielt?“ </a:t>
            </a:r>
            <a:r>
              <a:rPr lang="de-DE" sz="3200" b="1" dirty="0" err="1">
                <a:solidFill>
                  <a:schemeClr val="bg2"/>
                </a:solidFill>
                <a:latin typeface="Calibri" charset="0"/>
                <a:ea typeface="Calibri" charset="0"/>
                <a:cs typeface="Calibri" charset="0"/>
              </a:rPr>
              <a:t>Jaaaa</a:t>
            </a:r>
            <a:r>
              <a:rPr lang="de-DE" sz="3200" b="1" dirty="0">
                <a:solidFill>
                  <a:schemeClr val="bg2"/>
                </a:solidFill>
                <a:latin typeface="Calibri" charset="0"/>
                <a:ea typeface="Calibri" charset="0"/>
                <a:cs typeface="Calibri" charset="0"/>
              </a:rPr>
              <a:t>…und wie!</a:t>
            </a:r>
            <a:br>
              <a:rPr lang="de-DE" sz="3200" b="1" dirty="0">
                <a:solidFill>
                  <a:schemeClr val="bg2"/>
                </a:solidFill>
                <a:latin typeface="Calibri" charset="0"/>
                <a:ea typeface="Calibri" charset="0"/>
                <a:cs typeface="Calibri" charset="0"/>
              </a:rPr>
            </a:br>
            <a:br>
              <a:rPr lang="de-DE" sz="2400" b="1" dirty="0">
                <a:solidFill>
                  <a:schemeClr val="bg2"/>
                </a:solidFill>
                <a:latin typeface="Calibri" charset="0"/>
                <a:ea typeface="Calibri" charset="0"/>
                <a:cs typeface="Calibri" charset="0"/>
              </a:rPr>
            </a:br>
            <a:r>
              <a:rPr lang="de-DE" sz="2400" b="1" dirty="0">
                <a:solidFill>
                  <a:schemeClr val="bg2"/>
                </a:solidFill>
                <a:latin typeface="Calibri" charset="0"/>
                <a:ea typeface="Calibri" charset="0"/>
                <a:cs typeface="Calibri" charset="0"/>
              </a:rPr>
              <a:t>Zentrale Aspekte der Alltagssituation </a:t>
            </a:r>
            <a:r>
              <a:rPr lang="de-DE" sz="2400" b="1" dirty="0">
                <a:solidFill>
                  <a:schemeClr val="bg2">
                    <a:lumMod val="60000"/>
                    <a:lumOff val="40000"/>
                  </a:schemeClr>
                </a:solidFill>
                <a:latin typeface="Calibri" panose="020F0502020204030204"/>
                <a:ea typeface="+mn-ea"/>
                <a:cs typeface="+mn-cs"/>
              </a:rPr>
              <a:t>Spielen IV</a:t>
            </a:r>
            <a:r>
              <a:rPr lang="de-DE" sz="2400" dirty="0">
                <a:solidFill>
                  <a:schemeClr val="bg2">
                    <a:lumMod val="60000"/>
                    <a:lumOff val="40000"/>
                  </a:schemeClr>
                </a:solidFill>
                <a:latin typeface="Calibri" panose="020F0502020204030204"/>
                <a:ea typeface="+mn-ea"/>
                <a:cs typeface="+mn-cs"/>
              </a:rPr>
              <a:t> (BBP S. 51-61)</a:t>
            </a:r>
            <a:endParaRPr lang="de-DE" sz="2400" dirty="0">
              <a:solidFill>
                <a:schemeClr val="bg2">
                  <a:lumMod val="60000"/>
                  <a:lumOff val="40000"/>
                </a:schemeClr>
              </a:solidFill>
            </a:endParaRPr>
          </a:p>
        </p:txBody>
      </p:sp>
    </p:spTree>
    <p:extLst>
      <p:ext uri="{BB962C8B-B14F-4D97-AF65-F5344CB8AC3E}">
        <p14:creationId xmlns:p14="http://schemas.microsoft.com/office/powerpoint/2010/main" val="1442036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7392E3C-ECEF-153A-7A10-C990F42A84FC}"/>
              </a:ext>
            </a:extLst>
          </p:cNvPr>
          <p:cNvPicPr>
            <a:picLocks noChangeAspect="1"/>
          </p:cNvPicPr>
          <p:nvPr/>
        </p:nvPicPr>
        <p:blipFill>
          <a:blip r:embed="rId3"/>
          <a:stretch>
            <a:fillRect/>
          </a:stretch>
        </p:blipFill>
        <p:spPr>
          <a:xfrm>
            <a:off x="738231" y="234377"/>
            <a:ext cx="8725989" cy="5384755"/>
          </a:xfrm>
          <a:prstGeom prst="rect">
            <a:avLst/>
          </a:prstGeom>
        </p:spPr>
      </p:pic>
      <p:sp>
        <p:nvSpPr>
          <p:cNvPr id="5" name="Textfeld 4">
            <a:extLst>
              <a:ext uri="{FF2B5EF4-FFF2-40B4-BE49-F238E27FC236}">
                <a16:creationId xmlns:a16="http://schemas.microsoft.com/office/drawing/2014/main" id="{E31CB5C2-D49C-9B80-9E40-8346FD063965}"/>
              </a:ext>
            </a:extLst>
          </p:cNvPr>
          <p:cNvSpPr txBox="1"/>
          <p:nvPr/>
        </p:nvSpPr>
        <p:spPr>
          <a:xfrm>
            <a:off x="4078262" y="553510"/>
            <a:ext cx="1528891" cy="400110"/>
          </a:xfrm>
          <a:prstGeom prst="rect">
            <a:avLst/>
          </a:prstGeom>
          <a:noFill/>
        </p:spPr>
        <p:txBody>
          <a:bodyPr wrap="square" rtlCol="0">
            <a:spAutoFit/>
          </a:bodyPr>
          <a:lstStyle/>
          <a:p>
            <a:r>
              <a:rPr lang="de-DE" sz="2000" b="1" dirty="0">
                <a:solidFill>
                  <a:schemeClr val="bg2">
                    <a:lumMod val="60000"/>
                    <a:lumOff val="40000"/>
                  </a:schemeClr>
                </a:solidFill>
              </a:rPr>
              <a:t>(BBP, S. 55)</a:t>
            </a:r>
          </a:p>
        </p:txBody>
      </p:sp>
    </p:spTree>
    <p:extLst>
      <p:ext uri="{BB962C8B-B14F-4D97-AF65-F5344CB8AC3E}">
        <p14:creationId xmlns:p14="http://schemas.microsoft.com/office/powerpoint/2010/main" val="2821675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A4572-7F5B-7084-E886-DB09E464BD76}"/>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36C424EB-DFF6-C35C-71C3-0C0277E96863}"/>
              </a:ext>
            </a:extLst>
          </p:cNvPr>
          <p:cNvPicPr>
            <a:picLocks noChangeAspect="1"/>
          </p:cNvPicPr>
          <p:nvPr/>
        </p:nvPicPr>
        <p:blipFill>
          <a:blip r:embed="rId3"/>
          <a:srcRect l="-1" r="-13974" b="47357"/>
          <a:stretch/>
        </p:blipFill>
        <p:spPr>
          <a:xfrm>
            <a:off x="221575" y="449340"/>
            <a:ext cx="13424575" cy="5168565"/>
          </a:xfrm>
          <a:prstGeom prst="rect">
            <a:avLst/>
          </a:prstGeom>
        </p:spPr>
      </p:pic>
      <p:sp>
        <p:nvSpPr>
          <p:cNvPr id="3" name="Textfeld 2">
            <a:extLst>
              <a:ext uri="{FF2B5EF4-FFF2-40B4-BE49-F238E27FC236}">
                <a16:creationId xmlns:a16="http://schemas.microsoft.com/office/drawing/2014/main" id="{748B094B-D522-DF60-7438-BBCB1D0275AE}"/>
              </a:ext>
            </a:extLst>
          </p:cNvPr>
          <p:cNvSpPr txBox="1"/>
          <p:nvPr/>
        </p:nvSpPr>
        <p:spPr>
          <a:xfrm>
            <a:off x="1831553" y="779193"/>
            <a:ext cx="1510163" cy="400110"/>
          </a:xfrm>
          <a:prstGeom prst="rect">
            <a:avLst/>
          </a:prstGeom>
          <a:noFill/>
        </p:spPr>
        <p:txBody>
          <a:bodyPr wrap="square" rtlCol="0">
            <a:spAutoFit/>
          </a:bodyPr>
          <a:lstStyle/>
          <a:p>
            <a:r>
              <a:rPr lang="de-DE" sz="2000" b="1" dirty="0">
                <a:solidFill>
                  <a:schemeClr val="bg2">
                    <a:lumMod val="60000"/>
                    <a:lumOff val="40000"/>
                  </a:schemeClr>
                </a:solidFill>
              </a:rPr>
              <a:t>(BBP, S. 55)</a:t>
            </a:r>
          </a:p>
        </p:txBody>
      </p:sp>
    </p:spTree>
    <p:extLst>
      <p:ext uri="{BB962C8B-B14F-4D97-AF65-F5344CB8AC3E}">
        <p14:creationId xmlns:p14="http://schemas.microsoft.com/office/powerpoint/2010/main" val="3721391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A4572-7F5B-7084-E886-DB09E464BD76}"/>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36C424EB-DFF6-C35C-71C3-0C0277E96863}"/>
              </a:ext>
            </a:extLst>
          </p:cNvPr>
          <p:cNvPicPr>
            <a:picLocks noChangeAspect="1"/>
          </p:cNvPicPr>
          <p:nvPr/>
        </p:nvPicPr>
        <p:blipFill>
          <a:blip r:embed="rId3"/>
          <a:srcRect t="51865" r="21998"/>
          <a:stretch/>
        </p:blipFill>
        <p:spPr>
          <a:xfrm>
            <a:off x="0" y="1385887"/>
            <a:ext cx="8888242" cy="4572001"/>
          </a:xfrm>
          <a:prstGeom prst="rect">
            <a:avLst/>
          </a:prstGeom>
        </p:spPr>
      </p:pic>
      <p:pic>
        <p:nvPicPr>
          <p:cNvPr id="6" name="Grafik 5">
            <a:extLst>
              <a:ext uri="{FF2B5EF4-FFF2-40B4-BE49-F238E27FC236}">
                <a16:creationId xmlns:a16="http://schemas.microsoft.com/office/drawing/2014/main" id="{B8177C41-19E1-3501-EAE3-5F863221E93B}"/>
              </a:ext>
            </a:extLst>
          </p:cNvPr>
          <p:cNvPicPr>
            <a:picLocks noChangeAspect="1"/>
          </p:cNvPicPr>
          <p:nvPr/>
        </p:nvPicPr>
        <p:blipFill>
          <a:blip r:embed="rId4"/>
          <a:stretch>
            <a:fillRect/>
          </a:stretch>
        </p:blipFill>
        <p:spPr>
          <a:xfrm>
            <a:off x="10463971" y="321692"/>
            <a:ext cx="1034609" cy="927580"/>
          </a:xfrm>
          <a:prstGeom prst="rect">
            <a:avLst/>
          </a:prstGeom>
        </p:spPr>
      </p:pic>
      <p:pic>
        <p:nvPicPr>
          <p:cNvPr id="2" name="Grafik 1">
            <a:extLst>
              <a:ext uri="{FF2B5EF4-FFF2-40B4-BE49-F238E27FC236}">
                <a16:creationId xmlns:a16="http://schemas.microsoft.com/office/drawing/2014/main" id="{C642E1C6-2986-9703-6C4A-77A30F4F975F}"/>
              </a:ext>
            </a:extLst>
          </p:cNvPr>
          <p:cNvPicPr>
            <a:picLocks noChangeAspect="1"/>
          </p:cNvPicPr>
          <p:nvPr/>
        </p:nvPicPr>
        <p:blipFill>
          <a:blip r:embed="rId3"/>
          <a:srcRect r="21998" b="92484"/>
          <a:stretch/>
        </p:blipFill>
        <p:spPr>
          <a:xfrm>
            <a:off x="533697" y="382100"/>
            <a:ext cx="10796291" cy="867172"/>
          </a:xfrm>
          <a:prstGeom prst="rect">
            <a:avLst/>
          </a:prstGeom>
        </p:spPr>
      </p:pic>
      <p:sp>
        <p:nvSpPr>
          <p:cNvPr id="3" name="Textfeld 2">
            <a:extLst>
              <a:ext uri="{FF2B5EF4-FFF2-40B4-BE49-F238E27FC236}">
                <a16:creationId xmlns:a16="http://schemas.microsoft.com/office/drawing/2014/main" id="{748B094B-D522-DF60-7438-BBCB1D0275AE}"/>
              </a:ext>
            </a:extLst>
          </p:cNvPr>
          <p:cNvSpPr txBox="1"/>
          <p:nvPr/>
        </p:nvSpPr>
        <p:spPr>
          <a:xfrm>
            <a:off x="2494283" y="851499"/>
            <a:ext cx="1645455" cy="400110"/>
          </a:xfrm>
          <a:prstGeom prst="rect">
            <a:avLst/>
          </a:prstGeom>
          <a:noFill/>
        </p:spPr>
        <p:txBody>
          <a:bodyPr wrap="square" rtlCol="0">
            <a:spAutoFit/>
          </a:bodyPr>
          <a:lstStyle/>
          <a:p>
            <a:r>
              <a:rPr lang="de-DE" sz="2000" b="1" dirty="0">
                <a:solidFill>
                  <a:schemeClr val="bg2">
                    <a:lumMod val="60000"/>
                    <a:lumOff val="40000"/>
                  </a:schemeClr>
                </a:solidFill>
              </a:rPr>
              <a:t>(BPP, S. 55)</a:t>
            </a:r>
          </a:p>
        </p:txBody>
      </p:sp>
      <p:pic>
        <p:nvPicPr>
          <p:cNvPr id="5" name="Grafik 4">
            <a:extLst>
              <a:ext uri="{FF2B5EF4-FFF2-40B4-BE49-F238E27FC236}">
                <a16:creationId xmlns:a16="http://schemas.microsoft.com/office/drawing/2014/main" id="{B8177C41-19E1-3501-EAE3-5F863221E93B}"/>
              </a:ext>
            </a:extLst>
          </p:cNvPr>
          <p:cNvPicPr>
            <a:picLocks noChangeAspect="1"/>
          </p:cNvPicPr>
          <p:nvPr/>
        </p:nvPicPr>
        <p:blipFill>
          <a:blip r:embed="rId4"/>
          <a:stretch>
            <a:fillRect/>
          </a:stretch>
        </p:blipFill>
        <p:spPr>
          <a:xfrm>
            <a:off x="10623694" y="448711"/>
            <a:ext cx="1034609" cy="927580"/>
          </a:xfrm>
          <a:prstGeom prst="rect">
            <a:avLst/>
          </a:prstGeom>
        </p:spPr>
      </p:pic>
    </p:spTree>
    <p:extLst>
      <p:ext uri="{BB962C8B-B14F-4D97-AF65-F5344CB8AC3E}">
        <p14:creationId xmlns:p14="http://schemas.microsoft.com/office/powerpoint/2010/main" val="1155146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E3580C34-1D7E-464B-946C-7A2EE5AD0EFB}"/>
              </a:ext>
            </a:extLst>
          </p:cNvPr>
          <p:cNvPicPr>
            <a:picLocks noChangeAspect="1"/>
          </p:cNvPicPr>
          <p:nvPr/>
        </p:nvPicPr>
        <p:blipFill>
          <a:blip r:embed="rId3"/>
          <a:stretch>
            <a:fillRect/>
          </a:stretch>
        </p:blipFill>
        <p:spPr>
          <a:xfrm>
            <a:off x="6640816" y="281264"/>
            <a:ext cx="3588812" cy="5987190"/>
          </a:xfrm>
          <a:prstGeom prst="rect">
            <a:avLst/>
          </a:prstGeom>
        </p:spPr>
      </p:pic>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a:xfrm>
            <a:off x="258743" y="203993"/>
            <a:ext cx="10515600" cy="1325563"/>
          </a:xfrm>
        </p:spPr>
        <p:txBody>
          <a:bodyPr>
            <a:normAutofit/>
          </a:bodyPr>
          <a:lstStyle/>
          <a:p>
            <a:r>
              <a:rPr lang="de-DE" sz="4000" b="1" dirty="0">
                <a:latin typeface="Calibri" charset="0"/>
                <a:ea typeface="Calibri" charset="0"/>
                <a:cs typeface="Calibri" charset="0"/>
              </a:rPr>
              <a:t>Bildungsbereiche S. 56 ff.</a:t>
            </a:r>
          </a:p>
        </p:txBody>
      </p:sp>
      <p:sp>
        <p:nvSpPr>
          <p:cNvPr id="12" name="Rechteck 11">
            <a:extLst>
              <a:ext uri="{FF2B5EF4-FFF2-40B4-BE49-F238E27FC236}">
                <a16:creationId xmlns:a16="http://schemas.microsoft.com/office/drawing/2014/main" id="{DA987FC2-F5C5-4964-84ED-D6D232421C13}"/>
              </a:ext>
            </a:extLst>
          </p:cNvPr>
          <p:cNvSpPr/>
          <p:nvPr/>
        </p:nvSpPr>
        <p:spPr>
          <a:xfrm>
            <a:off x="6640816" y="866775"/>
            <a:ext cx="2007884" cy="4667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a:extLst>
              <a:ext uri="{FF2B5EF4-FFF2-40B4-BE49-F238E27FC236}">
                <a16:creationId xmlns:a16="http://schemas.microsoft.com/office/drawing/2014/main" id="{6D08FEF8-B415-8472-1C71-2B00B5BFB474}"/>
              </a:ext>
            </a:extLst>
          </p:cNvPr>
          <p:cNvPicPr>
            <a:picLocks noChangeAspect="1"/>
          </p:cNvPicPr>
          <p:nvPr/>
        </p:nvPicPr>
        <p:blipFill>
          <a:blip r:embed="rId4"/>
          <a:srcRect t="10800" r="22083"/>
          <a:stretch/>
        </p:blipFill>
        <p:spPr>
          <a:xfrm>
            <a:off x="258743" y="1325563"/>
            <a:ext cx="6018232" cy="5167312"/>
          </a:xfrm>
          <a:prstGeom prst="rect">
            <a:avLst/>
          </a:prstGeom>
        </p:spPr>
      </p:pic>
      <p:sp>
        <p:nvSpPr>
          <p:cNvPr id="4" name="Rechteck 3">
            <a:extLst>
              <a:ext uri="{FF2B5EF4-FFF2-40B4-BE49-F238E27FC236}">
                <a16:creationId xmlns:a16="http://schemas.microsoft.com/office/drawing/2014/main" id="{4C5E8AC0-ADB5-3FE6-A702-00D8A54A9A3E}"/>
              </a:ext>
            </a:extLst>
          </p:cNvPr>
          <p:cNvSpPr/>
          <p:nvPr/>
        </p:nvSpPr>
        <p:spPr>
          <a:xfrm>
            <a:off x="6640816" y="2636108"/>
            <a:ext cx="2692654" cy="634314"/>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22579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9B81249-EDE6-5243-B355-4DA1A72F2C74}"/>
              </a:ext>
            </a:extLst>
          </p:cNvPr>
          <p:cNvPicPr>
            <a:picLocks noChangeAspect="1"/>
          </p:cNvPicPr>
          <p:nvPr/>
        </p:nvPicPr>
        <p:blipFill>
          <a:blip r:embed="rId3"/>
          <a:srcRect t="12542"/>
          <a:stretch>
            <a:fillRect/>
          </a:stretch>
        </p:blipFill>
        <p:spPr>
          <a:xfrm>
            <a:off x="363521" y="1202634"/>
            <a:ext cx="7625591" cy="5084861"/>
          </a:xfrm>
          <a:prstGeom prst="rect">
            <a:avLst/>
          </a:prstGeom>
        </p:spPr>
      </p:pic>
      <p:sp>
        <p:nvSpPr>
          <p:cNvPr id="6" name="Rechteck 5">
            <a:extLst>
              <a:ext uri="{FF2B5EF4-FFF2-40B4-BE49-F238E27FC236}">
                <a16:creationId xmlns:a16="http://schemas.microsoft.com/office/drawing/2014/main" id="{99F53C09-97C2-52D9-F3D7-29BAFB8A3F6A}"/>
              </a:ext>
            </a:extLst>
          </p:cNvPr>
          <p:cNvSpPr/>
          <p:nvPr/>
        </p:nvSpPr>
        <p:spPr>
          <a:xfrm>
            <a:off x="2351412" y="2701255"/>
            <a:ext cx="1551963" cy="31878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EE296935-9199-DA42-A2C5-531AE451E9A9}"/>
              </a:ext>
            </a:extLst>
          </p:cNvPr>
          <p:cNvSpPr/>
          <p:nvPr/>
        </p:nvSpPr>
        <p:spPr>
          <a:xfrm>
            <a:off x="4373007" y="3571896"/>
            <a:ext cx="2214693" cy="28522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A5EA25E9-F5E9-373D-004B-3E23970EB231}"/>
              </a:ext>
            </a:extLst>
          </p:cNvPr>
          <p:cNvSpPr/>
          <p:nvPr/>
        </p:nvSpPr>
        <p:spPr>
          <a:xfrm>
            <a:off x="639604" y="3868837"/>
            <a:ext cx="1317071" cy="28522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8E1B55EA-5CCC-6328-892D-7D173E339B93}"/>
              </a:ext>
            </a:extLst>
          </p:cNvPr>
          <p:cNvSpPr/>
          <p:nvPr/>
        </p:nvSpPr>
        <p:spPr>
          <a:xfrm>
            <a:off x="2944536" y="1395053"/>
            <a:ext cx="3196206" cy="28522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04AB8FA-4294-4BA7-62C9-51FE8DBB9B8A}"/>
              </a:ext>
            </a:extLst>
          </p:cNvPr>
          <p:cNvPicPr>
            <a:picLocks noChangeAspect="1"/>
          </p:cNvPicPr>
          <p:nvPr/>
        </p:nvPicPr>
        <p:blipFill>
          <a:blip r:embed="rId4"/>
          <a:stretch>
            <a:fillRect/>
          </a:stretch>
        </p:blipFill>
        <p:spPr>
          <a:xfrm>
            <a:off x="8076686" y="1395128"/>
            <a:ext cx="3639058" cy="4067743"/>
          </a:xfrm>
          <a:prstGeom prst="rect">
            <a:avLst/>
          </a:prstGeom>
        </p:spPr>
      </p:pic>
      <p:sp>
        <p:nvSpPr>
          <p:cNvPr id="12" name="Textfeld 11">
            <a:extLst>
              <a:ext uri="{FF2B5EF4-FFF2-40B4-BE49-F238E27FC236}">
                <a16:creationId xmlns:a16="http://schemas.microsoft.com/office/drawing/2014/main" id="{32654740-724C-7574-EE71-A4447410DC34}"/>
              </a:ext>
            </a:extLst>
          </p:cNvPr>
          <p:cNvSpPr txBox="1"/>
          <p:nvPr/>
        </p:nvSpPr>
        <p:spPr>
          <a:xfrm>
            <a:off x="7905233" y="5462871"/>
            <a:ext cx="3981964" cy="276999"/>
          </a:xfrm>
          <a:prstGeom prst="rect">
            <a:avLst/>
          </a:prstGeom>
          <a:noFill/>
        </p:spPr>
        <p:txBody>
          <a:bodyPr wrap="square" rtlCol="0">
            <a:spAutoFit/>
          </a:bodyPr>
          <a:lstStyle/>
          <a:p>
            <a:r>
              <a:rPr lang="de-DE" sz="1200" dirty="0"/>
              <a:t>Brandenburger Bildungsplan S. 110, Team Menschenskinder</a:t>
            </a:r>
          </a:p>
        </p:txBody>
      </p:sp>
      <p:sp>
        <p:nvSpPr>
          <p:cNvPr id="13" name="Titel 1">
            <a:extLst>
              <a:ext uri="{FF2B5EF4-FFF2-40B4-BE49-F238E27FC236}">
                <a16:creationId xmlns:a16="http://schemas.microsoft.com/office/drawing/2014/main" id="{3D64602A-E908-F4AA-F7FB-353C8BC8B441}"/>
              </a:ext>
            </a:extLst>
          </p:cNvPr>
          <p:cNvSpPr txBox="1">
            <a:spLocks/>
          </p:cNvSpPr>
          <p:nvPr/>
        </p:nvSpPr>
        <p:spPr>
          <a:xfrm>
            <a:off x="639604" y="429388"/>
            <a:ext cx="10328031" cy="8375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solidFill>
                  <a:schemeClr val="accent4"/>
                </a:solidFill>
                <a:latin typeface="Calibri" charset="0"/>
                <a:ea typeface="Calibri" charset="0"/>
                <a:cs typeface="Calibri" charset="0"/>
              </a:rPr>
              <a:t>Bildungsbereich Natur und Technik (S. 247)</a:t>
            </a:r>
          </a:p>
        </p:txBody>
      </p:sp>
    </p:spTree>
    <p:extLst>
      <p:ext uri="{BB962C8B-B14F-4D97-AF65-F5344CB8AC3E}">
        <p14:creationId xmlns:p14="http://schemas.microsoft.com/office/powerpoint/2010/main" val="1705268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977CD-30B0-E9BA-7DF9-CF8A5CDE9A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0075D3-C4A7-C870-BBED-950464C8911B}"/>
              </a:ext>
            </a:extLst>
          </p:cNvPr>
          <p:cNvSpPr>
            <a:spLocks noGrp="1"/>
          </p:cNvSpPr>
          <p:nvPr>
            <p:ph type="title"/>
          </p:nvPr>
        </p:nvSpPr>
        <p:spPr>
          <a:xfrm>
            <a:off x="596629" y="548254"/>
            <a:ext cx="9662160" cy="837508"/>
          </a:xfrm>
        </p:spPr>
        <p:txBody>
          <a:bodyPr>
            <a:normAutofit fontScale="90000"/>
          </a:bodyPr>
          <a:lstStyle/>
          <a:p>
            <a:r>
              <a:rPr lang="de-DE" b="1" dirty="0">
                <a:solidFill>
                  <a:schemeClr val="bg2"/>
                </a:solidFill>
                <a:latin typeface="Calibri" charset="0"/>
                <a:ea typeface="Calibri" charset="0"/>
                <a:cs typeface="Calibri" charset="0"/>
              </a:rPr>
              <a:t>Bildungsbereich Natur und Technik unter Alltagssituationen (S. 58)</a:t>
            </a:r>
            <a:br>
              <a:rPr lang="de-DE" sz="4900" dirty="0"/>
            </a:br>
            <a:endParaRPr lang="de-DE" sz="29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97E8F0E1-D1CE-FEE3-20D8-B51089FC0817}"/>
              </a:ext>
            </a:extLst>
          </p:cNvPr>
          <p:cNvSpPr>
            <a:spLocks noGrp="1"/>
          </p:cNvSpPr>
          <p:nvPr>
            <p:ph idx="1"/>
          </p:nvPr>
        </p:nvSpPr>
        <p:spPr>
          <a:xfrm>
            <a:off x="565099" y="1269869"/>
            <a:ext cx="8119216" cy="4468202"/>
          </a:xfrm>
        </p:spPr>
        <p:txBody>
          <a:bodyPr>
            <a:normAutofit fontScale="92500" lnSpcReduction="20000"/>
          </a:bodyPr>
          <a:lstStyle/>
          <a:p>
            <a:endParaRPr lang="de-DE" sz="2800" dirty="0"/>
          </a:p>
          <a:p>
            <a:pPr marL="457200" indent="-457200">
              <a:buFont typeface="Arial" panose="020B0604020202020204" pitchFamily="34" charset="0"/>
              <a:buChar char="•"/>
            </a:pPr>
            <a:r>
              <a:rPr lang="de-DE" sz="2800" dirty="0"/>
              <a:t>Auswahl an Konstruktions- und Entdecker Spielzeug bereitstellen, mit dem Kinder selbständig arbeiten/ spielen können (Material) </a:t>
            </a:r>
          </a:p>
          <a:p>
            <a:pPr marL="457200" indent="-457200">
              <a:buFont typeface="Arial" panose="020B0604020202020204" pitchFamily="34" charset="0"/>
              <a:buChar char="•"/>
            </a:pPr>
            <a:endParaRPr lang="de-DE" sz="2800" dirty="0"/>
          </a:p>
          <a:p>
            <a:pPr marL="457200" indent="-457200">
              <a:buFont typeface="Arial" panose="020B0604020202020204" pitchFamily="34" charset="0"/>
              <a:buChar char="•"/>
            </a:pPr>
            <a:r>
              <a:rPr lang="de-DE" dirty="0"/>
              <a:t>Auswahl an Experimentiermaterialien bzw. Werkzeugen</a:t>
            </a:r>
            <a:br>
              <a:rPr lang="de-DE" dirty="0"/>
            </a:br>
            <a:r>
              <a:rPr lang="de-DE" dirty="0"/>
              <a:t>(Lupen, Taschenlampen, Leuchttische, Siebe, Trichter…)</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Technik Spielzeug selber bauen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Verkleide Sachen: Forscher*in, Bauarbeiter*in etc…</a:t>
            </a:r>
            <a:br>
              <a:rPr lang="de-DE" dirty="0"/>
            </a:br>
            <a:r>
              <a:rPr lang="de-DE" dirty="0"/>
              <a:t>(Schutzbrillen, Helme)</a:t>
            </a:r>
          </a:p>
          <a:p>
            <a:pPr marL="457200" indent="-457200">
              <a:buFont typeface="Arial" panose="020B0604020202020204" pitchFamily="34" charset="0"/>
              <a:buChar char="•"/>
            </a:pPr>
            <a:endParaRPr lang="de-DE" sz="2800" dirty="0"/>
          </a:p>
        </p:txBody>
      </p:sp>
      <p:sp>
        <p:nvSpPr>
          <p:cNvPr id="6" name="Rechteck 5">
            <a:extLst>
              <a:ext uri="{FF2B5EF4-FFF2-40B4-BE49-F238E27FC236}">
                <a16:creationId xmlns:a16="http://schemas.microsoft.com/office/drawing/2014/main" id="{9F0D143E-DE3C-0B81-A1A9-75E888AA9E97}"/>
              </a:ext>
            </a:extLst>
          </p:cNvPr>
          <p:cNvSpPr/>
          <p:nvPr/>
        </p:nvSpPr>
        <p:spPr>
          <a:xfrm>
            <a:off x="11798710" y="0"/>
            <a:ext cx="393290" cy="275844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pic>
        <p:nvPicPr>
          <p:cNvPr id="7" name="Grafik 6">
            <a:extLst>
              <a:ext uri="{FF2B5EF4-FFF2-40B4-BE49-F238E27FC236}">
                <a16:creationId xmlns:a16="http://schemas.microsoft.com/office/drawing/2014/main" id="{DC45FFC3-A596-0339-4468-964BD4759C27}"/>
              </a:ext>
            </a:extLst>
          </p:cNvPr>
          <p:cNvPicPr>
            <a:picLocks noChangeAspect="1"/>
          </p:cNvPicPr>
          <p:nvPr/>
        </p:nvPicPr>
        <p:blipFill>
          <a:blip r:embed="rId3"/>
          <a:stretch>
            <a:fillRect/>
          </a:stretch>
        </p:blipFill>
        <p:spPr>
          <a:xfrm>
            <a:off x="8846496" y="1064999"/>
            <a:ext cx="3359728" cy="4970444"/>
          </a:xfrm>
          <a:prstGeom prst="rect">
            <a:avLst/>
          </a:prstGeom>
        </p:spPr>
      </p:pic>
      <p:sp>
        <p:nvSpPr>
          <p:cNvPr id="8" name="Textfeld 7">
            <a:extLst>
              <a:ext uri="{FF2B5EF4-FFF2-40B4-BE49-F238E27FC236}">
                <a16:creationId xmlns:a16="http://schemas.microsoft.com/office/drawing/2014/main" id="{CD6AACF4-0B74-4322-1CFF-5301DD554917}"/>
              </a:ext>
            </a:extLst>
          </p:cNvPr>
          <p:cNvSpPr txBox="1"/>
          <p:nvPr/>
        </p:nvSpPr>
        <p:spPr>
          <a:xfrm>
            <a:off x="8445741" y="6035443"/>
            <a:ext cx="3920430" cy="276999"/>
          </a:xfrm>
          <a:prstGeom prst="rect">
            <a:avLst/>
          </a:prstGeom>
          <a:noFill/>
        </p:spPr>
        <p:txBody>
          <a:bodyPr wrap="square" rtlCol="0">
            <a:spAutoFit/>
          </a:bodyPr>
          <a:lstStyle/>
          <a:p>
            <a:r>
              <a:rPr lang="de-DE" sz="1200" dirty="0"/>
              <a:t>Brandenburger Bildungsplan S. 59, Team Menschenskinder</a:t>
            </a:r>
          </a:p>
        </p:txBody>
      </p:sp>
    </p:spTree>
    <p:extLst>
      <p:ext uri="{BB962C8B-B14F-4D97-AF65-F5344CB8AC3E}">
        <p14:creationId xmlns:p14="http://schemas.microsoft.com/office/powerpoint/2010/main" val="3505635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56B4B-DB72-3B29-678E-2F5A15BE9C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9BC05F5-7536-D923-AF3A-0428F9F956D4}"/>
              </a:ext>
            </a:extLst>
          </p:cNvPr>
          <p:cNvSpPr>
            <a:spLocks noGrp="1"/>
          </p:cNvSpPr>
          <p:nvPr>
            <p:ph type="title"/>
          </p:nvPr>
        </p:nvSpPr>
        <p:spPr>
          <a:xfrm>
            <a:off x="838199" y="365126"/>
            <a:ext cx="10328031" cy="837508"/>
          </a:xfrm>
          <a:solidFill>
            <a:schemeClr val="bg1"/>
          </a:solidFill>
        </p:spPr>
        <p:txBody>
          <a:bodyPr>
            <a:normAutofit/>
          </a:bodyPr>
          <a:lstStyle/>
          <a:p>
            <a:r>
              <a:rPr lang="de-DE" sz="4000" b="1" dirty="0">
                <a:solidFill>
                  <a:schemeClr val="accent4"/>
                </a:solidFill>
                <a:latin typeface="Calibri" charset="0"/>
                <a:ea typeface="Calibri" charset="0"/>
                <a:cs typeface="Calibri" charset="0"/>
              </a:rPr>
              <a:t>Physikalische Phänomene (S.247):</a:t>
            </a:r>
          </a:p>
        </p:txBody>
      </p:sp>
      <p:sp>
        <p:nvSpPr>
          <p:cNvPr id="3" name="Inhaltsplatzhalter 2">
            <a:extLst>
              <a:ext uri="{FF2B5EF4-FFF2-40B4-BE49-F238E27FC236}">
                <a16:creationId xmlns:a16="http://schemas.microsoft.com/office/drawing/2014/main" id="{ACFE6847-7B62-7C86-6385-7AB7AB2A8EC2}"/>
              </a:ext>
            </a:extLst>
          </p:cNvPr>
          <p:cNvSpPr>
            <a:spLocks noGrp="1"/>
          </p:cNvSpPr>
          <p:nvPr>
            <p:ph idx="1"/>
          </p:nvPr>
        </p:nvSpPr>
        <p:spPr>
          <a:xfrm>
            <a:off x="838200" y="1333500"/>
            <a:ext cx="7786522" cy="4838700"/>
          </a:xfrm>
        </p:spPr>
        <p:txBody>
          <a:bodyPr>
            <a:normAutofit fontScale="92500" lnSpcReduction="10000"/>
          </a:bodyPr>
          <a:lstStyle/>
          <a:p>
            <a:pPr marL="457200" indent="-457200">
              <a:lnSpc>
                <a:spcPct val="100000"/>
              </a:lnSpc>
              <a:buFont typeface="Arial" panose="020B0604020202020204" pitchFamily="34" charset="0"/>
              <a:buChar char="•"/>
            </a:pPr>
            <a:r>
              <a:rPr lang="de-DE" sz="2600" b="1" dirty="0">
                <a:solidFill>
                  <a:srgbClr val="0070C0"/>
                </a:solidFill>
              </a:rPr>
              <a:t>Schwerkraft, Statik :</a:t>
            </a:r>
            <a:br>
              <a:rPr lang="de-DE" sz="2600" dirty="0">
                <a:solidFill>
                  <a:srgbClr val="0070C0"/>
                </a:solidFill>
              </a:rPr>
            </a:br>
            <a:r>
              <a:rPr lang="de-DE" sz="2600" dirty="0">
                <a:solidFill>
                  <a:srgbClr val="0070C0"/>
                </a:solidFill>
              </a:rPr>
              <a:t>Beim Bauen: was fällt, was hält?</a:t>
            </a:r>
          </a:p>
          <a:p>
            <a:pPr marL="457200" indent="-457200">
              <a:lnSpc>
                <a:spcPct val="100000"/>
              </a:lnSpc>
              <a:buFont typeface="Arial" panose="020B0604020202020204" pitchFamily="34" charset="0"/>
              <a:buChar char="•"/>
            </a:pPr>
            <a:r>
              <a:rPr lang="de-DE" sz="2600" b="1" dirty="0">
                <a:solidFill>
                  <a:srgbClr val="0070C0"/>
                </a:solidFill>
              </a:rPr>
              <a:t>Licht:  </a:t>
            </a:r>
            <a:br>
              <a:rPr lang="de-DE" sz="2600" dirty="0">
                <a:solidFill>
                  <a:srgbClr val="0070C0"/>
                </a:solidFill>
              </a:rPr>
            </a:br>
            <a:r>
              <a:rPr lang="de-DE" sz="2600" dirty="0">
                <a:solidFill>
                  <a:srgbClr val="0070C0"/>
                </a:solidFill>
              </a:rPr>
              <a:t>Regenbogen nach dem Gewitter,</a:t>
            </a:r>
            <a:br>
              <a:rPr lang="de-DE" sz="2600" dirty="0">
                <a:solidFill>
                  <a:srgbClr val="0070C0"/>
                </a:solidFill>
              </a:rPr>
            </a:br>
            <a:r>
              <a:rPr lang="de-DE" sz="2600" dirty="0">
                <a:solidFill>
                  <a:srgbClr val="0070C0"/>
                </a:solidFill>
              </a:rPr>
              <a:t>Lichtbrechung (im Wasser)</a:t>
            </a:r>
            <a:br>
              <a:rPr lang="de-DE" sz="2600" dirty="0">
                <a:solidFill>
                  <a:srgbClr val="0070C0"/>
                </a:solidFill>
              </a:rPr>
            </a:br>
            <a:r>
              <a:rPr lang="de-DE" sz="2600" dirty="0">
                <a:solidFill>
                  <a:srgbClr val="0070C0"/>
                </a:solidFill>
              </a:rPr>
              <a:t>Schatten </a:t>
            </a:r>
            <a:br>
              <a:rPr lang="de-DE" sz="2600" dirty="0">
                <a:solidFill>
                  <a:srgbClr val="0070C0"/>
                </a:solidFill>
              </a:rPr>
            </a:br>
            <a:r>
              <a:rPr lang="de-DE" sz="2600" dirty="0">
                <a:solidFill>
                  <a:srgbClr val="0070C0"/>
                </a:solidFill>
              </a:rPr>
              <a:t>Farbiges Licht: Dinge bekommen andere Farben, es gibt farbige Schatten</a:t>
            </a:r>
          </a:p>
          <a:p>
            <a:pPr marL="457200" indent="-457200">
              <a:lnSpc>
                <a:spcPct val="100000"/>
              </a:lnSpc>
              <a:buFont typeface="Arial" panose="020B0604020202020204" pitchFamily="34" charset="0"/>
              <a:buChar char="•"/>
            </a:pPr>
            <a:r>
              <a:rPr lang="de-DE" sz="2600" b="1" dirty="0">
                <a:solidFill>
                  <a:srgbClr val="0070C0"/>
                </a:solidFill>
              </a:rPr>
              <a:t>Kräfte</a:t>
            </a:r>
            <a:r>
              <a:rPr lang="de-DE" sz="2600" dirty="0">
                <a:solidFill>
                  <a:srgbClr val="0070C0"/>
                </a:solidFill>
              </a:rPr>
              <a:t> von Geräten und Maschinen, Hebel/Wippe, Fliehkraft/Karussell</a:t>
            </a:r>
          </a:p>
          <a:p>
            <a:pPr marL="457200" indent="-457200">
              <a:lnSpc>
                <a:spcPct val="100000"/>
              </a:lnSpc>
              <a:buFont typeface="Arial" panose="020B0604020202020204" pitchFamily="34" charset="0"/>
              <a:buChar char="•"/>
            </a:pPr>
            <a:r>
              <a:rPr lang="de-DE" sz="2600" b="1" dirty="0">
                <a:solidFill>
                  <a:srgbClr val="0070C0"/>
                </a:solidFill>
              </a:rPr>
              <a:t>Energie: </a:t>
            </a:r>
            <a:r>
              <a:rPr lang="de-DE" sz="2600" dirty="0">
                <a:solidFill>
                  <a:srgbClr val="0070C0"/>
                </a:solidFill>
              </a:rPr>
              <a:t>Wärme (Herd, Sonne)</a:t>
            </a:r>
          </a:p>
          <a:p>
            <a:pPr marL="457200" indent="-457200">
              <a:lnSpc>
                <a:spcPct val="100000"/>
              </a:lnSpc>
              <a:buFont typeface="Arial" panose="020B0604020202020204" pitchFamily="34" charset="0"/>
              <a:buChar char="•"/>
            </a:pPr>
            <a:r>
              <a:rPr lang="de-DE" sz="2600" dirty="0">
                <a:solidFill>
                  <a:srgbClr val="0070C0"/>
                </a:solidFill>
              </a:rPr>
              <a:t>Elektrizität: Motor, Lämpchen , Batteriestrom</a:t>
            </a:r>
          </a:p>
          <a:p>
            <a:pPr>
              <a:lnSpc>
                <a:spcPct val="150000"/>
              </a:lnSpc>
            </a:pPr>
            <a:endParaRPr lang="de-DE" sz="2600" dirty="0">
              <a:solidFill>
                <a:srgbClr val="0070C0"/>
              </a:solidFill>
            </a:endParaRPr>
          </a:p>
          <a:p>
            <a:pPr marL="342900" indent="-342900">
              <a:lnSpc>
                <a:spcPct val="170000"/>
              </a:lnSpc>
              <a:buFont typeface="Arial" panose="020B0604020202020204" pitchFamily="34" charset="0"/>
              <a:buChar char="•"/>
            </a:pPr>
            <a:endParaRPr lang="de-DE" sz="2600" dirty="0">
              <a:solidFill>
                <a:srgbClr val="0070C0"/>
              </a:solidFill>
            </a:endParaRPr>
          </a:p>
          <a:p>
            <a:pPr marL="457200" indent="-457200">
              <a:lnSpc>
                <a:spcPct val="170000"/>
              </a:lnSpc>
              <a:buFont typeface="Arial" panose="020B0604020202020204" pitchFamily="34" charset="0"/>
              <a:buChar char="•"/>
            </a:pPr>
            <a:endParaRPr lang="de-DE" b="1" dirty="0">
              <a:solidFill>
                <a:srgbClr val="00B0F0"/>
              </a:solidFill>
            </a:endParaRP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161DAF9C-5244-66A6-5B72-4E8231407DAA}"/>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Wand, Kleidung, Im Haus, Person enthält.&#10;&#10;KI-generierte Inhalte können fehlerhaft sein.">
            <a:extLst>
              <a:ext uri="{FF2B5EF4-FFF2-40B4-BE49-F238E27FC236}">
                <a16:creationId xmlns:a16="http://schemas.microsoft.com/office/drawing/2014/main" id="{8E188AA8-7F0B-8AC2-66EB-F7B3D11A6DD8}"/>
              </a:ext>
            </a:extLst>
          </p:cNvPr>
          <p:cNvPicPr>
            <a:picLocks noChangeAspect="1"/>
          </p:cNvPicPr>
          <p:nvPr/>
        </p:nvPicPr>
        <p:blipFill>
          <a:blip r:embed="rId3"/>
          <a:stretch>
            <a:fillRect/>
          </a:stretch>
        </p:blipFill>
        <p:spPr>
          <a:xfrm>
            <a:off x="8624722" y="0"/>
            <a:ext cx="2857748" cy="4724809"/>
          </a:xfrm>
          <a:prstGeom prst="rect">
            <a:avLst/>
          </a:prstGeom>
        </p:spPr>
      </p:pic>
      <p:sp>
        <p:nvSpPr>
          <p:cNvPr id="8" name="Textfeld 7">
            <a:extLst>
              <a:ext uri="{FF2B5EF4-FFF2-40B4-BE49-F238E27FC236}">
                <a16:creationId xmlns:a16="http://schemas.microsoft.com/office/drawing/2014/main" id="{2C8B5B40-4B37-AED3-8F1B-41385240CE9C}"/>
              </a:ext>
            </a:extLst>
          </p:cNvPr>
          <p:cNvSpPr txBox="1"/>
          <p:nvPr/>
        </p:nvSpPr>
        <p:spPr>
          <a:xfrm>
            <a:off x="8624722" y="4724809"/>
            <a:ext cx="2919751" cy="461665"/>
          </a:xfrm>
          <a:prstGeom prst="rect">
            <a:avLst/>
          </a:prstGeom>
          <a:noFill/>
        </p:spPr>
        <p:txBody>
          <a:bodyPr wrap="square" rtlCol="0">
            <a:spAutoFit/>
          </a:bodyPr>
          <a:lstStyle/>
          <a:p>
            <a:r>
              <a:rPr lang="de-DE" sz="1200" dirty="0"/>
              <a:t>Brandenburger Bildungsplan S. 245, Sebastian </a:t>
            </a:r>
            <a:r>
              <a:rPr lang="de-DE" sz="1200" dirty="0" err="1"/>
              <a:t>Treytnar</a:t>
            </a:r>
            <a:endParaRPr lang="de-DE" sz="1200" dirty="0"/>
          </a:p>
        </p:txBody>
      </p:sp>
    </p:spTree>
    <p:extLst>
      <p:ext uri="{BB962C8B-B14F-4D97-AF65-F5344CB8AC3E}">
        <p14:creationId xmlns:p14="http://schemas.microsoft.com/office/powerpoint/2010/main" val="2259055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31356-D3CF-1920-5B0B-CFC0D0A6A0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183A60-F267-E820-E249-A227D1BB070B}"/>
              </a:ext>
            </a:extLst>
          </p:cNvPr>
          <p:cNvSpPr>
            <a:spLocks noGrp="1"/>
          </p:cNvSpPr>
          <p:nvPr>
            <p:ph type="title"/>
          </p:nvPr>
        </p:nvSpPr>
        <p:spPr>
          <a:xfrm>
            <a:off x="564714" y="155051"/>
            <a:ext cx="10328031" cy="837508"/>
          </a:xfrm>
          <a:solidFill>
            <a:schemeClr val="bg1"/>
          </a:solidFill>
        </p:spPr>
        <p:txBody>
          <a:bodyPr>
            <a:normAutofit/>
          </a:bodyPr>
          <a:lstStyle/>
          <a:p>
            <a:r>
              <a:rPr lang="de-DE" sz="4000" b="1" dirty="0">
                <a:solidFill>
                  <a:schemeClr val="accent4"/>
                </a:solidFill>
                <a:latin typeface="Calibri" charset="0"/>
                <a:ea typeface="Calibri" charset="0"/>
                <a:cs typeface="Calibri" charset="0"/>
              </a:rPr>
              <a:t>Chemie (S.248):</a:t>
            </a:r>
          </a:p>
        </p:txBody>
      </p:sp>
      <p:sp>
        <p:nvSpPr>
          <p:cNvPr id="3" name="Inhaltsplatzhalter 2">
            <a:extLst>
              <a:ext uri="{FF2B5EF4-FFF2-40B4-BE49-F238E27FC236}">
                <a16:creationId xmlns:a16="http://schemas.microsoft.com/office/drawing/2014/main" id="{D3876C06-3BE8-84A9-6D1D-0846B25D24D0}"/>
              </a:ext>
            </a:extLst>
          </p:cNvPr>
          <p:cNvSpPr>
            <a:spLocks noGrp="1"/>
          </p:cNvSpPr>
          <p:nvPr>
            <p:ph idx="1"/>
          </p:nvPr>
        </p:nvSpPr>
        <p:spPr>
          <a:xfrm>
            <a:off x="787866" y="846938"/>
            <a:ext cx="10960510" cy="2164709"/>
          </a:xfrm>
        </p:spPr>
        <p:txBody>
          <a:bodyPr>
            <a:normAutofit fontScale="92500" lnSpcReduction="20000"/>
          </a:bodyPr>
          <a:lstStyle/>
          <a:p>
            <a:pPr marL="457200" indent="-457200">
              <a:lnSpc>
                <a:spcPct val="100000"/>
              </a:lnSpc>
              <a:buFont typeface="Arial" panose="020B0604020202020204" pitchFamily="34" charset="0"/>
              <a:buChar char="•"/>
            </a:pPr>
            <a:r>
              <a:rPr lang="de-DE" sz="2600" dirty="0">
                <a:solidFill>
                  <a:srgbClr val="0070C0"/>
                </a:solidFill>
              </a:rPr>
              <a:t>Stoffe untersuchen </a:t>
            </a:r>
          </a:p>
          <a:p>
            <a:pPr marL="457200" indent="-457200">
              <a:lnSpc>
                <a:spcPct val="100000"/>
              </a:lnSpc>
              <a:buFont typeface="Arial" panose="020B0604020202020204" pitchFamily="34" charset="0"/>
              <a:buChar char="•"/>
            </a:pPr>
            <a:r>
              <a:rPr lang="de-DE" sz="2600" dirty="0">
                <a:solidFill>
                  <a:srgbClr val="0070C0"/>
                </a:solidFill>
              </a:rPr>
              <a:t>Aggregatszustände (Wasser, Eis , Temperatur)</a:t>
            </a:r>
          </a:p>
          <a:p>
            <a:pPr marL="457200" indent="-457200">
              <a:lnSpc>
                <a:spcPct val="100000"/>
              </a:lnSpc>
              <a:buFont typeface="Arial" panose="020B0604020202020204" pitchFamily="34" charset="0"/>
              <a:buChar char="•"/>
            </a:pPr>
            <a:r>
              <a:rPr lang="de-DE" sz="2600" dirty="0">
                <a:solidFill>
                  <a:srgbClr val="0070C0"/>
                </a:solidFill>
              </a:rPr>
              <a:t>Stoffe mischen und trennen (Wasser und Sand)</a:t>
            </a:r>
          </a:p>
          <a:p>
            <a:pPr marL="457200" indent="-457200">
              <a:lnSpc>
                <a:spcPct val="100000"/>
              </a:lnSpc>
              <a:buFont typeface="Arial" panose="020B0604020202020204" pitchFamily="34" charset="0"/>
              <a:buChar char="•"/>
            </a:pPr>
            <a:r>
              <a:rPr lang="de-DE" sz="2600" dirty="0">
                <a:solidFill>
                  <a:srgbClr val="0070C0"/>
                </a:solidFill>
              </a:rPr>
              <a:t>Lösungen herstellen: Zuckerwasser, buntes Wasser</a:t>
            </a:r>
          </a:p>
          <a:p>
            <a:pPr marL="457200" indent="-457200">
              <a:lnSpc>
                <a:spcPct val="100000"/>
              </a:lnSpc>
              <a:buFont typeface="Arial" panose="020B0604020202020204" pitchFamily="34" charset="0"/>
              <a:buChar char="•"/>
            </a:pPr>
            <a:r>
              <a:rPr lang="de-DE" sz="2600" dirty="0">
                <a:solidFill>
                  <a:srgbClr val="0070C0"/>
                </a:solidFill>
              </a:rPr>
              <a:t>Reaktionen (Backpulver, Zitrone)</a:t>
            </a:r>
          </a:p>
          <a:p>
            <a:pPr marL="342900" indent="-342900">
              <a:lnSpc>
                <a:spcPct val="170000"/>
              </a:lnSpc>
              <a:buFont typeface="Arial" panose="020B0604020202020204" pitchFamily="34" charset="0"/>
              <a:buChar char="•"/>
            </a:pPr>
            <a:endParaRPr lang="de-DE" sz="2600" dirty="0">
              <a:solidFill>
                <a:srgbClr val="0070C0"/>
              </a:solidFill>
            </a:endParaRPr>
          </a:p>
          <a:p>
            <a:pPr marL="457200" indent="-457200">
              <a:lnSpc>
                <a:spcPct val="170000"/>
              </a:lnSpc>
              <a:buFont typeface="Arial" panose="020B0604020202020204" pitchFamily="34" charset="0"/>
              <a:buChar char="•"/>
            </a:pPr>
            <a:endParaRPr lang="de-DE" b="1" dirty="0">
              <a:solidFill>
                <a:srgbClr val="00B0F0"/>
              </a:solidFill>
            </a:endParaRP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B8677D00-795D-FDD7-FC40-D0BD4B46ADAE}"/>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1">
            <a:extLst>
              <a:ext uri="{FF2B5EF4-FFF2-40B4-BE49-F238E27FC236}">
                <a16:creationId xmlns:a16="http://schemas.microsoft.com/office/drawing/2014/main" id="{690E6FB3-F850-E88C-F756-00C8B449388C}"/>
              </a:ext>
            </a:extLst>
          </p:cNvPr>
          <p:cNvSpPr txBox="1">
            <a:spLocks/>
          </p:cNvSpPr>
          <p:nvPr/>
        </p:nvSpPr>
        <p:spPr>
          <a:xfrm>
            <a:off x="444910" y="3079455"/>
            <a:ext cx="10644004" cy="837508"/>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solidFill>
                  <a:schemeClr val="accent4"/>
                </a:solidFill>
                <a:latin typeface="Calibri" charset="0"/>
                <a:ea typeface="Calibri" charset="0"/>
                <a:cs typeface="Calibri" charset="0"/>
              </a:rPr>
              <a:t>Biologie, Astronomie, Ökosystem Erde, Informatik/Digitales:</a:t>
            </a:r>
          </a:p>
        </p:txBody>
      </p:sp>
      <p:sp>
        <p:nvSpPr>
          <p:cNvPr id="7" name="Inhaltsplatzhalter 2">
            <a:extLst>
              <a:ext uri="{FF2B5EF4-FFF2-40B4-BE49-F238E27FC236}">
                <a16:creationId xmlns:a16="http://schemas.microsoft.com/office/drawing/2014/main" id="{ED019BF9-CAC8-E2A4-9EC7-1E4F940C7D48}"/>
              </a:ext>
            </a:extLst>
          </p:cNvPr>
          <p:cNvSpPr txBox="1">
            <a:spLocks/>
          </p:cNvSpPr>
          <p:nvPr/>
        </p:nvSpPr>
        <p:spPr>
          <a:xfrm>
            <a:off x="787866" y="3948656"/>
            <a:ext cx="10960510" cy="21647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buFont typeface="Arial" panose="020B0604020202020204" pitchFamily="34" charset="0"/>
              <a:buChar char="•"/>
            </a:pPr>
            <a:r>
              <a:rPr lang="de-DE" sz="2600" dirty="0">
                <a:solidFill>
                  <a:srgbClr val="0070C0"/>
                </a:solidFill>
              </a:rPr>
              <a:t>Belebte und unbelebte Natur erkunden, Wachstum beobachten</a:t>
            </a:r>
          </a:p>
          <a:p>
            <a:pPr marL="457200" indent="-457200">
              <a:lnSpc>
                <a:spcPct val="100000"/>
              </a:lnSpc>
              <a:buFont typeface="Arial" panose="020B0604020202020204" pitchFamily="34" charset="0"/>
              <a:buChar char="•"/>
            </a:pPr>
            <a:r>
              <a:rPr lang="de-DE" sz="2600" dirty="0">
                <a:solidFill>
                  <a:srgbClr val="0070C0"/>
                </a:solidFill>
              </a:rPr>
              <a:t>Jahreszeiten, Sterne, Mondphasen </a:t>
            </a:r>
          </a:p>
          <a:p>
            <a:pPr marL="457200" indent="-457200">
              <a:lnSpc>
                <a:spcPct val="100000"/>
              </a:lnSpc>
              <a:buFont typeface="Arial" panose="020B0604020202020204" pitchFamily="34" charset="0"/>
              <a:buChar char="•"/>
            </a:pPr>
            <a:r>
              <a:rPr lang="de-DE" sz="2600" dirty="0">
                <a:solidFill>
                  <a:srgbClr val="0070C0"/>
                </a:solidFill>
              </a:rPr>
              <a:t>Digitale Geräte im Alltag (z. B. Wetterstation, Apps…)</a:t>
            </a:r>
          </a:p>
          <a:p>
            <a:pPr marL="457200" indent="-457200">
              <a:lnSpc>
                <a:spcPct val="100000"/>
              </a:lnSpc>
              <a:buFont typeface="Arial" panose="020B0604020202020204" pitchFamily="34" charset="0"/>
              <a:buChar char="•"/>
            </a:pPr>
            <a:r>
              <a:rPr lang="de-DE" sz="2600" dirty="0">
                <a:solidFill>
                  <a:srgbClr val="0070C0"/>
                </a:solidFill>
              </a:rPr>
              <a:t>Roboter spielen: Algorithmus (oder Bee-Bots)</a:t>
            </a:r>
          </a:p>
          <a:p>
            <a:pPr marL="342900" indent="-342900">
              <a:lnSpc>
                <a:spcPct val="170000"/>
              </a:lnSpc>
              <a:buFont typeface="Arial" panose="020B0604020202020204" pitchFamily="34" charset="0"/>
              <a:buChar char="•"/>
            </a:pPr>
            <a:endParaRPr lang="de-DE" sz="2600" dirty="0">
              <a:solidFill>
                <a:srgbClr val="0070C0"/>
              </a:solidFill>
            </a:endParaRPr>
          </a:p>
          <a:p>
            <a:pPr marL="457200" indent="-457200">
              <a:lnSpc>
                <a:spcPct val="170000"/>
              </a:lnSpc>
              <a:buFont typeface="Arial" panose="020B0604020202020204" pitchFamily="34" charset="0"/>
              <a:buChar char="•"/>
            </a:pPr>
            <a:endParaRPr lang="de-DE" b="1" dirty="0">
              <a:solidFill>
                <a:srgbClr val="00B0F0"/>
              </a:solidFill>
            </a:endParaRPr>
          </a:p>
          <a:p>
            <a:pPr marL="457200" indent="-457200">
              <a:buFont typeface="Arial" panose="020B0604020202020204" pitchFamily="34" charset="0"/>
              <a:buChar char="•"/>
            </a:pPr>
            <a:endParaRPr lang="de-DE" dirty="0"/>
          </a:p>
        </p:txBody>
      </p:sp>
    </p:spTree>
    <p:extLst>
      <p:ext uri="{BB962C8B-B14F-4D97-AF65-F5344CB8AC3E}">
        <p14:creationId xmlns:p14="http://schemas.microsoft.com/office/powerpoint/2010/main" val="2906037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275;p34" title="IMG_20250409_164327_edit_59654891352876.jpg">
            <a:extLst>
              <a:ext uri="{FF2B5EF4-FFF2-40B4-BE49-F238E27FC236}">
                <a16:creationId xmlns:a16="http://schemas.microsoft.com/office/drawing/2014/main" id="{18168715-A81B-E2ED-2F20-989416897C95}"/>
              </a:ext>
            </a:extLst>
          </p:cNvPr>
          <p:cNvPicPr preferRelativeResize="0"/>
          <p:nvPr/>
        </p:nvPicPr>
        <p:blipFill>
          <a:blip r:embed="rId3">
            <a:alphaModFix/>
          </a:blip>
          <a:stretch>
            <a:fillRect/>
          </a:stretch>
        </p:blipFill>
        <p:spPr>
          <a:xfrm>
            <a:off x="0" y="0"/>
            <a:ext cx="5553806" cy="3552094"/>
          </a:xfrm>
          <a:prstGeom prst="rect">
            <a:avLst/>
          </a:prstGeom>
          <a:noFill/>
          <a:ln>
            <a:noFill/>
          </a:ln>
        </p:spPr>
      </p:pic>
      <p:pic>
        <p:nvPicPr>
          <p:cNvPr id="3" name="Google Shape;281;p35" title="IMG_20250409_164308_edit_59737115726822.jpg">
            <a:extLst>
              <a:ext uri="{FF2B5EF4-FFF2-40B4-BE49-F238E27FC236}">
                <a16:creationId xmlns:a16="http://schemas.microsoft.com/office/drawing/2014/main" id="{352BF752-5F09-E46E-21E5-61EEEBEA3559}"/>
              </a:ext>
            </a:extLst>
          </p:cNvPr>
          <p:cNvPicPr preferRelativeResize="0"/>
          <p:nvPr/>
        </p:nvPicPr>
        <p:blipFill>
          <a:blip r:embed="rId4">
            <a:alphaModFix/>
          </a:blip>
          <a:srcRect t="7166" r="1981" b="4164"/>
          <a:stretch/>
        </p:blipFill>
        <p:spPr>
          <a:xfrm>
            <a:off x="3971192" y="2312377"/>
            <a:ext cx="8220808" cy="4545623"/>
          </a:xfrm>
          <a:prstGeom prst="rect">
            <a:avLst/>
          </a:prstGeom>
          <a:noFill/>
          <a:ln>
            <a:noFill/>
          </a:ln>
        </p:spPr>
      </p:pic>
      <p:sp>
        <p:nvSpPr>
          <p:cNvPr id="5" name="Textfeld 4">
            <a:extLst>
              <a:ext uri="{FF2B5EF4-FFF2-40B4-BE49-F238E27FC236}">
                <a16:creationId xmlns:a16="http://schemas.microsoft.com/office/drawing/2014/main" id="{2A68F95E-5320-97DD-8DB6-7B7846884241}"/>
              </a:ext>
            </a:extLst>
          </p:cNvPr>
          <p:cNvSpPr txBox="1"/>
          <p:nvPr/>
        </p:nvSpPr>
        <p:spPr>
          <a:xfrm>
            <a:off x="378828" y="4632558"/>
            <a:ext cx="3769694" cy="1200329"/>
          </a:xfrm>
          <a:prstGeom prst="rect">
            <a:avLst/>
          </a:prstGeom>
          <a:noFill/>
        </p:spPr>
        <p:txBody>
          <a:bodyPr wrap="square" rtlCol="0">
            <a:spAutoFit/>
          </a:bodyPr>
          <a:lstStyle/>
          <a:p>
            <a:r>
              <a:rPr lang="de-DE" sz="3600" b="1" dirty="0">
                <a:solidFill>
                  <a:schemeClr val="accent4"/>
                </a:solidFill>
              </a:rPr>
              <a:t>‚Richtig‘ forschen, aber wie?</a:t>
            </a:r>
          </a:p>
        </p:txBody>
      </p:sp>
      <p:sp>
        <p:nvSpPr>
          <p:cNvPr id="4" name="Textfeld 3">
            <a:extLst>
              <a:ext uri="{FF2B5EF4-FFF2-40B4-BE49-F238E27FC236}">
                <a16:creationId xmlns:a16="http://schemas.microsoft.com/office/drawing/2014/main" id="{BAD1D09B-12B1-5EFD-58BD-A19B7F388E15}"/>
              </a:ext>
            </a:extLst>
          </p:cNvPr>
          <p:cNvSpPr txBox="1"/>
          <p:nvPr/>
        </p:nvSpPr>
        <p:spPr>
          <a:xfrm>
            <a:off x="6706828" y="6494991"/>
            <a:ext cx="2761736" cy="369332"/>
          </a:xfrm>
          <a:prstGeom prst="rect">
            <a:avLst/>
          </a:prstGeom>
          <a:noFill/>
        </p:spPr>
        <p:txBody>
          <a:bodyPr wrap="square" rtlCol="0">
            <a:spAutoFit/>
          </a:bodyPr>
          <a:lstStyle/>
          <a:p>
            <a:r>
              <a:rPr lang="de-DE" dirty="0"/>
              <a:t>© Natascha Welz</a:t>
            </a:r>
          </a:p>
        </p:txBody>
      </p:sp>
      <p:sp>
        <p:nvSpPr>
          <p:cNvPr id="6" name="Textfeld 5">
            <a:extLst>
              <a:ext uri="{FF2B5EF4-FFF2-40B4-BE49-F238E27FC236}">
                <a16:creationId xmlns:a16="http://schemas.microsoft.com/office/drawing/2014/main" id="{E2D64C7E-A009-81A0-41D8-86C42EAA9283}"/>
              </a:ext>
            </a:extLst>
          </p:cNvPr>
          <p:cNvSpPr txBox="1"/>
          <p:nvPr/>
        </p:nvSpPr>
        <p:spPr>
          <a:xfrm>
            <a:off x="2263675" y="3182762"/>
            <a:ext cx="2761736" cy="369332"/>
          </a:xfrm>
          <a:prstGeom prst="rect">
            <a:avLst/>
          </a:prstGeom>
          <a:noFill/>
        </p:spPr>
        <p:txBody>
          <a:bodyPr wrap="square" rtlCol="0">
            <a:spAutoFit/>
          </a:bodyPr>
          <a:lstStyle/>
          <a:p>
            <a:r>
              <a:rPr lang="de-DE" dirty="0"/>
              <a:t>© Natascha Welz</a:t>
            </a:r>
          </a:p>
        </p:txBody>
      </p:sp>
      <p:pic>
        <p:nvPicPr>
          <p:cNvPr id="8" name="Grafik 7">
            <a:extLst>
              <a:ext uri="{FF2B5EF4-FFF2-40B4-BE49-F238E27FC236}">
                <a16:creationId xmlns:a16="http://schemas.microsoft.com/office/drawing/2014/main" id="{F8A78CEC-BC01-DF60-917D-BDFCC9B0D9BC}"/>
              </a:ext>
            </a:extLst>
          </p:cNvPr>
          <p:cNvPicPr>
            <a:picLocks noChangeAspect="1"/>
          </p:cNvPicPr>
          <p:nvPr/>
        </p:nvPicPr>
        <p:blipFill>
          <a:blip r:embed="rId5"/>
          <a:stretch>
            <a:fillRect/>
          </a:stretch>
        </p:blipFill>
        <p:spPr>
          <a:xfrm>
            <a:off x="8552942" y="6438842"/>
            <a:ext cx="3639058" cy="419158"/>
          </a:xfrm>
          <a:prstGeom prst="rect">
            <a:avLst/>
          </a:prstGeom>
        </p:spPr>
      </p:pic>
    </p:spTree>
    <p:extLst>
      <p:ext uri="{BB962C8B-B14F-4D97-AF65-F5344CB8AC3E}">
        <p14:creationId xmlns:p14="http://schemas.microsoft.com/office/powerpoint/2010/main" val="4031410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A5C50-8917-7F5E-F094-9F35BD077521}"/>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2B8BC44E-4A0E-AB6F-170C-E9957A49C4CC}"/>
              </a:ext>
            </a:extLst>
          </p:cNvPr>
          <p:cNvPicPr>
            <a:picLocks noChangeAspect="1"/>
          </p:cNvPicPr>
          <p:nvPr/>
        </p:nvPicPr>
        <p:blipFill>
          <a:blip r:embed="rId3">
            <a:extLst>
              <a:ext uri="{28A0092B-C50C-407E-A947-70E740481C1C}">
                <a14:useLocalDpi xmlns:a14="http://schemas.microsoft.com/office/drawing/2010/main" val="0"/>
              </a:ext>
            </a:extLst>
          </a:blip>
          <a:srcRect b="2737"/>
          <a:stretch>
            <a:fillRect/>
          </a:stretch>
        </p:blipFill>
        <p:spPr>
          <a:xfrm>
            <a:off x="1559496" y="188640"/>
            <a:ext cx="8131901" cy="5996598"/>
          </a:xfrm>
          <a:prstGeom prst="rect">
            <a:avLst/>
          </a:prstGeom>
        </p:spPr>
      </p:pic>
      <p:sp>
        <p:nvSpPr>
          <p:cNvPr id="3" name="Textfeld 2">
            <a:extLst>
              <a:ext uri="{FF2B5EF4-FFF2-40B4-BE49-F238E27FC236}">
                <a16:creationId xmlns:a16="http://schemas.microsoft.com/office/drawing/2014/main" id="{10EDA7D7-57F4-EE8B-2B1F-37F7D6AB4431}"/>
              </a:ext>
            </a:extLst>
          </p:cNvPr>
          <p:cNvSpPr txBox="1"/>
          <p:nvPr/>
        </p:nvSpPr>
        <p:spPr>
          <a:xfrm rot="20522377">
            <a:off x="9530846" y="5135610"/>
            <a:ext cx="1080120" cy="369332"/>
          </a:xfrm>
          <a:prstGeom prst="rect">
            <a:avLst/>
          </a:prstGeom>
          <a:solidFill>
            <a:schemeClr val="accent4">
              <a:lumMod val="20000"/>
              <a:lumOff val="80000"/>
            </a:schemeClr>
          </a:solidFill>
        </p:spPr>
        <p:txBody>
          <a:bodyPr wrap="square" rtlCol="0">
            <a:spAutoFit/>
          </a:bodyPr>
          <a:lstStyle/>
          <a:p>
            <a:r>
              <a:rPr lang="de-DE" dirty="0"/>
              <a:t>Erfinden</a:t>
            </a:r>
          </a:p>
        </p:txBody>
      </p:sp>
      <p:sp>
        <p:nvSpPr>
          <p:cNvPr id="4" name="Textfeld 3">
            <a:extLst>
              <a:ext uri="{FF2B5EF4-FFF2-40B4-BE49-F238E27FC236}">
                <a16:creationId xmlns:a16="http://schemas.microsoft.com/office/drawing/2014/main" id="{B5B1E3D5-279E-BC77-DAFD-5C3A9AF60709}"/>
              </a:ext>
            </a:extLst>
          </p:cNvPr>
          <p:cNvSpPr txBox="1"/>
          <p:nvPr/>
        </p:nvSpPr>
        <p:spPr>
          <a:xfrm rot="1031111">
            <a:off x="9272792" y="3613697"/>
            <a:ext cx="1296144" cy="369332"/>
          </a:xfrm>
          <a:prstGeom prst="rect">
            <a:avLst/>
          </a:prstGeom>
          <a:solidFill>
            <a:schemeClr val="accent4">
              <a:lumMod val="20000"/>
              <a:lumOff val="80000"/>
            </a:schemeClr>
          </a:solidFill>
        </p:spPr>
        <p:txBody>
          <a:bodyPr wrap="square" rtlCol="0">
            <a:spAutoFit/>
          </a:bodyPr>
          <a:lstStyle/>
          <a:p>
            <a:r>
              <a:rPr lang="de-DE" dirty="0"/>
              <a:t>Fabulieren</a:t>
            </a:r>
          </a:p>
        </p:txBody>
      </p:sp>
      <p:sp>
        <p:nvSpPr>
          <p:cNvPr id="5" name="Textfeld 4">
            <a:extLst>
              <a:ext uri="{FF2B5EF4-FFF2-40B4-BE49-F238E27FC236}">
                <a16:creationId xmlns:a16="http://schemas.microsoft.com/office/drawing/2014/main" id="{9245251F-3417-9497-9FC6-D8A0440F2445}"/>
              </a:ext>
            </a:extLst>
          </p:cNvPr>
          <p:cNvSpPr txBox="1"/>
          <p:nvPr/>
        </p:nvSpPr>
        <p:spPr>
          <a:xfrm rot="21360288">
            <a:off x="9641160" y="4427820"/>
            <a:ext cx="1495400" cy="369332"/>
          </a:xfrm>
          <a:prstGeom prst="rect">
            <a:avLst/>
          </a:prstGeom>
          <a:solidFill>
            <a:schemeClr val="accent4">
              <a:lumMod val="20000"/>
              <a:lumOff val="80000"/>
            </a:schemeClr>
          </a:solidFill>
        </p:spPr>
        <p:txBody>
          <a:bodyPr wrap="square" rtlCol="0">
            <a:spAutoFit/>
          </a:bodyPr>
          <a:lstStyle/>
          <a:p>
            <a:r>
              <a:rPr lang="de-DE" dirty="0"/>
              <a:t>Nachdenken</a:t>
            </a:r>
          </a:p>
        </p:txBody>
      </p:sp>
      <p:sp>
        <p:nvSpPr>
          <p:cNvPr id="6" name="Textfeld 5">
            <a:extLst>
              <a:ext uri="{FF2B5EF4-FFF2-40B4-BE49-F238E27FC236}">
                <a16:creationId xmlns:a16="http://schemas.microsoft.com/office/drawing/2014/main" id="{E041457B-5B08-5ED2-02E6-053C4639A903}"/>
              </a:ext>
            </a:extLst>
          </p:cNvPr>
          <p:cNvSpPr txBox="1"/>
          <p:nvPr/>
        </p:nvSpPr>
        <p:spPr>
          <a:xfrm rot="21052631">
            <a:off x="7985285" y="4047663"/>
            <a:ext cx="1475141" cy="369332"/>
          </a:xfrm>
          <a:prstGeom prst="rect">
            <a:avLst/>
          </a:prstGeom>
          <a:solidFill>
            <a:schemeClr val="accent4">
              <a:lumMod val="20000"/>
              <a:lumOff val="80000"/>
            </a:schemeClr>
          </a:solidFill>
        </p:spPr>
        <p:txBody>
          <a:bodyPr wrap="square" rtlCol="0">
            <a:spAutoFit/>
          </a:bodyPr>
          <a:lstStyle/>
          <a:p>
            <a:r>
              <a:rPr lang="de-DE" dirty="0"/>
              <a:t>Beschreiben</a:t>
            </a:r>
          </a:p>
        </p:txBody>
      </p:sp>
      <p:sp>
        <p:nvSpPr>
          <p:cNvPr id="7" name="Textfeld 6">
            <a:extLst>
              <a:ext uri="{FF2B5EF4-FFF2-40B4-BE49-F238E27FC236}">
                <a16:creationId xmlns:a16="http://schemas.microsoft.com/office/drawing/2014/main" id="{39645963-3C62-7630-086A-32ABF829852B}"/>
              </a:ext>
            </a:extLst>
          </p:cNvPr>
          <p:cNvSpPr txBox="1"/>
          <p:nvPr/>
        </p:nvSpPr>
        <p:spPr>
          <a:xfrm>
            <a:off x="4905275" y="5808060"/>
            <a:ext cx="2761736" cy="369332"/>
          </a:xfrm>
          <a:prstGeom prst="rect">
            <a:avLst/>
          </a:prstGeom>
          <a:noFill/>
        </p:spPr>
        <p:txBody>
          <a:bodyPr wrap="square" rtlCol="0">
            <a:spAutoFit/>
          </a:bodyPr>
          <a:lstStyle/>
          <a:p>
            <a:r>
              <a:rPr lang="de-DE" dirty="0"/>
              <a:t>© Natascha Welz</a:t>
            </a:r>
          </a:p>
        </p:txBody>
      </p:sp>
      <p:pic>
        <p:nvPicPr>
          <p:cNvPr id="8" name="Grafik 7">
            <a:extLst>
              <a:ext uri="{FF2B5EF4-FFF2-40B4-BE49-F238E27FC236}">
                <a16:creationId xmlns:a16="http://schemas.microsoft.com/office/drawing/2014/main" id="{81D03C3E-54AE-617C-0EA5-663D104E6990}"/>
              </a:ext>
            </a:extLst>
          </p:cNvPr>
          <p:cNvPicPr>
            <a:picLocks noChangeAspect="1"/>
          </p:cNvPicPr>
          <p:nvPr/>
        </p:nvPicPr>
        <p:blipFill>
          <a:blip r:embed="rId4"/>
          <a:srcRect l="5848" t="18475" r="4685"/>
          <a:stretch>
            <a:fillRect/>
          </a:stretch>
        </p:blipFill>
        <p:spPr>
          <a:xfrm>
            <a:off x="6593770" y="4024451"/>
            <a:ext cx="647700" cy="391402"/>
          </a:xfrm>
          <a:prstGeom prst="rect">
            <a:avLst/>
          </a:prstGeom>
        </p:spPr>
      </p:pic>
    </p:spTree>
    <p:extLst>
      <p:ext uri="{BB962C8B-B14F-4D97-AF65-F5344CB8AC3E}">
        <p14:creationId xmlns:p14="http://schemas.microsoft.com/office/powerpoint/2010/main" val="2808987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FEF8-CAED-ADF3-EF4F-02AA72AF7AF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C92F255-6550-E3D0-0A40-6B7A10BC2897}"/>
              </a:ext>
            </a:extLst>
          </p:cNvPr>
          <p:cNvSpPr>
            <a:spLocks noGrp="1"/>
          </p:cNvSpPr>
          <p:nvPr>
            <p:ph type="title"/>
          </p:nvPr>
        </p:nvSpPr>
        <p:spPr/>
        <p:txBody>
          <a:bodyPr/>
          <a:lstStyle/>
          <a:p>
            <a:br>
              <a:rPr lang="de-DE" dirty="0"/>
            </a:br>
            <a:endParaRPr lang="de-DE" sz="3200" dirty="0"/>
          </a:p>
        </p:txBody>
      </p:sp>
      <p:sp>
        <p:nvSpPr>
          <p:cNvPr id="6" name="Rechteck 5">
            <a:extLst>
              <a:ext uri="{FF2B5EF4-FFF2-40B4-BE49-F238E27FC236}">
                <a16:creationId xmlns:a16="http://schemas.microsoft.com/office/drawing/2014/main" id="{98FEF9EC-3CF8-6B06-8AAA-05F8EC26C92D}"/>
              </a:ext>
            </a:extLst>
          </p:cNvPr>
          <p:cNvSpPr/>
          <p:nvPr/>
        </p:nvSpPr>
        <p:spPr>
          <a:xfrm>
            <a:off x="11798709" y="0"/>
            <a:ext cx="393291"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de-DE">
              <a:solidFill>
                <a:srgbClr val="92D050"/>
              </a:solidFill>
              <a:latin typeface="Calibri" panose="020F0502020204030204"/>
              <a:sym typeface="Arial"/>
            </a:endParaRPr>
          </a:p>
        </p:txBody>
      </p:sp>
      <p:sp>
        <p:nvSpPr>
          <p:cNvPr id="2" name="Textfeld 1">
            <a:extLst>
              <a:ext uri="{FF2B5EF4-FFF2-40B4-BE49-F238E27FC236}">
                <a16:creationId xmlns:a16="http://schemas.microsoft.com/office/drawing/2014/main" id="{C0CD9ADD-FA03-EEDA-268F-D780849217CE}"/>
              </a:ext>
            </a:extLst>
          </p:cNvPr>
          <p:cNvSpPr txBox="1"/>
          <p:nvPr/>
        </p:nvSpPr>
        <p:spPr>
          <a:xfrm>
            <a:off x="6470470" y="6024524"/>
            <a:ext cx="4273461" cy="369332"/>
          </a:xfrm>
          <a:prstGeom prst="rect">
            <a:avLst/>
          </a:prstGeom>
          <a:solidFill>
            <a:schemeClr val="bg1"/>
          </a:solidFill>
        </p:spPr>
        <p:txBody>
          <a:bodyPr wrap="square" rtlCol="0">
            <a:spAutoFit/>
          </a:bodyPr>
          <a:lstStyle/>
          <a:p>
            <a:pPr defTabSz="914377">
              <a:defRPr/>
            </a:pPr>
            <a:endParaRPr lang="de-DE" dirty="0">
              <a:solidFill>
                <a:srgbClr val="000000"/>
              </a:solidFill>
              <a:latin typeface="Calibri" panose="020F0502020204030204"/>
              <a:cs typeface="Arial"/>
              <a:sym typeface="Arial"/>
            </a:endParaRPr>
          </a:p>
        </p:txBody>
      </p:sp>
      <p:sp>
        <p:nvSpPr>
          <p:cNvPr id="14" name="Textfeld 13">
            <a:extLst>
              <a:ext uri="{FF2B5EF4-FFF2-40B4-BE49-F238E27FC236}">
                <a16:creationId xmlns:a16="http://schemas.microsoft.com/office/drawing/2014/main" id="{5D6B23AB-83BF-B312-05F7-F730526ED9AA}"/>
              </a:ext>
            </a:extLst>
          </p:cNvPr>
          <p:cNvSpPr txBox="1"/>
          <p:nvPr/>
        </p:nvSpPr>
        <p:spPr>
          <a:xfrm>
            <a:off x="263481" y="6123543"/>
            <a:ext cx="7725051" cy="369332"/>
          </a:xfrm>
          <a:prstGeom prst="rect">
            <a:avLst/>
          </a:prstGeom>
          <a:noFill/>
        </p:spPr>
        <p:txBody>
          <a:bodyPr wrap="square" rtlCol="0">
            <a:spAutoFit/>
          </a:bodyPr>
          <a:lstStyle/>
          <a:p>
            <a:pPr defTabSz="914377">
              <a:defRPr/>
            </a:pPr>
            <a:r>
              <a:rPr lang="de-DE" dirty="0">
                <a:solidFill>
                  <a:srgbClr val="000000"/>
                </a:solidFill>
                <a:latin typeface="Calibri" panose="020F0502020204030204"/>
                <a:cs typeface="Arial"/>
                <a:sym typeface="Arial"/>
                <a:hlinkClick r:id="rId3"/>
              </a:rPr>
              <a:t>Prezi auf Frühe Chancen.de</a:t>
            </a:r>
            <a:endParaRPr lang="de-DE" dirty="0">
              <a:solidFill>
                <a:srgbClr val="000000"/>
              </a:solidFill>
              <a:latin typeface="Calibri" panose="020F0502020204030204"/>
              <a:cs typeface="Arial"/>
              <a:sym typeface="Arial"/>
            </a:endParaRPr>
          </a:p>
        </p:txBody>
      </p:sp>
      <p:sp>
        <p:nvSpPr>
          <p:cNvPr id="7" name="Textfeld 6">
            <a:extLst>
              <a:ext uri="{FF2B5EF4-FFF2-40B4-BE49-F238E27FC236}">
                <a16:creationId xmlns:a16="http://schemas.microsoft.com/office/drawing/2014/main" id="{21FD3D0E-50DD-FC15-C27F-FA7E520D066E}"/>
              </a:ext>
            </a:extLst>
          </p:cNvPr>
          <p:cNvSpPr txBox="1"/>
          <p:nvPr/>
        </p:nvSpPr>
        <p:spPr>
          <a:xfrm>
            <a:off x="3048000" y="3478173"/>
            <a:ext cx="6096000" cy="379656"/>
          </a:xfrm>
          <a:prstGeom prst="rect">
            <a:avLst/>
          </a:prstGeom>
          <a:noFill/>
        </p:spPr>
        <p:txBody>
          <a:bodyPr wrap="square">
            <a:spAutoFit/>
          </a:bodyPr>
          <a:lstStyle/>
          <a:p>
            <a:pPr defTabSz="1219170">
              <a:buClr>
                <a:srgbClr val="000000"/>
              </a:buClr>
              <a:defRPr/>
            </a:pPr>
            <a:endParaRPr lang="de-DE" sz="1867" kern="0" dirty="0">
              <a:solidFill>
                <a:srgbClr val="000000"/>
              </a:solidFill>
              <a:latin typeface="Arial"/>
              <a:cs typeface="Arial"/>
              <a:sym typeface="Arial"/>
            </a:endParaRPr>
          </a:p>
        </p:txBody>
      </p:sp>
      <p:pic>
        <p:nvPicPr>
          <p:cNvPr id="8" name="Grafik 7">
            <a:extLst>
              <a:ext uri="{FF2B5EF4-FFF2-40B4-BE49-F238E27FC236}">
                <a16:creationId xmlns:a16="http://schemas.microsoft.com/office/drawing/2014/main" id="{83D4AEEC-66C6-CF98-3D0E-5945D0D549CB}"/>
              </a:ext>
            </a:extLst>
          </p:cNvPr>
          <p:cNvPicPr>
            <a:picLocks noChangeAspect="1"/>
          </p:cNvPicPr>
          <p:nvPr/>
        </p:nvPicPr>
        <p:blipFill>
          <a:blip r:embed="rId4"/>
          <a:stretch>
            <a:fillRect/>
          </a:stretch>
        </p:blipFill>
        <p:spPr>
          <a:xfrm>
            <a:off x="321965" y="254995"/>
            <a:ext cx="9439256" cy="5584446"/>
          </a:xfrm>
          <a:prstGeom prst="rect">
            <a:avLst/>
          </a:prstGeom>
        </p:spPr>
      </p:pic>
    </p:spTree>
    <p:extLst>
      <p:ext uri="{BB962C8B-B14F-4D97-AF65-F5344CB8AC3E}">
        <p14:creationId xmlns:p14="http://schemas.microsoft.com/office/powerpoint/2010/main" val="3557404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2D954-498D-60A5-7FD8-569F663D455B}"/>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C1AC7FF-243C-5E34-5C82-8D8800CCB92B}"/>
              </a:ext>
            </a:extLst>
          </p:cNvPr>
          <p:cNvSpPr>
            <a:spLocks noGrp="1"/>
          </p:cNvSpPr>
          <p:nvPr>
            <p:ph type="title"/>
          </p:nvPr>
        </p:nvSpPr>
        <p:spPr/>
        <p:txBody>
          <a:bodyPr/>
          <a:lstStyle/>
          <a:p>
            <a:br>
              <a:rPr lang="de-DE" dirty="0"/>
            </a:br>
            <a:endParaRPr lang="de-DE" sz="3200" dirty="0"/>
          </a:p>
        </p:txBody>
      </p:sp>
      <p:sp>
        <p:nvSpPr>
          <p:cNvPr id="6" name="Rechteck 5">
            <a:extLst>
              <a:ext uri="{FF2B5EF4-FFF2-40B4-BE49-F238E27FC236}">
                <a16:creationId xmlns:a16="http://schemas.microsoft.com/office/drawing/2014/main" id="{B680D14D-4FBC-617C-0D2D-A5E666133036}"/>
              </a:ext>
            </a:extLst>
          </p:cNvPr>
          <p:cNvSpPr/>
          <p:nvPr/>
        </p:nvSpPr>
        <p:spPr>
          <a:xfrm>
            <a:off x="11798709" y="0"/>
            <a:ext cx="393291"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de-DE">
              <a:solidFill>
                <a:srgbClr val="92D050"/>
              </a:solidFill>
              <a:latin typeface="Calibri" panose="020F0502020204030204"/>
              <a:sym typeface="Arial"/>
            </a:endParaRPr>
          </a:p>
        </p:txBody>
      </p:sp>
      <p:sp>
        <p:nvSpPr>
          <p:cNvPr id="2" name="Textfeld 1">
            <a:extLst>
              <a:ext uri="{FF2B5EF4-FFF2-40B4-BE49-F238E27FC236}">
                <a16:creationId xmlns:a16="http://schemas.microsoft.com/office/drawing/2014/main" id="{9877DB86-CD22-209F-7C29-807175D07C6B}"/>
              </a:ext>
            </a:extLst>
          </p:cNvPr>
          <p:cNvSpPr txBox="1"/>
          <p:nvPr/>
        </p:nvSpPr>
        <p:spPr>
          <a:xfrm>
            <a:off x="6470470" y="6024524"/>
            <a:ext cx="4273461" cy="369332"/>
          </a:xfrm>
          <a:prstGeom prst="rect">
            <a:avLst/>
          </a:prstGeom>
          <a:solidFill>
            <a:schemeClr val="bg1"/>
          </a:solidFill>
        </p:spPr>
        <p:txBody>
          <a:bodyPr wrap="square" rtlCol="0">
            <a:spAutoFit/>
          </a:bodyPr>
          <a:lstStyle/>
          <a:p>
            <a:pPr defTabSz="914377">
              <a:defRPr/>
            </a:pPr>
            <a:endParaRPr lang="de-DE" dirty="0">
              <a:solidFill>
                <a:srgbClr val="000000"/>
              </a:solidFill>
              <a:latin typeface="Calibri" panose="020F0502020204030204"/>
              <a:cs typeface="Arial"/>
              <a:sym typeface="Arial"/>
            </a:endParaRPr>
          </a:p>
        </p:txBody>
      </p:sp>
      <p:sp>
        <p:nvSpPr>
          <p:cNvPr id="14" name="Textfeld 13">
            <a:extLst>
              <a:ext uri="{FF2B5EF4-FFF2-40B4-BE49-F238E27FC236}">
                <a16:creationId xmlns:a16="http://schemas.microsoft.com/office/drawing/2014/main" id="{5C35DC01-FBDB-402E-16CB-FA65287C7895}"/>
              </a:ext>
            </a:extLst>
          </p:cNvPr>
          <p:cNvSpPr txBox="1"/>
          <p:nvPr/>
        </p:nvSpPr>
        <p:spPr>
          <a:xfrm>
            <a:off x="263481" y="6209607"/>
            <a:ext cx="7725051" cy="369332"/>
          </a:xfrm>
          <a:prstGeom prst="rect">
            <a:avLst/>
          </a:prstGeom>
          <a:noFill/>
        </p:spPr>
        <p:txBody>
          <a:bodyPr wrap="square" rtlCol="0">
            <a:spAutoFit/>
          </a:bodyPr>
          <a:lstStyle/>
          <a:p>
            <a:pPr defTabSz="914377">
              <a:defRPr/>
            </a:pPr>
            <a:r>
              <a:rPr lang="de-DE" dirty="0">
                <a:solidFill>
                  <a:srgbClr val="000000"/>
                </a:solidFill>
                <a:latin typeface="Calibri" panose="020F0502020204030204"/>
                <a:cs typeface="Arial"/>
                <a:sym typeface="Arial"/>
                <a:hlinkClick r:id="rId3"/>
              </a:rPr>
              <a:t>Prezi auf Frühe Chancen.de</a:t>
            </a:r>
            <a:endParaRPr lang="de-DE" dirty="0">
              <a:solidFill>
                <a:srgbClr val="000000"/>
              </a:solidFill>
              <a:latin typeface="Calibri" panose="020F0502020204030204"/>
              <a:cs typeface="Arial"/>
              <a:sym typeface="Arial"/>
            </a:endParaRPr>
          </a:p>
        </p:txBody>
      </p:sp>
      <p:sp>
        <p:nvSpPr>
          <p:cNvPr id="7" name="Textfeld 6">
            <a:extLst>
              <a:ext uri="{FF2B5EF4-FFF2-40B4-BE49-F238E27FC236}">
                <a16:creationId xmlns:a16="http://schemas.microsoft.com/office/drawing/2014/main" id="{F57F940B-CC7F-4B46-7366-6728A4FE7219}"/>
              </a:ext>
            </a:extLst>
          </p:cNvPr>
          <p:cNvSpPr txBox="1"/>
          <p:nvPr/>
        </p:nvSpPr>
        <p:spPr>
          <a:xfrm>
            <a:off x="3048000" y="3478173"/>
            <a:ext cx="6096000" cy="379656"/>
          </a:xfrm>
          <a:prstGeom prst="rect">
            <a:avLst/>
          </a:prstGeom>
          <a:noFill/>
        </p:spPr>
        <p:txBody>
          <a:bodyPr wrap="square">
            <a:spAutoFit/>
          </a:bodyPr>
          <a:lstStyle/>
          <a:p>
            <a:pPr defTabSz="1219170">
              <a:buClr>
                <a:srgbClr val="000000"/>
              </a:buClr>
              <a:defRPr/>
            </a:pPr>
            <a:endParaRPr lang="de-DE" sz="1867" kern="0" dirty="0">
              <a:solidFill>
                <a:srgbClr val="000000"/>
              </a:solidFill>
              <a:latin typeface="Arial"/>
              <a:cs typeface="Arial"/>
              <a:sym typeface="Arial"/>
            </a:endParaRPr>
          </a:p>
        </p:txBody>
      </p:sp>
      <p:pic>
        <p:nvPicPr>
          <p:cNvPr id="4" name="Grafik 3">
            <a:extLst>
              <a:ext uri="{FF2B5EF4-FFF2-40B4-BE49-F238E27FC236}">
                <a16:creationId xmlns:a16="http://schemas.microsoft.com/office/drawing/2014/main" id="{C85CA939-FE67-F891-DDE9-998D91D1CDBF}"/>
              </a:ext>
            </a:extLst>
          </p:cNvPr>
          <p:cNvPicPr>
            <a:picLocks noChangeAspect="1"/>
          </p:cNvPicPr>
          <p:nvPr/>
        </p:nvPicPr>
        <p:blipFill>
          <a:blip r:embed="rId4"/>
          <a:stretch>
            <a:fillRect/>
          </a:stretch>
        </p:blipFill>
        <p:spPr>
          <a:xfrm>
            <a:off x="338591" y="209271"/>
            <a:ext cx="10405340" cy="5819002"/>
          </a:xfrm>
          <a:prstGeom prst="rect">
            <a:avLst/>
          </a:prstGeom>
        </p:spPr>
      </p:pic>
    </p:spTree>
    <p:extLst>
      <p:ext uri="{BB962C8B-B14F-4D97-AF65-F5344CB8AC3E}">
        <p14:creationId xmlns:p14="http://schemas.microsoft.com/office/powerpoint/2010/main" val="3090121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F0E5B-DFE3-F873-4021-15C4964170D0}"/>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71DF6AFE-ECEA-8FCB-436B-74ADBE03D63D}"/>
              </a:ext>
            </a:extLst>
          </p:cNvPr>
          <p:cNvSpPr>
            <a:spLocks noGrp="1"/>
          </p:cNvSpPr>
          <p:nvPr>
            <p:ph idx="1"/>
          </p:nvPr>
        </p:nvSpPr>
        <p:spPr>
          <a:xfrm>
            <a:off x="787866" y="846938"/>
            <a:ext cx="10960510" cy="2164709"/>
          </a:xfrm>
        </p:spPr>
        <p:txBody>
          <a:bodyPr>
            <a:normAutofit/>
          </a:bodyPr>
          <a:lstStyle/>
          <a:p>
            <a:pPr marL="342900" indent="-342900">
              <a:lnSpc>
                <a:spcPct val="170000"/>
              </a:lnSpc>
              <a:buFont typeface="Arial" panose="020B0604020202020204" pitchFamily="34" charset="0"/>
              <a:buChar char="•"/>
            </a:pPr>
            <a:endParaRPr lang="de-DE" sz="2600" dirty="0">
              <a:solidFill>
                <a:srgbClr val="0070C0"/>
              </a:solidFill>
            </a:endParaRPr>
          </a:p>
          <a:p>
            <a:pPr marL="457200" indent="-457200">
              <a:lnSpc>
                <a:spcPct val="170000"/>
              </a:lnSpc>
              <a:buFont typeface="Arial" panose="020B0604020202020204" pitchFamily="34" charset="0"/>
              <a:buChar char="•"/>
            </a:pPr>
            <a:endParaRPr lang="de-DE" b="1" dirty="0">
              <a:solidFill>
                <a:srgbClr val="00B0F0"/>
              </a:solidFill>
            </a:endParaRP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76636FEF-F597-7C99-F833-17BF221A1DB5}"/>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1">
            <a:extLst>
              <a:ext uri="{FF2B5EF4-FFF2-40B4-BE49-F238E27FC236}">
                <a16:creationId xmlns:a16="http://schemas.microsoft.com/office/drawing/2014/main" id="{9C66898D-4CC6-38F2-0E29-74694A4FD415}"/>
              </a:ext>
            </a:extLst>
          </p:cNvPr>
          <p:cNvSpPr txBox="1">
            <a:spLocks/>
          </p:cNvSpPr>
          <p:nvPr/>
        </p:nvSpPr>
        <p:spPr>
          <a:xfrm>
            <a:off x="254695" y="197838"/>
            <a:ext cx="11530907" cy="837508"/>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b="1" dirty="0">
                <a:solidFill>
                  <a:schemeClr val="accent4"/>
                </a:solidFill>
                <a:latin typeface="Calibri" charset="0"/>
                <a:ea typeface="Calibri" charset="0"/>
                <a:cs typeface="Calibri" charset="0"/>
              </a:rPr>
              <a:t>Schwimmen und Sinken: Konzeptbildung/Forscherkreislauf</a:t>
            </a:r>
          </a:p>
        </p:txBody>
      </p:sp>
      <p:sp>
        <p:nvSpPr>
          <p:cNvPr id="4" name="Textfeld 3">
            <a:extLst>
              <a:ext uri="{FF2B5EF4-FFF2-40B4-BE49-F238E27FC236}">
                <a16:creationId xmlns:a16="http://schemas.microsoft.com/office/drawing/2014/main" id="{6DD01C35-3FDF-E129-5A46-DACBF02982D9}"/>
              </a:ext>
            </a:extLst>
          </p:cNvPr>
          <p:cNvSpPr txBox="1"/>
          <p:nvPr/>
        </p:nvSpPr>
        <p:spPr>
          <a:xfrm>
            <a:off x="443624" y="4436408"/>
            <a:ext cx="10960510" cy="1569660"/>
          </a:xfrm>
          <a:prstGeom prst="rect">
            <a:avLst/>
          </a:prstGeom>
          <a:solidFill>
            <a:schemeClr val="accent4">
              <a:lumMod val="20000"/>
              <a:lumOff val="80000"/>
            </a:schemeClr>
          </a:solidFill>
        </p:spPr>
        <p:txBody>
          <a:bodyPr wrap="square" rtlCol="0">
            <a:spAutoFit/>
          </a:bodyPr>
          <a:lstStyle/>
          <a:p>
            <a:r>
              <a:rPr lang="de-DE" sz="2400" dirty="0"/>
              <a:t>Kindern geht es in erster Linie um das Phänomen, noch nicht um eine schlüssige wissenschaftliche Begründung.</a:t>
            </a:r>
          </a:p>
          <a:p>
            <a:endParaRPr lang="de-DE" sz="2400" dirty="0"/>
          </a:p>
          <a:p>
            <a:r>
              <a:rPr lang="de-DE" sz="2400" dirty="0"/>
              <a:t>Sie stellen Fragen, bilden Hypothesen, überprüfen diese, formulieren neue Annahmen.</a:t>
            </a:r>
          </a:p>
        </p:txBody>
      </p:sp>
      <p:sp>
        <p:nvSpPr>
          <p:cNvPr id="11" name="Inhaltsplatzhalter 2">
            <a:extLst>
              <a:ext uri="{FF2B5EF4-FFF2-40B4-BE49-F238E27FC236}">
                <a16:creationId xmlns:a16="http://schemas.microsoft.com/office/drawing/2014/main" id="{5573E093-B3FF-75CB-86C7-2024C0642B04}"/>
              </a:ext>
            </a:extLst>
          </p:cNvPr>
          <p:cNvSpPr txBox="1">
            <a:spLocks/>
          </p:cNvSpPr>
          <p:nvPr/>
        </p:nvSpPr>
        <p:spPr>
          <a:xfrm>
            <a:off x="443624" y="1035347"/>
            <a:ext cx="10740166" cy="3222328"/>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70000"/>
              </a:lnSpc>
              <a:buFont typeface="Arial" panose="020B0604020202020204" pitchFamily="34" charset="0"/>
              <a:buChar char="•"/>
            </a:pPr>
            <a:r>
              <a:rPr lang="de-DE" sz="3400" dirty="0">
                <a:solidFill>
                  <a:srgbClr val="0070C0"/>
                </a:solidFill>
              </a:rPr>
              <a:t>Warum schwimmt etwas?</a:t>
            </a:r>
          </a:p>
          <a:p>
            <a:pPr marL="457200" indent="-457200">
              <a:lnSpc>
                <a:spcPct val="170000"/>
              </a:lnSpc>
              <a:buFont typeface="Arial" panose="020B0604020202020204" pitchFamily="34" charset="0"/>
              <a:buChar char="•"/>
            </a:pPr>
            <a:r>
              <a:rPr lang="de-DE" sz="3400" dirty="0">
                <a:solidFill>
                  <a:srgbClr val="0070C0"/>
                </a:solidFill>
              </a:rPr>
              <a:t>Weil es leicht ist? Aus einem bestimmten Material? Ein Kapitän das Schiff fährt? Etwas eine bestimmte Form hat?</a:t>
            </a:r>
          </a:p>
          <a:p>
            <a:pPr marL="457200" indent="-457200">
              <a:lnSpc>
                <a:spcPct val="170000"/>
              </a:lnSpc>
              <a:buFont typeface="Arial" panose="020B0604020202020204" pitchFamily="34" charset="0"/>
              <a:buChar char="•"/>
            </a:pPr>
            <a:r>
              <a:rPr lang="de-DE" sz="3400" dirty="0">
                <a:solidFill>
                  <a:schemeClr val="accent4"/>
                </a:solidFill>
              </a:rPr>
              <a:t>Konzepte werden gebildet, überprüft, erneuert und erweitert.</a:t>
            </a:r>
          </a:p>
          <a:p>
            <a:pPr marL="457200" indent="-457200">
              <a:lnSpc>
                <a:spcPct val="170000"/>
              </a:lnSpc>
              <a:buFont typeface="Arial" panose="020B0604020202020204" pitchFamily="34" charset="0"/>
              <a:buChar char="•"/>
            </a:pPr>
            <a:r>
              <a:rPr lang="de-DE" sz="3400" dirty="0">
                <a:solidFill>
                  <a:schemeClr val="accent4"/>
                </a:solidFill>
              </a:rPr>
              <a:t>Neue Fragen entstehen, werden erforscht, Expert*innen werden befragt…</a:t>
            </a:r>
          </a:p>
          <a:p>
            <a:pPr marL="457200" indent="-457200">
              <a:buFont typeface="Arial" panose="020B0604020202020204" pitchFamily="34" charset="0"/>
              <a:buChar char="•"/>
            </a:pPr>
            <a:endParaRPr lang="de-DE" dirty="0"/>
          </a:p>
        </p:txBody>
      </p:sp>
    </p:spTree>
    <p:extLst>
      <p:ext uri="{BB962C8B-B14F-4D97-AF65-F5344CB8AC3E}">
        <p14:creationId xmlns:p14="http://schemas.microsoft.com/office/powerpoint/2010/main" val="1699811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5D53C-FE8A-BCE2-9D47-BA36F733549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C249A6-B01E-2445-6231-CAF37C3BB100}"/>
              </a:ext>
            </a:extLst>
          </p:cNvPr>
          <p:cNvSpPr>
            <a:spLocks noGrp="1"/>
          </p:cNvSpPr>
          <p:nvPr>
            <p:ph type="title"/>
          </p:nvPr>
        </p:nvSpPr>
        <p:spPr>
          <a:xfrm>
            <a:off x="388256" y="522036"/>
            <a:ext cx="11107058" cy="837508"/>
          </a:xfrm>
          <a:solidFill>
            <a:schemeClr val="bg1"/>
          </a:solidFill>
        </p:spPr>
        <p:txBody>
          <a:bodyPr>
            <a:noAutofit/>
          </a:bodyPr>
          <a:lstStyle/>
          <a:p>
            <a:r>
              <a:rPr lang="de-DE" sz="4000" b="1" dirty="0">
                <a:solidFill>
                  <a:schemeClr val="accent4"/>
                </a:solidFill>
                <a:latin typeface="Calibri" charset="0"/>
                <a:ea typeface="Calibri" charset="0"/>
                <a:cs typeface="Calibri" charset="0"/>
              </a:rPr>
              <a:t>Freies Explorieren: Was tun die Kinder, wenn man sie lässt?</a:t>
            </a:r>
          </a:p>
        </p:txBody>
      </p:sp>
      <p:sp>
        <p:nvSpPr>
          <p:cNvPr id="3" name="Inhaltsplatzhalter 2">
            <a:extLst>
              <a:ext uri="{FF2B5EF4-FFF2-40B4-BE49-F238E27FC236}">
                <a16:creationId xmlns:a16="http://schemas.microsoft.com/office/drawing/2014/main" id="{9E704583-8A56-16A4-D272-53F5F0229B09}"/>
              </a:ext>
            </a:extLst>
          </p:cNvPr>
          <p:cNvSpPr>
            <a:spLocks noGrp="1"/>
          </p:cNvSpPr>
          <p:nvPr>
            <p:ph idx="1"/>
          </p:nvPr>
        </p:nvSpPr>
        <p:spPr>
          <a:xfrm>
            <a:off x="838200" y="2290769"/>
            <a:ext cx="10960510" cy="3669983"/>
          </a:xfrm>
        </p:spPr>
        <p:txBody>
          <a:bodyPr>
            <a:normAutofit/>
          </a:bodyPr>
          <a:lstStyle/>
          <a:p>
            <a:pPr marL="457200" indent="-4572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r>
              <a:rPr lang="de-DE" sz="2600" dirty="0">
                <a:solidFill>
                  <a:srgbClr val="0070C0"/>
                </a:solidFill>
              </a:rPr>
              <a:t>Kinder erforschen ihre Umwelt von ganz allein.</a:t>
            </a:r>
          </a:p>
          <a:p>
            <a:pPr marL="457200" indent="-4572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r>
              <a:rPr lang="de-DE" sz="2600" dirty="0">
                <a:solidFill>
                  <a:srgbClr val="0070C0"/>
                </a:solidFill>
              </a:rPr>
              <a:t>Manche Handlungen sind für pädagogische Fachkräfte merkwürdig, nervig, unverständlich.</a:t>
            </a:r>
          </a:p>
          <a:p>
            <a:pPr marL="457200" indent="-4572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endParaRPr lang="de-DE" b="1" dirty="0">
              <a:solidFill>
                <a:srgbClr val="00B0F0"/>
              </a:solidFill>
            </a:endParaRP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391B6AC0-44EE-E70A-420C-78979D69D975}"/>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038A73E8-9E79-9811-0C6F-83E8A0261879}"/>
              </a:ext>
            </a:extLst>
          </p:cNvPr>
          <p:cNvSpPr txBox="1"/>
          <p:nvPr/>
        </p:nvSpPr>
        <p:spPr>
          <a:xfrm>
            <a:off x="3047301" y="3498101"/>
            <a:ext cx="6094602" cy="369332"/>
          </a:xfrm>
          <a:prstGeom prst="rect">
            <a:avLst/>
          </a:prstGeom>
          <a:noFill/>
        </p:spPr>
        <p:txBody>
          <a:bodyPr wrap="square">
            <a:spAutoFit/>
          </a:bodyPr>
          <a:lstStyle/>
          <a:p>
            <a:r>
              <a:rPr lang="de-DE" b="0" dirty="0">
                <a:effectLst/>
              </a:rPr>
              <a:t> </a:t>
            </a:r>
            <a:endParaRPr lang="de-DE" dirty="0"/>
          </a:p>
        </p:txBody>
      </p:sp>
    </p:spTree>
    <p:extLst>
      <p:ext uri="{BB962C8B-B14F-4D97-AF65-F5344CB8AC3E}">
        <p14:creationId xmlns:p14="http://schemas.microsoft.com/office/powerpoint/2010/main" val="853939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8FC0AEC-AEBA-43EE-882C-472363694AE7}"/>
              </a:ext>
            </a:extLst>
          </p:cNvPr>
          <p:cNvPicPr>
            <a:picLocks noChangeAspect="1"/>
          </p:cNvPicPr>
          <p:nvPr/>
        </p:nvPicPr>
        <p:blipFill>
          <a:blip r:embed="rId3"/>
          <a:srcRect r="3799" b="3709"/>
          <a:stretch>
            <a:fillRect/>
          </a:stretch>
        </p:blipFill>
        <p:spPr>
          <a:xfrm>
            <a:off x="148591" y="1"/>
            <a:ext cx="7816753" cy="6347253"/>
          </a:xfrm>
          <a:prstGeom prst="rect">
            <a:avLst/>
          </a:prstGeom>
        </p:spPr>
      </p:pic>
      <p:sp>
        <p:nvSpPr>
          <p:cNvPr id="4" name="Textfeld 3">
            <a:extLst>
              <a:ext uri="{FF2B5EF4-FFF2-40B4-BE49-F238E27FC236}">
                <a16:creationId xmlns:a16="http://schemas.microsoft.com/office/drawing/2014/main" id="{DCC31547-9343-68A6-67ED-1D03D8E96BC2}"/>
              </a:ext>
            </a:extLst>
          </p:cNvPr>
          <p:cNvSpPr txBox="1"/>
          <p:nvPr/>
        </p:nvSpPr>
        <p:spPr>
          <a:xfrm>
            <a:off x="5618205" y="510746"/>
            <a:ext cx="1449860" cy="400110"/>
          </a:xfrm>
          <a:prstGeom prst="rect">
            <a:avLst/>
          </a:prstGeom>
          <a:noFill/>
        </p:spPr>
        <p:txBody>
          <a:bodyPr wrap="square" rtlCol="0">
            <a:spAutoFit/>
          </a:bodyPr>
          <a:lstStyle/>
          <a:p>
            <a:r>
              <a:rPr lang="de-DE" sz="2000" b="1" dirty="0">
                <a:solidFill>
                  <a:schemeClr val="accent5">
                    <a:lumMod val="40000"/>
                    <a:lumOff val="60000"/>
                  </a:schemeClr>
                </a:solidFill>
              </a:rPr>
              <a:t>S. 250</a:t>
            </a:r>
          </a:p>
        </p:txBody>
      </p:sp>
      <p:sp>
        <p:nvSpPr>
          <p:cNvPr id="2" name="Rechteck 1">
            <a:extLst>
              <a:ext uri="{FF2B5EF4-FFF2-40B4-BE49-F238E27FC236}">
                <a16:creationId xmlns:a16="http://schemas.microsoft.com/office/drawing/2014/main" id="{1CB701EC-1B14-CAC6-9FD5-387A292F2E99}"/>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26732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5D53C-FE8A-BCE2-9D47-BA36F733549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C249A6-B01E-2445-6231-CAF37C3BB100}"/>
              </a:ext>
            </a:extLst>
          </p:cNvPr>
          <p:cNvSpPr>
            <a:spLocks noGrp="1"/>
          </p:cNvSpPr>
          <p:nvPr>
            <p:ph type="title"/>
          </p:nvPr>
        </p:nvSpPr>
        <p:spPr>
          <a:xfrm>
            <a:off x="838199" y="365126"/>
            <a:ext cx="10328031" cy="837508"/>
          </a:xfrm>
          <a:solidFill>
            <a:schemeClr val="bg1"/>
          </a:solidFill>
        </p:spPr>
        <p:txBody>
          <a:bodyPr>
            <a:normAutofit/>
          </a:bodyPr>
          <a:lstStyle/>
          <a:p>
            <a:r>
              <a:rPr lang="de-DE" sz="4000" b="1" dirty="0">
                <a:solidFill>
                  <a:schemeClr val="accent4"/>
                </a:solidFill>
                <a:latin typeface="Calibri" charset="0"/>
                <a:ea typeface="Calibri" charset="0"/>
                <a:cs typeface="Calibri" charset="0"/>
              </a:rPr>
              <a:t>„Spielen“ und „Natur und Technik“ bei uns</a:t>
            </a:r>
          </a:p>
        </p:txBody>
      </p:sp>
      <p:sp>
        <p:nvSpPr>
          <p:cNvPr id="3" name="Inhaltsplatzhalter 2">
            <a:extLst>
              <a:ext uri="{FF2B5EF4-FFF2-40B4-BE49-F238E27FC236}">
                <a16:creationId xmlns:a16="http://schemas.microsoft.com/office/drawing/2014/main" id="{9E704583-8A56-16A4-D272-53F5F0229B09}"/>
              </a:ext>
            </a:extLst>
          </p:cNvPr>
          <p:cNvSpPr>
            <a:spLocks noGrp="1"/>
          </p:cNvSpPr>
          <p:nvPr>
            <p:ph idx="1"/>
          </p:nvPr>
        </p:nvSpPr>
        <p:spPr>
          <a:xfrm>
            <a:off x="838200" y="1333500"/>
            <a:ext cx="10960510" cy="4838700"/>
          </a:xfrm>
        </p:spPr>
        <p:txBody>
          <a:bodyPr>
            <a:normAutofit/>
          </a:bodyPr>
          <a:lstStyle/>
          <a:p>
            <a:pPr marL="457200" indent="-457200">
              <a:buFont typeface="Arial" panose="020B0604020202020204" pitchFamily="34" charset="0"/>
              <a:buChar char="•"/>
            </a:pPr>
            <a:r>
              <a:rPr lang="de-DE" sz="2600" dirty="0">
                <a:solidFill>
                  <a:srgbClr val="0070C0"/>
                </a:solidFill>
              </a:rPr>
              <a:t>Kinder erforschen ihre Umwelt von ganz allein</a:t>
            </a:r>
          </a:p>
          <a:p>
            <a:pPr marL="457200" indent="-4572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r>
              <a:rPr lang="de-DE" sz="2600" dirty="0">
                <a:solidFill>
                  <a:srgbClr val="0070C0"/>
                </a:solidFill>
              </a:rPr>
              <a:t>Manche Handlungen sind für uns Große merkwürdig, nervig, unverständlich.</a:t>
            </a:r>
          </a:p>
          <a:p>
            <a:pPr marL="457200" indent="-4572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r>
              <a:rPr lang="de-DE" sz="2600" dirty="0">
                <a:solidFill>
                  <a:srgbClr val="0070C0"/>
                </a:solidFill>
              </a:rPr>
              <a:t>Was aber erforschen die Kinder dabei?</a:t>
            </a:r>
          </a:p>
          <a:p>
            <a:pPr marL="457200" indent="-457200">
              <a:buFont typeface="Arial" panose="020B0604020202020204" pitchFamily="34" charset="0"/>
              <a:buChar char="•"/>
            </a:pPr>
            <a:endParaRPr lang="de-DE" sz="2600" dirty="0">
              <a:solidFill>
                <a:srgbClr val="0070C0"/>
              </a:solidFill>
            </a:endParaRPr>
          </a:p>
          <a:p>
            <a:r>
              <a:rPr lang="de-DE" sz="2600" b="1" dirty="0">
                <a:solidFill>
                  <a:schemeClr val="accent4"/>
                </a:solidFill>
              </a:rPr>
              <a:t>Sammelt Beispiele für solche Handlungen der Kinder eurer Gruppe.</a:t>
            </a:r>
          </a:p>
          <a:p>
            <a:r>
              <a:rPr lang="de-DE" sz="2600" b="1" dirty="0">
                <a:solidFill>
                  <a:schemeClr val="accent4"/>
                </a:solidFill>
              </a:rPr>
              <a:t>Setzt die Forscher-Brille auf, und versucht zu verstehen, was die Kinder damit erkunden und entdecken.</a:t>
            </a:r>
          </a:p>
          <a:p>
            <a:pPr marL="457200" indent="-457200">
              <a:buFont typeface="Arial" panose="020B0604020202020204" pitchFamily="34" charset="0"/>
              <a:buChar char="•"/>
            </a:pPr>
            <a:endParaRPr lang="de-DE" b="1" dirty="0">
              <a:solidFill>
                <a:srgbClr val="00B0F0"/>
              </a:solidFill>
            </a:endParaRPr>
          </a:p>
          <a:p>
            <a:pPr marL="457200" indent="-457200">
              <a:buFont typeface="Arial" panose="020B0604020202020204" pitchFamily="34" charset="0"/>
              <a:buChar char="•"/>
            </a:pPr>
            <a:endParaRPr lang="de-DE" dirty="0"/>
          </a:p>
        </p:txBody>
      </p:sp>
      <p:sp>
        <p:nvSpPr>
          <p:cNvPr id="7" name="Textfeld 6">
            <a:extLst>
              <a:ext uri="{FF2B5EF4-FFF2-40B4-BE49-F238E27FC236}">
                <a16:creationId xmlns:a16="http://schemas.microsoft.com/office/drawing/2014/main" id="{038A73E8-9E79-9811-0C6F-83E8A0261879}"/>
              </a:ext>
            </a:extLst>
          </p:cNvPr>
          <p:cNvSpPr txBox="1"/>
          <p:nvPr/>
        </p:nvSpPr>
        <p:spPr>
          <a:xfrm>
            <a:off x="3047301" y="3498101"/>
            <a:ext cx="6094602" cy="369332"/>
          </a:xfrm>
          <a:prstGeom prst="rect">
            <a:avLst/>
          </a:prstGeom>
          <a:noFill/>
        </p:spPr>
        <p:txBody>
          <a:bodyPr wrap="square">
            <a:spAutoFit/>
          </a:bodyPr>
          <a:lstStyle/>
          <a:p>
            <a:r>
              <a:rPr lang="de-DE" b="0" dirty="0">
                <a:effectLst/>
              </a:rPr>
              <a:t> </a:t>
            </a:r>
            <a:endParaRPr lang="de-DE" dirty="0"/>
          </a:p>
        </p:txBody>
      </p:sp>
      <p:sp>
        <p:nvSpPr>
          <p:cNvPr id="5" name="Rechteck 4">
            <a:extLst>
              <a:ext uri="{FF2B5EF4-FFF2-40B4-BE49-F238E27FC236}">
                <a16:creationId xmlns:a16="http://schemas.microsoft.com/office/drawing/2014/main" id="{40ACB746-1D78-D6A6-E6F6-DBA93F58B8C6}"/>
              </a:ext>
            </a:extLst>
          </p:cNvPr>
          <p:cNvSpPr/>
          <p:nvPr/>
        </p:nvSpPr>
        <p:spPr>
          <a:xfrm rot="5400000">
            <a:off x="10616135" y="-1182575"/>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391B6AC0-44EE-E70A-420C-78979D69D975}"/>
              </a:ext>
            </a:extLst>
          </p:cNvPr>
          <p:cNvSpPr/>
          <p:nvPr/>
        </p:nvSpPr>
        <p:spPr>
          <a:xfrm>
            <a:off x="11798710" y="0"/>
            <a:ext cx="393290" cy="2758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661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Buch, Katze enthält.&#10;&#10;KI-generierte Inhalte können fehlerhaft sein.">
            <a:extLst>
              <a:ext uri="{FF2B5EF4-FFF2-40B4-BE49-F238E27FC236}">
                <a16:creationId xmlns:a16="http://schemas.microsoft.com/office/drawing/2014/main" id="{0014972B-5B96-9112-D24F-461863C0A6B7}"/>
              </a:ext>
            </a:extLst>
          </p:cNvPr>
          <p:cNvPicPr>
            <a:picLocks noChangeAspect="1"/>
          </p:cNvPicPr>
          <p:nvPr/>
        </p:nvPicPr>
        <p:blipFill>
          <a:blip r:embed="rId3"/>
          <a:srcRect l="12817" r="4266"/>
          <a:stretch>
            <a:fillRect/>
          </a:stretch>
        </p:blipFill>
        <p:spPr>
          <a:xfrm rot="5400000">
            <a:off x="212408" y="362424"/>
            <a:ext cx="4146047" cy="3750176"/>
          </a:xfrm>
          <a:prstGeom prst="rect">
            <a:avLst/>
          </a:prstGeom>
        </p:spPr>
      </p:pic>
      <p:pic>
        <p:nvPicPr>
          <p:cNvPr id="7" name="Grafik 6">
            <a:extLst>
              <a:ext uri="{FF2B5EF4-FFF2-40B4-BE49-F238E27FC236}">
                <a16:creationId xmlns:a16="http://schemas.microsoft.com/office/drawing/2014/main" id="{A4BE46C2-CF1C-92BC-12E7-54E6B3053572}"/>
              </a:ext>
            </a:extLst>
          </p:cNvPr>
          <p:cNvPicPr>
            <a:picLocks noChangeAspect="1"/>
          </p:cNvPicPr>
          <p:nvPr/>
        </p:nvPicPr>
        <p:blipFill>
          <a:blip r:embed="rId4"/>
          <a:stretch>
            <a:fillRect/>
          </a:stretch>
        </p:blipFill>
        <p:spPr>
          <a:xfrm>
            <a:off x="8156640" y="68580"/>
            <a:ext cx="3750177" cy="5591868"/>
          </a:xfrm>
          <a:prstGeom prst="rect">
            <a:avLst/>
          </a:prstGeom>
        </p:spPr>
      </p:pic>
      <p:pic>
        <p:nvPicPr>
          <p:cNvPr id="4" name="Grafik 3" descr="Ein Bild, das Text, Compact Disc, stationär, Design enthält.&#10;&#10;KI-generierte Inhalte können fehlerhaft sein.">
            <a:extLst>
              <a:ext uri="{FF2B5EF4-FFF2-40B4-BE49-F238E27FC236}">
                <a16:creationId xmlns:a16="http://schemas.microsoft.com/office/drawing/2014/main" id="{C7077D04-0B35-A56C-C6BC-90E251330B65}"/>
              </a:ext>
            </a:extLst>
          </p:cNvPr>
          <p:cNvPicPr>
            <a:picLocks noChangeAspect="1"/>
          </p:cNvPicPr>
          <p:nvPr/>
        </p:nvPicPr>
        <p:blipFill>
          <a:blip r:embed="rId5"/>
          <a:stretch>
            <a:fillRect/>
          </a:stretch>
        </p:blipFill>
        <p:spPr>
          <a:xfrm>
            <a:off x="3949239" y="2469988"/>
            <a:ext cx="3937462" cy="2478715"/>
          </a:xfrm>
          <a:prstGeom prst="rect">
            <a:avLst/>
          </a:prstGeom>
        </p:spPr>
      </p:pic>
      <p:pic>
        <p:nvPicPr>
          <p:cNvPr id="6" name="Grafik 5" descr="Ein Bild, das Text, Buch, Papier, Schreibwaren enthält.&#10;&#10;KI-generierte Inhalte können fehlerhaft sein.">
            <a:extLst>
              <a:ext uri="{FF2B5EF4-FFF2-40B4-BE49-F238E27FC236}">
                <a16:creationId xmlns:a16="http://schemas.microsoft.com/office/drawing/2014/main" id="{05CA53D8-A2F3-7CEF-C8F4-8BCF1849A7AD}"/>
              </a:ext>
            </a:extLst>
          </p:cNvPr>
          <p:cNvPicPr>
            <a:picLocks noChangeAspect="1"/>
          </p:cNvPicPr>
          <p:nvPr/>
        </p:nvPicPr>
        <p:blipFill>
          <a:blip r:embed="rId6"/>
          <a:stretch>
            <a:fillRect/>
          </a:stretch>
        </p:blipFill>
        <p:spPr>
          <a:xfrm>
            <a:off x="515060" y="4414779"/>
            <a:ext cx="2879650" cy="2434389"/>
          </a:xfrm>
          <a:prstGeom prst="rect">
            <a:avLst/>
          </a:prstGeom>
        </p:spPr>
      </p:pic>
    </p:spTree>
    <p:extLst>
      <p:ext uri="{BB962C8B-B14F-4D97-AF65-F5344CB8AC3E}">
        <p14:creationId xmlns:p14="http://schemas.microsoft.com/office/powerpoint/2010/main" val="741428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C31547-9343-68A6-67ED-1D03D8E96BC2}"/>
              </a:ext>
            </a:extLst>
          </p:cNvPr>
          <p:cNvSpPr txBox="1"/>
          <p:nvPr/>
        </p:nvSpPr>
        <p:spPr>
          <a:xfrm>
            <a:off x="5618205" y="510746"/>
            <a:ext cx="1449860" cy="400110"/>
          </a:xfrm>
          <a:prstGeom prst="rect">
            <a:avLst/>
          </a:prstGeom>
          <a:noFill/>
        </p:spPr>
        <p:txBody>
          <a:bodyPr wrap="square" rtlCol="0">
            <a:spAutoFit/>
          </a:bodyPr>
          <a:lstStyle/>
          <a:p>
            <a:r>
              <a:rPr lang="de-DE" sz="2000" b="1" dirty="0">
                <a:solidFill>
                  <a:schemeClr val="accent5">
                    <a:lumMod val="40000"/>
                    <a:lumOff val="60000"/>
                  </a:schemeClr>
                </a:solidFill>
              </a:rPr>
              <a:t>S. 250</a:t>
            </a:r>
          </a:p>
        </p:txBody>
      </p:sp>
      <p:sp>
        <p:nvSpPr>
          <p:cNvPr id="2" name="Titel 1">
            <a:extLst>
              <a:ext uri="{FF2B5EF4-FFF2-40B4-BE49-F238E27FC236}">
                <a16:creationId xmlns:a16="http://schemas.microsoft.com/office/drawing/2014/main" id="{F9786E69-B144-0E72-B210-7E501B88EE4D}"/>
              </a:ext>
            </a:extLst>
          </p:cNvPr>
          <p:cNvSpPr txBox="1">
            <a:spLocks/>
          </p:cNvSpPr>
          <p:nvPr/>
        </p:nvSpPr>
        <p:spPr>
          <a:xfrm>
            <a:off x="838199" y="365126"/>
            <a:ext cx="10328031" cy="837508"/>
          </a:xfrm>
          <a:prstGeom prst="rect">
            <a:avLst/>
          </a:prstGeom>
          <a:solidFill>
            <a:schemeClr val="bg1"/>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solidFill>
                  <a:schemeClr val="accent4"/>
                </a:solidFill>
                <a:latin typeface="Calibri" charset="0"/>
                <a:ea typeface="Calibri" charset="0"/>
                <a:cs typeface="Calibri" charset="0"/>
              </a:rPr>
              <a:t>Wie weiter?</a:t>
            </a:r>
          </a:p>
        </p:txBody>
      </p:sp>
      <p:sp>
        <p:nvSpPr>
          <p:cNvPr id="6" name="Inhaltsplatzhalter 2">
            <a:extLst>
              <a:ext uri="{FF2B5EF4-FFF2-40B4-BE49-F238E27FC236}">
                <a16:creationId xmlns:a16="http://schemas.microsoft.com/office/drawing/2014/main" id="{154B7A5C-8554-D755-9640-1D03D5567392}"/>
              </a:ext>
            </a:extLst>
          </p:cNvPr>
          <p:cNvSpPr txBox="1">
            <a:spLocks/>
          </p:cNvSpPr>
          <p:nvPr/>
        </p:nvSpPr>
        <p:spPr>
          <a:xfrm>
            <a:off x="838199" y="1488142"/>
            <a:ext cx="10515600" cy="435133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Gibt es offene Fragen?  </a:t>
            </a:r>
          </a:p>
          <a:p>
            <a:endParaRPr lang="de-DE" dirty="0"/>
          </a:p>
          <a:p>
            <a:r>
              <a:rPr lang="de-DE" dirty="0"/>
              <a:t>Welche Verabredungen braucht es zur Weiterarbeit am Thema?</a:t>
            </a:r>
          </a:p>
          <a:p>
            <a:endParaRPr lang="de-DE" dirty="0"/>
          </a:p>
          <a:p>
            <a:r>
              <a:rPr lang="de-DE" dirty="0"/>
              <a:t>Wie geht es für uns als Team zu der Verknüpfung der Alltagssituation „Spielen“ und dem Bildungsbereich „Natur und Technik“ weiter? </a:t>
            </a:r>
          </a:p>
          <a:p>
            <a:endParaRPr lang="de-DE" dirty="0"/>
          </a:p>
          <a:p>
            <a:r>
              <a:rPr lang="de-DE" dirty="0">
                <a:sym typeface="Wingdings"/>
              </a:rPr>
              <a:t>Welche Vereinbarungen und Absprachen zur Umsetzung treffen wir?</a:t>
            </a:r>
            <a:endParaRPr lang="de-DE" dirty="0"/>
          </a:p>
          <a:p>
            <a:endParaRPr lang="de-DE" dirty="0"/>
          </a:p>
        </p:txBody>
      </p:sp>
    </p:spTree>
    <p:extLst>
      <p:ext uri="{BB962C8B-B14F-4D97-AF65-F5344CB8AC3E}">
        <p14:creationId xmlns:p14="http://schemas.microsoft.com/office/powerpoint/2010/main" val="2750432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4" name="Grafik 3" descr="Ein Bild, das Kleidung, Person, Schuhwerk, Menschliches Gesicht enthält.&#10;&#10;KI-generierte Inhalte können fehlerhaft sein.">
            <a:extLst>
              <a:ext uri="{FF2B5EF4-FFF2-40B4-BE49-F238E27FC236}">
                <a16:creationId xmlns:a16="http://schemas.microsoft.com/office/drawing/2014/main" id="{E42EF86B-6628-8B50-8041-8C666D0D1E9F}"/>
              </a:ext>
            </a:extLst>
          </p:cNvPr>
          <p:cNvPicPr>
            <a:picLocks noChangeAspect="1"/>
          </p:cNvPicPr>
          <p:nvPr/>
        </p:nvPicPr>
        <p:blipFill>
          <a:blip r:embed="rId3"/>
          <a:stretch>
            <a:fillRect/>
          </a:stretch>
        </p:blipFill>
        <p:spPr>
          <a:xfrm rot="336746">
            <a:off x="9701900" y="916121"/>
            <a:ext cx="2262018" cy="2262018"/>
          </a:xfrm>
          <a:prstGeom prst="rect">
            <a:avLst/>
          </a:prstGeom>
        </p:spPr>
      </p:pic>
      <p:sp>
        <p:nvSpPr>
          <p:cNvPr id="386" name="Google Shape;386;p2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spcBef>
                <a:spcPts val="0"/>
              </a:spcBef>
              <a:spcAft>
                <a:spcPts val="0"/>
              </a:spcAft>
              <a:buClr>
                <a:schemeClr val="dk1"/>
              </a:buClr>
              <a:buSzPts val="4000"/>
            </a:pPr>
            <a:r>
              <a:rPr lang="de-DE" sz="4000" b="1" dirty="0">
                <a:latin typeface="Calibri" charset="0"/>
                <a:ea typeface="Calibri" charset="0"/>
                <a:cs typeface="Calibri" charset="0"/>
                <a:sym typeface="Calibri"/>
              </a:rPr>
              <a:t>Ergänzende Materialien zum Bildungsplan  </a:t>
            </a:r>
            <a:endParaRPr sz="4000" b="1" dirty="0">
              <a:latin typeface="Calibri" charset="0"/>
              <a:ea typeface="Calibri" charset="0"/>
              <a:cs typeface="Calibri" charset="0"/>
            </a:endParaRPr>
          </a:p>
        </p:txBody>
      </p:sp>
      <p:sp>
        <p:nvSpPr>
          <p:cNvPr id="387" name="Google Shape;387;p27"/>
          <p:cNvSpPr txBox="1">
            <a:spLocks noGrp="1"/>
          </p:cNvSpPr>
          <p:nvPr>
            <p:ph type="body" idx="1"/>
          </p:nvPr>
        </p:nvSpPr>
        <p:spPr>
          <a:xfrm>
            <a:off x="838200" y="1690688"/>
            <a:ext cx="10877550" cy="466725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Der Bildungsplan zum Hören (Hörbuch)</a:t>
            </a: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Filme zum Bildungsplan </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Interviews mit Autor*innen und pädagogischen Fachkräften</a:t>
            </a:r>
            <a:endParaRPr lang="de-DE" sz="2400" dirty="0">
              <a:effectLst/>
              <a:latin typeface="Calibri" panose="020F0502020204030204" pitchFamily="34" charset="0"/>
              <a:ea typeface="Calibri" panose="020F0502020204030204" pitchFamily="34" charset="0"/>
            </a:endParaRP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Begleitmaterialien zu den Fortbildungen (Bildkarten-Sets, Methodenblock, Poster, Arbeitshefte)</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PowerPoint-Präsentationen: Impulse für Teamfortbildungen</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Eltern-Flyer </a:t>
            </a:r>
          </a:p>
          <a:p>
            <a:pPr marL="457200" lvl="0" indent="-457200" algn="l" rtl="0">
              <a:lnSpc>
                <a:spcPct val="90000"/>
              </a:lnSpc>
              <a:spcBef>
                <a:spcPts val="0"/>
              </a:spcBef>
              <a:spcAft>
                <a:spcPts val="1200"/>
              </a:spcAft>
              <a:buClr>
                <a:schemeClr val="dk1"/>
              </a:buClr>
              <a:buSzPct val="100000"/>
              <a:buFont typeface="Arial"/>
              <a:buChar char="•"/>
            </a:pPr>
            <a:endParaRPr lang="de-DE" sz="2400" dirty="0">
              <a:latin typeface="Calibri" panose="020F0502020204030204" pitchFamily="34" charset="0"/>
              <a:ea typeface="Calibri" panose="020F0502020204030204" pitchFamily="34" charset="0"/>
            </a:endParaRPr>
          </a:p>
          <a:p>
            <a:pPr marL="457200" lvl="0" indent="-457200" algn="l" rtl="0">
              <a:lnSpc>
                <a:spcPct val="90000"/>
              </a:lnSpc>
              <a:spcBef>
                <a:spcPts val="0"/>
              </a:spcBef>
              <a:spcAft>
                <a:spcPts val="1200"/>
              </a:spcAft>
              <a:buClr>
                <a:schemeClr val="dk1"/>
              </a:buClr>
              <a:buSzPct val="100000"/>
              <a:buFont typeface="Arial"/>
              <a:buChar char="•"/>
            </a:pPr>
            <a:r>
              <a:rPr lang="de-DE" sz="2400" b="1" dirty="0">
                <a:solidFill>
                  <a:schemeClr val="accent3">
                    <a:lumMod val="75000"/>
                  </a:schemeClr>
                </a:solidFill>
                <a:latin typeface="Calibri" panose="020F0502020204030204" pitchFamily="34" charset="0"/>
                <a:ea typeface="Calibri" panose="020F0502020204030204" pitchFamily="34" charset="0"/>
                <a:hlinkClick r:id="rId4"/>
              </a:rPr>
              <a:t>Podcast</a:t>
            </a:r>
            <a:r>
              <a:rPr lang="de-DE" sz="2400" b="1" dirty="0">
                <a:solidFill>
                  <a:schemeClr val="accent3">
                    <a:lumMod val="75000"/>
                  </a:schemeClr>
                </a:solidFill>
                <a:latin typeface="Calibri" panose="020F0502020204030204" pitchFamily="34" charset="0"/>
                <a:ea typeface="Calibri" panose="020F0502020204030204" pitchFamily="34" charset="0"/>
              </a:rPr>
              <a:t> </a:t>
            </a:r>
            <a:r>
              <a:rPr lang="de-DE" sz="2400" b="1" dirty="0" err="1">
                <a:solidFill>
                  <a:schemeClr val="accent3">
                    <a:lumMod val="75000"/>
                  </a:schemeClr>
                </a:solidFill>
                <a:latin typeface="Calibri" panose="020F0502020204030204" pitchFamily="34" charset="0"/>
                <a:ea typeface="Calibri" panose="020F0502020204030204" pitchFamily="34" charset="0"/>
              </a:rPr>
              <a:t>BIfF</a:t>
            </a:r>
            <a:r>
              <a:rPr lang="de-DE" sz="2400" b="1" dirty="0">
                <a:solidFill>
                  <a:schemeClr val="accent3">
                    <a:lumMod val="75000"/>
                  </a:schemeClr>
                </a:solidFill>
                <a:latin typeface="Calibri" panose="020F0502020204030204" pitchFamily="34" charset="0"/>
                <a:ea typeface="Calibri" panose="020F0502020204030204" pitchFamily="34" charset="0"/>
              </a:rPr>
              <a:t> zu den Alltagssituationen und Bildungsbereichen</a:t>
            </a:r>
            <a:endParaRPr sz="4000" b="1" dirty="0">
              <a:solidFill>
                <a:schemeClr val="accent3">
                  <a:lumMod val="75000"/>
                </a:schemeClr>
              </a:solidFill>
            </a:endParaRPr>
          </a:p>
        </p:txBody>
      </p:sp>
    </p:spTree>
    <p:extLst>
      <p:ext uri="{BB962C8B-B14F-4D97-AF65-F5344CB8AC3E}">
        <p14:creationId xmlns:p14="http://schemas.microsoft.com/office/powerpoint/2010/main" val="1968208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59"/>
          <p:cNvSpPr txBox="1">
            <a:spLocks noGrp="1"/>
          </p:cNvSpPr>
          <p:nvPr>
            <p:ph type="title"/>
          </p:nvPr>
        </p:nvSpPr>
        <p:spPr>
          <a:xfrm>
            <a:off x="2590800" y="944880"/>
            <a:ext cx="10515600" cy="74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de-DE" sz="4000" b="1" dirty="0">
                <a:solidFill>
                  <a:schemeClr val="accent4"/>
                </a:solidFill>
                <a:latin typeface="Calibri"/>
                <a:ea typeface="Calibri"/>
                <a:cs typeface="Calibri"/>
                <a:sym typeface="Calibri"/>
              </a:rPr>
              <a:t>Danke!</a:t>
            </a:r>
            <a:endParaRPr dirty="0"/>
          </a:p>
        </p:txBody>
      </p:sp>
      <p:sp>
        <p:nvSpPr>
          <p:cNvPr id="493" name="Google Shape;493;p59"/>
          <p:cNvSpPr txBox="1">
            <a:spLocks noGrp="1"/>
          </p:cNvSpPr>
          <p:nvPr>
            <p:ph type="body" idx="1"/>
          </p:nvPr>
        </p:nvSpPr>
        <p:spPr>
          <a:xfrm>
            <a:off x="4262437" y="2513122"/>
            <a:ext cx="7929563" cy="238918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r>
              <a:rPr lang="de-DE" dirty="0"/>
              <a:t>Vielen Dank für Eure Aufmerksamkeit!</a:t>
            </a: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p:txBody>
      </p:sp>
      <p:pic>
        <p:nvPicPr>
          <p:cNvPr id="494" name="Google Shape;494;p59" title="QM-10-Erz-Partner.jpg"/>
          <p:cNvPicPr preferRelativeResize="0"/>
          <p:nvPr/>
        </p:nvPicPr>
        <p:blipFill>
          <a:blip r:embed="rId3">
            <a:alphaModFix/>
          </a:blip>
          <a:stretch>
            <a:fillRect/>
          </a:stretch>
        </p:blipFill>
        <p:spPr>
          <a:xfrm>
            <a:off x="75125" y="162125"/>
            <a:ext cx="4600977" cy="6467277"/>
          </a:xfrm>
          <a:prstGeom prst="rect">
            <a:avLst/>
          </a:prstGeom>
          <a:noFill/>
          <a:ln>
            <a:noFill/>
          </a:ln>
        </p:spPr>
      </p:pic>
      <p:sp>
        <p:nvSpPr>
          <p:cNvPr id="4" name="Textfeld 3">
            <a:extLst>
              <a:ext uri="{FF2B5EF4-FFF2-40B4-BE49-F238E27FC236}">
                <a16:creationId xmlns:a16="http://schemas.microsoft.com/office/drawing/2014/main" id="{68031D55-16D3-D501-B1D6-2B3F935CD562}"/>
              </a:ext>
            </a:extLst>
          </p:cNvPr>
          <p:cNvSpPr txBox="1"/>
          <p:nvPr/>
        </p:nvSpPr>
        <p:spPr>
          <a:xfrm>
            <a:off x="1209932" y="6306255"/>
            <a:ext cx="2761736" cy="369332"/>
          </a:xfrm>
          <a:prstGeom prst="rect">
            <a:avLst/>
          </a:prstGeom>
          <a:noFill/>
        </p:spPr>
        <p:txBody>
          <a:bodyPr wrap="square" rtlCol="0">
            <a:spAutoFit/>
          </a:bodyPr>
          <a:lstStyle/>
          <a:p>
            <a:r>
              <a:rPr lang="de-DE" dirty="0"/>
              <a:t>© Natascha Welz</a:t>
            </a:r>
          </a:p>
        </p:txBody>
      </p:sp>
      <p:pic>
        <p:nvPicPr>
          <p:cNvPr id="3" name="Grafik 2">
            <a:extLst>
              <a:ext uri="{FF2B5EF4-FFF2-40B4-BE49-F238E27FC236}">
                <a16:creationId xmlns:a16="http://schemas.microsoft.com/office/drawing/2014/main" id="{E121B307-D662-8165-65B4-8C2DD709E75C}"/>
              </a:ext>
            </a:extLst>
          </p:cNvPr>
          <p:cNvPicPr>
            <a:picLocks noChangeAspect="1"/>
          </p:cNvPicPr>
          <p:nvPr/>
        </p:nvPicPr>
        <p:blipFill>
          <a:blip r:embed="rId4"/>
          <a:stretch>
            <a:fillRect/>
          </a:stretch>
        </p:blipFill>
        <p:spPr>
          <a:xfrm>
            <a:off x="3743319" y="5797033"/>
            <a:ext cx="685859" cy="510584"/>
          </a:xfrm>
          <a:prstGeom prst="rect">
            <a:avLst/>
          </a:prstGeom>
        </p:spPr>
      </p:pic>
    </p:spTree>
  </p:cSld>
  <p:clrMapOvr>
    <a:masterClrMapping/>
  </p:clrMapOvr>
</p:sld>
</file>

<file path=ppt/theme/theme1.xml><?xml version="1.0" encoding="utf-8"?>
<a:theme xmlns:a="http://schemas.openxmlformats.org/drawingml/2006/main" name="1_Office">
  <a:themeElements>
    <a:clrScheme name="Benutzerdefiniert 2">
      <a:dk1>
        <a:srgbClr val="000000"/>
      </a:dk1>
      <a:lt1>
        <a:srgbClr val="FFFFFF"/>
      </a:lt1>
      <a:dk2>
        <a:srgbClr val="242852"/>
      </a:dk2>
      <a:lt2>
        <a:srgbClr val="694186"/>
      </a:lt2>
      <a:accent1>
        <a:srgbClr val="F8C522"/>
      </a:accent1>
      <a:accent2>
        <a:srgbClr val="D91E57"/>
      </a:accent2>
      <a:accent3>
        <a:srgbClr val="AACC3A"/>
      </a:accent3>
      <a:accent4>
        <a:srgbClr val="00AECB"/>
      </a:accent4>
      <a:accent5>
        <a:srgbClr val="682979"/>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0B7CE-CE78-4999-97EF-40C71C6ED4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3034</Words>
  <Application>Microsoft Office PowerPoint</Application>
  <PresentationFormat>Breitbild</PresentationFormat>
  <Paragraphs>425</Paragraphs>
  <Slides>36</Slides>
  <Notes>34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36</vt:i4>
      </vt:variant>
    </vt:vector>
  </HeadingPairs>
  <TitlesOfParts>
    <vt:vector size="44" baseType="lpstr">
      <vt:lpstr>Aptos</vt:lpstr>
      <vt:lpstr>Arial</vt:lpstr>
      <vt:lpstr>Calibri</vt:lpstr>
      <vt:lpstr>Calibri Light</vt:lpstr>
      <vt:lpstr>Classic Comic</vt:lpstr>
      <vt:lpstr>Symbol</vt:lpstr>
      <vt:lpstr>Wingdings</vt:lpstr>
      <vt:lpstr>1_Office</vt:lpstr>
      <vt:lpstr>PowerPoint-Präsentation</vt:lpstr>
      <vt:lpstr>Guten Tag! </vt:lpstr>
      <vt:lpstr>Themen heute</vt:lpstr>
      <vt:lpstr>PowerPoint-Präsentation</vt:lpstr>
      <vt:lpstr>Pädagogische Alltagssituationen  Gliederung im Bildungsplan</vt:lpstr>
      <vt:lpstr>PowerPoint-Präsentation</vt:lpstr>
      <vt:lpstr>PowerPoint-Präsentation</vt:lpstr>
      <vt:lpstr>Verknüpfung von Alltagssituation Spielen und Bildungsbereich Natur und Technik </vt:lpstr>
      <vt:lpstr>PowerPoint-Präsentation</vt:lpstr>
      <vt:lpstr>PowerPoint-Präsentation</vt:lpstr>
      <vt:lpstr>PowerPoint-Präsentation</vt:lpstr>
      <vt:lpstr>PowerPoint-Präsentation</vt:lpstr>
      <vt:lpstr>„Heute nur gespielt?“ Jaaaa…und wie!  Zentrale Aspekte der Alltagssituation Spielen I (BBP S. 51-61)</vt:lpstr>
      <vt:lpstr>„Heute nur gespielt?“ Jaaaa…und wie!  Zentrale Aspekte der Alltagssituation Spielen II (BBP S. 51-61)</vt:lpstr>
      <vt:lpstr>PowerPoint-Präsentation</vt:lpstr>
      <vt:lpstr>PowerPoint-Präsentation</vt:lpstr>
      <vt:lpstr>PowerPoint-Präsentation</vt:lpstr>
      <vt:lpstr>PowerPoint-Präsentation</vt:lpstr>
      <vt:lpstr>PowerPoint-Präsentation</vt:lpstr>
      <vt:lpstr>Bildungsbereiche S. 56 ff.</vt:lpstr>
      <vt:lpstr>PowerPoint-Präsentation</vt:lpstr>
      <vt:lpstr>Bildungsbereich Natur und Technik unter Alltagssituationen (S. 58) </vt:lpstr>
      <vt:lpstr>Physikalische Phänomene (S.247):</vt:lpstr>
      <vt:lpstr>Chemie (S.248):</vt:lpstr>
      <vt:lpstr>PowerPoint-Präsentation</vt:lpstr>
      <vt:lpstr>PowerPoint-Präsentation</vt:lpstr>
      <vt:lpstr> </vt:lpstr>
      <vt:lpstr> </vt:lpstr>
      <vt:lpstr>PowerPoint-Präsentation</vt:lpstr>
      <vt:lpstr>Freies Explorieren: Was tun die Kinder, wenn man sie lässt?</vt:lpstr>
      <vt:lpstr>PowerPoint-Präsentation</vt:lpstr>
      <vt:lpstr>„Spielen“ und „Natur und Technik“ bei uns</vt:lpstr>
      <vt:lpstr>PowerPoint-Präsentation</vt:lpstr>
      <vt:lpstr>PowerPoint-Präsentation</vt:lpstr>
      <vt:lpstr>Ergänzende Materialien zum Bildungsplan  </vt:lpstr>
      <vt:lpstr>Danke!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bildungsplan-brandenburg@iffe.de</cp:lastModifiedBy>
  <cp:revision>231</cp:revision>
  <cp:lastPrinted>2024-09-16T11:49:40Z</cp:lastPrinted>
  <dcterms:created xsi:type="dcterms:W3CDTF">2020-11-24T13:22:07Z</dcterms:created>
  <dcterms:modified xsi:type="dcterms:W3CDTF">2026-09-29T11:24:22Z</dcterms:modified>
</cp:coreProperties>
</file>