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24"/>
  </p:notesMasterIdLst>
  <p:sldIdLst>
    <p:sldId id="1014" r:id="rId4"/>
    <p:sldId id="1058" r:id="rId5"/>
    <p:sldId id="1013" r:id="rId6"/>
    <p:sldId id="1141" r:id="rId7"/>
    <p:sldId id="1142" r:id="rId8"/>
    <p:sldId id="1143" r:id="rId9"/>
    <p:sldId id="1159" r:id="rId10"/>
    <p:sldId id="1144" r:id="rId11"/>
    <p:sldId id="1183" r:id="rId12"/>
    <p:sldId id="1120" r:id="rId13"/>
    <p:sldId id="1067" r:id="rId14"/>
    <p:sldId id="780" r:id="rId15"/>
    <p:sldId id="1157" r:id="rId16"/>
    <p:sldId id="1052" r:id="rId17"/>
    <p:sldId id="1158" r:id="rId18"/>
    <p:sldId id="1153" r:id="rId19"/>
    <p:sldId id="1025" r:id="rId20"/>
    <p:sldId id="1185" r:id="rId21"/>
    <p:sldId id="1154" r:id="rId22"/>
    <p:sldId id="1187" r:id="rId2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014"/>
            <p14:sldId id="1058"/>
          </p14:sldIdLst>
        </p14:section>
        <p14:section name="Zentrale Aspekte der Situation" id="{BF1F2EB6-8549-43A7-AE07-8F07665EF324}">
          <p14:sldIdLst>
            <p14:sldId id="1013"/>
            <p14:sldId id="1141"/>
            <p14:sldId id="1142"/>
            <p14:sldId id="1143"/>
            <p14:sldId id="1159"/>
            <p14:sldId id="1144"/>
            <p14:sldId id="1183"/>
          </p14:sldIdLst>
        </p14:section>
        <p14:section name="Struktur des Bildungsplans" id="{904279E3-BE59-48EA-8EA3-2C067EAE550E}">
          <p14:sldIdLst>
            <p14:sldId id="1120"/>
            <p14:sldId id="1067"/>
            <p14:sldId id="780"/>
          </p14:sldIdLst>
        </p14:section>
        <p14:section name="Zentrale Aspekte" id="{F083EE17-35BE-482A-ACF6-9116901C72F0}">
          <p14:sldIdLst>
            <p14:sldId id="1157"/>
            <p14:sldId id="1052"/>
            <p14:sldId id="1158"/>
          </p14:sldIdLst>
        </p14:section>
        <p14:section name="Formen von Fehlverhalten" id="{CC74342C-53BF-44CC-ADF1-AB40CCFD9FEB}">
          <p14:sldIdLst>
            <p14:sldId id="1153"/>
          </p14:sldIdLst>
        </p14:section>
        <p14:section name="Vorsicht" id="{E6C7402E-DF0F-45E5-84C5-0F8DD2395C01}">
          <p14:sldIdLst>
            <p14:sldId id="1025"/>
            <p14:sldId id="1185"/>
          </p14:sldIdLst>
        </p14:section>
        <p14:section name="Ihre Praxisbeispiele" id="{52120B30-28EB-4C13-A7C3-FD2383969305}">
          <p14:sldIdLst>
            <p14:sldId id="1154"/>
            <p14:sldId id="118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0E58"/>
    <a:srgbClr val="F8C522"/>
    <a:srgbClr val="D91E57"/>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16" autoAdjust="0"/>
    <p:restoredTop sz="90866" autoAdjust="0"/>
  </p:normalViewPr>
  <p:slideViewPr>
    <p:cSldViewPr snapToGrid="0" snapToObjects="1">
      <p:cViewPr varScale="1">
        <p:scale>
          <a:sx n="102" d="100"/>
          <a:sy n="102" d="100"/>
        </p:scale>
        <p:origin x="1164" y="72"/>
      </p:cViewPr>
      <p:guideLst/>
    </p:cSldViewPr>
  </p:slideViewPr>
  <p:outlineViewPr>
    <p:cViewPr>
      <p:scale>
        <a:sx n="33" d="100"/>
        <a:sy n="33" d="100"/>
      </p:scale>
      <p:origin x="0" y="-599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21.10.2026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obligatorisch</a:t>
            </a:r>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370909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obligatorisch</a:t>
            </a:r>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Folie für pädagogische Alltagssituationen im Situationstyp „</a:t>
            </a:r>
            <a:r>
              <a:rPr lang="de-DE" dirty="0" err="1"/>
              <a:t>magenta</a:t>
            </a:r>
            <a:r>
              <a:rPr lang="de-DE" dirty="0"/>
              <a:t>“ (Farbe ist mit </a:t>
            </a:r>
            <a:r>
              <a:rPr lang="de-DE" dirty="0" err="1"/>
              <a:t>Wamiki</a:t>
            </a:r>
            <a:r>
              <a:rPr lang="de-DE" dirty="0"/>
              <a:t> abgestimmt) </a:t>
            </a:r>
          </a:p>
          <a:p>
            <a:r>
              <a:rPr lang="de-DE" dirty="0"/>
              <a:t>Gliederung sowie obligatorische und fakultative Folien s. Bad-Beispiel (violett) </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59725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MBJS</a:t>
            </a:r>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933967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FH</a:t>
            </a:r>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39453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FH</a:t>
            </a:r>
          </a:p>
        </p:txBody>
      </p:sp>
      <p:sp>
        <p:nvSpPr>
          <p:cNvPr id="4" name="Foliennummernplatzhalter 3"/>
          <p:cNvSpPr>
            <a:spLocks noGrp="1"/>
          </p:cNvSpPr>
          <p:nvPr>
            <p:ph type="sldNum" sz="quarter" idx="5"/>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2899384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FH</a:t>
            </a:r>
          </a:p>
        </p:txBody>
      </p:sp>
      <p:sp>
        <p:nvSpPr>
          <p:cNvPr id="4" name="Foliennummernplatzhalter 3"/>
          <p:cNvSpPr>
            <a:spLocks noGrp="1"/>
          </p:cNvSpPr>
          <p:nvPr>
            <p:ph type="sldNum" sz="quarter" idx="5"/>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1420248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FH</a:t>
            </a:r>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2392659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obligatorisch</a:t>
            </a:r>
          </a:p>
        </p:txBody>
      </p:sp>
      <p:sp>
        <p:nvSpPr>
          <p:cNvPr id="4" name="Foliennummernplatzhalter 3"/>
          <p:cNvSpPr>
            <a:spLocks noGrp="1"/>
          </p:cNvSpPr>
          <p:nvPr>
            <p:ph type="sldNum" sz="quarter" idx="5"/>
          </p:nvPr>
        </p:nvSpPr>
        <p:spPr/>
        <p:txBody>
          <a:bodyPr/>
          <a:lstStyle/>
          <a:p>
            <a:fld id="{595933A5-608E-483C-9005-E71D0DB3BF90}" type="slidenum">
              <a:rPr lang="de-DE" smtClean="0"/>
              <a:t>10</a:t>
            </a:fld>
            <a:endParaRPr lang="de-DE"/>
          </a:p>
        </p:txBody>
      </p:sp>
    </p:spTree>
    <p:extLst>
      <p:ext uri="{BB962C8B-B14F-4D97-AF65-F5344CB8AC3E}">
        <p14:creationId xmlns:p14="http://schemas.microsoft.com/office/powerpoint/2010/main" val="2590754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obligatorisch</a:t>
            </a:r>
          </a:p>
        </p:txBody>
      </p:sp>
      <p:sp>
        <p:nvSpPr>
          <p:cNvPr id="4" name="Foliennummernplatzhalter 3"/>
          <p:cNvSpPr>
            <a:spLocks noGrp="1"/>
          </p:cNvSpPr>
          <p:nvPr>
            <p:ph type="sldNum" sz="quarter" idx="5"/>
          </p:nvPr>
        </p:nvSpPr>
        <p:spPr/>
        <p:txBody>
          <a:bodyPr/>
          <a:lstStyle/>
          <a:p>
            <a:fld id="{595933A5-608E-483C-9005-E71D0DB3BF90}" type="slidenum">
              <a:rPr lang="de-DE" smtClean="0"/>
              <a:t>11</a:t>
            </a:fld>
            <a:endParaRPr lang="de-DE"/>
          </a:p>
        </p:txBody>
      </p:sp>
    </p:spTree>
    <p:extLst>
      <p:ext uri="{BB962C8B-B14F-4D97-AF65-F5344CB8AC3E}">
        <p14:creationId xmlns:p14="http://schemas.microsoft.com/office/powerpoint/2010/main" val="200477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FH</a:t>
            </a:r>
          </a:p>
        </p:txBody>
      </p:sp>
      <p:sp>
        <p:nvSpPr>
          <p:cNvPr id="4" name="Foliennummernplatzhalter 3"/>
          <p:cNvSpPr>
            <a:spLocks noGrp="1"/>
          </p:cNvSpPr>
          <p:nvPr>
            <p:ph type="sldNum" sz="quarter" idx="5"/>
          </p:nvPr>
        </p:nvSpPr>
        <p:spPr/>
        <p:txBody>
          <a:bodyPr/>
          <a:lstStyle/>
          <a:p>
            <a:fld id="{595933A5-608E-483C-9005-E71D0DB3BF90}" type="slidenum">
              <a:rPr lang="de-DE" smtClean="0"/>
              <a:t>12</a:t>
            </a:fld>
            <a:endParaRPr lang="de-DE"/>
          </a:p>
        </p:txBody>
      </p:sp>
    </p:spTree>
    <p:extLst>
      <p:ext uri="{BB962C8B-B14F-4D97-AF65-F5344CB8AC3E}">
        <p14:creationId xmlns:p14="http://schemas.microsoft.com/office/powerpoint/2010/main" val="978391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F9810CDE-3C02-42F8-88A7-C8D9AE7C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Folie für pädagogische Alltagssituationen im Situationstyp „</a:t>
            </a:r>
            <a:r>
              <a:rPr lang="de-DE" dirty="0" err="1"/>
              <a:t>magenta</a:t>
            </a:r>
            <a:r>
              <a:rPr lang="de-DE" dirty="0"/>
              <a:t>“ (Farbe ist mit </a:t>
            </a:r>
            <a:r>
              <a:rPr lang="de-DE" dirty="0" err="1"/>
              <a:t>Wamiki</a:t>
            </a:r>
            <a:r>
              <a:rPr lang="de-DE" dirty="0"/>
              <a:t> abgestimmt) </a:t>
            </a:r>
          </a:p>
          <a:p>
            <a:r>
              <a:rPr lang="de-DE" dirty="0"/>
              <a:t>Gliederung sowie obligatorische und fakultative Folien s. Bad-Beispiel (violett) </a:t>
            </a:r>
          </a:p>
          <a:p>
            <a:endParaRPr lang="de-DE" dirty="0"/>
          </a:p>
        </p:txBody>
      </p:sp>
    </p:spTree>
    <p:extLst>
      <p:ext uri="{BB962C8B-B14F-4D97-AF65-F5344CB8AC3E}">
        <p14:creationId xmlns:p14="http://schemas.microsoft.com/office/powerpoint/2010/main" val="4189721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F9810CDE-3C02-42F8-88A7-C8D9AE7C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Folie für pädagogische Alltagssituationen im Situationstyp „</a:t>
            </a:r>
            <a:r>
              <a:rPr lang="de-DE" dirty="0" err="1"/>
              <a:t>magenta</a:t>
            </a:r>
            <a:r>
              <a:rPr lang="de-DE" dirty="0"/>
              <a:t>“ (Farbe ist mit </a:t>
            </a:r>
            <a:r>
              <a:rPr lang="de-DE" dirty="0" err="1"/>
              <a:t>Wamiki</a:t>
            </a:r>
            <a:r>
              <a:rPr lang="de-DE" dirty="0"/>
              <a:t> abgestimmt) </a:t>
            </a:r>
          </a:p>
          <a:p>
            <a:r>
              <a:rPr lang="de-DE" dirty="0"/>
              <a:t>Gliederung sowie obligatorische und fakultative Folien s. Bad-Beispiel (violett) </a:t>
            </a:r>
          </a:p>
          <a:p>
            <a:endParaRPr lang="de-DE" dirty="0"/>
          </a:p>
        </p:txBody>
      </p:sp>
    </p:spTree>
    <p:extLst>
      <p:ext uri="{BB962C8B-B14F-4D97-AF65-F5344CB8AC3E}">
        <p14:creationId xmlns:p14="http://schemas.microsoft.com/office/powerpoint/2010/main" val="1378071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BP</a:t>
            </a:r>
          </a:p>
          <a:p>
            <a:r>
              <a:rPr lang="de-DE" sz="1800" dirty="0"/>
              <a:t>Was denken Sie, warum sind diese Vorsicht-Sätze aus fachlicher Sicht wichtig? </a:t>
            </a:r>
          </a:p>
          <a:p>
            <a:r>
              <a:rPr lang="de-DE" sz="1800" dirty="0"/>
              <a:t>Was denken Sie, folgt daraus für Ihre Einrichtung? </a:t>
            </a:r>
          </a:p>
        </p:txBody>
      </p:sp>
      <p:sp>
        <p:nvSpPr>
          <p:cNvPr id="4" name="Foliennummernplatzhalter 3"/>
          <p:cNvSpPr>
            <a:spLocks noGrp="1"/>
          </p:cNvSpPr>
          <p:nvPr>
            <p:ph type="sldNum" sz="quarter" idx="5"/>
          </p:nvPr>
        </p:nvSpPr>
        <p:spPr/>
        <p:txBody>
          <a:bodyPr/>
          <a:lstStyle/>
          <a:p>
            <a:fld id="{595933A5-608E-483C-9005-E71D0DB3BF90}" type="slidenum">
              <a:rPr lang="de-DE" smtClean="0"/>
              <a:t>17</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4D9BEC25-F47A-4C90-B413-A82EF569D7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Fakultativ</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Fakultative Auswahl der Textausschnitte aus dem BP-Abschnitt </a:t>
            </a:r>
            <a:r>
              <a:rPr lang="de-DE" sz="1200" dirty="0"/>
              <a:t>„Vorsicht“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 geeignete didaktische Arbeitsaufgabe formulieren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2736910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731436-CFD4-5149-890D-69D0BA35994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5B8D50C-DFA6-F645-89EE-671B41416A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21.10.2026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4054752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21.10.2026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21.10.2026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21.10.2026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21.10.2026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smtClean="0"/>
              <a:pPr/>
              <a:t>‹Nr.›</a:t>
            </a:fld>
            <a:endParaRPr lang="de-DE"/>
          </a:p>
        </p:txBody>
      </p:sp>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6"/>
          <a:stretch>
            <a:fillRect/>
          </a:stretch>
        </p:blipFill>
        <p:spPr>
          <a:xfrm>
            <a:off x="9181796" y="6368454"/>
            <a:ext cx="1598591" cy="397872"/>
          </a:xfrm>
          <a:prstGeom prst="rect">
            <a:avLst/>
          </a:prstGeom>
        </p:spPr>
      </p:pic>
      <p:pic>
        <p:nvPicPr>
          <p:cNvPr id="9" name="Grafik 8" descr="Ein Bild, das Text, Schrift, Logo, Grafiken enthält.&#10;&#10;KI-generierte Inhalte können fehlerhaft sein.">
            <a:extLst>
              <a:ext uri="{FF2B5EF4-FFF2-40B4-BE49-F238E27FC236}">
                <a16:creationId xmlns:a16="http://schemas.microsoft.com/office/drawing/2014/main" id="{CBF1D771-0A6C-423C-A496-00D022412037}"/>
              </a:ext>
            </a:extLst>
          </p:cNvPr>
          <p:cNvPicPr>
            <a:picLocks noChangeAspect="1"/>
          </p:cNvPicPr>
          <p:nvPr userDrawn="1"/>
        </p:nvPicPr>
        <p:blipFill>
          <a:blip r:embed="rId7"/>
          <a:srcRect l="20253" t="11200" r="18602"/>
          <a:stretch/>
        </p:blipFill>
        <p:spPr>
          <a:xfrm>
            <a:off x="10799252" y="6343620"/>
            <a:ext cx="1033022" cy="497506"/>
          </a:xfrm>
          <a:prstGeom prst="rect">
            <a:avLst/>
          </a:prstGeom>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8">
            <a:alphaModFix/>
          </a:blip>
          <a:srcRect/>
          <a:stretch/>
        </p:blipFill>
        <p:spPr>
          <a:xfrm>
            <a:off x="7163952" y="5740994"/>
            <a:ext cx="2169787" cy="1585569"/>
          </a:xfrm>
          <a:prstGeom prst="rect">
            <a:avLst/>
          </a:prstGeom>
          <a:noFill/>
          <a:ln>
            <a:noFill/>
          </a:ln>
        </p:spPr>
      </p:pic>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9">
            <a:alphaModFix/>
          </a:blip>
          <a:srcRect/>
          <a:stretch/>
        </p:blipFill>
        <p:spPr>
          <a:xfrm>
            <a:off x="6829805" y="6562339"/>
            <a:ext cx="604707" cy="240080"/>
          </a:xfrm>
          <a:prstGeom prst="rect">
            <a:avLst/>
          </a:prstGeom>
          <a:noFill/>
          <a:ln>
            <a:noFill/>
          </a:ln>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bildungsplan-brandenburg.de/bildungsplan/#elementor-action%3Aaction%3Dpopup%3Aopen%26settings%3DeyJpZCI6IjU5NjYiLCJ0b2dnbGUiOmZhbHNlfQ%3D%3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41E94A4-4F42-49A1-AD1C-FF0CE1642C33}"/>
              </a:ext>
            </a:extLst>
          </p:cNvPr>
          <p:cNvSpPr>
            <a:spLocks noGrp="1"/>
          </p:cNvSpPr>
          <p:nvPr>
            <p:ph type="ctrTitle"/>
          </p:nvPr>
        </p:nvSpPr>
        <p:spPr>
          <a:xfrm>
            <a:off x="744353" y="2070076"/>
            <a:ext cx="10703293" cy="2387600"/>
          </a:xfrm>
        </p:spPr>
        <p:txBody>
          <a:bodyPr>
            <a:normAutofit fontScale="90000"/>
          </a:bodyPr>
          <a:lstStyle/>
          <a:p>
            <a:br>
              <a:rPr lang="de-DE" sz="6000" b="1" dirty="0">
                <a:latin typeface="Calibri" charset="0"/>
                <a:ea typeface="Calibri" charset="0"/>
                <a:cs typeface="Calibri" charset="0"/>
              </a:rPr>
            </a:br>
            <a:r>
              <a:rPr lang="de-DE" b="1" dirty="0"/>
              <a:t>Qualitätsentwicklung mit dem Bildungsplan: Leitungshandeln und Umgang mit Fehlverhalten im Team</a:t>
            </a:r>
            <a:endParaRPr lang="de-DE" sz="6000" dirty="0">
              <a:latin typeface="Calibri" charset="0"/>
              <a:ea typeface="Calibri" charset="0"/>
              <a:cs typeface="Calibri" charset="0"/>
            </a:endParaRPr>
          </a:p>
        </p:txBody>
      </p:sp>
      <p:sp>
        <p:nvSpPr>
          <p:cNvPr id="5" name="Untertitel 4">
            <a:extLst>
              <a:ext uri="{FF2B5EF4-FFF2-40B4-BE49-F238E27FC236}">
                <a16:creationId xmlns:a16="http://schemas.microsoft.com/office/drawing/2014/main" id="{2BFD91DB-53E5-461A-8234-56AB9201C9E1}"/>
              </a:ext>
            </a:extLst>
          </p:cNvPr>
          <p:cNvSpPr>
            <a:spLocks noGrp="1"/>
          </p:cNvSpPr>
          <p:nvPr>
            <p:ph type="subTitle" idx="1"/>
          </p:nvPr>
        </p:nvSpPr>
        <p:spPr>
          <a:xfrm>
            <a:off x="1524000" y="4663636"/>
            <a:ext cx="9144000" cy="1655762"/>
          </a:xfrm>
        </p:spPr>
        <p:txBody>
          <a:bodyPr>
            <a:normAutofit/>
          </a:bodyPr>
          <a:lstStyle/>
          <a:p>
            <a:r>
              <a:rPr lang="de-DE" sz="2800" dirty="0"/>
              <a:t>Bianka Pergande</a:t>
            </a:r>
          </a:p>
          <a:p>
            <a:endParaRPr lang="de-DE" dirty="0"/>
          </a:p>
        </p:txBody>
      </p:sp>
      <p:pic>
        <p:nvPicPr>
          <p:cNvPr id="6" name="Inhaltsplatzhalter 5">
            <a:extLst>
              <a:ext uri="{FF2B5EF4-FFF2-40B4-BE49-F238E27FC236}">
                <a16:creationId xmlns:a16="http://schemas.microsoft.com/office/drawing/2014/main" id="{28081DF0-F146-4209-A2EA-AAA91AEAB89E}"/>
              </a:ext>
            </a:extLst>
          </p:cNvPr>
          <p:cNvPicPr>
            <a:picLocks noChangeAspect="1"/>
          </p:cNvPicPr>
          <p:nvPr/>
        </p:nvPicPr>
        <p:blipFill>
          <a:blip r:embed="rId3"/>
          <a:stretch>
            <a:fillRect/>
          </a:stretch>
        </p:blipFill>
        <p:spPr>
          <a:xfrm>
            <a:off x="9885726" y="392195"/>
            <a:ext cx="1886566" cy="1886566"/>
          </a:xfrm>
          <a:prstGeom prst="rect">
            <a:avLst/>
          </a:prstGeom>
        </p:spPr>
      </p:pic>
      <p:sp>
        <p:nvSpPr>
          <p:cNvPr id="9" name="Textfeld 8">
            <a:extLst>
              <a:ext uri="{FF2B5EF4-FFF2-40B4-BE49-F238E27FC236}">
                <a16:creationId xmlns:a16="http://schemas.microsoft.com/office/drawing/2014/main" id="{86933098-FB4A-4FB8-B7F7-0B5744435C20}"/>
              </a:ext>
            </a:extLst>
          </p:cNvPr>
          <p:cNvSpPr txBox="1"/>
          <p:nvPr/>
        </p:nvSpPr>
        <p:spPr>
          <a:xfrm>
            <a:off x="185749" y="6450831"/>
            <a:ext cx="3062235" cy="369332"/>
          </a:xfrm>
          <a:prstGeom prst="rect">
            <a:avLst/>
          </a:prstGeom>
          <a:noFill/>
        </p:spPr>
        <p:txBody>
          <a:bodyPr wrap="square">
            <a:spAutoFit/>
          </a:bodyPr>
          <a:lstStyle/>
          <a:p>
            <a:r>
              <a:rPr lang="de-DE" sz="1800" b="1" dirty="0">
                <a:latin typeface="Calibri"/>
                <a:ea typeface="Calibri"/>
                <a:cs typeface="Calibri"/>
                <a:sym typeface="Calibri"/>
              </a:rPr>
              <a:t>bildungsplan-brandenburg.de </a:t>
            </a:r>
            <a:endParaRPr lang="de-DE" dirty="0"/>
          </a:p>
        </p:txBody>
      </p:sp>
    </p:spTree>
    <p:extLst>
      <p:ext uri="{BB962C8B-B14F-4D97-AF65-F5344CB8AC3E}">
        <p14:creationId xmlns:p14="http://schemas.microsoft.com/office/powerpoint/2010/main" val="427383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Themen heute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508760"/>
            <a:ext cx="5375787" cy="5163889"/>
          </a:xfrm>
        </p:spPr>
        <p:txBody>
          <a:bodyPr>
            <a:normAutofit/>
          </a:bodyPr>
          <a:lstStyle/>
          <a:p>
            <a:pPr marL="457200" indent="-457200">
              <a:buFont typeface="Arial" panose="020B0604020202020204" pitchFamily="34" charset="0"/>
              <a:buChar char="•"/>
            </a:pPr>
            <a:r>
              <a:rPr lang="de-DE" dirty="0"/>
              <a:t>Dialogischer Einstieg mit Videobeispiel</a:t>
            </a:r>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Formen von Fehlverhalten </a:t>
            </a:r>
          </a:p>
          <a:p>
            <a:pPr marL="457200" indent="-457200">
              <a:buFont typeface="Arial" panose="020B0604020202020204" pitchFamily="34" charset="0"/>
              <a:buChar char="•"/>
            </a:pPr>
            <a:r>
              <a:rPr lang="de-DE" dirty="0"/>
              <a:t>Abschnitt „Vorsicht“ im Bildungsplan</a:t>
            </a:r>
          </a:p>
          <a:p>
            <a:pPr marL="457200" indent="-457200">
              <a:buFont typeface="Arial" panose="020B0604020202020204" pitchFamily="34" charset="0"/>
              <a:buChar char="•"/>
            </a:pPr>
            <a:r>
              <a:rPr lang="de-DE" dirty="0"/>
              <a:t>Erarbeitung von Strategien zum Umgang mit Fehlverhalten anhand eines Fallbeispiels</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pic>
        <p:nvPicPr>
          <p:cNvPr id="6" name="Grafik 5">
            <a:extLst>
              <a:ext uri="{FF2B5EF4-FFF2-40B4-BE49-F238E27FC236}">
                <a16:creationId xmlns:a16="http://schemas.microsoft.com/office/drawing/2014/main" id="{4C66C9C5-8717-4B64-8F1D-037348DF1365}"/>
              </a:ext>
            </a:extLst>
          </p:cNvPr>
          <p:cNvPicPr>
            <a:picLocks noChangeAspect="1"/>
          </p:cNvPicPr>
          <p:nvPr/>
        </p:nvPicPr>
        <p:blipFill rotWithShape="1">
          <a:blip r:embed="rId3"/>
          <a:srcRect l="9978"/>
          <a:stretch/>
        </p:blipFill>
        <p:spPr>
          <a:xfrm>
            <a:off x="5201264" y="0"/>
            <a:ext cx="6990735" cy="6858000"/>
          </a:xfrm>
          <a:prstGeom prst="rect">
            <a:avLst/>
          </a:prstGeom>
          <a:effectLst>
            <a:softEdge rad="1016000"/>
          </a:effectLst>
        </p:spPr>
      </p:pic>
    </p:spTree>
    <p:extLst>
      <p:ext uri="{BB962C8B-B14F-4D97-AF65-F5344CB8AC3E}">
        <p14:creationId xmlns:p14="http://schemas.microsoft.com/office/powerpoint/2010/main" val="2073643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41E94A4-4F42-49A1-AD1C-FF0CE1642C33}"/>
              </a:ext>
            </a:extLst>
          </p:cNvPr>
          <p:cNvSpPr>
            <a:spLocks noGrp="1"/>
          </p:cNvSpPr>
          <p:nvPr>
            <p:ph type="ctrTitle"/>
          </p:nvPr>
        </p:nvSpPr>
        <p:spPr/>
        <p:txBody>
          <a:bodyPr>
            <a:normAutofit/>
          </a:bodyPr>
          <a:lstStyle/>
          <a:p>
            <a:r>
              <a:rPr lang="de-DE" sz="5500" b="1" dirty="0">
                <a:solidFill>
                  <a:schemeClr val="accent2"/>
                </a:solidFill>
                <a:latin typeface="Calibri" charset="0"/>
                <a:ea typeface="Calibri" charset="0"/>
                <a:cs typeface="Calibri" charset="0"/>
              </a:rPr>
              <a:t>Pädagogisch herausfordernde Situation:</a:t>
            </a:r>
          </a:p>
        </p:txBody>
      </p:sp>
      <p:sp>
        <p:nvSpPr>
          <p:cNvPr id="5" name="Untertitel 4">
            <a:extLst>
              <a:ext uri="{FF2B5EF4-FFF2-40B4-BE49-F238E27FC236}">
                <a16:creationId xmlns:a16="http://schemas.microsoft.com/office/drawing/2014/main" id="{92246619-14CD-406D-B943-4798E6217EA3}"/>
              </a:ext>
            </a:extLst>
          </p:cNvPr>
          <p:cNvSpPr>
            <a:spLocks noGrp="1"/>
          </p:cNvSpPr>
          <p:nvPr>
            <p:ph type="subTitle" idx="1"/>
          </p:nvPr>
        </p:nvSpPr>
        <p:spPr>
          <a:xfrm>
            <a:off x="1524000" y="3982914"/>
            <a:ext cx="9144000" cy="1274885"/>
          </a:xfrm>
        </p:spPr>
        <p:txBody>
          <a:bodyPr>
            <a:normAutofit fontScale="92500" lnSpcReduction="10000"/>
          </a:bodyPr>
          <a:lstStyle/>
          <a:p>
            <a:r>
              <a:rPr lang="de-DE" sz="4800" dirty="0"/>
              <a:t>Widerstand, Protest und Beschwerden von Kindern aufgreifen</a:t>
            </a:r>
          </a:p>
        </p:txBody>
      </p:sp>
    </p:spTree>
    <p:extLst>
      <p:ext uri="{BB962C8B-B14F-4D97-AF65-F5344CB8AC3E}">
        <p14:creationId xmlns:p14="http://schemas.microsoft.com/office/powerpoint/2010/main" val="423280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Einstieg</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199" y="2347183"/>
            <a:ext cx="10908956" cy="4374292"/>
          </a:xfrm>
        </p:spPr>
        <p:txBody>
          <a:bodyPr>
            <a:normAutofit/>
          </a:bodyPr>
          <a:lstStyle/>
          <a:p>
            <a:pPr marL="514350" indent="-514350">
              <a:buFont typeface="+mj-lt"/>
              <a:buAutoNum type="arabicPeriod"/>
            </a:pPr>
            <a:endParaRPr lang="de-DE" dirty="0"/>
          </a:p>
          <a:p>
            <a:pPr marL="514350" indent="-514350">
              <a:buFont typeface="+mj-lt"/>
              <a:buAutoNum type="arabicPeriod"/>
            </a:pPr>
            <a:r>
              <a:rPr lang="de-DE" dirty="0"/>
              <a:t>Ihr Feedback zum Video?</a:t>
            </a:r>
          </a:p>
          <a:p>
            <a:pPr marL="514350" indent="-514350">
              <a:buFont typeface="+mj-lt"/>
              <a:buAutoNum type="arabicPeriod"/>
            </a:pPr>
            <a:r>
              <a:rPr lang="de-DE" dirty="0"/>
              <a:t>Welche Fragen in dem Video könnten Sie auf das Thema </a:t>
            </a:r>
            <a:r>
              <a:rPr lang="de-DE" i="1" dirty="0"/>
              <a:t>Leitungshandeln und Umgang mit Fehlverhalten </a:t>
            </a:r>
            <a:r>
              <a:rPr lang="de-DE" dirty="0"/>
              <a:t>beziehen? </a:t>
            </a:r>
          </a:p>
          <a:p>
            <a:pPr marL="514350" indent="-514350">
              <a:buFont typeface="+mj-lt"/>
              <a:buAutoNum type="arabicPeriod"/>
            </a:pPr>
            <a:r>
              <a:rPr lang="de-DE" dirty="0"/>
              <a:t>Welche ersten Erfahrungen mit dem Bildungsplan zum Thema </a:t>
            </a:r>
            <a:r>
              <a:rPr lang="de-DE" i="1" dirty="0"/>
              <a:t>Leitungshandeln und Umgang mit Fehlverhalten</a:t>
            </a:r>
            <a:r>
              <a:rPr lang="de-DE" dirty="0"/>
              <a:t> haben Sie schon gemacht? </a:t>
            </a:r>
          </a:p>
          <a:p>
            <a:r>
              <a:rPr lang="de-DE" dirty="0"/>
              <a:t>Murmeln Sie zuerst mit der Person neben Ihnen, danach sprechen wir im Plenum. </a:t>
            </a:r>
          </a:p>
          <a:p>
            <a:endParaRPr lang="de-DE" dirty="0"/>
          </a:p>
        </p:txBody>
      </p:sp>
      <p:sp>
        <p:nvSpPr>
          <p:cNvPr id="4" name="Datumsplatzhalter 3">
            <a:extLst>
              <a:ext uri="{FF2B5EF4-FFF2-40B4-BE49-F238E27FC236}">
                <a16:creationId xmlns:a16="http://schemas.microsoft.com/office/drawing/2014/main" id="{FC3B7DA4-BEF4-49E2-8F9D-BE2DE2A2E40E}"/>
              </a:ext>
            </a:extLst>
          </p:cNvPr>
          <p:cNvSpPr>
            <a:spLocks noGrp="1"/>
          </p:cNvSpPr>
          <p:nvPr>
            <p:ph type="dt" sz="half" idx="10"/>
          </p:nvPr>
        </p:nvSpPr>
        <p:spPr/>
        <p:txBody>
          <a:bodyPr/>
          <a:lstStyle/>
          <a:p>
            <a:r>
              <a:rPr lang="de-DE"/>
              <a:t>04.03.2025</a:t>
            </a:r>
          </a:p>
        </p:txBody>
      </p:sp>
      <p:pic>
        <p:nvPicPr>
          <p:cNvPr id="6" name="Grafik 5">
            <a:extLst>
              <a:ext uri="{FF2B5EF4-FFF2-40B4-BE49-F238E27FC236}">
                <a16:creationId xmlns:a16="http://schemas.microsoft.com/office/drawing/2014/main" id="{C7E37ECA-38A1-4112-A590-10D6E1BF2EB5}"/>
              </a:ext>
            </a:extLst>
          </p:cNvPr>
          <p:cNvPicPr>
            <a:picLocks noChangeAspect="1"/>
          </p:cNvPicPr>
          <p:nvPr/>
        </p:nvPicPr>
        <p:blipFill>
          <a:blip r:embed="rId3"/>
          <a:stretch>
            <a:fillRect/>
          </a:stretch>
        </p:blipFill>
        <p:spPr>
          <a:xfrm>
            <a:off x="4461671" y="-151043"/>
            <a:ext cx="8183410" cy="4436269"/>
          </a:xfrm>
          <a:prstGeom prst="rect">
            <a:avLst/>
          </a:prstGeom>
          <a:effectLst>
            <a:softEdge rad="914400"/>
          </a:effectLst>
        </p:spPr>
      </p:pic>
      <p:sp>
        <p:nvSpPr>
          <p:cNvPr id="7" name="Textfeld 6">
            <a:extLst>
              <a:ext uri="{FF2B5EF4-FFF2-40B4-BE49-F238E27FC236}">
                <a16:creationId xmlns:a16="http://schemas.microsoft.com/office/drawing/2014/main" id="{AF9D4ADC-B12A-4C3C-B751-3B75034E9045}"/>
              </a:ext>
            </a:extLst>
          </p:cNvPr>
          <p:cNvSpPr txBox="1"/>
          <p:nvPr/>
        </p:nvSpPr>
        <p:spPr>
          <a:xfrm>
            <a:off x="838199" y="1367522"/>
            <a:ext cx="3888260" cy="1384995"/>
          </a:xfrm>
          <a:prstGeom prst="rect">
            <a:avLst/>
          </a:prstGeom>
          <a:noFill/>
        </p:spPr>
        <p:txBody>
          <a:bodyPr wrap="square" rtlCol="0">
            <a:spAutoFit/>
          </a:bodyPr>
          <a:lstStyle/>
          <a:p>
            <a:r>
              <a:rPr lang="de-DE" sz="2800" dirty="0"/>
              <a:t>Video: </a:t>
            </a:r>
            <a:r>
              <a:rPr lang="de-DE" sz="2800" b="1" dirty="0">
                <a:hlinkClick r:id="rId4"/>
              </a:rPr>
              <a:t>Mit Humor und Tiefgang: Sind No-Gos ein No-Go? </a:t>
            </a:r>
            <a:endParaRPr lang="de-DE" sz="2800" b="1" dirty="0"/>
          </a:p>
        </p:txBody>
      </p:sp>
    </p:spTree>
    <p:extLst>
      <p:ext uri="{BB962C8B-B14F-4D97-AF65-F5344CB8AC3E}">
        <p14:creationId xmlns:p14="http://schemas.microsoft.com/office/powerpoint/2010/main" val="2400541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239500" cy="1325563"/>
          </a:xfrm>
        </p:spPr>
        <p:txBody>
          <a:bodyPr/>
          <a:lstStyle/>
          <a:p>
            <a:r>
              <a:rPr lang="de-DE" sz="4000" b="1" dirty="0">
                <a:latin typeface="Calibri" charset="0"/>
                <a:ea typeface="Calibri" charset="0"/>
                <a:cs typeface="Calibri" charset="0"/>
              </a:rPr>
              <a:t>Einstieg: Video – Ihr Feedback </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5625"/>
            <a:ext cx="10515600" cy="4667250"/>
          </a:xfrm>
        </p:spPr>
        <p:txBody>
          <a:bodyPr>
            <a:noAutofit/>
          </a:bodyPr>
          <a:lstStyle/>
          <a:p>
            <a:pPr marL="342900" indent="-342900">
              <a:lnSpc>
                <a:spcPct val="107000"/>
              </a:lnSpc>
              <a:spcBef>
                <a:spcPts val="600"/>
              </a:spcBef>
              <a:spcAft>
                <a:spcPts val="400"/>
              </a:spcAft>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Arial" panose="020B0604020202020204" pitchFamily="34" charset="0"/>
              </a:rPr>
              <a:t>Realistisch – jeder kennt den einen oder anderen Charakter auch im eigenen Team wieder. Ein bisschen überspitzt („also ich mache keine Fehler“), aber überhaupt nicht schlimm. </a:t>
            </a:r>
          </a:p>
          <a:p>
            <a:pPr marL="342900" indent="-342900">
              <a:lnSpc>
                <a:spcPct val="107000"/>
              </a:lnSpc>
              <a:spcBef>
                <a:spcPts val="600"/>
              </a:spcBef>
              <a:spcAft>
                <a:spcPts val="400"/>
              </a:spcAft>
              <a:buFont typeface="Arial" panose="020B0604020202020204" pitchFamily="34" charset="0"/>
              <a:buChar char="•"/>
            </a:pPr>
            <a:r>
              <a:rPr lang="de-DE" sz="2000" dirty="0">
                <a:latin typeface="Calibri" panose="020F0502020204030204" pitchFamily="34" charset="0"/>
                <a:ea typeface="Calibri" panose="020F0502020204030204" pitchFamily="34" charset="0"/>
                <a:cs typeface="Arial" panose="020B0604020202020204" pitchFamily="34" charset="0"/>
              </a:rPr>
              <a:t>Schade (und das haben wir auch im Team), dass die Sitzung immer wieder vom Thema abdriftet. Alle haben eine Meinung, haben aber noch gar nicht in den Bildungsplan reingeschaut. </a:t>
            </a:r>
          </a:p>
          <a:p>
            <a:pPr marL="342900" indent="-342900">
              <a:lnSpc>
                <a:spcPct val="107000"/>
              </a:lnSpc>
              <a:spcBef>
                <a:spcPts val="600"/>
              </a:spcBef>
              <a:spcAft>
                <a:spcPts val="400"/>
              </a:spcAft>
              <a:buFont typeface="Arial" panose="020B0604020202020204" pitchFamily="34" charset="0"/>
              <a:buChar char="•"/>
            </a:pPr>
            <a:r>
              <a:rPr lang="de-DE" sz="2000" dirty="0">
                <a:latin typeface="Calibri" panose="020F0502020204030204" pitchFamily="34" charset="0"/>
                <a:ea typeface="Calibri" panose="020F0502020204030204" pitchFamily="34" charset="0"/>
                <a:cs typeface="Arial" panose="020B0604020202020204" pitchFamily="34" charset="0"/>
              </a:rPr>
              <a:t>Konstruktives Chaos </a:t>
            </a:r>
          </a:p>
          <a:p>
            <a:pPr marL="342900" indent="-342900">
              <a:lnSpc>
                <a:spcPct val="107000"/>
              </a:lnSpc>
              <a:spcBef>
                <a:spcPts val="600"/>
              </a:spcBef>
              <a:spcAft>
                <a:spcPts val="400"/>
              </a:spcAft>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Arial" panose="020B0604020202020204" pitchFamily="34" charset="0"/>
              </a:rPr>
              <a:t>Diskussion über Fehler erschien nicht so angebra</a:t>
            </a:r>
            <a:r>
              <a:rPr lang="de-DE" sz="2000" dirty="0">
                <a:latin typeface="Calibri" panose="020F0502020204030204" pitchFamily="34" charset="0"/>
                <a:ea typeface="Calibri" panose="020F0502020204030204" pitchFamily="34" charset="0"/>
                <a:cs typeface="Arial" panose="020B0604020202020204" pitchFamily="34" charset="0"/>
              </a:rPr>
              <a:t>cht – die </a:t>
            </a:r>
            <a:r>
              <a:rPr lang="de-DE" sz="2000" dirty="0" err="1">
                <a:latin typeface="Calibri" panose="020F0502020204030204" pitchFamily="34" charset="0"/>
                <a:ea typeface="Calibri" panose="020F0502020204030204" pitchFamily="34" charset="0"/>
                <a:cs typeface="Arial" panose="020B0604020202020204" pitchFamily="34" charset="0"/>
              </a:rPr>
              <a:t>Kolleg:innen</a:t>
            </a:r>
            <a:r>
              <a:rPr lang="de-DE" sz="2000" dirty="0">
                <a:latin typeface="Calibri" panose="020F0502020204030204" pitchFamily="34" charset="0"/>
                <a:ea typeface="Calibri" panose="020F0502020204030204" pitchFamily="34" charset="0"/>
                <a:cs typeface="Arial" panose="020B0604020202020204" pitchFamily="34" charset="0"/>
              </a:rPr>
              <a:t> zu Aufpassern über die anderen zu machen.</a:t>
            </a:r>
          </a:p>
          <a:p>
            <a:pPr marL="342900" indent="-342900">
              <a:lnSpc>
                <a:spcPct val="107000"/>
              </a:lnSpc>
              <a:spcBef>
                <a:spcPts val="600"/>
              </a:spcBef>
              <a:spcAft>
                <a:spcPts val="400"/>
              </a:spcAft>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Arial" panose="020B0604020202020204" pitchFamily="34" charset="0"/>
              </a:rPr>
              <a:t>Mir fehlt die Person, die jahrelang dachten, eine gute Arbeit </a:t>
            </a:r>
            <a:r>
              <a:rPr lang="de-DE" sz="2000" dirty="0">
                <a:latin typeface="Calibri" panose="020F0502020204030204" pitchFamily="34" charset="0"/>
                <a:ea typeface="Calibri" panose="020F0502020204030204" pitchFamily="34" charset="0"/>
                <a:cs typeface="Arial" panose="020B0604020202020204" pitchFamily="34" charset="0"/>
              </a:rPr>
              <a:t>gemacht zu haben, und die </a:t>
            </a:r>
            <a:r>
              <a:rPr lang="de-DE" sz="2000" dirty="0">
                <a:effectLst/>
                <a:latin typeface="Calibri" panose="020F0502020204030204" pitchFamily="34" charset="0"/>
                <a:ea typeface="Calibri" panose="020F0502020204030204" pitchFamily="34" charset="0"/>
                <a:cs typeface="Arial" panose="020B0604020202020204" pitchFamily="34" charset="0"/>
              </a:rPr>
              <a:t>sich jetzt immer i</a:t>
            </a:r>
            <a:r>
              <a:rPr lang="de-DE" sz="2000" dirty="0">
                <a:latin typeface="Calibri" panose="020F0502020204030204" pitchFamily="34" charset="0"/>
                <a:ea typeface="Calibri" panose="020F0502020204030204" pitchFamily="34" charset="0"/>
                <a:cs typeface="Arial" panose="020B0604020202020204" pitchFamily="34" charset="0"/>
              </a:rPr>
              <a:t>n Frage stellt: Soll jetzt alles verkehrt sein, was wir geleistet haben? </a:t>
            </a:r>
          </a:p>
          <a:p>
            <a:pPr marL="342900" indent="-342900">
              <a:lnSpc>
                <a:spcPct val="107000"/>
              </a:lnSpc>
              <a:spcBef>
                <a:spcPts val="600"/>
              </a:spcBef>
              <a:spcAft>
                <a:spcPts val="400"/>
              </a:spcAft>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Arial" panose="020B0604020202020204" pitchFamily="34" charset="0"/>
              </a:rPr>
              <a:t>Die Diskussion d</a:t>
            </a:r>
            <a:r>
              <a:rPr lang="de-DE" sz="2000" dirty="0">
                <a:latin typeface="Calibri" panose="020F0502020204030204" pitchFamily="34" charset="0"/>
                <a:ea typeface="Calibri" panose="020F0502020204030204" pitchFamily="34" charset="0"/>
                <a:cs typeface="Arial" panose="020B0604020202020204" pitchFamily="34" charset="0"/>
              </a:rPr>
              <a:t>rehen sich zwar um Fehler und Unsicherheiten, zeigt aber keine Lösungen auf – wie kommen wir gemeinsam ans Ziel, den Bildungsplan umzusetzen? </a:t>
            </a:r>
            <a:endParaRPr lang="de-DE"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Datumsplatzhalter 3">
            <a:extLst>
              <a:ext uri="{FF2B5EF4-FFF2-40B4-BE49-F238E27FC236}">
                <a16:creationId xmlns:a16="http://schemas.microsoft.com/office/drawing/2014/main" id="{3D273A2F-88C3-4827-A7D4-65A6FB7F48CC}"/>
              </a:ext>
            </a:extLst>
          </p:cNvPr>
          <p:cNvSpPr>
            <a:spLocks noGrp="1"/>
          </p:cNvSpPr>
          <p:nvPr>
            <p:ph type="dt" sz="half" idx="10"/>
          </p:nvPr>
        </p:nvSpPr>
        <p:spPr/>
        <p:txBody>
          <a:bodyPr/>
          <a:lstStyle/>
          <a:p>
            <a:r>
              <a:rPr lang="de-DE"/>
              <a:t>04.03.2025</a:t>
            </a:r>
          </a:p>
        </p:txBody>
      </p:sp>
    </p:spTree>
    <p:extLst>
      <p:ext uri="{BB962C8B-B14F-4D97-AF65-F5344CB8AC3E}">
        <p14:creationId xmlns:p14="http://schemas.microsoft.com/office/powerpoint/2010/main" val="2836217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239500" cy="1325563"/>
          </a:xfrm>
        </p:spPr>
        <p:txBody>
          <a:bodyPr>
            <a:normAutofit fontScale="90000"/>
          </a:bodyPr>
          <a:lstStyle/>
          <a:p>
            <a:r>
              <a:rPr lang="de-DE" sz="4000" b="1" dirty="0">
                <a:latin typeface="Calibri" charset="0"/>
                <a:ea typeface="Calibri" charset="0"/>
                <a:cs typeface="Calibri" charset="0"/>
              </a:rPr>
              <a:t>Einstieg: Video</a:t>
            </a:r>
            <a:br>
              <a:rPr lang="de-DE" sz="4000" b="1" dirty="0">
                <a:latin typeface="Calibri" charset="0"/>
                <a:ea typeface="Calibri" charset="0"/>
                <a:cs typeface="Calibri" charset="0"/>
              </a:rPr>
            </a:br>
            <a:r>
              <a:rPr lang="de-DE" sz="3100" dirty="0">
                <a:latin typeface="Calibri" charset="0"/>
                <a:ea typeface="Calibri" charset="0"/>
                <a:cs typeface="Calibri" charset="0"/>
              </a:rPr>
              <a:t>Welche Fragen, die in der Video-Teamsitzung aufkamen, sind bei Ihnen auch Thema? Welche Ideen für Antworten haben Sie noch? </a:t>
            </a:r>
            <a:endParaRPr lang="de-DE" sz="4000" dirty="0">
              <a:latin typeface="Calibri" charset="0"/>
              <a:ea typeface="Calibri" charset="0"/>
              <a:cs typeface="Calibri" charset="0"/>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5625"/>
            <a:ext cx="10991850" cy="4667250"/>
          </a:xfrm>
        </p:spPr>
        <p:txBody>
          <a:bodyPr>
            <a:noAutofit/>
          </a:bodyPr>
          <a:lstStyle/>
          <a:p>
            <a:pPr marL="342900" indent="-342900">
              <a:lnSpc>
                <a:spcPct val="107000"/>
              </a:lnSpc>
              <a:spcBef>
                <a:spcPts val="600"/>
              </a:spcBef>
              <a:spcAft>
                <a:spcPts val="400"/>
              </a:spcAft>
              <a:buFont typeface="Arial" panose="020B0604020202020204" pitchFamily="34" charset="0"/>
              <a:buChar char="•"/>
            </a:pPr>
            <a:r>
              <a:rPr lang="de-DE" sz="1800" dirty="0">
                <a:effectLst/>
                <a:latin typeface="Calibri" panose="020F0502020204030204" pitchFamily="34" charset="0"/>
                <a:ea typeface="Calibri" panose="020F0502020204030204" pitchFamily="34" charset="0"/>
                <a:cs typeface="Arial" panose="020B0604020202020204" pitchFamily="34" charset="0"/>
              </a:rPr>
              <a:t>Unsicherheit und Angst im Team – sogar vor Jobverlust</a:t>
            </a:r>
          </a:p>
          <a:p>
            <a:pPr marL="342900" indent="-342900">
              <a:lnSpc>
                <a:spcPct val="107000"/>
              </a:lnSpc>
              <a:spcBef>
                <a:spcPts val="600"/>
              </a:spcBef>
              <a:spcAft>
                <a:spcPts val="400"/>
              </a:spcAft>
              <a:buFont typeface="Arial" panose="020B0604020202020204" pitchFamily="34" charset="0"/>
              <a:buChar char="•"/>
            </a:pPr>
            <a:r>
              <a:rPr lang="de-DE" sz="1800" dirty="0">
                <a:latin typeface="Calibri" panose="020F0502020204030204" pitchFamily="34" charset="0"/>
                <a:ea typeface="Calibri" panose="020F0502020204030204" pitchFamily="34" charset="0"/>
                <a:cs typeface="Arial" panose="020B0604020202020204" pitchFamily="34" charset="0"/>
              </a:rPr>
              <a:t>Rege Beteiligung – alle haben sich eingebracht. Aber: Was für ein Chaos! Vielfalt im Team war schon deutlich, aber es ging völlig unstrukturiert zu, die Leitung hatte keine Agenda. Wer ist hier die Leitung? </a:t>
            </a:r>
          </a:p>
          <a:p>
            <a:pPr marL="342900" indent="-342900">
              <a:lnSpc>
                <a:spcPct val="107000"/>
              </a:lnSpc>
              <a:spcBef>
                <a:spcPts val="600"/>
              </a:spcBef>
              <a:spcAft>
                <a:spcPts val="400"/>
              </a:spcAft>
              <a:buFont typeface="Arial" panose="020B0604020202020204" pitchFamily="34" charset="0"/>
              <a:buChar char="•"/>
            </a:pPr>
            <a:r>
              <a:rPr lang="de-DE" sz="1800" dirty="0">
                <a:latin typeface="Calibri" panose="020F0502020204030204" pitchFamily="34" charset="0"/>
                <a:ea typeface="Calibri" panose="020F0502020204030204" pitchFamily="34" charset="0"/>
                <a:cs typeface="Arial" panose="020B0604020202020204" pitchFamily="34" charset="0"/>
              </a:rPr>
              <a:t>Unsicherheit und offene Fragen, etwas Neues kann man doch in einem offenen, aber irgendwann auch strukturierten Austausch miteinander klären. Wir pendeln uns schon ein.</a:t>
            </a:r>
          </a:p>
          <a:p>
            <a:pPr marL="342900" indent="-342900">
              <a:lnSpc>
                <a:spcPct val="107000"/>
              </a:lnSpc>
              <a:spcBef>
                <a:spcPts val="600"/>
              </a:spcBef>
              <a:spcAft>
                <a:spcPts val="400"/>
              </a:spcAft>
              <a:buFont typeface="Arial" panose="020B0604020202020204" pitchFamily="34" charset="0"/>
              <a:buChar char="•"/>
            </a:pPr>
            <a:r>
              <a:rPr lang="de-DE" sz="1800" dirty="0">
                <a:latin typeface="Calibri" panose="020F0502020204030204" pitchFamily="34" charset="0"/>
                <a:ea typeface="Calibri" panose="020F0502020204030204" pitchFamily="34" charset="0"/>
                <a:cs typeface="Arial" panose="020B0604020202020204" pitchFamily="34" charset="0"/>
              </a:rPr>
              <a:t>Einen wirklich guten Vorschlag, den die junge Kollegin macht (Videointeraktionsanalyse), bügelt die Leiterin glattweg ab. </a:t>
            </a:r>
          </a:p>
          <a:p>
            <a:pPr marL="342900" indent="-342900">
              <a:lnSpc>
                <a:spcPct val="107000"/>
              </a:lnSpc>
              <a:spcBef>
                <a:spcPts val="600"/>
              </a:spcBef>
              <a:spcAft>
                <a:spcPts val="400"/>
              </a:spcAft>
              <a:buFont typeface="Arial" panose="020B0604020202020204" pitchFamily="34" charset="0"/>
              <a:buChar char="•"/>
            </a:pPr>
            <a:r>
              <a:rPr lang="de-DE" sz="1800" dirty="0">
                <a:effectLst/>
                <a:latin typeface="Calibri" panose="020F0502020204030204" pitchFamily="34" charset="0"/>
                <a:ea typeface="Calibri" panose="020F0502020204030204" pitchFamily="34" charset="0"/>
                <a:cs typeface="Arial" panose="020B0604020202020204" pitchFamily="34" charset="0"/>
              </a:rPr>
              <a:t>Kommunikation im Team: Wie möchte ich auf Fehler angesprochen werden? Gut war die Gegenfrage: Wie möchtest du denn angesprochen werden? </a:t>
            </a:r>
          </a:p>
          <a:p>
            <a:pPr marL="342900" indent="-342900">
              <a:lnSpc>
                <a:spcPct val="107000"/>
              </a:lnSpc>
              <a:spcBef>
                <a:spcPts val="600"/>
              </a:spcBef>
              <a:spcAft>
                <a:spcPts val="400"/>
              </a:spcAft>
              <a:buFont typeface="Arial" panose="020B0604020202020204" pitchFamily="34" charset="0"/>
              <a:buChar char="•"/>
            </a:pPr>
            <a:r>
              <a:rPr lang="de-DE" sz="1800" dirty="0">
                <a:latin typeface="Calibri" panose="020F0502020204030204" pitchFamily="34" charset="0"/>
                <a:ea typeface="Calibri" panose="020F0502020204030204" pitchFamily="34" charset="0"/>
                <a:cs typeface="Arial" panose="020B0604020202020204" pitchFamily="34" charset="0"/>
              </a:rPr>
              <a:t>Angesprochen werden: Mut haben, Fehler anzusprechen. Aber auch: Abwehrreaktion und persönliches </a:t>
            </a:r>
            <a:r>
              <a:rPr lang="de-DE" sz="1800" dirty="0" err="1">
                <a:latin typeface="Calibri" panose="020F0502020204030204" pitchFamily="34" charset="0"/>
                <a:ea typeface="Calibri" panose="020F0502020204030204" pitchFamily="34" charset="0"/>
                <a:cs typeface="Arial" panose="020B0604020202020204" pitchFamily="34" charset="0"/>
              </a:rPr>
              <a:t>Angegriffensein</a:t>
            </a:r>
            <a:r>
              <a:rPr lang="de-DE" sz="1800" dirty="0">
                <a:latin typeface="Calibri" panose="020F0502020204030204" pitchFamily="34" charset="0"/>
                <a:ea typeface="Calibri" panose="020F0502020204030204" pitchFamily="34" charset="0"/>
                <a:cs typeface="Arial" panose="020B0604020202020204" pitchFamily="34" charset="0"/>
              </a:rPr>
              <a:t>. </a:t>
            </a:r>
          </a:p>
          <a:p>
            <a:pPr marL="342900" indent="-342900">
              <a:lnSpc>
                <a:spcPct val="107000"/>
              </a:lnSpc>
              <a:spcBef>
                <a:spcPts val="600"/>
              </a:spcBef>
              <a:spcAft>
                <a:spcPts val="400"/>
              </a:spcAft>
              <a:buFont typeface="Arial" panose="020B0604020202020204" pitchFamily="34" charset="0"/>
              <a:buChar char="•"/>
            </a:pPr>
            <a:r>
              <a:rPr lang="de-DE" sz="1800" dirty="0">
                <a:effectLst/>
                <a:latin typeface="Calibri" panose="020F0502020204030204" pitchFamily="34" charset="0"/>
                <a:ea typeface="Calibri" panose="020F0502020204030204" pitchFamily="34" charset="0"/>
                <a:cs typeface="Arial" panose="020B0604020202020204" pitchFamily="34" charset="0"/>
              </a:rPr>
              <a:t>Der Wunsch war, über Fehler unter 4 Augen zu spre</a:t>
            </a:r>
            <a:r>
              <a:rPr lang="de-DE" sz="1800" dirty="0">
                <a:latin typeface="Calibri" panose="020F0502020204030204" pitchFamily="34" charset="0"/>
                <a:ea typeface="Calibri" panose="020F0502020204030204" pitchFamily="34" charset="0"/>
                <a:cs typeface="Arial" panose="020B0604020202020204" pitchFamily="34" charset="0"/>
              </a:rPr>
              <a:t>chen. Dann sprechen sie aber doch in der großen Runde. </a:t>
            </a:r>
          </a:p>
          <a:p>
            <a:pPr marL="342900" indent="-342900">
              <a:lnSpc>
                <a:spcPct val="107000"/>
              </a:lnSpc>
              <a:spcBef>
                <a:spcPts val="600"/>
              </a:spcBef>
              <a:spcAft>
                <a:spcPts val="400"/>
              </a:spcAft>
              <a:buFont typeface="Arial" panose="020B0604020202020204" pitchFamily="34" charset="0"/>
              <a:buChar char="•"/>
            </a:pPr>
            <a:r>
              <a:rPr lang="de-DE" sz="1800" dirty="0">
                <a:effectLst/>
                <a:latin typeface="Calibri" panose="020F0502020204030204" pitchFamily="34" charset="0"/>
                <a:ea typeface="Calibri" panose="020F0502020204030204" pitchFamily="34" charset="0"/>
                <a:cs typeface="Arial" panose="020B0604020202020204" pitchFamily="34" charset="0"/>
              </a:rPr>
              <a:t>Wichtig ist die Verschriftlichung </a:t>
            </a:r>
            <a:r>
              <a:rPr lang="de-DE" sz="1800" dirty="0">
                <a:latin typeface="Calibri" panose="020F0502020204030204" pitchFamily="34" charset="0"/>
                <a:ea typeface="Calibri" panose="020F0502020204030204" pitchFamily="34" charset="0"/>
                <a:cs typeface="Arial" panose="020B0604020202020204" pitchFamily="34" charset="0"/>
              </a:rPr>
              <a:t>der Vereinbarungen im Team. Fehlt! </a:t>
            </a:r>
            <a:endParaRPr lang="de-DE"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Datumsplatzhalter 3">
            <a:extLst>
              <a:ext uri="{FF2B5EF4-FFF2-40B4-BE49-F238E27FC236}">
                <a16:creationId xmlns:a16="http://schemas.microsoft.com/office/drawing/2014/main" id="{CEE0B102-5A91-4441-8092-9A89C5146013}"/>
              </a:ext>
            </a:extLst>
          </p:cNvPr>
          <p:cNvSpPr>
            <a:spLocks noGrp="1"/>
          </p:cNvSpPr>
          <p:nvPr>
            <p:ph type="dt" sz="half" idx="10"/>
          </p:nvPr>
        </p:nvSpPr>
        <p:spPr/>
        <p:txBody>
          <a:bodyPr/>
          <a:lstStyle/>
          <a:p>
            <a:r>
              <a:rPr lang="de-DE"/>
              <a:t>04.03.2025</a:t>
            </a:r>
          </a:p>
        </p:txBody>
      </p:sp>
    </p:spTree>
    <p:extLst>
      <p:ext uri="{BB962C8B-B14F-4D97-AF65-F5344CB8AC3E}">
        <p14:creationId xmlns:p14="http://schemas.microsoft.com/office/powerpoint/2010/main" val="404340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239500" cy="1325563"/>
          </a:xfrm>
        </p:spPr>
        <p:txBody>
          <a:bodyPr>
            <a:normAutofit fontScale="90000"/>
          </a:bodyPr>
          <a:lstStyle/>
          <a:p>
            <a:r>
              <a:rPr lang="de-DE" sz="4000" b="1" dirty="0">
                <a:latin typeface="Calibri" charset="0"/>
                <a:ea typeface="Calibri" charset="0"/>
                <a:cs typeface="Calibri" charset="0"/>
              </a:rPr>
              <a:t>Einstieg: Video – Welche Fragen in dem Video können Sie auf das Thema </a:t>
            </a:r>
            <a:r>
              <a:rPr lang="de-DE" sz="4000" b="1" i="1" dirty="0">
                <a:latin typeface="Calibri" charset="0"/>
                <a:ea typeface="Calibri" charset="0"/>
                <a:cs typeface="Calibri" charset="0"/>
              </a:rPr>
              <a:t>Leitungshandeln und Umgang mit Fehlverhalten</a:t>
            </a:r>
            <a:r>
              <a:rPr lang="de-DE" sz="4000" b="1" dirty="0">
                <a:latin typeface="Calibri" charset="0"/>
                <a:ea typeface="Calibri" charset="0"/>
                <a:cs typeface="Calibri" charset="0"/>
              </a:rPr>
              <a:t> beziehen?</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5625"/>
            <a:ext cx="10515600" cy="4667250"/>
          </a:xfrm>
        </p:spPr>
        <p:txBody>
          <a:bodyPr>
            <a:noAutofit/>
          </a:bodyPr>
          <a:lstStyle/>
          <a:p>
            <a:pPr marL="342900" indent="-342900">
              <a:lnSpc>
                <a:spcPct val="107000"/>
              </a:lnSpc>
              <a:spcBef>
                <a:spcPts val="600"/>
              </a:spcBef>
              <a:spcAft>
                <a:spcPts val="400"/>
              </a:spcAft>
              <a:buFont typeface="Arial" panose="020B0604020202020204" pitchFamily="34" charset="0"/>
              <a:buChar char="•"/>
            </a:pPr>
            <a:r>
              <a:rPr lang="de-DE" dirty="0">
                <a:effectLst/>
                <a:latin typeface="Calibri" panose="020F0502020204030204" pitchFamily="34" charset="0"/>
                <a:ea typeface="Calibri" panose="020F0502020204030204" pitchFamily="34" charset="0"/>
                <a:cs typeface="Arial" panose="020B0604020202020204" pitchFamily="34" charset="0"/>
              </a:rPr>
              <a:t>XYZ</a:t>
            </a:r>
          </a:p>
        </p:txBody>
      </p:sp>
      <p:sp>
        <p:nvSpPr>
          <p:cNvPr id="4" name="Datumsplatzhalter 3">
            <a:extLst>
              <a:ext uri="{FF2B5EF4-FFF2-40B4-BE49-F238E27FC236}">
                <a16:creationId xmlns:a16="http://schemas.microsoft.com/office/drawing/2014/main" id="{CEE0B102-5A91-4441-8092-9A89C5146013}"/>
              </a:ext>
            </a:extLst>
          </p:cNvPr>
          <p:cNvSpPr>
            <a:spLocks noGrp="1"/>
          </p:cNvSpPr>
          <p:nvPr>
            <p:ph type="dt" sz="half" idx="10"/>
          </p:nvPr>
        </p:nvSpPr>
        <p:spPr/>
        <p:txBody>
          <a:bodyPr/>
          <a:lstStyle/>
          <a:p>
            <a:r>
              <a:rPr lang="de-DE"/>
              <a:t>04.03.2025</a:t>
            </a:r>
          </a:p>
        </p:txBody>
      </p:sp>
    </p:spTree>
    <p:extLst>
      <p:ext uri="{BB962C8B-B14F-4D97-AF65-F5344CB8AC3E}">
        <p14:creationId xmlns:p14="http://schemas.microsoft.com/office/powerpoint/2010/main" val="561276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239500" cy="1325563"/>
          </a:xfrm>
        </p:spPr>
        <p:txBody>
          <a:bodyPr>
            <a:normAutofit fontScale="90000"/>
          </a:bodyPr>
          <a:lstStyle/>
          <a:p>
            <a:r>
              <a:rPr lang="de-DE" sz="4000" b="1" dirty="0">
                <a:latin typeface="Calibri" charset="0"/>
                <a:ea typeface="Calibri" charset="0"/>
                <a:cs typeface="Calibri" charset="0"/>
              </a:rPr>
              <a:t>Einstieg: Erste Erfahrungen mit dem Bildungsplan zum Thema </a:t>
            </a:r>
            <a:r>
              <a:rPr lang="de-DE" sz="4000" b="1" i="1" dirty="0">
                <a:latin typeface="Calibri" charset="0"/>
                <a:ea typeface="Calibri" charset="0"/>
                <a:cs typeface="Calibri" charset="0"/>
              </a:rPr>
              <a:t>Leitungshandeln und Umgang mit Fehlverhalten</a:t>
            </a:r>
            <a:r>
              <a:rPr lang="de-DE" sz="4000" b="1" dirty="0">
                <a:latin typeface="Calibri" charset="0"/>
                <a:ea typeface="Calibri" charset="0"/>
                <a:cs typeface="Calibri" charset="0"/>
              </a:rPr>
              <a:t>?</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5625"/>
            <a:ext cx="10515600" cy="4667250"/>
          </a:xfrm>
        </p:spPr>
        <p:txBody>
          <a:bodyPr>
            <a:noAutofit/>
          </a:bodyPr>
          <a:lstStyle/>
          <a:p>
            <a:pPr marL="342900" indent="-342900">
              <a:lnSpc>
                <a:spcPct val="107000"/>
              </a:lnSpc>
              <a:spcBef>
                <a:spcPts val="600"/>
              </a:spcBef>
              <a:spcAft>
                <a:spcPts val="400"/>
              </a:spcAft>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Arial" panose="020B0604020202020204" pitchFamily="34" charset="0"/>
              </a:rPr>
              <a:t>Wir haben den Bildungsplan in der Dienstberatung schon vorgestellt. Uns ist wichtig, dass das Team sich selbst damit befasst und einzelne Themen gegenseitig vorstellen. Wir wollen unsere Arbeit gemeinsam reflektieren und unsere Konzeption überprüfen und ggf. anpassen, z.B. unsere Verhaltensampel im Schutzkonzept. </a:t>
            </a:r>
          </a:p>
          <a:p>
            <a:pPr marL="342900" indent="-342900">
              <a:lnSpc>
                <a:spcPct val="107000"/>
              </a:lnSpc>
              <a:spcBef>
                <a:spcPts val="600"/>
              </a:spcBef>
              <a:spcAft>
                <a:spcPts val="400"/>
              </a:spcAft>
              <a:buFont typeface="Arial" panose="020B0604020202020204" pitchFamily="34" charset="0"/>
              <a:buChar char="•"/>
            </a:pPr>
            <a:r>
              <a:rPr lang="de-DE" sz="2000" dirty="0">
                <a:latin typeface="Calibri" panose="020F0502020204030204" pitchFamily="34" charset="0"/>
                <a:ea typeface="Calibri" panose="020F0502020204030204" pitchFamily="34" charset="0"/>
                <a:cs typeface="Arial" panose="020B0604020202020204" pitchFamily="34" charset="0"/>
              </a:rPr>
              <a:t>Es geht nicht um Listen, die eine richtige Lösung und Vorschriften, sondern um Reflexion und um Austausch, wachsende Handlungssicherheit. </a:t>
            </a:r>
          </a:p>
          <a:p>
            <a:pPr marL="342900" indent="-342900">
              <a:lnSpc>
                <a:spcPct val="107000"/>
              </a:lnSpc>
              <a:spcBef>
                <a:spcPts val="600"/>
              </a:spcBef>
              <a:spcAft>
                <a:spcPts val="400"/>
              </a:spcAft>
              <a:buFont typeface="Arial" panose="020B0604020202020204" pitchFamily="34" charset="0"/>
              <a:buChar char="•"/>
            </a:pPr>
            <a:r>
              <a:rPr lang="de-DE" sz="2000" dirty="0">
                <a:effectLst/>
                <a:latin typeface="Calibri" panose="020F0502020204030204" pitchFamily="34" charset="0"/>
                <a:ea typeface="Calibri" panose="020F0502020204030204" pitchFamily="34" charset="0"/>
                <a:cs typeface="Arial" panose="020B0604020202020204" pitchFamily="34" charset="0"/>
              </a:rPr>
              <a:t>Wir haben mit der Raumgestaltung</a:t>
            </a:r>
            <a:r>
              <a:rPr lang="de-DE" sz="2000" dirty="0">
                <a:latin typeface="Calibri" panose="020F0502020204030204" pitchFamily="34" charset="0"/>
                <a:ea typeface="Calibri" panose="020F0502020204030204" pitchFamily="34" charset="0"/>
                <a:cs typeface="Arial" panose="020B0604020202020204" pitchFamily="34" charset="0"/>
              </a:rPr>
              <a:t>/ Raumkonzept begonnen (teiloffene Arbeit) und hierfür die dazugehörigen Kapitel des Bildungsplans herangezogen. </a:t>
            </a:r>
          </a:p>
          <a:p>
            <a:pPr marL="342900" indent="-342900">
              <a:lnSpc>
                <a:spcPct val="107000"/>
              </a:lnSpc>
              <a:spcBef>
                <a:spcPts val="600"/>
              </a:spcBef>
              <a:spcAft>
                <a:spcPts val="400"/>
              </a:spcAft>
              <a:buFont typeface="Arial" panose="020B0604020202020204" pitchFamily="34" charset="0"/>
              <a:buChar char="•"/>
            </a:pPr>
            <a:r>
              <a:rPr lang="de-DE" sz="2000" dirty="0">
                <a:latin typeface="Calibri" panose="020F0502020204030204" pitchFamily="34" charset="0"/>
                <a:ea typeface="Calibri" panose="020F0502020204030204" pitchFamily="34" charset="0"/>
                <a:cs typeface="Arial" panose="020B0604020202020204" pitchFamily="34" charset="0"/>
              </a:rPr>
              <a:t>Wir bereiten Dienstberatungen zum Bildungsplan schon seit längerem und in Gruppen vor, z.B. im Krippenbereich (Thema Essen): Auf dem Flipchart, als Rollenspiel und mit Pro und Contra Sammlung. Alle haben mitgemacht. </a:t>
            </a:r>
            <a:endParaRPr lang="de-DE"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Datumsplatzhalter 3">
            <a:extLst>
              <a:ext uri="{FF2B5EF4-FFF2-40B4-BE49-F238E27FC236}">
                <a16:creationId xmlns:a16="http://schemas.microsoft.com/office/drawing/2014/main" id="{CEE0B102-5A91-4441-8092-9A89C5146013}"/>
              </a:ext>
            </a:extLst>
          </p:cNvPr>
          <p:cNvSpPr>
            <a:spLocks noGrp="1"/>
          </p:cNvSpPr>
          <p:nvPr>
            <p:ph type="dt" sz="half" idx="10"/>
          </p:nvPr>
        </p:nvSpPr>
        <p:spPr/>
        <p:txBody>
          <a:bodyPr/>
          <a:lstStyle/>
          <a:p>
            <a:r>
              <a:rPr lang="de-DE"/>
              <a:t>04.03.2025</a:t>
            </a:r>
          </a:p>
        </p:txBody>
      </p:sp>
    </p:spTree>
    <p:extLst>
      <p:ext uri="{BB962C8B-B14F-4D97-AF65-F5344CB8AC3E}">
        <p14:creationId xmlns:p14="http://schemas.microsoft.com/office/powerpoint/2010/main" val="3776054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E30D4C-BE2F-4887-9782-6DC9D8E46FD9}"/>
              </a:ext>
            </a:extLst>
          </p:cNvPr>
          <p:cNvSpPr>
            <a:spLocks noGrp="1"/>
          </p:cNvSpPr>
          <p:nvPr>
            <p:ph type="title"/>
          </p:nvPr>
        </p:nvSpPr>
        <p:spPr>
          <a:xfrm>
            <a:off x="838200" y="365125"/>
            <a:ext cx="10972800" cy="1325563"/>
          </a:xfrm>
        </p:spPr>
        <p:txBody>
          <a:bodyPr>
            <a:normAutofit/>
          </a:bodyPr>
          <a:lstStyle/>
          <a:p>
            <a:r>
              <a:rPr lang="de-DE" sz="3600" b="1" dirty="0">
                <a:latin typeface="Calibri" charset="0"/>
                <a:ea typeface="Calibri" charset="0"/>
                <a:cs typeface="Calibri" charset="0"/>
              </a:rPr>
              <a:t>Mögliche Emotionen im Team beim Start in die Arbeit mit dem Bildungsplans</a:t>
            </a:r>
          </a:p>
        </p:txBody>
      </p:sp>
      <p:sp>
        <p:nvSpPr>
          <p:cNvPr id="3" name="Inhaltsplatzhalter 2">
            <a:extLst>
              <a:ext uri="{FF2B5EF4-FFF2-40B4-BE49-F238E27FC236}">
                <a16:creationId xmlns:a16="http://schemas.microsoft.com/office/drawing/2014/main" id="{8DB3E90A-A61D-44C5-B4EE-CB73CB57ACD9}"/>
              </a:ext>
            </a:extLst>
          </p:cNvPr>
          <p:cNvSpPr>
            <a:spLocks noGrp="1"/>
          </p:cNvSpPr>
          <p:nvPr>
            <p:ph idx="1"/>
          </p:nvPr>
        </p:nvSpPr>
        <p:spPr>
          <a:xfrm>
            <a:off x="942975" y="2130425"/>
            <a:ext cx="3548036" cy="3546475"/>
          </a:xfrm>
        </p:spPr>
        <p:txBody>
          <a:bodyPr>
            <a:normAutofit/>
          </a:bodyPr>
          <a:lstStyle/>
          <a:p>
            <a:r>
              <a:rPr lang="de-DE" dirty="0"/>
              <a:t>Dienstberatung und Teamsitzungen: Bitte nehmen Sie sich vor allem zu Beginn den Raum für Diskussion, Euphorie, Widerstand, kritische Nachfragen, Schweigen und Zögern. </a:t>
            </a:r>
          </a:p>
        </p:txBody>
      </p:sp>
      <p:pic>
        <p:nvPicPr>
          <p:cNvPr id="7" name="Grafik 6">
            <a:extLst>
              <a:ext uri="{FF2B5EF4-FFF2-40B4-BE49-F238E27FC236}">
                <a16:creationId xmlns:a16="http://schemas.microsoft.com/office/drawing/2014/main" id="{9F25EFC0-7F51-468A-96FD-C8CED189EEB8}"/>
              </a:ext>
            </a:extLst>
          </p:cNvPr>
          <p:cNvPicPr>
            <a:picLocks noChangeAspect="1"/>
          </p:cNvPicPr>
          <p:nvPr/>
        </p:nvPicPr>
        <p:blipFill>
          <a:blip r:embed="rId2"/>
          <a:stretch>
            <a:fillRect/>
          </a:stretch>
        </p:blipFill>
        <p:spPr>
          <a:xfrm>
            <a:off x="4756407" y="1825625"/>
            <a:ext cx="6597393" cy="3775075"/>
          </a:xfrm>
          <a:prstGeom prst="rect">
            <a:avLst/>
          </a:prstGeom>
        </p:spPr>
      </p:pic>
      <p:sp>
        <p:nvSpPr>
          <p:cNvPr id="8" name="Textfeld 7">
            <a:extLst>
              <a:ext uri="{FF2B5EF4-FFF2-40B4-BE49-F238E27FC236}">
                <a16:creationId xmlns:a16="http://schemas.microsoft.com/office/drawing/2014/main" id="{62AE1A4C-7A7E-4858-BBB2-90490FC51C94}"/>
              </a:ext>
            </a:extLst>
          </p:cNvPr>
          <p:cNvSpPr txBox="1"/>
          <p:nvPr/>
        </p:nvSpPr>
        <p:spPr>
          <a:xfrm>
            <a:off x="5213607" y="5591175"/>
            <a:ext cx="6597393" cy="430887"/>
          </a:xfrm>
          <a:prstGeom prst="rect">
            <a:avLst/>
          </a:prstGeom>
          <a:noFill/>
        </p:spPr>
        <p:txBody>
          <a:bodyPr wrap="square" rtlCol="0">
            <a:spAutoFit/>
          </a:bodyPr>
          <a:lstStyle/>
          <a:p>
            <a:r>
              <a:rPr lang="de-DE" sz="1100" dirty="0"/>
              <a:t>Grafik: Bettina Hielscher (2016): Coaching für Hochsensible. Online unter https://www.bettinahielscher.de/tal-der-traenen/ (Zugriff: 09.11.2024). Nach Kübler-Ross (1969): </a:t>
            </a:r>
            <a:r>
              <a:rPr lang="de-DE" sz="1100" i="1" dirty="0"/>
              <a:t>On Death and </a:t>
            </a:r>
            <a:r>
              <a:rPr lang="de-DE" sz="1100" i="1" dirty="0" err="1"/>
              <a:t>Dying</a:t>
            </a:r>
            <a:r>
              <a:rPr lang="de-DE" sz="1100" i="1" dirty="0"/>
              <a:t>.</a:t>
            </a:r>
            <a:endParaRPr lang="de-DE" sz="1100" dirty="0"/>
          </a:p>
        </p:txBody>
      </p:sp>
      <p:sp>
        <p:nvSpPr>
          <p:cNvPr id="4" name="Datumsplatzhalter 3">
            <a:extLst>
              <a:ext uri="{FF2B5EF4-FFF2-40B4-BE49-F238E27FC236}">
                <a16:creationId xmlns:a16="http://schemas.microsoft.com/office/drawing/2014/main" id="{28841AEF-68F9-4B68-B297-078F8EA28599}"/>
              </a:ext>
            </a:extLst>
          </p:cNvPr>
          <p:cNvSpPr>
            <a:spLocks noGrp="1"/>
          </p:cNvSpPr>
          <p:nvPr>
            <p:ph type="dt" sz="half" idx="10"/>
          </p:nvPr>
        </p:nvSpPr>
        <p:spPr/>
        <p:txBody>
          <a:bodyPr/>
          <a:lstStyle/>
          <a:p>
            <a:fld id="{16709E11-07CB-4853-9315-216010245072}" type="datetime1">
              <a:rPr lang="de-DE" smtClean="0"/>
              <a:t>21.10.2026</a:t>
            </a:fld>
            <a:endParaRPr lang="de-DE" dirty="0"/>
          </a:p>
        </p:txBody>
      </p:sp>
    </p:spTree>
    <p:extLst>
      <p:ext uri="{BB962C8B-B14F-4D97-AF65-F5344CB8AC3E}">
        <p14:creationId xmlns:p14="http://schemas.microsoft.com/office/powerpoint/2010/main" val="269573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664024"/>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a:extLst>
              <a:ext uri="{FF2B5EF4-FFF2-40B4-BE49-F238E27FC236}">
                <a16:creationId xmlns:a16="http://schemas.microsoft.com/office/drawing/2014/main" id="{7CF7C294-AB08-460A-85BE-9094679469F7}"/>
              </a:ext>
            </a:extLst>
          </p:cNvPr>
          <p:cNvPicPr>
            <a:picLocks noChangeAspect="1"/>
          </p:cNvPicPr>
          <p:nvPr/>
        </p:nvPicPr>
        <p:blipFill>
          <a:blip r:embed="rId3"/>
          <a:stretch>
            <a:fillRect/>
          </a:stretch>
        </p:blipFill>
        <p:spPr>
          <a:xfrm>
            <a:off x="454740" y="2318782"/>
            <a:ext cx="2786199" cy="3536330"/>
          </a:xfrm>
          <a:prstGeom prst="rect">
            <a:avLst/>
          </a:prstGeom>
        </p:spPr>
      </p:pic>
      <p:sp>
        <p:nvSpPr>
          <p:cNvPr id="4" name="Rechteck 3">
            <a:extLst>
              <a:ext uri="{FF2B5EF4-FFF2-40B4-BE49-F238E27FC236}">
                <a16:creationId xmlns:a16="http://schemas.microsoft.com/office/drawing/2014/main" id="{58FB68BA-BA58-4A84-A067-940930D72DAA}"/>
              </a:ext>
            </a:extLst>
          </p:cNvPr>
          <p:cNvSpPr/>
          <p:nvPr/>
        </p:nvSpPr>
        <p:spPr>
          <a:xfrm>
            <a:off x="454740" y="1607576"/>
            <a:ext cx="2786199" cy="550607"/>
          </a:xfrm>
          <a:prstGeom prst="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Pädagogische Alltagssituationen</a:t>
            </a:r>
          </a:p>
        </p:txBody>
      </p:sp>
      <p:pic>
        <p:nvPicPr>
          <p:cNvPr id="10" name="Grafik 9">
            <a:extLst>
              <a:ext uri="{FF2B5EF4-FFF2-40B4-BE49-F238E27FC236}">
                <a16:creationId xmlns:a16="http://schemas.microsoft.com/office/drawing/2014/main" id="{3CE850EC-A2C7-40EA-9470-B3AE03E3FF29}"/>
              </a:ext>
            </a:extLst>
          </p:cNvPr>
          <p:cNvPicPr>
            <a:picLocks noChangeAspect="1"/>
          </p:cNvPicPr>
          <p:nvPr/>
        </p:nvPicPr>
        <p:blipFill>
          <a:blip r:embed="rId4"/>
          <a:stretch>
            <a:fillRect/>
          </a:stretch>
        </p:blipFill>
        <p:spPr>
          <a:xfrm>
            <a:off x="3502624" y="2333531"/>
            <a:ext cx="3593183" cy="3536330"/>
          </a:xfrm>
          <a:prstGeom prst="rect">
            <a:avLst/>
          </a:prstGeom>
        </p:spPr>
      </p:pic>
      <p:sp>
        <p:nvSpPr>
          <p:cNvPr id="11" name="Rechteck 10">
            <a:extLst>
              <a:ext uri="{FF2B5EF4-FFF2-40B4-BE49-F238E27FC236}">
                <a16:creationId xmlns:a16="http://schemas.microsoft.com/office/drawing/2014/main" id="{F14C074E-1A9D-4A35-8B9F-5DE33E63193D}"/>
              </a:ext>
            </a:extLst>
          </p:cNvPr>
          <p:cNvSpPr/>
          <p:nvPr/>
        </p:nvSpPr>
        <p:spPr>
          <a:xfrm>
            <a:off x="4098509" y="1607576"/>
            <a:ext cx="2401411" cy="550607"/>
          </a:xfrm>
          <a:prstGeom prst="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Bildungsbereiche</a:t>
            </a:r>
          </a:p>
        </p:txBody>
      </p:sp>
      <p:pic>
        <p:nvPicPr>
          <p:cNvPr id="13" name="Grafik 12">
            <a:extLst>
              <a:ext uri="{FF2B5EF4-FFF2-40B4-BE49-F238E27FC236}">
                <a16:creationId xmlns:a16="http://schemas.microsoft.com/office/drawing/2014/main" id="{FC679103-F69F-4DDD-8C4A-8B75CF148A33}"/>
              </a:ext>
            </a:extLst>
          </p:cNvPr>
          <p:cNvPicPr>
            <a:picLocks noChangeAspect="1"/>
          </p:cNvPicPr>
          <p:nvPr/>
        </p:nvPicPr>
        <p:blipFill>
          <a:blip r:embed="rId5"/>
          <a:stretch>
            <a:fillRect/>
          </a:stretch>
        </p:blipFill>
        <p:spPr>
          <a:xfrm>
            <a:off x="7473102" y="2333532"/>
            <a:ext cx="4495960" cy="3536330"/>
          </a:xfrm>
          <a:prstGeom prst="rect">
            <a:avLst/>
          </a:prstGeom>
        </p:spPr>
      </p:pic>
      <p:sp>
        <p:nvSpPr>
          <p:cNvPr id="14" name="Rechteck 13">
            <a:extLst>
              <a:ext uri="{FF2B5EF4-FFF2-40B4-BE49-F238E27FC236}">
                <a16:creationId xmlns:a16="http://schemas.microsoft.com/office/drawing/2014/main" id="{7CEFE70C-14FD-4412-B554-4A4B2D0BC144}"/>
              </a:ext>
            </a:extLst>
          </p:cNvPr>
          <p:cNvSpPr/>
          <p:nvPr/>
        </p:nvSpPr>
        <p:spPr>
          <a:xfrm>
            <a:off x="7950636" y="1602660"/>
            <a:ext cx="3510117" cy="550607"/>
          </a:xfrm>
          <a:prstGeom prst="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Verknüpfung Alltagssituationen und Bildungsbereiche</a:t>
            </a:r>
          </a:p>
        </p:txBody>
      </p:sp>
      <p:sp>
        <p:nvSpPr>
          <p:cNvPr id="17" name="Kreuz 16">
            <a:extLst>
              <a:ext uri="{FF2B5EF4-FFF2-40B4-BE49-F238E27FC236}">
                <a16:creationId xmlns:a16="http://schemas.microsoft.com/office/drawing/2014/main" id="{B6BB7033-38F3-46BB-A682-9DA7621FDD4D}"/>
              </a:ext>
            </a:extLst>
          </p:cNvPr>
          <p:cNvSpPr/>
          <p:nvPr/>
        </p:nvSpPr>
        <p:spPr>
          <a:xfrm>
            <a:off x="3412512" y="1676404"/>
            <a:ext cx="472088" cy="476863"/>
          </a:xfrm>
          <a:prstGeom prst="plus">
            <a:avLst>
              <a:gd name="adj" fmla="val 42204"/>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8" name="Gleich 17">
            <a:extLst>
              <a:ext uri="{FF2B5EF4-FFF2-40B4-BE49-F238E27FC236}">
                <a16:creationId xmlns:a16="http://schemas.microsoft.com/office/drawing/2014/main" id="{7C78C06E-0523-4709-988C-5F8329030AD3}"/>
              </a:ext>
            </a:extLst>
          </p:cNvPr>
          <p:cNvSpPr/>
          <p:nvPr/>
        </p:nvSpPr>
        <p:spPr>
          <a:xfrm>
            <a:off x="6883379" y="1758243"/>
            <a:ext cx="610186" cy="313183"/>
          </a:xfrm>
          <a:prstGeom prst="mathEqual">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735856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614564"/>
            <a:ext cx="4608576" cy="3553968"/>
          </a:xfrm>
          <a:prstGeom prst="rect">
            <a:avLst/>
          </a:prstGeom>
        </p:spPr>
      </p:pic>
      <p:pic>
        <p:nvPicPr>
          <p:cNvPr id="15" name="Bild 14"/>
          <p:cNvPicPr>
            <a:picLocks noChangeAspect="1"/>
          </p:cNvPicPr>
          <p:nvPr/>
        </p:nvPicPr>
        <p:blipFill rotWithShape="1">
          <a:blip r:embed="rId5">
            <a:extLst>
              <a:ext uri="{28A0092B-C50C-407E-A947-70E740481C1C}">
                <a14:useLocalDpi xmlns:a14="http://schemas.microsoft.com/office/drawing/2010/main" val="0"/>
              </a:ext>
            </a:extLst>
          </a:blip>
          <a:srcRect t="21482"/>
          <a:stretch/>
        </p:blipFill>
        <p:spPr>
          <a:xfrm>
            <a:off x="6065684" y="1628829"/>
            <a:ext cx="4608577" cy="890837"/>
          </a:xfrm>
          <a:prstGeom prst="rect">
            <a:avLst/>
          </a:prstGeom>
        </p:spPr>
      </p:pic>
    </p:spTree>
    <p:extLst>
      <p:ext uri="{BB962C8B-B14F-4D97-AF65-F5344CB8AC3E}">
        <p14:creationId xmlns:p14="http://schemas.microsoft.com/office/powerpoint/2010/main" val="3500098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239500" cy="1325563"/>
          </a:xfrm>
        </p:spPr>
        <p:txBody>
          <a:bodyPr/>
          <a:lstStyle/>
          <a:p>
            <a:r>
              <a:rPr lang="de-DE" sz="4000" b="1" dirty="0">
                <a:latin typeface="Calibri" charset="0"/>
                <a:ea typeface="Calibri" charset="0"/>
                <a:cs typeface="Calibri" charset="0"/>
              </a:rPr>
              <a:t>Aufbau der pädagogischen Alltagssituationen</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5625"/>
            <a:ext cx="10515600" cy="4667250"/>
          </a:xfrm>
        </p:spPr>
        <p:txBody>
          <a:bodyPr>
            <a:noAutofit/>
          </a:bodyPr>
          <a:lstStyle/>
          <a:p>
            <a:pPr marL="342900" indent="-342900">
              <a:lnSpc>
                <a:spcPct val="107000"/>
              </a:lnSpc>
              <a:spcBef>
                <a:spcPts val="600"/>
              </a:spcBef>
              <a:spcAft>
                <a:spcPts val="400"/>
              </a:spcAft>
              <a:buFont typeface="Arial" panose="020B0604020202020204" pitchFamily="34" charset="0"/>
              <a:buChar char="•"/>
            </a:pPr>
            <a:r>
              <a:rPr lang="de-DE" dirty="0">
                <a:effectLst/>
                <a:latin typeface="Calibri" panose="020F0502020204030204" pitchFamily="34" charset="0"/>
                <a:ea typeface="Calibri" panose="020F0502020204030204" pitchFamily="34" charset="0"/>
                <a:cs typeface="Arial" panose="020B0604020202020204" pitchFamily="34" charset="0"/>
              </a:rPr>
              <a:t>Pädagogisches (verbales und nonverbales) Handeln</a:t>
            </a:r>
          </a:p>
          <a:p>
            <a:pPr marL="342900" indent="-342900">
              <a:lnSpc>
                <a:spcPct val="107000"/>
              </a:lnSpc>
              <a:spcBef>
                <a:spcPts val="600"/>
              </a:spcBef>
              <a:spcAft>
                <a:spcPts val="400"/>
              </a:spcAft>
              <a:buFont typeface="Arial" panose="020B0604020202020204" pitchFamily="34" charset="0"/>
              <a:buChar char="•"/>
            </a:pPr>
            <a:r>
              <a:rPr lang="de-DE" dirty="0">
                <a:latin typeface="Calibri" panose="020F0502020204030204" pitchFamily="34" charset="0"/>
                <a:ea typeface="Calibri" panose="020F0502020204030204" pitchFamily="34" charset="0"/>
                <a:cs typeface="Arial" panose="020B0604020202020204" pitchFamily="34" charset="0"/>
              </a:rPr>
              <a:t>Praxisbeispiel</a:t>
            </a:r>
            <a:endParaRPr lang="de-DE" dirty="0">
              <a:effectLst/>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Bef>
                <a:spcPts val="600"/>
              </a:spcBef>
              <a:spcAft>
                <a:spcPts val="400"/>
              </a:spcAft>
              <a:buFont typeface="Arial" panose="020B0604020202020204" pitchFamily="34" charset="0"/>
              <a:buChar char="•"/>
            </a:pPr>
            <a:r>
              <a:rPr lang="de-DE" dirty="0">
                <a:latin typeface="Calibri" panose="020F0502020204030204" pitchFamily="34" charset="0"/>
                <a:ea typeface="Calibri" panose="020F0502020204030204" pitchFamily="34" charset="0"/>
                <a:cs typeface="Arial" panose="020B0604020202020204" pitchFamily="34" charset="0"/>
              </a:rPr>
              <a:t>Aussagen von Kindern</a:t>
            </a:r>
          </a:p>
          <a:p>
            <a:pPr marL="342900" indent="-342900">
              <a:lnSpc>
                <a:spcPct val="107000"/>
              </a:lnSpc>
              <a:spcBef>
                <a:spcPts val="600"/>
              </a:spcBef>
              <a:spcAft>
                <a:spcPts val="400"/>
              </a:spcAft>
              <a:buFont typeface="Arial" panose="020B0604020202020204" pitchFamily="34" charset="0"/>
              <a:buChar char="•"/>
            </a:pPr>
            <a:r>
              <a:rPr lang="de-DE" dirty="0">
                <a:latin typeface="Calibri" panose="020F0502020204030204" pitchFamily="34" charset="0"/>
                <a:ea typeface="Calibri" panose="020F0502020204030204" pitchFamily="34" charset="0"/>
                <a:cs typeface="Arial" panose="020B0604020202020204" pitchFamily="34" charset="0"/>
              </a:rPr>
              <a:t>Vorsicht (zu vermeidendes Handeln)</a:t>
            </a:r>
          </a:p>
          <a:p>
            <a:pPr marL="342900" indent="-342900">
              <a:lnSpc>
                <a:spcPct val="107000"/>
              </a:lnSpc>
              <a:spcBef>
                <a:spcPts val="600"/>
              </a:spcBef>
              <a:spcAft>
                <a:spcPts val="400"/>
              </a:spcAft>
              <a:buFont typeface="Arial" panose="020B0604020202020204" pitchFamily="34" charset="0"/>
              <a:buChar char="•"/>
            </a:pPr>
            <a:r>
              <a:rPr lang="de-DE" dirty="0">
                <a:latin typeface="Calibri" panose="020F0502020204030204" pitchFamily="34" charset="0"/>
                <a:ea typeface="Calibri" panose="020F0502020204030204" pitchFamily="34" charset="0"/>
                <a:cs typeface="Arial" panose="020B0604020202020204" pitchFamily="34" charset="0"/>
              </a:rPr>
              <a:t>Verknüpfung mit Bildungsbereichen</a:t>
            </a:r>
          </a:p>
          <a:p>
            <a:pPr marL="342900" indent="-342900">
              <a:lnSpc>
                <a:spcPct val="107000"/>
              </a:lnSpc>
              <a:spcBef>
                <a:spcPts val="600"/>
              </a:spcBef>
              <a:spcAft>
                <a:spcPts val="400"/>
              </a:spcAft>
              <a:buFont typeface="Arial" panose="020B0604020202020204" pitchFamily="34" charset="0"/>
              <a:buChar char="•"/>
            </a:pPr>
            <a:r>
              <a:rPr lang="de-DE" dirty="0">
                <a:effectLst/>
                <a:latin typeface="Calibri" panose="020F0502020204030204" pitchFamily="34" charset="0"/>
                <a:ea typeface="Calibri" panose="020F0502020204030204" pitchFamily="34" charset="0"/>
                <a:cs typeface="Arial" panose="020B0604020202020204" pitchFamily="34" charset="0"/>
              </a:rPr>
              <a:t>Partizipative Bildungsumgebung </a:t>
            </a:r>
          </a:p>
        </p:txBody>
      </p:sp>
      <p:sp>
        <p:nvSpPr>
          <p:cNvPr id="4" name="Datumsplatzhalter 3">
            <a:extLst>
              <a:ext uri="{FF2B5EF4-FFF2-40B4-BE49-F238E27FC236}">
                <a16:creationId xmlns:a16="http://schemas.microsoft.com/office/drawing/2014/main" id="{6CB96205-FB33-491A-82DE-D8F02304D5D7}"/>
              </a:ext>
            </a:extLst>
          </p:cNvPr>
          <p:cNvSpPr>
            <a:spLocks noGrp="1"/>
          </p:cNvSpPr>
          <p:nvPr>
            <p:ph type="dt" sz="half" idx="10"/>
          </p:nvPr>
        </p:nvSpPr>
        <p:spPr/>
        <p:txBody>
          <a:bodyPr/>
          <a:lstStyle/>
          <a:p>
            <a:r>
              <a:rPr lang="de-DE"/>
              <a:t>04.03.2025</a:t>
            </a:r>
          </a:p>
        </p:txBody>
      </p:sp>
      <p:sp>
        <p:nvSpPr>
          <p:cNvPr id="5" name="Rechteck 4">
            <a:extLst>
              <a:ext uri="{FF2B5EF4-FFF2-40B4-BE49-F238E27FC236}">
                <a16:creationId xmlns:a16="http://schemas.microsoft.com/office/drawing/2014/main" id="{EFD301E8-BC65-4DC1-91C7-B4067D5FEC88}"/>
              </a:ext>
            </a:extLst>
          </p:cNvPr>
          <p:cNvSpPr/>
          <p:nvPr/>
        </p:nvSpPr>
        <p:spPr>
          <a:xfrm>
            <a:off x="838200" y="3643313"/>
            <a:ext cx="5791200" cy="514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ln w="22225">
                <a:solidFill>
                  <a:schemeClr val="accent2"/>
                </a:solidFill>
                <a:prstDash val="solid"/>
              </a:ln>
              <a:solidFill>
                <a:schemeClr val="accent2">
                  <a:lumMod val="40000"/>
                  <a:lumOff val="60000"/>
                </a:schemeClr>
              </a:solidFill>
            </a:endParaRPr>
          </a:p>
        </p:txBody>
      </p:sp>
      <p:sp>
        <p:nvSpPr>
          <p:cNvPr id="6" name="Rechteck 5">
            <a:extLst>
              <a:ext uri="{FF2B5EF4-FFF2-40B4-BE49-F238E27FC236}">
                <a16:creationId xmlns:a16="http://schemas.microsoft.com/office/drawing/2014/main" id="{44AD5FA9-C27E-46DA-A0D8-B31215D37037}"/>
              </a:ext>
            </a:extLst>
          </p:cNvPr>
          <p:cNvSpPr/>
          <p:nvPr/>
        </p:nvSpPr>
        <p:spPr>
          <a:xfrm>
            <a:off x="838200" y="1835150"/>
            <a:ext cx="7905750" cy="51435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778163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FD5F430B-0E16-436E-824F-E98AC9A39A15}"/>
              </a:ext>
            </a:extLst>
          </p:cNvPr>
          <p:cNvPicPr>
            <a:picLocks noChangeAspect="1"/>
          </p:cNvPicPr>
          <p:nvPr/>
        </p:nvPicPr>
        <p:blipFill>
          <a:blip r:embed="rId2"/>
          <a:stretch>
            <a:fillRect/>
          </a:stretch>
        </p:blipFill>
        <p:spPr>
          <a:xfrm>
            <a:off x="0" y="-2286001"/>
            <a:ext cx="12192000" cy="9144001"/>
          </a:xfrm>
          <a:prstGeom prst="rect">
            <a:avLst/>
          </a:prstGeom>
        </p:spPr>
      </p:pic>
      <p:sp>
        <p:nvSpPr>
          <p:cNvPr id="5" name="Titel 3">
            <a:extLst>
              <a:ext uri="{FF2B5EF4-FFF2-40B4-BE49-F238E27FC236}">
                <a16:creationId xmlns:a16="http://schemas.microsoft.com/office/drawing/2014/main" id="{212D012E-6B5E-43D0-8E9E-3FF4A7F80F87}"/>
              </a:ext>
            </a:extLst>
          </p:cNvPr>
          <p:cNvSpPr txBox="1">
            <a:spLocks/>
          </p:cNvSpPr>
          <p:nvPr/>
        </p:nvSpPr>
        <p:spPr>
          <a:xfrm>
            <a:off x="6351952" y="4235041"/>
            <a:ext cx="5651157" cy="172998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5500" b="1" dirty="0">
                <a:solidFill>
                  <a:schemeClr val="accent2"/>
                </a:solidFill>
                <a:latin typeface="Calibri" charset="0"/>
                <a:ea typeface="Calibri" charset="0"/>
                <a:cs typeface="Calibri" charset="0"/>
              </a:rPr>
              <a:t>Mit Fehlverhalten im Team umgehen</a:t>
            </a:r>
          </a:p>
          <a:p>
            <a:endParaRPr lang="de-DE" sz="5500" b="1" dirty="0">
              <a:solidFill>
                <a:schemeClr val="accent2"/>
              </a:solidFill>
              <a:latin typeface="Calibri" charset="0"/>
              <a:ea typeface="Calibri" charset="0"/>
              <a:cs typeface="Calibri" charset="0"/>
            </a:endParaRPr>
          </a:p>
        </p:txBody>
      </p:sp>
      <p:sp>
        <p:nvSpPr>
          <p:cNvPr id="6" name="Untertitel 4">
            <a:extLst>
              <a:ext uri="{FF2B5EF4-FFF2-40B4-BE49-F238E27FC236}">
                <a16:creationId xmlns:a16="http://schemas.microsoft.com/office/drawing/2014/main" id="{FB7D0B48-CB37-49EE-9B69-B736D790F578}"/>
              </a:ext>
            </a:extLst>
          </p:cNvPr>
          <p:cNvSpPr txBox="1">
            <a:spLocks/>
          </p:cNvSpPr>
          <p:nvPr/>
        </p:nvSpPr>
        <p:spPr>
          <a:xfrm>
            <a:off x="1524000" y="3982914"/>
            <a:ext cx="9144000" cy="127488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sz="4800" dirty="0"/>
          </a:p>
        </p:txBody>
      </p:sp>
    </p:spTree>
    <p:extLst>
      <p:ext uri="{BB962C8B-B14F-4D97-AF65-F5344CB8AC3E}">
        <p14:creationId xmlns:p14="http://schemas.microsoft.com/office/powerpoint/2010/main" val="1713860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107994" cy="1200329"/>
          </a:xfrm>
        </p:spPr>
        <p:txBody>
          <a:bodyPr>
            <a:normAutofit fontScale="90000"/>
          </a:bodyPr>
          <a:lstStyle/>
          <a:p>
            <a:r>
              <a:rPr lang="de-DE" b="1" dirty="0">
                <a:latin typeface="Calibri" charset="0"/>
                <a:ea typeface="Calibri" charset="0"/>
                <a:cs typeface="Calibri" charset="0"/>
              </a:rPr>
              <a:t>Zentrale Aspekte</a:t>
            </a:r>
            <a:br>
              <a:rPr lang="de-DE" b="1" dirty="0">
                <a:latin typeface="Calibri" charset="0"/>
                <a:ea typeface="Calibri" charset="0"/>
                <a:cs typeface="Calibri" charset="0"/>
              </a:rPr>
            </a:br>
            <a:r>
              <a:rPr lang="de-DE" sz="3600" dirty="0">
                <a:solidFill>
                  <a:srgbClr val="EC0E58"/>
                </a:solidFill>
                <a:latin typeface="Calibri" charset="0"/>
                <a:ea typeface="Calibri" charset="0"/>
                <a:cs typeface="Calibri" charset="0"/>
              </a:rPr>
              <a:t>Mit Fehlverhalten im Team umgehen</a:t>
            </a:r>
            <a:br>
              <a:rPr lang="de-DE" sz="3600" dirty="0">
                <a:solidFill>
                  <a:srgbClr val="EC0E58"/>
                </a:solidFill>
                <a:latin typeface="Calibri" charset="0"/>
                <a:ea typeface="Calibri" charset="0"/>
                <a:cs typeface="Calibri" charset="0"/>
              </a:rPr>
            </a:br>
            <a:r>
              <a:rPr kumimoji="0" lang="de-DE" sz="2700" b="0" i="0" u="none" strike="noStrike" kern="1200" cap="none" spc="0" normalizeH="0" baseline="0" noProof="0" dirty="0">
                <a:ln>
                  <a:noFill/>
                </a:ln>
                <a:solidFill>
                  <a:srgbClr val="000000"/>
                </a:solidFill>
                <a:effectLst/>
                <a:uLnTx/>
                <a:uFillTx/>
                <a:latin typeface="Calibri" charset="0"/>
                <a:ea typeface="Calibri" charset="0"/>
                <a:cs typeface="Calibri" charset="0"/>
              </a:rPr>
              <a:t>S. 30</a:t>
            </a:r>
            <a:endParaRPr lang="de-DE" dirty="0">
              <a:highlight>
                <a:srgbClr val="FFFF00"/>
              </a:highlight>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644350"/>
            <a:ext cx="11291888" cy="4848525"/>
          </a:xfrm>
        </p:spPr>
        <p:txBody>
          <a:bodyPr>
            <a:normAutofit lnSpcReduction="10000"/>
          </a:bodyPr>
          <a:lstStyle/>
          <a:p>
            <a:pPr marL="457200" indent="-457200">
              <a:buFont typeface="Arial" panose="020B0604020202020204" pitchFamily="34" charset="0"/>
              <a:buChar char="•"/>
            </a:pPr>
            <a:r>
              <a:rPr lang="de-DE" sz="2800" dirty="0"/>
              <a:t>Worum geht es? </a:t>
            </a:r>
          </a:p>
          <a:p>
            <a:pPr marL="1143000" lvl="1" indent="-457200">
              <a:buFont typeface="Symbol" panose="05050102010706020507" pitchFamily="18" charset="2"/>
              <a:buChar char="-"/>
            </a:pPr>
            <a:r>
              <a:rPr lang="de-DE" dirty="0"/>
              <a:t>Fehler und Fehlverhalten gehören zu den Risiken des Alltags – in jedem Beruf</a:t>
            </a:r>
          </a:p>
          <a:p>
            <a:pPr marL="1143000" lvl="1" indent="-457200">
              <a:buFont typeface="Symbol" panose="05050102010706020507" pitchFamily="18" charset="2"/>
              <a:buChar char="-"/>
            </a:pPr>
            <a:r>
              <a:rPr lang="de-DE" dirty="0"/>
              <a:t>Im Team über Formen, Ursachen und Folgen von Fehlverhalten sprechen</a:t>
            </a:r>
          </a:p>
          <a:p>
            <a:pPr marL="1143000" lvl="1" indent="-457200">
              <a:buFont typeface="Symbol" panose="05050102010706020507" pitchFamily="18" charset="2"/>
              <a:buChar char="-"/>
            </a:pPr>
            <a:r>
              <a:rPr lang="de-DE" dirty="0"/>
              <a:t>Im Team vereinbaren, wie </a:t>
            </a:r>
            <a:r>
              <a:rPr lang="de-DE" dirty="0" err="1"/>
              <a:t>Kolleg:innen</a:t>
            </a:r>
            <a:r>
              <a:rPr lang="de-DE" dirty="0"/>
              <a:t> auf Fehlverhalten angesprochen werden</a:t>
            </a:r>
          </a:p>
          <a:p>
            <a:pPr marL="457200" indent="-457200">
              <a:buFont typeface="Arial" panose="020B0604020202020204" pitchFamily="34" charset="0"/>
              <a:buChar char="•"/>
            </a:pPr>
            <a:r>
              <a:rPr lang="de-DE" dirty="0"/>
              <a:t>Was bedeutet das für die pädagogische Gestaltung? </a:t>
            </a:r>
          </a:p>
          <a:p>
            <a:pPr marL="1143000" lvl="1" indent="-457200">
              <a:buFont typeface="Symbol" panose="05050102010706020507" pitchFamily="18" charset="2"/>
              <a:buChar char="-"/>
            </a:pPr>
            <a:r>
              <a:rPr lang="de-DE" dirty="0"/>
              <a:t>Kinder nehmen Grenzverletzungen durch Erwachsene wahr.</a:t>
            </a:r>
          </a:p>
          <a:p>
            <a:pPr marL="1143000" lvl="1" indent="-457200">
              <a:buFont typeface="Symbol" panose="05050102010706020507" pitchFamily="18" charset="2"/>
              <a:buChar char="-"/>
            </a:pPr>
            <a:r>
              <a:rPr lang="de-DE" dirty="0"/>
              <a:t>Kinder erleben: Fehler und Fehlverhalten gehören zum Alltag. Es gilt, Fehler einzugestehen und zu korrigieren, um Entschuldigung zu bitten und jede Form von Machtmissbrauch sofort zu verhindern. </a:t>
            </a:r>
          </a:p>
          <a:p>
            <a:pPr marL="457200" indent="-457200">
              <a:buFont typeface="Arial" panose="020B0604020202020204" pitchFamily="34" charset="0"/>
              <a:buChar char="•"/>
            </a:pPr>
            <a:r>
              <a:rPr lang="de-DE" sz="2800" dirty="0"/>
              <a:t>Risiken: </a:t>
            </a:r>
          </a:p>
          <a:p>
            <a:pPr marL="1143000" lvl="1" indent="-457200">
              <a:buFont typeface="Symbol" panose="05050102010706020507" pitchFamily="18" charset="2"/>
              <a:buChar char="-"/>
            </a:pPr>
            <a:r>
              <a:rPr lang="de-DE" dirty="0"/>
              <a:t>Fehlverhalten oder Machtmissbrauch stellen per se Risiken für Kinder dar. </a:t>
            </a:r>
          </a:p>
          <a:p>
            <a:pPr marL="1143000" lvl="1" indent="-457200">
              <a:buFont typeface="Symbol" panose="05050102010706020507" pitchFamily="18" charset="2"/>
              <a:buChar char="-"/>
            </a:pPr>
            <a:r>
              <a:rPr lang="de-DE" dirty="0"/>
              <a:t>Erhöht werden die Risiken, wenn Fehlverhalten durch </a:t>
            </a:r>
            <a:r>
              <a:rPr lang="de-DE" dirty="0" err="1"/>
              <a:t>Kolleg:innen</a:t>
            </a:r>
            <a:r>
              <a:rPr lang="de-DE" dirty="0"/>
              <a:t> ignoriert oder durch passives Schweigen oder aktives Mittun verstärkt wird</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Tree>
    <p:extLst>
      <p:ext uri="{BB962C8B-B14F-4D97-AF65-F5344CB8AC3E}">
        <p14:creationId xmlns:p14="http://schemas.microsoft.com/office/powerpoint/2010/main" val="2743501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107994" cy="1200329"/>
          </a:xfrm>
        </p:spPr>
        <p:txBody>
          <a:bodyPr>
            <a:normAutofit fontScale="90000"/>
          </a:bodyPr>
          <a:lstStyle/>
          <a:p>
            <a:r>
              <a:rPr lang="de-DE" b="1" dirty="0">
                <a:latin typeface="Calibri" charset="0"/>
                <a:ea typeface="Calibri" charset="0"/>
                <a:cs typeface="Calibri" charset="0"/>
              </a:rPr>
              <a:t>Rechtliche Hintergründe</a:t>
            </a:r>
            <a:br>
              <a:rPr lang="de-DE" b="1" dirty="0">
                <a:latin typeface="Calibri" charset="0"/>
                <a:ea typeface="Calibri" charset="0"/>
                <a:cs typeface="Calibri" charset="0"/>
              </a:rPr>
            </a:br>
            <a:r>
              <a:rPr lang="de-DE" sz="3600" dirty="0">
                <a:solidFill>
                  <a:srgbClr val="EC0E58"/>
                </a:solidFill>
                <a:latin typeface="Calibri" charset="0"/>
                <a:ea typeface="Calibri" charset="0"/>
                <a:cs typeface="Calibri" charset="0"/>
              </a:rPr>
              <a:t>Mit Fehlverhalten im Team umgehen</a:t>
            </a:r>
            <a:br>
              <a:rPr lang="de-DE" sz="3600" dirty="0">
                <a:solidFill>
                  <a:srgbClr val="EC0E58"/>
                </a:solidFill>
                <a:latin typeface="Calibri" charset="0"/>
                <a:ea typeface="Calibri" charset="0"/>
                <a:cs typeface="Calibri" charset="0"/>
              </a:rPr>
            </a:br>
            <a:r>
              <a:rPr kumimoji="0" lang="de-DE" sz="2700" b="0" i="0" u="none" strike="noStrike" kern="1200" cap="none" spc="0" normalizeH="0" baseline="0" noProof="0" dirty="0">
                <a:ln>
                  <a:noFill/>
                </a:ln>
                <a:solidFill>
                  <a:srgbClr val="000000"/>
                </a:solidFill>
                <a:effectLst/>
                <a:uLnTx/>
                <a:uFillTx/>
                <a:latin typeface="Calibri" charset="0"/>
                <a:ea typeface="Calibri" charset="0"/>
                <a:cs typeface="Calibri" charset="0"/>
              </a:rPr>
              <a:t>S. 7 und 30</a:t>
            </a:r>
            <a:endParaRPr lang="de-DE" dirty="0">
              <a:highlight>
                <a:srgbClr val="FFFF00"/>
              </a:highlight>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644350"/>
            <a:ext cx="11291888" cy="4848525"/>
          </a:xfrm>
        </p:spPr>
        <p:txBody>
          <a:bodyPr>
            <a:normAutofit lnSpcReduction="10000"/>
          </a:bodyPr>
          <a:lstStyle/>
          <a:p>
            <a:pPr marL="457200" indent="-457200">
              <a:buFont typeface="Arial" panose="020B0604020202020204" pitchFamily="34" charset="0"/>
              <a:buChar char="•"/>
            </a:pPr>
            <a:r>
              <a:rPr lang="de-DE" dirty="0"/>
              <a:t>§45 SGB VIII: </a:t>
            </a:r>
            <a:r>
              <a:rPr lang="de-DE" sz="2800" dirty="0"/>
              <a:t>Betriebserlaubnis ist an „Kindeswohlgewährleistung“ gekoppelt</a:t>
            </a:r>
            <a:r>
              <a:rPr lang="de-DE" dirty="0"/>
              <a:t>: </a:t>
            </a:r>
            <a:endParaRPr lang="de-DE" sz="2800" dirty="0"/>
          </a:p>
          <a:p>
            <a:pPr marL="1143000" lvl="1" indent="-457200">
              <a:buFont typeface="Symbol" panose="05050102010706020507" pitchFamily="18" charset="2"/>
              <a:buChar char="-"/>
            </a:pPr>
            <a:r>
              <a:rPr lang="de-DE" dirty="0"/>
              <a:t>Sicherung der Rechte von Kindern</a:t>
            </a:r>
          </a:p>
          <a:p>
            <a:pPr marL="1143000" lvl="1" indent="-457200">
              <a:buFont typeface="Symbol" panose="05050102010706020507" pitchFamily="18" charset="2"/>
              <a:buChar char="-"/>
            </a:pPr>
            <a:r>
              <a:rPr lang="de-DE" dirty="0"/>
              <a:t>Entwicklung, Anwendung und Überprüfung eines Konzepts zum Schutz vor Gewalt</a:t>
            </a:r>
          </a:p>
          <a:p>
            <a:pPr marL="1143000" lvl="1" indent="-457200">
              <a:buFont typeface="Symbol" panose="05050102010706020507" pitchFamily="18" charset="2"/>
              <a:buChar char="-"/>
            </a:pPr>
            <a:r>
              <a:rPr lang="de-DE" dirty="0"/>
              <a:t>Geeignete Verfahren der Beteiligung sowie die Möglichkeit der Beschwerde in persönlichen Angelegenheiten </a:t>
            </a:r>
          </a:p>
          <a:p>
            <a:pPr marL="457200" indent="-457200">
              <a:buFont typeface="Arial" panose="020B0604020202020204" pitchFamily="34" charset="0"/>
              <a:buChar char="•"/>
            </a:pPr>
            <a:r>
              <a:rPr lang="de-DE" dirty="0"/>
              <a:t>§8 SGB VIII: Beteiligung von Kindern erfolgt in einer für sie verständlichen, nachvollziehbaren und wahrnehmbaren Form </a:t>
            </a:r>
          </a:p>
          <a:p>
            <a:pPr marL="457200" indent="-457200">
              <a:buFont typeface="Arial" panose="020B0604020202020204" pitchFamily="34" charset="0"/>
              <a:buChar char="•"/>
            </a:pPr>
            <a:r>
              <a:rPr lang="de-DE" dirty="0"/>
              <a:t>§47 SGB VIII: Der Träger einer erlaubnispflichtigen Einrichtung hat der zuständigen Behörde unverzüglich […] Ereignisse oder Entwicklungen, die geeignet sind, das Wohl der Kinder und Jugendlichen zu beeinträchtigen […] anzuzeigen.</a:t>
            </a:r>
          </a:p>
          <a:p>
            <a:pPr marL="457200" indent="-457200">
              <a:buFont typeface="Arial" panose="020B0604020202020204" pitchFamily="34" charset="0"/>
              <a:buChar char="•"/>
            </a:pPr>
            <a:endParaRPr lang="de-DE" dirty="0"/>
          </a:p>
        </p:txBody>
      </p:sp>
    </p:spTree>
    <p:extLst>
      <p:ext uri="{BB962C8B-B14F-4D97-AF65-F5344CB8AC3E}">
        <p14:creationId xmlns:p14="http://schemas.microsoft.com/office/powerpoint/2010/main" val="1891580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45EADAD-EF32-4873-BB74-E30E1607995A}"/>
              </a:ext>
            </a:extLst>
          </p:cNvPr>
          <p:cNvSpPr>
            <a:spLocks noGrp="1"/>
          </p:cNvSpPr>
          <p:nvPr>
            <p:ph idx="1"/>
          </p:nvPr>
        </p:nvSpPr>
        <p:spPr>
          <a:xfrm>
            <a:off x="838197" y="1690688"/>
            <a:ext cx="11134727" cy="505683"/>
          </a:xfrm>
        </p:spPr>
        <p:txBody>
          <a:bodyPr>
            <a:noAutofit/>
          </a:bodyPr>
          <a:lstStyle/>
          <a:p>
            <a:r>
              <a:rPr lang="de-DE" sz="2400" dirty="0">
                <a:latin typeface="Calibri" charset="0"/>
                <a:ea typeface="Calibri" charset="0"/>
                <a:cs typeface="Calibri" charset="0"/>
              </a:rPr>
              <a:t>Welche Formen von Fehlverhalten pädagogischer Fachkräfte haben Sie schon beobachtet?</a:t>
            </a:r>
          </a:p>
        </p:txBody>
      </p:sp>
      <p:sp>
        <p:nvSpPr>
          <p:cNvPr id="5" name="Titel 1">
            <a:extLst>
              <a:ext uri="{FF2B5EF4-FFF2-40B4-BE49-F238E27FC236}">
                <a16:creationId xmlns:a16="http://schemas.microsoft.com/office/drawing/2014/main" id="{1947759B-62F6-400F-BD30-A86F41F936F3}"/>
              </a:ext>
            </a:extLst>
          </p:cNvPr>
          <p:cNvSpPr>
            <a:spLocks noGrp="1"/>
          </p:cNvSpPr>
          <p:nvPr>
            <p:ph type="title"/>
          </p:nvPr>
        </p:nvSpPr>
        <p:spPr>
          <a:xfrm>
            <a:off x="838200" y="365125"/>
            <a:ext cx="10515600" cy="1325563"/>
          </a:xfrm>
        </p:spPr>
        <p:txBody>
          <a:bodyPr>
            <a:normAutofit/>
          </a:bodyPr>
          <a:lstStyle/>
          <a:p>
            <a:r>
              <a:rPr kumimoji="0" lang="de-DE" sz="4400" b="1" i="0" u="none" strike="noStrike" kern="1200" cap="none" spc="0" normalizeH="0" baseline="0" noProof="0" dirty="0">
                <a:ln>
                  <a:noFill/>
                </a:ln>
                <a:solidFill>
                  <a:srgbClr val="000000"/>
                </a:solidFill>
                <a:effectLst/>
                <a:uLnTx/>
                <a:uFillTx/>
                <a:latin typeface="Calibri" charset="0"/>
                <a:ea typeface="Calibri" charset="0"/>
                <a:cs typeface="Calibri" charset="0"/>
              </a:rPr>
              <a:t>Formen von Fehlverhalten </a:t>
            </a:r>
            <a:endParaRPr lang="de-DE" dirty="0">
              <a:highlight>
                <a:srgbClr val="FFFF00"/>
              </a:highlight>
            </a:endParaRPr>
          </a:p>
        </p:txBody>
      </p:sp>
      <p:sp>
        <p:nvSpPr>
          <p:cNvPr id="2" name="Textfeld 1">
            <a:extLst>
              <a:ext uri="{FF2B5EF4-FFF2-40B4-BE49-F238E27FC236}">
                <a16:creationId xmlns:a16="http://schemas.microsoft.com/office/drawing/2014/main" id="{D3036E66-7BBA-4AB5-AE42-C6E81018950D}"/>
              </a:ext>
            </a:extLst>
          </p:cNvPr>
          <p:cNvSpPr txBox="1"/>
          <p:nvPr/>
        </p:nvSpPr>
        <p:spPr>
          <a:xfrm>
            <a:off x="955589" y="2586681"/>
            <a:ext cx="5140411" cy="3748216"/>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FB635DEC-949B-479A-AD7E-CC6A927305EF}"/>
              </a:ext>
            </a:extLst>
          </p:cNvPr>
          <p:cNvSpPr txBox="1"/>
          <p:nvPr/>
        </p:nvSpPr>
        <p:spPr>
          <a:xfrm>
            <a:off x="955588" y="2586681"/>
            <a:ext cx="5140411" cy="3748216"/>
          </a:xfrm>
          <a:prstGeom prst="rect">
            <a:avLst/>
          </a:prstGeom>
          <a:noFill/>
        </p:spPr>
        <p:txBody>
          <a:bodyPr wrap="square" rtlCol="0">
            <a:spAutoFit/>
          </a:bodyPr>
          <a:lstStyle/>
          <a:p>
            <a:endParaRPr lang="de-DE" dirty="0"/>
          </a:p>
        </p:txBody>
      </p:sp>
      <p:sp>
        <p:nvSpPr>
          <p:cNvPr id="7" name="Textfeld 6">
            <a:extLst>
              <a:ext uri="{FF2B5EF4-FFF2-40B4-BE49-F238E27FC236}">
                <a16:creationId xmlns:a16="http://schemas.microsoft.com/office/drawing/2014/main" id="{7D4DAA68-E86E-4E43-AC3C-484B2F1CA7C2}"/>
              </a:ext>
            </a:extLst>
          </p:cNvPr>
          <p:cNvSpPr txBox="1"/>
          <p:nvPr/>
        </p:nvSpPr>
        <p:spPr>
          <a:xfrm>
            <a:off x="955589" y="2453546"/>
            <a:ext cx="5140411" cy="5447645"/>
          </a:xfrm>
          <a:prstGeom prst="rect">
            <a:avLst/>
          </a:prstGeom>
          <a:noFill/>
        </p:spPr>
        <p:txBody>
          <a:bodyPr wrap="square" rtlCol="0">
            <a:spAutoFit/>
          </a:bodyPr>
          <a:lstStyle/>
          <a:p>
            <a:pPr marL="285750" indent="-285750">
              <a:buFont typeface="Arial" panose="020B0604020202020204" pitchFamily="34" charset="0"/>
              <a:buChar char="•"/>
            </a:pPr>
            <a:r>
              <a:rPr lang="de-DE" sz="2400" dirty="0"/>
              <a:t>Schlagen, treten</a:t>
            </a:r>
          </a:p>
          <a:p>
            <a:pPr marL="285750" indent="-285750">
              <a:buFont typeface="Arial" panose="020B0604020202020204" pitchFamily="34" charset="0"/>
              <a:buChar char="•"/>
            </a:pPr>
            <a:r>
              <a:rPr lang="de-DE" sz="2400" dirty="0"/>
              <a:t>Fixieren, Kinder in ihrer Bewegungsfreiheit einschränken</a:t>
            </a:r>
          </a:p>
          <a:p>
            <a:pPr marL="285750" indent="-285750">
              <a:buFont typeface="Arial" panose="020B0604020202020204" pitchFamily="34" charset="0"/>
              <a:buChar char="•"/>
            </a:pPr>
            <a:r>
              <a:rPr lang="de-DE" sz="2400" dirty="0"/>
              <a:t>Zwingen (aufzuessen)</a:t>
            </a:r>
          </a:p>
          <a:p>
            <a:pPr marL="285750" indent="-285750">
              <a:buFont typeface="Arial" panose="020B0604020202020204" pitchFamily="34" charset="0"/>
              <a:buChar char="•"/>
            </a:pPr>
            <a:r>
              <a:rPr lang="de-DE" sz="2400" dirty="0"/>
              <a:t>Ungefragte, unangekündigte Berührung (besonders bei Pflegehandlungen (Wickeln, Naseputzen) </a:t>
            </a:r>
          </a:p>
          <a:p>
            <a:pPr marL="285750" indent="-285750">
              <a:buFont typeface="Arial" panose="020B0604020202020204" pitchFamily="34" charset="0"/>
              <a:buChar char="•"/>
            </a:pPr>
            <a:r>
              <a:rPr lang="de-DE" sz="2400" dirty="0"/>
              <a:t>Verletzung der Aufsichtspflicht</a:t>
            </a:r>
          </a:p>
          <a:p>
            <a:pPr marL="285750" indent="-285750">
              <a:buFont typeface="Arial" panose="020B0604020202020204" pitchFamily="34" charset="0"/>
              <a:buChar char="•"/>
            </a:pPr>
            <a:r>
              <a:rPr lang="de-DE" sz="2400" dirty="0"/>
              <a:t>Vernachlässigung  </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endParaRPr lang="de-DE" sz="2400" dirty="0"/>
          </a:p>
          <a:p>
            <a:endParaRPr lang="de-DE" sz="2000" dirty="0"/>
          </a:p>
          <a:p>
            <a:endParaRPr lang="de-DE" sz="2000" dirty="0"/>
          </a:p>
          <a:p>
            <a:endParaRPr lang="de-DE" sz="2000" dirty="0"/>
          </a:p>
        </p:txBody>
      </p:sp>
      <p:sp>
        <p:nvSpPr>
          <p:cNvPr id="8" name="Textfeld 7">
            <a:extLst>
              <a:ext uri="{FF2B5EF4-FFF2-40B4-BE49-F238E27FC236}">
                <a16:creationId xmlns:a16="http://schemas.microsoft.com/office/drawing/2014/main" id="{A50A6B78-19BA-452E-B5A3-170A8EFF0BEF}"/>
              </a:ext>
            </a:extLst>
          </p:cNvPr>
          <p:cNvSpPr txBox="1"/>
          <p:nvPr/>
        </p:nvSpPr>
        <p:spPr>
          <a:xfrm>
            <a:off x="6213389" y="2453546"/>
            <a:ext cx="5140411" cy="4708981"/>
          </a:xfrm>
          <a:prstGeom prst="rect">
            <a:avLst/>
          </a:prstGeom>
          <a:noFill/>
        </p:spPr>
        <p:txBody>
          <a:bodyPr wrap="square" rtlCol="0">
            <a:spAutoFit/>
          </a:bodyPr>
          <a:lstStyle/>
          <a:p>
            <a:pPr marL="285750" indent="-285750">
              <a:buFont typeface="Arial" panose="020B0604020202020204" pitchFamily="34" charset="0"/>
              <a:buChar char="•"/>
            </a:pPr>
            <a:r>
              <a:rPr lang="de-DE" sz="2000" dirty="0"/>
              <a:t>Verweigerung, auf Bedürfnisse von Kindern einzugehen</a:t>
            </a:r>
          </a:p>
          <a:p>
            <a:pPr marL="285750" indent="-285750">
              <a:buFont typeface="Arial" panose="020B0604020202020204" pitchFamily="34" charset="0"/>
              <a:buChar char="•"/>
            </a:pPr>
            <a:r>
              <a:rPr lang="de-DE" sz="2000" dirty="0"/>
              <a:t>Unangemessene verbale Kommunikation </a:t>
            </a:r>
          </a:p>
          <a:p>
            <a:pPr marL="285750" indent="-285750">
              <a:buFont typeface="Arial" panose="020B0604020202020204" pitchFamily="34" charset="0"/>
              <a:buChar char="•"/>
            </a:pPr>
            <a:r>
              <a:rPr lang="de-DE" sz="2000" dirty="0"/>
              <a:t>Beleidigen</a:t>
            </a:r>
          </a:p>
          <a:p>
            <a:pPr marL="285750" indent="-285750">
              <a:buFont typeface="Arial" panose="020B0604020202020204" pitchFamily="34" charset="0"/>
              <a:buChar char="•"/>
            </a:pPr>
            <a:r>
              <a:rPr lang="de-DE" sz="2000" dirty="0"/>
              <a:t>Bloßstellen, vorführen </a:t>
            </a:r>
          </a:p>
          <a:p>
            <a:pPr marL="285750" indent="-285750">
              <a:buFont typeface="Arial" panose="020B0604020202020204" pitchFamily="34" charset="0"/>
              <a:buChar char="•"/>
            </a:pPr>
            <a:r>
              <a:rPr lang="de-DE" sz="2000" dirty="0"/>
              <a:t>Kind ignorieren</a:t>
            </a:r>
          </a:p>
          <a:p>
            <a:pPr marL="285750" indent="-285750">
              <a:buFont typeface="Arial" panose="020B0604020202020204" pitchFamily="34" charset="0"/>
              <a:buChar char="•"/>
            </a:pPr>
            <a:r>
              <a:rPr lang="de-DE" sz="2000" dirty="0"/>
              <a:t>Gefühlsäußerungen nicht wahrhaben wollen oder untersagen </a:t>
            </a:r>
          </a:p>
          <a:p>
            <a:pPr marL="285750" indent="-285750">
              <a:buFont typeface="Arial" panose="020B0604020202020204" pitchFamily="34" charset="0"/>
              <a:buChar char="•"/>
            </a:pPr>
            <a:r>
              <a:rPr lang="de-DE" sz="2000" dirty="0"/>
              <a:t>Ausschließen, ausgrenzen</a:t>
            </a:r>
          </a:p>
          <a:p>
            <a:pPr marL="285750" indent="-285750">
              <a:buFont typeface="Arial" panose="020B0604020202020204" pitchFamily="34" charset="0"/>
              <a:buChar char="•"/>
            </a:pPr>
            <a:r>
              <a:rPr lang="de-DE" sz="2000" dirty="0"/>
              <a:t>Erpressen </a:t>
            </a:r>
          </a:p>
          <a:p>
            <a:pPr marL="285750" indent="-285750">
              <a:buFont typeface="Arial" panose="020B0604020202020204" pitchFamily="34" charset="0"/>
              <a:buChar char="•"/>
            </a:pPr>
            <a:r>
              <a:rPr lang="de-DE" sz="2000" dirty="0"/>
              <a:t>Anschreien</a:t>
            </a:r>
          </a:p>
          <a:p>
            <a:pPr marL="285750" indent="-285750">
              <a:buFont typeface="Arial" panose="020B0604020202020204" pitchFamily="34" charset="0"/>
              <a:buChar char="•"/>
            </a:pPr>
            <a:r>
              <a:rPr lang="de-DE" sz="2000" dirty="0"/>
              <a:t> einzelne Kinder bevorzugen/ benachteiligen</a:t>
            </a:r>
          </a:p>
          <a:p>
            <a:endParaRPr lang="de-DE" dirty="0"/>
          </a:p>
          <a:p>
            <a:endParaRPr lang="de-DE" dirty="0"/>
          </a:p>
          <a:p>
            <a:endParaRPr lang="de-DE" dirty="0"/>
          </a:p>
        </p:txBody>
      </p:sp>
    </p:spTree>
    <p:extLst>
      <p:ext uri="{BB962C8B-B14F-4D97-AF65-F5344CB8AC3E}">
        <p14:creationId xmlns:p14="http://schemas.microsoft.com/office/powerpoint/2010/main" val="1838613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1A954D3-65D1-42EF-87CD-BF7ED2E76942}"/>
              </a:ext>
            </a:extLst>
          </p:cNvPr>
          <p:cNvSpPr>
            <a:spLocks noGrp="1"/>
          </p:cNvSpPr>
          <p:nvPr>
            <p:ph idx="1"/>
          </p:nvPr>
        </p:nvSpPr>
        <p:spPr>
          <a:xfrm>
            <a:off x="964082" y="3299218"/>
            <a:ext cx="5490195" cy="1490387"/>
          </a:xfrm>
          <a:ln w="12700">
            <a:solidFill>
              <a:srgbClr val="7030A0"/>
            </a:solidFill>
          </a:ln>
        </p:spPr>
        <p:txBody>
          <a:bodyPr>
            <a:noAutofit/>
          </a:bodyPr>
          <a:lstStyle/>
          <a:p>
            <a:r>
              <a:rPr lang="de-DE" sz="2400" i="1" dirty="0"/>
              <a:t>Lasst Kindern mit ihren Gefühlen nicht allein, zum Beispiel indem ihr sagt: „Wenn du fertig bist mit Bocken, kannst du gern nachkommen.“ </a:t>
            </a:r>
            <a:r>
              <a:rPr lang="de-DE" sz="2400" dirty="0"/>
              <a:t>(S. 197)</a:t>
            </a:r>
          </a:p>
        </p:txBody>
      </p:sp>
      <p:sp>
        <p:nvSpPr>
          <p:cNvPr id="5" name="Titel 4">
            <a:extLst>
              <a:ext uri="{FF2B5EF4-FFF2-40B4-BE49-F238E27FC236}">
                <a16:creationId xmlns:a16="http://schemas.microsoft.com/office/drawing/2014/main" id="{691E59E0-AEFE-4CA3-B2D3-8A4DF1D4DFBC}"/>
              </a:ext>
            </a:extLst>
          </p:cNvPr>
          <p:cNvSpPr>
            <a:spLocks noGrp="1"/>
          </p:cNvSpPr>
          <p:nvPr>
            <p:ph type="title"/>
          </p:nvPr>
        </p:nvSpPr>
        <p:spPr>
          <a:xfrm>
            <a:off x="838200" y="365125"/>
            <a:ext cx="11071860" cy="1325563"/>
          </a:xfrm>
        </p:spPr>
        <p:txBody>
          <a:bodyPr>
            <a:normAutofit/>
          </a:bodyPr>
          <a:lstStyle/>
          <a:p>
            <a:r>
              <a:rPr lang="de-DE" sz="4000" b="1" dirty="0">
                <a:latin typeface="Calibri" charset="0"/>
                <a:ea typeface="Calibri" charset="0"/>
                <a:cs typeface="Calibri" charset="0"/>
              </a:rPr>
              <a:t>Tauschen Sie sich zu einem der Vorsicht-Sätze aus </a:t>
            </a:r>
          </a:p>
        </p:txBody>
      </p:sp>
      <p:sp>
        <p:nvSpPr>
          <p:cNvPr id="4" name="Inhaltsplatzhalter 2">
            <a:extLst>
              <a:ext uri="{FF2B5EF4-FFF2-40B4-BE49-F238E27FC236}">
                <a16:creationId xmlns:a16="http://schemas.microsoft.com/office/drawing/2014/main" id="{72260D91-F276-4889-8B80-0BDEB339AE48}"/>
              </a:ext>
            </a:extLst>
          </p:cNvPr>
          <p:cNvSpPr txBox="1">
            <a:spLocks/>
          </p:cNvSpPr>
          <p:nvPr/>
        </p:nvSpPr>
        <p:spPr>
          <a:xfrm>
            <a:off x="7101839" y="3586408"/>
            <a:ext cx="4251959" cy="1200330"/>
          </a:xfrm>
          <a:prstGeom prst="rect">
            <a:avLst/>
          </a:prstGeom>
          <a:ln w="12700">
            <a:solidFill>
              <a:srgbClr val="7030A0"/>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Werdet bei Übergriffen zwischen Kindern nicht selbst übergriffig. </a:t>
            </a:r>
            <a:r>
              <a:rPr lang="de-DE" sz="2400" dirty="0"/>
              <a:t>(S. 187)</a:t>
            </a:r>
          </a:p>
        </p:txBody>
      </p:sp>
      <p:sp>
        <p:nvSpPr>
          <p:cNvPr id="6" name="Inhaltsplatzhalter 2">
            <a:extLst>
              <a:ext uri="{FF2B5EF4-FFF2-40B4-BE49-F238E27FC236}">
                <a16:creationId xmlns:a16="http://schemas.microsoft.com/office/drawing/2014/main" id="{BE2581C4-D6FB-42A2-BD19-E6EBC306CB56}"/>
              </a:ext>
            </a:extLst>
          </p:cNvPr>
          <p:cNvSpPr txBox="1">
            <a:spLocks/>
          </p:cNvSpPr>
          <p:nvPr/>
        </p:nvSpPr>
        <p:spPr>
          <a:xfrm>
            <a:off x="948706" y="1656711"/>
            <a:ext cx="5490196" cy="1186502"/>
          </a:xfrm>
          <a:prstGeom prst="rect">
            <a:avLst/>
          </a:prstGeom>
          <a:ln w="12700">
            <a:solidFill>
              <a:srgbClr val="7030A0"/>
            </a:solidFill>
          </a:ln>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i="1" dirty="0"/>
              <a:t>Drängt Kinder weder dazu, etwas zu essen oder zu kosten, was sie nicht möchten, noch dazu, aufzuessen oder auszutrinken. </a:t>
            </a:r>
            <a:r>
              <a:rPr lang="de-DE" dirty="0"/>
              <a:t>(S. 67)</a:t>
            </a:r>
          </a:p>
        </p:txBody>
      </p:sp>
      <p:sp>
        <p:nvSpPr>
          <p:cNvPr id="2" name="Textfeld 1">
            <a:extLst>
              <a:ext uri="{FF2B5EF4-FFF2-40B4-BE49-F238E27FC236}">
                <a16:creationId xmlns:a16="http://schemas.microsoft.com/office/drawing/2014/main" id="{6D8C1CD4-B500-4A4E-978C-513E25318C6D}"/>
              </a:ext>
            </a:extLst>
          </p:cNvPr>
          <p:cNvSpPr txBox="1"/>
          <p:nvPr/>
        </p:nvSpPr>
        <p:spPr>
          <a:xfrm>
            <a:off x="1128848" y="4917678"/>
            <a:ext cx="10490564" cy="1200329"/>
          </a:xfrm>
          <a:prstGeom prst="rect">
            <a:avLst/>
          </a:prstGeom>
          <a:noFill/>
        </p:spPr>
        <p:txBody>
          <a:bodyPr wrap="square" rtlCol="0">
            <a:spAutoFit/>
          </a:bodyPr>
          <a:lstStyle/>
          <a:p>
            <a:pPr marL="342900" indent="-342900">
              <a:buFont typeface="Arial" panose="020B0604020202020204" pitchFamily="34" charset="0"/>
              <a:buChar char="•"/>
            </a:pPr>
            <a:r>
              <a:rPr lang="de-DE" sz="2400" dirty="0"/>
              <a:t>Was lösen diese Vorsicht-Sätze in Ihnen aus? </a:t>
            </a:r>
          </a:p>
          <a:p>
            <a:pPr marL="342900" indent="-342900">
              <a:buFont typeface="Arial" panose="020B0604020202020204" pitchFamily="34" charset="0"/>
              <a:buChar char="•"/>
            </a:pPr>
            <a:r>
              <a:rPr lang="de-DE" sz="2400" dirty="0"/>
              <a:t>Was denken Sie, warum sind diese Vorsicht-Sätze aus fachlicher Sicht wichtig? </a:t>
            </a:r>
          </a:p>
          <a:p>
            <a:pPr marL="342900" indent="-342900">
              <a:buFont typeface="Arial" panose="020B0604020202020204" pitchFamily="34" charset="0"/>
              <a:buChar char="•"/>
            </a:pPr>
            <a:r>
              <a:rPr lang="de-DE" sz="2400" dirty="0"/>
              <a:t>Haben Sie darüber mit Ihrem Team schon gesprochen? </a:t>
            </a:r>
          </a:p>
        </p:txBody>
      </p:sp>
      <p:sp>
        <p:nvSpPr>
          <p:cNvPr id="8" name="Datumsplatzhalter 7">
            <a:extLst>
              <a:ext uri="{FF2B5EF4-FFF2-40B4-BE49-F238E27FC236}">
                <a16:creationId xmlns:a16="http://schemas.microsoft.com/office/drawing/2014/main" id="{C05A5844-17D3-456A-96F9-59F139DEE1A7}"/>
              </a:ext>
            </a:extLst>
          </p:cNvPr>
          <p:cNvSpPr>
            <a:spLocks noGrp="1"/>
          </p:cNvSpPr>
          <p:nvPr>
            <p:ph type="dt" sz="half" idx="10"/>
          </p:nvPr>
        </p:nvSpPr>
        <p:spPr/>
        <p:txBody>
          <a:bodyPr/>
          <a:lstStyle/>
          <a:p>
            <a:r>
              <a:rPr lang="de-DE"/>
              <a:t>04.03.2025</a:t>
            </a:r>
          </a:p>
        </p:txBody>
      </p:sp>
      <p:sp>
        <p:nvSpPr>
          <p:cNvPr id="9" name="Inhaltsplatzhalter 2">
            <a:extLst>
              <a:ext uri="{FF2B5EF4-FFF2-40B4-BE49-F238E27FC236}">
                <a16:creationId xmlns:a16="http://schemas.microsoft.com/office/drawing/2014/main" id="{85BA8689-4540-4A8A-9E2E-F83592111352}"/>
              </a:ext>
            </a:extLst>
          </p:cNvPr>
          <p:cNvSpPr txBox="1">
            <a:spLocks/>
          </p:cNvSpPr>
          <p:nvPr/>
        </p:nvSpPr>
        <p:spPr>
          <a:xfrm>
            <a:off x="7101840" y="1656466"/>
            <a:ext cx="4251960" cy="1642752"/>
          </a:xfrm>
          <a:prstGeom prst="rect">
            <a:avLst/>
          </a:prstGeom>
          <a:ln w="12700">
            <a:solidFill>
              <a:srgbClr val="7030A0"/>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Beschämt Kinder nicht, zum Beispiel durch Bloßstellen – „Hu, hier müffelt‘s, da hat einer von euch wohl volle Hosen!“ </a:t>
            </a:r>
            <a:r>
              <a:rPr lang="de-DE" sz="2400" dirty="0"/>
              <a:t>(S. 89)</a:t>
            </a:r>
          </a:p>
        </p:txBody>
      </p:sp>
    </p:spTree>
    <p:extLst>
      <p:ext uri="{BB962C8B-B14F-4D97-AF65-F5344CB8AC3E}">
        <p14:creationId xmlns:p14="http://schemas.microsoft.com/office/powerpoint/2010/main" val="4003510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199" y="620499"/>
            <a:ext cx="10960510" cy="837508"/>
          </a:xfrm>
        </p:spPr>
        <p:txBody>
          <a:bodyPr>
            <a:normAutofit fontScale="90000"/>
          </a:bodyPr>
          <a:lstStyle/>
          <a:p>
            <a:r>
              <a:rPr lang="de-DE" b="1" dirty="0">
                <a:latin typeface="Calibri" charset="0"/>
                <a:ea typeface="Calibri" charset="0"/>
                <a:cs typeface="Calibri" charset="0"/>
              </a:rPr>
              <a:t>Vorsicht</a:t>
            </a:r>
            <a:r>
              <a:rPr lang="de-DE" sz="4000" b="1" dirty="0">
                <a:latin typeface="Calibri" charset="0"/>
                <a:ea typeface="Calibri" charset="0"/>
                <a:cs typeface="Calibri" charset="0"/>
              </a:rPr>
              <a:t> </a:t>
            </a:r>
            <a:br>
              <a:rPr lang="de-DE" sz="4000" b="1" dirty="0">
                <a:latin typeface="Calibri" charset="0"/>
                <a:ea typeface="Calibri" charset="0"/>
                <a:cs typeface="Calibri" charset="0"/>
              </a:rPr>
            </a:br>
            <a:r>
              <a:rPr kumimoji="0" lang="de-DE" sz="3200" b="0" i="1" u="none" strike="noStrike" kern="1200" cap="none" spc="0" normalizeH="0" baseline="0" noProof="0" dirty="0">
                <a:ln>
                  <a:noFill/>
                </a:ln>
                <a:solidFill>
                  <a:schemeClr val="accent6">
                    <a:lumMod val="50000"/>
                  </a:schemeClr>
                </a:solidFill>
                <a:effectLst/>
                <a:uLnTx/>
                <a:uFillTx/>
                <a:latin typeface="Calibri" charset="0"/>
                <a:ea typeface="Calibri" charset="0"/>
                <a:cs typeface="Calibri" charset="0"/>
              </a:rPr>
              <a:t>Lasst Kindern mit ihren Gefühlen nicht allein.</a:t>
            </a:r>
            <a:endParaRPr lang="de-DE" sz="4000" i="1" dirty="0">
              <a:solidFill>
                <a:schemeClr val="accent6">
                  <a:lumMod val="50000"/>
                </a:schemeClr>
              </a:solidFill>
              <a:latin typeface="Calibri" charset="0"/>
              <a:ea typeface="Calibri" charset="0"/>
              <a:cs typeface="Calibri" charset="0"/>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199" y="1842226"/>
            <a:ext cx="10960510" cy="4701450"/>
          </a:xfrm>
        </p:spPr>
        <p:txBody>
          <a:bodyPr>
            <a:normAutofit lnSpcReduction="10000"/>
          </a:bodyPr>
          <a:lstStyle/>
          <a:p>
            <a:pPr marL="457200" indent="-457200">
              <a:buFont typeface="Arial" panose="020B0604020202020204" pitchFamily="34" charset="0"/>
              <a:buChar char="•"/>
            </a:pPr>
            <a:r>
              <a:rPr lang="de-DE" sz="2800" dirty="0"/>
              <a:t>Ich sehe das leider immer wieder im Krippenbereich („Da muss er jetzt mal durch“. Oder „Der hat jetz</a:t>
            </a:r>
            <a:r>
              <a:rPr lang="de-DE" dirty="0"/>
              <a:t>t n Bock“)</a:t>
            </a:r>
          </a:p>
          <a:p>
            <a:pPr marL="457200" indent="-457200">
              <a:buFont typeface="Arial" panose="020B0604020202020204" pitchFamily="34" charset="0"/>
              <a:buChar char="•"/>
            </a:pPr>
            <a:r>
              <a:rPr lang="de-DE" dirty="0"/>
              <a:t>Ich höre „wenn du wieder lieb bist, kannst du wieder mitspielen“. Es gibt Situationen, in denen Fachkräfte überfordert sind. Darüber müssen wir ins Gespräch kommen. </a:t>
            </a:r>
          </a:p>
          <a:p>
            <a:pPr marL="457200" indent="-457200">
              <a:buFont typeface="Arial" panose="020B0604020202020204" pitchFamily="34" charset="0"/>
              <a:buChar char="•"/>
            </a:pPr>
            <a:r>
              <a:rPr lang="de-DE" dirty="0"/>
              <a:t>Vielleicht hilft unsere Verhaltensampel, wenn sie auch seelische Verletzungen beinhaltet. </a:t>
            </a:r>
          </a:p>
          <a:p>
            <a:pPr marL="457200" indent="-457200">
              <a:buFont typeface="Arial" panose="020B0604020202020204" pitchFamily="34" charset="0"/>
              <a:buChar char="•"/>
            </a:pPr>
            <a:r>
              <a:rPr lang="de-DE" dirty="0"/>
              <a:t>Vielleicht hilft ein Perspektivwechsel: „Wie wäre es für dich, wenn ich es zu dir sagen würde?“ </a:t>
            </a:r>
          </a:p>
          <a:p>
            <a:pPr marL="457200" indent="-457200">
              <a:buFont typeface="Arial" panose="020B0604020202020204" pitchFamily="34" charset="0"/>
              <a:buChar char="•"/>
            </a:pPr>
            <a:r>
              <a:rPr lang="de-DE" dirty="0"/>
              <a:t>Ich könnte fragen: „Wie ging es dir in der Situation? Was könnte dir helfen?/ Was brauchst du?“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Tree>
    <p:extLst>
      <p:ext uri="{BB962C8B-B14F-4D97-AF65-F5344CB8AC3E}">
        <p14:creationId xmlns:p14="http://schemas.microsoft.com/office/powerpoint/2010/main" val="880437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45EADAD-EF32-4873-BB74-E30E1607995A}"/>
              </a:ext>
            </a:extLst>
          </p:cNvPr>
          <p:cNvSpPr>
            <a:spLocks noGrp="1"/>
          </p:cNvSpPr>
          <p:nvPr>
            <p:ph idx="1"/>
          </p:nvPr>
        </p:nvSpPr>
        <p:spPr/>
        <p:txBody>
          <a:bodyPr>
            <a:norm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de-DE" sz="2400" b="0" i="1" u="none" strike="noStrike" kern="0" cap="none" spc="0" normalizeH="0" baseline="0" noProof="0" dirty="0">
                <a:ln>
                  <a:noFill/>
                </a:ln>
                <a:solidFill>
                  <a:srgbClr val="000000"/>
                </a:solidFill>
                <a:effectLst/>
                <a:uLnTx/>
                <a:uFillTx/>
                <a:latin typeface="Caecilia Light" panose="02020800000000000000" pitchFamily="18" charset="0"/>
                <a:ea typeface="+mn-ea"/>
                <a:cs typeface="+mn-cs"/>
              </a:rPr>
              <a:t>Überlegen Sie in Dreier-Gruppen, ob Sie sich an Situationen erinnern können, in denen Sie grenzverletzendes Verhalten einer Kollegin oder eines Kollegen gegenüber Kindern beobachtet haben. Beschreiben Sie sich gegenseitig, was Sie beobachtet haben und ob/ wie Sie reagiert haben. </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lang="de-DE" sz="2400" kern="0" dirty="0">
                <a:solidFill>
                  <a:srgbClr val="000000"/>
                </a:solidFill>
                <a:latin typeface="Caecilia Light" panose="02020800000000000000" pitchFamily="18" charset="0"/>
              </a:rPr>
              <a:t>XYZ </a:t>
            </a:r>
            <a:endParaRPr kumimoji="0" lang="de-DE" sz="2400" b="0" u="none" strike="noStrike" kern="0" cap="none" spc="0" normalizeH="0" baseline="0" noProof="0" dirty="0">
              <a:ln>
                <a:noFill/>
              </a:ln>
              <a:solidFill>
                <a:srgbClr val="000000"/>
              </a:solidFill>
              <a:effectLst/>
              <a:uLnTx/>
              <a:uFillTx/>
              <a:latin typeface="Caecilia Light" panose="02020800000000000000" pitchFamily="18" charset="0"/>
              <a:ea typeface="+mn-ea"/>
              <a:cs typeface="+mn-cs"/>
            </a:endParaRPr>
          </a:p>
        </p:txBody>
      </p:sp>
      <p:sp>
        <p:nvSpPr>
          <p:cNvPr id="5" name="Titel 1">
            <a:extLst>
              <a:ext uri="{FF2B5EF4-FFF2-40B4-BE49-F238E27FC236}">
                <a16:creationId xmlns:a16="http://schemas.microsoft.com/office/drawing/2014/main" id="{1947759B-62F6-400F-BD30-A86F41F936F3}"/>
              </a:ext>
            </a:extLst>
          </p:cNvPr>
          <p:cNvSpPr>
            <a:spLocks noGrp="1"/>
          </p:cNvSpPr>
          <p:nvPr>
            <p:ph type="title"/>
          </p:nvPr>
        </p:nvSpPr>
        <p:spPr>
          <a:xfrm>
            <a:off x="838200" y="365125"/>
            <a:ext cx="10515600" cy="1325563"/>
          </a:xfrm>
        </p:spPr>
        <p:txBody>
          <a:bodyPr>
            <a:normAutofit/>
          </a:bodyPr>
          <a:lstStyle/>
          <a:p>
            <a:r>
              <a:rPr kumimoji="0" lang="de-DE" sz="4400" b="1" i="0" u="none" strike="noStrike" kern="1200" cap="none" spc="0" normalizeH="0" baseline="0" noProof="0" dirty="0">
                <a:ln>
                  <a:noFill/>
                </a:ln>
                <a:solidFill>
                  <a:srgbClr val="000000"/>
                </a:solidFill>
                <a:effectLst/>
                <a:uLnTx/>
                <a:uFillTx/>
                <a:latin typeface="Calibri" charset="0"/>
                <a:ea typeface="Calibri" charset="0"/>
                <a:cs typeface="Calibri" charset="0"/>
              </a:rPr>
              <a:t>Ihre Alltagssituationen</a:t>
            </a:r>
            <a:br>
              <a:rPr kumimoji="0" lang="de-DE" sz="4400" b="1" i="0" u="none" strike="noStrike" kern="1200" cap="none" spc="0" normalizeH="0" baseline="0" noProof="0" dirty="0">
                <a:ln>
                  <a:noFill/>
                </a:ln>
                <a:solidFill>
                  <a:srgbClr val="000000"/>
                </a:solidFill>
                <a:effectLst/>
                <a:uLnTx/>
                <a:uFillTx/>
                <a:latin typeface="Calibri" charset="0"/>
                <a:ea typeface="Calibri" charset="0"/>
                <a:cs typeface="Calibri" charset="0"/>
              </a:rPr>
            </a:br>
            <a:r>
              <a:rPr kumimoji="0" lang="de-DE" sz="3600" b="0" i="0" u="none" strike="noStrike" kern="1200" cap="none" spc="0" normalizeH="0" baseline="0" noProof="0" dirty="0">
                <a:ln>
                  <a:noFill/>
                </a:ln>
                <a:solidFill>
                  <a:srgbClr val="EC0E58"/>
                </a:solidFill>
                <a:effectLst/>
                <a:uLnTx/>
                <a:uFillTx/>
                <a:latin typeface="Calibri" charset="0"/>
                <a:ea typeface="Calibri" charset="0"/>
                <a:cs typeface="Calibri" charset="0"/>
              </a:rPr>
              <a:t>Mit Fehlern und Fehlverhalten im Team umgehen</a:t>
            </a:r>
            <a:endParaRPr lang="de-DE" dirty="0">
              <a:highlight>
                <a:srgbClr val="FFFF00"/>
              </a:highlight>
            </a:endParaRPr>
          </a:p>
        </p:txBody>
      </p:sp>
    </p:spTree>
    <p:extLst>
      <p:ext uri="{BB962C8B-B14F-4D97-AF65-F5344CB8AC3E}">
        <p14:creationId xmlns:p14="http://schemas.microsoft.com/office/powerpoint/2010/main" val="4100375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45EADAD-EF32-4873-BB74-E30E1607995A}"/>
              </a:ext>
            </a:extLst>
          </p:cNvPr>
          <p:cNvSpPr>
            <a:spLocks noGrp="1"/>
          </p:cNvSpPr>
          <p:nvPr>
            <p:ph idx="1"/>
          </p:nvPr>
        </p:nvSpPr>
        <p:spPr>
          <a:xfrm>
            <a:off x="838199" y="1825625"/>
            <a:ext cx="11077575" cy="4351338"/>
          </a:xfrm>
        </p:spPr>
        <p:txBody>
          <a:bodyPr>
            <a:normAutofit/>
          </a:bodyPr>
          <a:lstStyle/>
          <a:p>
            <a:pPr eaLnBrk="0" fontAlgn="base" hangingPunct="0">
              <a:lnSpc>
                <a:spcPct val="100000"/>
              </a:lnSpc>
              <a:spcBef>
                <a:spcPct val="20000"/>
              </a:spcBef>
              <a:spcAft>
                <a:spcPct val="0"/>
              </a:spcAft>
              <a:defRPr/>
            </a:pPr>
            <a:r>
              <a:rPr lang="de-DE" sz="2400" i="1" dirty="0"/>
              <a:t>Überlegen Sie im Plenum, welche Handlungsoptionen Ihnen zu dieser Situation einfallen. Alle Antworten sind willkommen! Wir sammeln und sortieren danach gemeinsam! </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de-DE" sz="2400" b="0" i="1" u="none" strike="noStrike" kern="0" cap="none" spc="0" normalizeH="0" baseline="0" noProof="0" dirty="0">
                <a:ln>
                  <a:noFill/>
                </a:ln>
                <a:solidFill>
                  <a:srgbClr val="000000"/>
                </a:solidFill>
                <a:effectLst/>
                <a:uLnTx/>
                <a:uFillTx/>
                <a:latin typeface="Caecilia Light" panose="02020800000000000000" pitchFamily="18" charset="0"/>
                <a:ea typeface="+mn-ea"/>
                <a:cs typeface="+mn-cs"/>
              </a:rPr>
              <a:t> </a:t>
            </a:r>
            <a:r>
              <a:rPr kumimoji="0" lang="de-DE" sz="2400" b="0" u="none" strike="noStrike" kern="0" cap="none" spc="0" normalizeH="0" baseline="0" noProof="0" dirty="0">
                <a:ln>
                  <a:noFill/>
                </a:ln>
                <a:solidFill>
                  <a:srgbClr val="000000"/>
                </a:solidFill>
                <a:effectLst/>
                <a:uLnTx/>
                <a:uFillTx/>
                <a:latin typeface="Caecilia Light" panose="02020800000000000000" pitchFamily="18" charset="0"/>
                <a:ea typeface="+mn-ea"/>
                <a:cs typeface="+mn-cs"/>
              </a:rPr>
              <a:t>XYZ</a:t>
            </a:r>
            <a:endParaRPr kumimoji="0" lang="de-DE" sz="2400" b="0" i="1" u="none" strike="noStrike" kern="0" cap="none" spc="0" normalizeH="0" baseline="0" noProof="0" dirty="0">
              <a:ln>
                <a:noFill/>
              </a:ln>
              <a:solidFill>
                <a:srgbClr val="000000"/>
              </a:solidFill>
              <a:effectLst/>
              <a:uLnTx/>
              <a:uFillTx/>
              <a:latin typeface="Caecilia Light" panose="02020800000000000000" pitchFamily="18" charset="0"/>
              <a:ea typeface="+mn-ea"/>
              <a:cs typeface="+mn-cs"/>
            </a:endParaRPr>
          </a:p>
        </p:txBody>
      </p:sp>
      <p:sp>
        <p:nvSpPr>
          <p:cNvPr id="5" name="Titel 1">
            <a:extLst>
              <a:ext uri="{FF2B5EF4-FFF2-40B4-BE49-F238E27FC236}">
                <a16:creationId xmlns:a16="http://schemas.microsoft.com/office/drawing/2014/main" id="{1947759B-62F6-400F-BD30-A86F41F936F3}"/>
              </a:ext>
            </a:extLst>
          </p:cNvPr>
          <p:cNvSpPr>
            <a:spLocks noGrp="1"/>
          </p:cNvSpPr>
          <p:nvPr>
            <p:ph type="title"/>
          </p:nvPr>
        </p:nvSpPr>
        <p:spPr>
          <a:xfrm>
            <a:off x="838200" y="365125"/>
            <a:ext cx="10515600" cy="1325563"/>
          </a:xfrm>
        </p:spPr>
        <p:txBody>
          <a:bodyPr>
            <a:normAutofit/>
          </a:bodyPr>
          <a:lstStyle/>
          <a:p>
            <a:r>
              <a:rPr kumimoji="0" lang="de-DE" sz="4400" b="1" i="0" u="none" strike="noStrike" kern="1200" cap="none" spc="0" normalizeH="0" baseline="0" noProof="0" dirty="0">
                <a:ln>
                  <a:noFill/>
                </a:ln>
                <a:solidFill>
                  <a:srgbClr val="000000"/>
                </a:solidFill>
                <a:effectLst/>
                <a:uLnTx/>
                <a:uFillTx/>
                <a:latin typeface="Calibri" charset="0"/>
                <a:ea typeface="Calibri" charset="0"/>
                <a:cs typeface="Calibri" charset="0"/>
              </a:rPr>
              <a:t>Ihre Alltagssituationen</a:t>
            </a:r>
            <a:br>
              <a:rPr kumimoji="0" lang="de-DE" sz="4400" b="1" i="0" u="none" strike="noStrike" kern="1200" cap="none" spc="0" normalizeH="0" baseline="0" noProof="0" dirty="0">
                <a:ln>
                  <a:noFill/>
                </a:ln>
                <a:solidFill>
                  <a:srgbClr val="000000"/>
                </a:solidFill>
                <a:effectLst/>
                <a:uLnTx/>
                <a:uFillTx/>
                <a:latin typeface="Calibri" charset="0"/>
                <a:ea typeface="Calibri" charset="0"/>
                <a:cs typeface="Calibri" charset="0"/>
              </a:rPr>
            </a:br>
            <a:r>
              <a:rPr kumimoji="0" lang="de-DE" sz="3600" b="0" i="0" u="none" strike="noStrike" kern="1200" cap="none" spc="0" normalizeH="0" baseline="0" noProof="0" dirty="0">
                <a:ln>
                  <a:noFill/>
                </a:ln>
                <a:solidFill>
                  <a:srgbClr val="EC0E58"/>
                </a:solidFill>
                <a:effectLst/>
                <a:uLnTx/>
                <a:uFillTx/>
                <a:latin typeface="Calibri" charset="0"/>
                <a:ea typeface="Calibri" charset="0"/>
                <a:cs typeface="Calibri" charset="0"/>
              </a:rPr>
              <a:t>Mit Fehlern und Fehlverhalten im Team umgehen</a:t>
            </a:r>
            <a:endParaRPr lang="de-DE" dirty="0">
              <a:highlight>
                <a:srgbClr val="FFFF00"/>
              </a:highlight>
            </a:endParaRPr>
          </a:p>
        </p:txBody>
      </p:sp>
    </p:spTree>
    <p:extLst>
      <p:ext uri="{BB962C8B-B14F-4D97-AF65-F5344CB8AC3E}">
        <p14:creationId xmlns:p14="http://schemas.microsoft.com/office/powerpoint/2010/main" val="9371063"/>
      </p:ext>
    </p:extLst>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1605</Words>
  <Application>Microsoft Office PowerPoint</Application>
  <PresentationFormat>Breitbild</PresentationFormat>
  <Paragraphs>160</Paragraphs>
  <Slides>20</Slides>
  <Notes>15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20</vt:i4>
      </vt:variant>
    </vt:vector>
  </HeadingPairs>
  <TitlesOfParts>
    <vt:vector size="26" baseType="lpstr">
      <vt:lpstr>Arial</vt:lpstr>
      <vt:lpstr>Caecilia Light</vt:lpstr>
      <vt:lpstr>Calibri</vt:lpstr>
      <vt:lpstr>Calibri Light</vt:lpstr>
      <vt:lpstr>Symbol</vt:lpstr>
      <vt:lpstr>1_Office</vt:lpstr>
      <vt:lpstr> Qualitätsentwicklung mit dem Bildungsplan: Leitungshandeln und Umgang mit Fehlverhalten im Team</vt:lpstr>
      <vt:lpstr>Themen heute</vt:lpstr>
      <vt:lpstr>Pädagogisch herausfordernde Situation:</vt:lpstr>
      <vt:lpstr>Einstieg</vt:lpstr>
      <vt:lpstr>Einstieg: Video – Ihr Feedback </vt:lpstr>
      <vt:lpstr>Einstieg: Video Welche Fragen, die in der Video-Teamsitzung aufkamen, sind bei Ihnen auch Thema? Welche Ideen für Antworten haben Sie noch? </vt:lpstr>
      <vt:lpstr>Einstieg: Video – Welche Fragen in dem Video können Sie auf das Thema Leitungshandeln und Umgang mit Fehlverhalten beziehen?</vt:lpstr>
      <vt:lpstr>Einstieg: Erste Erfahrungen mit dem Bildungsplan zum Thema Leitungshandeln und Umgang mit Fehlverhalten?</vt:lpstr>
      <vt:lpstr>Mögliche Emotionen im Team beim Start in die Arbeit mit dem Bildungsplans</vt:lpstr>
      <vt:lpstr>PowerPoint-Präsentation</vt:lpstr>
      <vt:lpstr>Pädagogische Alltagssituationen</vt:lpstr>
      <vt:lpstr>Aufbau der pädagogischen Alltagssituationen</vt:lpstr>
      <vt:lpstr>PowerPoint-Präsentation</vt:lpstr>
      <vt:lpstr>Zentrale Aspekte Mit Fehlverhalten im Team umgehen S. 30</vt:lpstr>
      <vt:lpstr>Rechtliche Hintergründe Mit Fehlverhalten im Team umgehen S. 7 und 30</vt:lpstr>
      <vt:lpstr>Formen von Fehlverhalten </vt:lpstr>
      <vt:lpstr>Tauschen Sie sich zu einem der Vorsicht-Sätze aus </vt:lpstr>
      <vt:lpstr>Vorsicht  Lasst Kindern mit ihren Gefühlen nicht allein.</vt:lpstr>
      <vt:lpstr>Ihre Alltagssituationen Mit Fehlern und Fehlverhalten im Team umgehen</vt:lpstr>
      <vt:lpstr>Ihre Alltagssituationen Mit Fehlern und Fehlverhalten im Team umgehen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185</cp:revision>
  <cp:lastPrinted>2024-09-16T11:49:40Z</cp:lastPrinted>
  <dcterms:created xsi:type="dcterms:W3CDTF">2020-11-24T13:22:07Z</dcterms:created>
  <dcterms:modified xsi:type="dcterms:W3CDTF">2026-10-21T15:57:45Z</dcterms:modified>
</cp:coreProperties>
</file>