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3"/>
  </p:sldMasterIdLst>
  <p:notesMasterIdLst>
    <p:notesMasterId r:id="rId36"/>
  </p:notesMasterIdLst>
  <p:sldIdLst>
    <p:sldId id="1166" r:id="rId4"/>
    <p:sldId id="1192" r:id="rId5"/>
    <p:sldId id="1058" r:id="rId6"/>
    <p:sldId id="1191" r:id="rId7"/>
    <p:sldId id="1145" r:id="rId8"/>
    <p:sldId id="1176" r:id="rId9"/>
    <p:sldId id="1147" r:id="rId10"/>
    <p:sldId id="1130" r:id="rId11"/>
    <p:sldId id="1156" r:id="rId12"/>
    <p:sldId id="1155" r:id="rId13"/>
    <p:sldId id="1157" r:id="rId14"/>
    <p:sldId id="1148" r:id="rId15"/>
    <p:sldId id="1163" r:id="rId16"/>
    <p:sldId id="1184" r:id="rId17"/>
    <p:sldId id="1185" r:id="rId18"/>
    <p:sldId id="1186" r:id="rId19"/>
    <p:sldId id="1160" r:id="rId20"/>
    <p:sldId id="1161" r:id="rId21"/>
    <p:sldId id="1151" r:id="rId22"/>
    <p:sldId id="1187" r:id="rId23"/>
    <p:sldId id="1169" r:id="rId24"/>
    <p:sldId id="1171" r:id="rId25"/>
    <p:sldId id="1123" r:id="rId26"/>
    <p:sldId id="1158" r:id="rId27"/>
    <p:sldId id="1153" r:id="rId28"/>
    <p:sldId id="1164" r:id="rId29"/>
    <p:sldId id="1189" r:id="rId30"/>
    <p:sldId id="1190" r:id="rId31"/>
    <p:sldId id="1127" r:id="rId32"/>
    <p:sldId id="1131" r:id="rId33"/>
    <p:sldId id="1132" r:id="rId34"/>
    <p:sldId id="1133" r:id="rId3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CF92A9A8-1AA3-430B-A48E-007D9029B65A}">
          <p14:sldIdLst>
            <p14:sldId id="1166"/>
            <p14:sldId id="1192"/>
            <p14:sldId id="1058"/>
          </p14:sldIdLst>
        </p14:section>
        <p14:section name="Fachlicher Hintergrund" id="{5BF5E8AD-D7AE-4BEF-911F-8E7429DE3850}">
          <p14:sldIdLst>
            <p14:sldId id="1191"/>
            <p14:sldId id="1145"/>
            <p14:sldId id="1176"/>
            <p14:sldId id="1147"/>
            <p14:sldId id="1130"/>
            <p14:sldId id="1156"/>
            <p14:sldId id="1155"/>
          </p14:sldIdLst>
        </p14:section>
        <p14:section name="Einführung Pädagogische Alltagssituationen" id="{ADD66B64-AA73-4250-A7FF-58D26CFD6B65}">
          <p14:sldIdLst/>
        </p14:section>
        <p14:section name="Alltagssituation" id="{9D4C2EAF-2EEA-487D-A2A9-083DEB1BEB35}">
          <p14:sldIdLst>
            <p14:sldId id="1157"/>
            <p14:sldId id="1148"/>
            <p14:sldId id="1163"/>
            <p14:sldId id="1184"/>
            <p14:sldId id="1185"/>
            <p14:sldId id="1186"/>
            <p14:sldId id="1160"/>
            <p14:sldId id="1161"/>
            <p14:sldId id="1151"/>
            <p14:sldId id="1187"/>
            <p14:sldId id="1169"/>
            <p14:sldId id="1171"/>
          </p14:sldIdLst>
        </p14:section>
        <p14:section name="Bildungsbereich Sprache" id="{D21FEE58-54AF-4536-B072-80784387234A}">
          <p14:sldIdLst>
            <p14:sldId id="1123"/>
            <p14:sldId id="1158"/>
            <p14:sldId id="1153"/>
            <p14:sldId id="1164"/>
            <p14:sldId id="1189"/>
            <p14:sldId id="1190"/>
          </p14:sldIdLst>
        </p14:section>
        <p14:section name="Verknüpfung Konflikte mit Sprache" id="{C033C580-10C8-420E-8E8E-F88403AC8B4E}">
          <p14:sldIdLst>
            <p14:sldId id="1127"/>
            <p14:sldId id="1131"/>
          </p14:sldIdLst>
        </p14:section>
        <p14:section name="Hinweise auf die Webseite und weitere Fortbildungen" id="{9F8584C0-DAFB-4ABE-AB28-3511808D8792}">
          <p14:sldIdLst>
            <p14:sldId id="1132"/>
            <p14:sldId id="1133"/>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7EA947-BF91-DEEA-1F7E-AF6A0E6BF6B2}" name="Bianka Pergande" initials="BP" userId="S::bianka.pergande@liga-kind.de::98480419-8a0f-4aec-9c38-3ac5e4f8d3c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Caroline Jeckel" initials="CJ"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1E57"/>
    <a:srgbClr val="EC0E58"/>
    <a:srgbClr val="30AFC5"/>
    <a:srgbClr val="F8C522"/>
    <a:srgbClr val="AACC3A"/>
    <a:srgbClr val="EFF4F9"/>
    <a:srgbClr val="7F8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52300" autoAdjust="0"/>
  </p:normalViewPr>
  <p:slideViewPr>
    <p:cSldViewPr snapToGrid="0" snapToObjects="1">
      <p:cViewPr varScale="1">
        <p:scale>
          <a:sx n="59" d="100"/>
          <a:sy n="59" d="100"/>
        </p:scale>
        <p:origin x="1794" y="42"/>
      </p:cViewPr>
      <p:guideLst>
        <p:guide orient="horz" pos="2160"/>
        <p:guide pos="3840"/>
      </p:guideLst>
    </p:cSldViewPr>
  </p:slideViewPr>
  <p:outlineViewPr>
    <p:cViewPr>
      <p:scale>
        <a:sx n="33" d="100"/>
        <a:sy n="33" d="100"/>
      </p:scale>
      <p:origin x="0" y="-59958"/>
    </p:cViewPr>
  </p:outlineViewPr>
  <p:notesTextViewPr>
    <p:cViewPr>
      <p:scale>
        <a:sx n="125" d="100"/>
        <a:sy n="125" d="100"/>
      </p:scale>
      <p:origin x="0" y="0"/>
    </p:cViewPr>
  </p:notesTextViewPr>
  <p:sorterViewPr>
    <p:cViewPr>
      <p:scale>
        <a:sx n="66" d="100"/>
        <a:sy n="66" d="100"/>
      </p:scale>
      <p:origin x="0" y="0"/>
    </p:cViewPr>
  </p:sorterViewPr>
  <p:notesViewPr>
    <p:cSldViewPr snapToGrid="0" snapToObjects="1">
      <p:cViewPr varScale="1">
        <p:scale>
          <a:sx n="85" d="100"/>
          <a:sy n="85" d="100"/>
        </p:scale>
        <p:origin x="3640"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42" Type="http://schemas.microsoft.com/office/2018/10/relationships/authors" Target="author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D8DF9-BBC7-4817-B501-46A748C1613B}" type="datetimeFigureOut">
              <a:rPr lang="de-DE" smtClean="0"/>
              <a:t>29.09.2026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933A5-608E-483C-9005-E71D0DB3BF90}" type="slidenum">
              <a:rPr lang="de-DE" smtClean="0"/>
              <a:t>‹Nr.›</a:t>
            </a:fld>
            <a:endParaRPr lang="de-DE"/>
          </a:p>
        </p:txBody>
      </p:sp>
    </p:spTree>
    <p:extLst>
      <p:ext uri="{BB962C8B-B14F-4D97-AF65-F5344CB8AC3E}">
        <p14:creationId xmlns:p14="http://schemas.microsoft.com/office/powerpoint/2010/main" val="100304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a:t>
            </a:fld>
            <a:endParaRPr lang="de-DE"/>
          </a:p>
        </p:txBody>
      </p:sp>
    </p:spTree>
    <p:extLst>
      <p:ext uri="{BB962C8B-B14F-4D97-AF65-F5344CB8AC3E}">
        <p14:creationId xmlns:p14="http://schemas.microsoft.com/office/powerpoint/2010/main" val="1372153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a:t>
            </a:fld>
            <a:endParaRPr lang="de-DE"/>
          </a:p>
        </p:txBody>
      </p:sp>
    </p:spTree>
    <p:extLst>
      <p:ext uri="{BB962C8B-B14F-4D97-AF65-F5344CB8AC3E}">
        <p14:creationId xmlns:p14="http://schemas.microsoft.com/office/powerpoint/2010/main" val="540874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800" b="0" kern="100" dirty="0">
                <a:effectLst/>
                <a:latin typeface="Aptos" panose="020B0004020202020204" pitchFamily="34" charset="0"/>
                <a:ea typeface="Aptos" panose="020B0004020202020204" pitchFamily="34" charset="0"/>
                <a:cs typeface="Times New Roman" panose="02020603050405020304" pitchFamily="18" charset="0"/>
              </a:rPr>
              <a:t>Methodische Hinweise</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Führen Sie in </a:t>
            </a:r>
            <a:r>
              <a:rPr lang="de-DE" dirty="0"/>
              <a:t>die gemeinsame Arbeitsphase ein:</a:t>
            </a:r>
          </a:p>
          <a:p>
            <a:pPr marL="171450" indent="-171450">
              <a:buFontTx/>
              <a:buChar char="-"/>
            </a:pPr>
            <a:r>
              <a:rPr lang="de-DE" dirty="0"/>
              <a:t>Welcher Zeitrahmen steht zur Verfügung?</a:t>
            </a:r>
          </a:p>
          <a:p>
            <a:pPr marL="171450" indent="-171450">
              <a:buFontTx/>
              <a:buChar char="-"/>
            </a:pPr>
            <a:r>
              <a:rPr lang="de-DE" b="0" dirty="0"/>
              <a:t>Gibt es weitere Themen für heute?</a:t>
            </a:r>
          </a:p>
          <a:p>
            <a:pPr marL="171450" indent="-171450">
              <a:buFontTx/>
              <a:buChar char="-"/>
            </a:pPr>
            <a:r>
              <a:rPr lang="de-DE" b="0" dirty="0"/>
              <a:t>Wann werden Themen bearbeitet, die brennen, für die heute aber nicht genug Zeit ist?</a:t>
            </a:r>
          </a:p>
          <a:p>
            <a:pPr marL="171450" indent="-171450">
              <a:buFontTx/>
              <a:buChar char="-"/>
            </a:pPr>
            <a:r>
              <a:rPr lang="de-DE" b="0" dirty="0"/>
              <a:t>Wie wird heute </a:t>
            </a:r>
            <a:r>
              <a:rPr lang="de-DE" dirty="0"/>
              <a:t>gearbeitet (Impulsvortrag, Arbeitsgruppen, Einzelarbeit)?</a:t>
            </a:r>
          </a:p>
          <a:p>
            <a:pPr marL="171450" indent="-171450">
              <a:buFontTx/>
              <a:buChar char="-"/>
            </a:pPr>
            <a:r>
              <a:rPr lang="de-DE" dirty="0"/>
              <a:t>Was passiert dann (z. B. Verabredung zur Weiterarbeit, z. B. in den Abteilungen im Haus, Folgetermine)?</a:t>
            </a:r>
          </a:p>
          <a:p>
            <a:pPr marL="171450" indent="-171450">
              <a:buFontTx/>
              <a:buChar char="-"/>
            </a:pPr>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3</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800" b="0" kern="100" dirty="0">
                <a:effectLst/>
                <a:latin typeface="Aptos" panose="020B0004020202020204" pitchFamily="34" charset="0"/>
                <a:ea typeface="Aptos" panose="020B0004020202020204" pitchFamily="34" charset="0"/>
                <a:cs typeface="Times New Roman" panose="02020603050405020304" pitchFamily="18" charset="0"/>
              </a:rPr>
              <a:t>Methodische Hinweise</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dirty="0"/>
              <a:t>Zum Einstieg in die gemeinsame Arbeit kann es hilfreich sein, mit einer Aktivierung zu starten. </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de-DE" dirty="0"/>
          </a:p>
          <a:p>
            <a:pPr marL="171450" marR="0" lvl="0" indent="-171450" algn="l" defTabSz="914400" rtl="0" eaLnBrk="1" fontAlgn="auto" latinLnBrk="0" hangingPunct="1">
              <a:lnSpc>
                <a:spcPct val="100000"/>
              </a:lnSpc>
              <a:spcBef>
                <a:spcPts val="0"/>
              </a:spcBef>
              <a:spcAft>
                <a:spcPts val="0"/>
              </a:spcAft>
              <a:buClrTx/>
              <a:buSzTx/>
              <a:buFont typeface="Symbol" pitchFamily="2" charset="2"/>
              <a:buChar char="-"/>
              <a:tabLst/>
              <a:defRPr/>
            </a:pPr>
            <a:r>
              <a:rPr lang="de-DE" dirty="0"/>
              <a:t>Fragen wie z. </a:t>
            </a:r>
            <a:r>
              <a:rPr lang="de-DE" b="0" dirty="0"/>
              <a:t>B.: </a:t>
            </a:r>
            <a:r>
              <a:rPr lang="de-DE" sz="1200" b="0" dirty="0">
                <a:solidFill>
                  <a:schemeClr val="accent2"/>
                </a:solidFill>
              </a:rPr>
              <a:t>„Mit Wut im Bauch kann ich nichts lernen.“ - </a:t>
            </a:r>
            <a:r>
              <a:rPr lang="de-DE" sz="1200" b="0" i="1" dirty="0"/>
              <a:t>Stimmt </a:t>
            </a:r>
            <a:r>
              <a:rPr lang="de-DE" sz="1200" i="1" dirty="0"/>
              <a:t>das? Und was hat Wut mit Konflikten zu tun? </a:t>
            </a:r>
            <a:r>
              <a:rPr lang="de-DE" dirty="0"/>
              <a:t>helfen, auf das Thema zu fokussieren und sich bewusst zu machen, warum das Klären von Konflikten so wichtig ist.</a:t>
            </a:r>
          </a:p>
          <a:p>
            <a:pPr marL="0" indent="0">
              <a:buFontTx/>
              <a:buNone/>
            </a:pPr>
            <a:endParaRPr lang="de-DE" dirty="0"/>
          </a:p>
          <a:p>
            <a:pPr marL="171450" indent="-171450">
              <a:buFont typeface="Symbol" pitchFamily="2" charset="2"/>
              <a:buChar char="-"/>
            </a:pPr>
            <a:r>
              <a:rPr lang="de-DE" i="0" baseline="0" dirty="0"/>
              <a:t>Aspekte dabei sind z. B.:</a:t>
            </a:r>
            <a:endParaRPr lang="de-DE" i="1" baseline="0" dirty="0"/>
          </a:p>
          <a:p>
            <a:pPr marL="628650" lvl="1" indent="-171450">
              <a:buFont typeface="Arial" panose="020B0604020202020204" pitchFamily="34" charset="0"/>
              <a:buChar char="•"/>
            </a:pPr>
            <a:r>
              <a:rPr lang="de-DE" dirty="0">
                <a:sym typeface="Wingdings"/>
              </a:rPr>
              <a:t>Ungelöste Konflikte beschäftigen uns</a:t>
            </a:r>
            <a:r>
              <a:rPr lang="de-DE" baseline="0" dirty="0">
                <a:sym typeface="Wingdings"/>
              </a:rPr>
              <a:t> mehr oder weniger bewusst. Manchmal gärt der Ärger und wächst zur Wut, bis wir an nichts anderes mehr denken können. Er verhindert, dass wir uns konzentrieren können. Kindern geht es genauso! Dem Morgenkreis oder Aufforderungen der Fachkräfte können Kinder dann nicht mehr folgen.</a:t>
            </a:r>
          </a:p>
          <a:p>
            <a:pPr marL="628650" lvl="1" indent="-171450">
              <a:buFont typeface="Arial" panose="020B0604020202020204" pitchFamily="34" charset="0"/>
              <a:buChar char="•"/>
            </a:pPr>
            <a:r>
              <a:rPr lang="de-DE" baseline="0" dirty="0">
                <a:sym typeface="Wingdings"/>
              </a:rPr>
              <a:t>Aber was wir und sie lernen können ist was wir mit der Wut machen können! Herausfinden, was uns wütend gemacht hat, was der Konflikt dahinter ist und mit wem wir wie was besprechen bzw. aushandeln können!</a:t>
            </a:r>
          </a:p>
          <a:p>
            <a:pPr marL="171450" indent="-171450">
              <a:buFont typeface="Wingdings" charset="0"/>
              <a:buChar char="à"/>
            </a:pPr>
            <a:endParaRPr lang="de-DE" dirty="0"/>
          </a:p>
          <a:p>
            <a:pPr marL="0" lvl="0" indent="0">
              <a:buFont typeface="Wingdings" pitchFamily="2" charset="2"/>
              <a:buNone/>
            </a:pPr>
            <a:r>
              <a:rPr lang="de-DE" dirty="0"/>
              <a:t>Quelle</a:t>
            </a:r>
            <a:r>
              <a:rPr lang="de-DE" baseline="0" dirty="0"/>
              <a:t> des Zitats: </a:t>
            </a:r>
            <a:r>
              <a:rPr lang="de-DE" dirty="0"/>
              <a:t>Heinz,</a:t>
            </a:r>
            <a:r>
              <a:rPr lang="de-DE" baseline="0" dirty="0"/>
              <a:t> Annette/Nübel, Hedda (1999): Mit Wut im Bauch kann ich nichts lernen. Zum Umgang mit Aggressionen in der Grundschule, Grundschulmagazin 2/1999. Erreichbar unter: https://rsb-borken.de/fileadmin/Ressourcen/GewaltAggression/IchBinSauer.pdf [01.09.2026]</a:t>
            </a:r>
          </a:p>
          <a:p>
            <a:pPr marL="0" lvl="0" indent="0">
              <a:buFont typeface="Wingdings" pitchFamily="2" charset="2"/>
              <a:buNone/>
            </a:pPr>
            <a:endParaRPr lang="de-DE" baseline="0" dirty="0"/>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Literaturhinweise</a:t>
            </a:r>
          </a:p>
          <a:p>
            <a:pPr marL="0" lvl="0" indent="0">
              <a:buFont typeface="Wingdings" pitchFamily="2" charset="2"/>
              <a:buNone/>
            </a:pPr>
            <a:r>
              <a:rPr lang="de-DE" baseline="0" dirty="0"/>
              <a:t>Böhm, Anna/</a:t>
            </a:r>
            <a:r>
              <a:rPr lang="de-DE" baseline="0" dirty="0" err="1"/>
              <a:t>Warnes</a:t>
            </a:r>
            <a:r>
              <a:rPr lang="de-DE" baseline="0" dirty="0"/>
              <a:t>, Tim (2022): Heute hab ich Wut im Bauch! Hamburg: Oetinger Verlag.</a:t>
            </a:r>
          </a:p>
          <a:p>
            <a:pPr marL="0" indent="0">
              <a:buFontTx/>
              <a:buNone/>
            </a:pPr>
            <a:endParaRPr lang="de-DE" dirty="0"/>
          </a:p>
        </p:txBody>
      </p:sp>
      <p:sp>
        <p:nvSpPr>
          <p:cNvPr id="4" name="Foliennummernplatzhalter 3"/>
          <p:cNvSpPr>
            <a:spLocks noGrp="1"/>
          </p:cNvSpPr>
          <p:nvPr>
            <p:ph type="sldNum" sz="quarter" idx="10"/>
          </p:nvPr>
        </p:nvSpPr>
        <p:spPr/>
        <p:txBody>
          <a:bodyPr/>
          <a:lstStyle/>
          <a:p>
            <a:fld id="{595933A5-608E-483C-9005-E71D0DB3BF90}" type="slidenum">
              <a:rPr lang="de-DE" smtClean="0"/>
              <a:t>4</a:t>
            </a:fld>
            <a:endParaRPr lang="de-DE"/>
          </a:p>
        </p:txBody>
      </p:sp>
    </p:spTree>
    <p:extLst>
      <p:ext uri="{BB962C8B-B14F-4D97-AF65-F5344CB8AC3E}">
        <p14:creationId xmlns:p14="http://schemas.microsoft.com/office/powerpoint/2010/main" val="1474881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800" b="0" kern="100" dirty="0">
                <a:effectLst/>
                <a:latin typeface="Aptos" panose="020B0004020202020204" pitchFamily="34" charset="0"/>
                <a:ea typeface="Aptos" panose="020B0004020202020204" pitchFamily="34" charset="0"/>
                <a:cs typeface="Times New Roman" panose="02020603050405020304" pitchFamily="18" charset="0"/>
              </a:rPr>
              <a:t>Anmerkungen</a:t>
            </a:r>
          </a:p>
          <a:p>
            <a:pPr marL="171450" indent="-171450">
              <a:buFontTx/>
              <a:buChar char="-"/>
            </a:pPr>
            <a:r>
              <a:rPr lang="de-DE" dirty="0"/>
              <a:t>Die sogenannten „soft </a:t>
            </a:r>
            <a:r>
              <a:rPr lang="de-DE" dirty="0" err="1"/>
              <a:t>skills</a:t>
            </a:r>
            <a:r>
              <a:rPr lang="de-DE" dirty="0"/>
              <a:t>“ oder</a:t>
            </a:r>
            <a:r>
              <a:rPr lang="de-DE" baseline="0" dirty="0"/>
              <a:t> sozial-emotionalen Kompetenzen werden ein Leben lang erworben.</a:t>
            </a:r>
          </a:p>
          <a:p>
            <a:pPr marL="171450" indent="-171450">
              <a:buFontTx/>
              <a:buChar char="-"/>
            </a:pPr>
            <a:r>
              <a:rPr lang="de-DE" baseline="0" dirty="0"/>
              <a:t>Viele Kinder wachsen in Familien auf, in denen diese Kompetenzen wenig vermittelt werden können.</a:t>
            </a:r>
          </a:p>
          <a:p>
            <a:pPr marL="171450" indent="-171450">
              <a:buFontTx/>
              <a:buChar char="-"/>
            </a:pPr>
            <a:r>
              <a:rPr lang="de-DE" baseline="0" dirty="0"/>
              <a:t>Umso wichtiger, dass sie in der Kita unterstützt werden.</a:t>
            </a:r>
          </a:p>
          <a:p>
            <a:pPr marL="0" indent="0">
              <a:buFontTx/>
              <a:buNone/>
            </a:pPr>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Literaturhinweise</a:t>
            </a:r>
          </a:p>
          <a:p>
            <a:pPr marL="0" indent="0">
              <a:buFont typeface="Wingdings" pitchFamily="2" charset="2"/>
              <a:buNone/>
            </a:pPr>
            <a:r>
              <a:rPr lang="de-DE" sz="1800" dirty="0">
                <a:solidFill>
                  <a:srgbClr val="C00000"/>
                </a:solidFill>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Seitz, Stefan (2018): „Soft </a:t>
            </a:r>
            <a:r>
              <a:rPr lang="de-DE" sz="1800" dirty="0" err="1">
                <a:solidFill>
                  <a:srgbClr val="C00000"/>
                </a:solidFill>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skills</a:t>
            </a:r>
            <a:r>
              <a:rPr lang="de-DE" sz="1800" dirty="0">
                <a:solidFill>
                  <a:srgbClr val="C00000"/>
                </a:solidFill>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Erfolgreiche soziale Schlüsselkompetenzen als Grundlage von Lernen, Selbstentwicklung und sozialer Kooperationsfähigkeit. In: Lehren und Lernen, 44/10, S. 19-23.</a:t>
            </a:r>
          </a:p>
          <a:p>
            <a:pPr marL="285750" indent="-285750">
              <a:buFont typeface="Wingdings" pitchFamily="2" charset="2"/>
              <a:buChar char="3"/>
            </a:pPr>
            <a:endParaRPr lang="de-DE" sz="1800" dirty="0">
              <a:solidFill>
                <a:srgbClr val="C00000"/>
              </a:solidFill>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endParaRPr>
          </a:p>
          <a:p>
            <a:pPr marL="0" indent="0">
              <a:buFont typeface="Wingdings" pitchFamily="2" charset="2"/>
              <a:buNone/>
            </a:pPr>
            <a:r>
              <a:rPr lang="de-DE" sz="1800" baseline="0" dirty="0">
                <a:solidFill>
                  <a:srgbClr val="C00000"/>
                </a:solidFill>
                <a:effectLst/>
                <a:latin typeface="Aptos" panose="020B0004020202020204" pitchFamily="34" charset="0"/>
                <a:cs typeface="Times New Roman" panose="02020603050405020304" pitchFamily="18" charset="0"/>
                <a:sym typeface="Wingdings" panose="05000000000000000000" pitchFamily="2" charset="2"/>
              </a:rPr>
              <a:t>Pfeffer, Simone/ Schmidt, Hartmut W. (2021): Sozial-emotionale Entwicklung fördern. Wie Kinder in der Gemeinschaft stark werden. Freiburg, Basel, Wien: Verlag Herder, 2. Auflage.</a:t>
            </a:r>
          </a:p>
          <a:p>
            <a:pPr marL="171450" indent="-171450">
              <a:buFont typeface="Wingdings" pitchFamily="2" charset="2"/>
              <a:buChar char="3"/>
            </a:pPr>
            <a:endParaRPr lang="de-DE" baseline="0" dirty="0"/>
          </a:p>
        </p:txBody>
      </p:sp>
      <p:sp>
        <p:nvSpPr>
          <p:cNvPr id="4" name="Foliennummernplatzhalter 3"/>
          <p:cNvSpPr>
            <a:spLocks noGrp="1"/>
          </p:cNvSpPr>
          <p:nvPr>
            <p:ph type="sldNum" sz="quarter" idx="10"/>
          </p:nvPr>
        </p:nvSpPr>
        <p:spPr/>
        <p:txBody>
          <a:bodyPr/>
          <a:lstStyle/>
          <a:p>
            <a:fld id="{595933A5-608E-483C-9005-E71D0DB3BF90}" type="slidenum">
              <a:rPr lang="de-DE" smtClean="0"/>
              <a:t>5</a:t>
            </a:fld>
            <a:endParaRPr lang="de-DE"/>
          </a:p>
        </p:txBody>
      </p:sp>
    </p:spTree>
    <p:extLst>
      <p:ext uri="{BB962C8B-B14F-4D97-AF65-F5344CB8AC3E}">
        <p14:creationId xmlns:p14="http://schemas.microsoft.com/office/powerpoint/2010/main" val="1474881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200" b="0" kern="100" dirty="0">
                <a:effectLst/>
                <a:latin typeface="Aptos" panose="020B0004020202020204" pitchFamily="34" charset="0"/>
                <a:ea typeface="Aptos" panose="020B0004020202020204" pitchFamily="34" charset="0"/>
                <a:cs typeface="Times New Roman" panose="02020603050405020304" pitchFamily="18" charset="0"/>
              </a:rPr>
              <a:t>Anmerkungen</a:t>
            </a:r>
            <a:endParaRPr lang="de-DE" dirty="0"/>
          </a:p>
          <a:p>
            <a:r>
              <a:rPr lang="de-DE" dirty="0"/>
              <a:t>Auch Konflikte sind wichtig für den Bildungserfolg:</a:t>
            </a:r>
          </a:p>
          <a:p>
            <a:pPr marL="171450" indent="-171450">
              <a:buFont typeface="Symbol" charset="2"/>
              <a:buChar char="-"/>
            </a:pPr>
            <a:r>
              <a:rPr lang="de-DE" baseline="0" dirty="0"/>
              <a:t>Streit und Konflikt ist ein zentrales Thema und vom höchsten Interesse für die Kinder! </a:t>
            </a:r>
          </a:p>
          <a:p>
            <a:pPr marL="171450" indent="-171450">
              <a:buFont typeface="Symbol" charset="2"/>
              <a:buChar char="-"/>
            </a:pPr>
            <a:r>
              <a:rPr lang="de-DE" baseline="0" dirty="0"/>
              <a:t>Konflikte können als DIE Bildungsgelegenheit verstanden werden, um grundlegende soziale und emotionale Fähigkeiten (</a:t>
            </a:r>
            <a:r>
              <a:rPr lang="de-DE" baseline="0" dirty="0" err="1"/>
              <a:t>weiterzu</a:t>
            </a:r>
            <a:r>
              <a:rPr lang="de-DE" baseline="0" dirty="0"/>
              <a:t>)entwickeln. </a:t>
            </a:r>
          </a:p>
          <a:p>
            <a:pPr marL="171450" indent="-171450">
              <a:buFont typeface="Symbol" charset="2"/>
              <a:buChar char="-"/>
            </a:pPr>
            <a:r>
              <a:rPr lang="de-DE" baseline="0" dirty="0"/>
              <a:t>Das kann auch für Kinder gelten, die nicht direkt beteiligt sind, einen Konflikt aus der Ferne verfolgen oder aber einen lauten Streit hören.</a:t>
            </a:r>
          </a:p>
          <a:p>
            <a:pPr marL="171450" indent="-171450">
              <a:buFont typeface="Symbol" charset="2"/>
              <a:buChar char="-"/>
            </a:pPr>
            <a:r>
              <a:rPr lang="de-DE" b="0" baseline="0" dirty="0"/>
              <a:t>Für die Entwicklung angemessener Konfliktlösungsstrategien im Sinne aller ist eine </a:t>
            </a:r>
            <a:r>
              <a:rPr lang="de-DE" baseline="0" dirty="0"/>
              <a:t>sichere Beziehung und feinfühlige partizipative Unterstützung durch einen Erwachsenen hilfreich und in vielen Fällen (vor allem bei jüngeren Kindern) eine sehr wichtige Voraussetzung! </a:t>
            </a:r>
          </a:p>
          <a:p>
            <a:pPr marL="171450" indent="-171450">
              <a:buFont typeface="Symbol" charset="2"/>
              <a:buChar char="-"/>
            </a:pPr>
            <a:r>
              <a:rPr lang="de-DE" baseline="0"/>
              <a:t>Im </a:t>
            </a:r>
            <a:r>
              <a:rPr lang="de-DE" baseline="0" dirty="0"/>
              <a:t>Folgenden geht es darum, wie die Interaktionen bei Konflikten gut gestaltet werden können.</a:t>
            </a:r>
            <a:endParaRPr lang="de-DE" dirty="0"/>
          </a:p>
        </p:txBody>
      </p:sp>
      <p:sp>
        <p:nvSpPr>
          <p:cNvPr id="4" name="Foliennummernplatzhalter 3"/>
          <p:cNvSpPr>
            <a:spLocks noGrp="1"/>
          </p:cNvSpPr>
          <p:nvPr>
            <p:ph type="sldNum" sz="quarter" idx="10"/>
          </p:nvPr>
        </p:nvSpPr>
        <p:spPr/>
        <p:txBody>
          <a:bodyPr/>
          <a:lstStyle/>
          <a:p>
            <a:fld id="{595933A5-608E-483C-9005-E71D0DB3BF90}" type="slidenum">
              <a:rPr lang="de-DE" smtClean="0"/>
              <a:t>6</a:t>
            </a:fld>
            <a:endParaRPr lang="de-DE"/>
          </a:p>
        </p:txBody>
      </p:sp>
    </p:spTree>
    <p:extLst>
      <p:ext uri="{BB962C8B-B14F-4D97-AF65-F5344CB8AC3E}">
        <p14:creationId xmlns:p14="http://schemas.microsoft.com/office/powerpoint/2010/main" val="4205336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200" b="0" kern="100" dirty="0">
                <a:effectLst/>
                <a:latin typeface="Aptos" panose="020B0004020202020204" pitchFamily="34" charset="0"/>
                <a:ea typeface="Aptos" panose="020B0004020202020204" pitchFamily="34" charset="0"/>
                <a:cs typeface="Times New Roman" panose="02020603050405020304" pitchFamily="18" charset="0"/>
              </a:rPr>
              <a:t>Anmerkung</a:t>
            </a:r>
            <a:endParaRPr lang="de-DE" dirty="0"/>
          </a:p>
          <a:p>
            <a:r>
              <a:rPr lang="de-DE" dirty="0"/>
              <a:t>Ein</a:t>
            </a:r>
            <a:r>
              <a:rPr lang="de-DE" baseline="0" dirty="0"/>
              <a:t> paar der zentralen Thesen des Brandenburger Bildungsplans, die für unser Thema relevant sind.</a:t>
            </a:r>
          </a:p>
        </p:txBody>
      </p:sp>
      <p:sp>
        <p:nvSpPr>
          <p:cNvPr id="4" name="Foliennummernplatzhalter 3"/>
          <p:cNvSpPr>
            <a:spLocks noGrp="1"/>
          </p:cNvSpPr>
          <p:nvPr>
            <p:ph type="sldNum" sz="quarter" idx="10"/>
          </p:nvPr>
        </p:nvSpPr>
        <p:spPr/>
        <p:txBody>
          <a:bodyPr/>
          <a:lstStyle/>
          <a:p>
            <a:fld id="{595933A5-608E-483C-9005-E71D0DB3BF90}" type="slidenum">
              <a:rPr lang="de-DE" smtClean="0"/>
              <a:t>7</a:t>
            </a:fld>
            <a:endParaRPr lang="de-DE"/>
          </a:p>
        </p:txBody>
      </p:sp>
    </p:spTree>
    <p:extLst>
      <p:ext uri="{BB962C8B-B14F-4D97-AF65-F5344CB8AC3E}">
        <p14:creationId xmlns:p14="http://schemas.microsoft.com/office/powerpoint/2010/main" val="131657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800" b="0" kern="100" dirty="0">
                <a:effectLst/>
                <a:latin typeface="Aptos" panose="020B0004020202020204" pitchFamily="34" charset="0"/>
                <a:ea typeface="Aptos" panose="020B0004020202020204" pitchFamily="34" charset="0"/>
                <a:cs typeface="Times New Roman" panose="02020603050405020304" pitchFamily="18" charset="0"/>
              </a:rPr>
              <a:t>Anmerkungen</a:t>
            </a:r>
          </a:p>
          <a:p>
            <a:r>
              <a:rPr lang="de-DE" baseline="0" dirty="0"/>
              <a:t>Diese Folie verdeutlicht das Selbstverständnis des Bildungsplans: </a:t>
            </a:r>
          </a:p>
          <a:p>
            <a:pPr marL="171450" indent="-171450">
              <a:buFontTx/>
              <a:buChar char="-"/>
            </a:pPr>
            <a:r>
              <a:rPr lang="de-DE" baseline="0" dirty="0"/>
              <a:t>Pädagogische Alltagssituationen bilden die Grundstruktur und stehen im Mittelpunkt. </a:t>
            </a:r>
          </a:p>
          <a:p>
            <a:pPr marL="171450" indent="-171450">
              <a:buFontTx/>
              <a:buChar char="-"/>
            </a:pPr>
            <a:r>
              <a:rPr lang="de-DE" baseline="0" dirty="0"/>
              <a:t>Zu diesen Situationen zählen Essen, Spielen, Aufräumen, Konflikte und Ausgrenzung etc.</a:t>
            </a:r>
          </a:p>
          <a:p>
            <a:pPr marL="171450" indent="-171450">
              <a:buFontTx/>
              <a:buChar char="-"/>
            </a:pPr>
            <a:r>
              <a:rPr lang="de-DE" baseline="0" dirty="0"/>
              <a:t>Die Alltagssituationen werden mit den insgesamt 10 Bildungsbereichen verknüpft. </a:t>
            </a:r>
          </a:p>
          <a:p>
            <a:pPr marL="171450" indent="-171450">
              <a:buFontTx/>
              <a:buChar char="-"/>
            </a:pPr>
            <a:r>
              <a:rPr lang="de-DE" baseline="0" dirty="0"/>
              <a:t>In den dazugehörigen Kapiteln finden sich dann Hinweise, was Kinder lernen können und wie vor diesem Hintergrund kinderrechtsbasiertes pädagogisches Handeln aussehen kann. </a:t>
            </a:r>
          </a:p>
          <a:p>
            <a:pPr marL="171450" indent="-171450">
              <a:buFontTx/>
              <a:buChar char="-"/>
            </a:pPr>
            <a:r>
              <a:rPr lang="de-DE" baseline="0" dirty="0"/>
              <a:t>Darüber hinaus gibt es Impulse für die anregende Gestaltung des Bildungsortes Kita.</a:t>
            </a:r>
          </a:p>
        </p:txBody>
      </p:sp>
      <p:sp>
        <p:nvSpPr>
          <p:cNvPr id="4" name="Foliennummernplatzhalter 3"/>
          <p:cNvSpPr>
            <a:spLocks noGrp="1"/>
          </p:cNvSpPr>
          <p:nvPr>
            <p:ph type="sldNum" sz="quarter" idx="5"/>
          </p:nvPr>
        </p:nvSpPr>
        <p:spPr/>
        <p:txBody>
          <a:bodyPr/>
          <a:lstStyle/>
          <a:p>
            <a:fld id="{595933A5-608E-483C-9005-E71D0DB3BF90}" type="slidenum">
              <a:rPr lang="de-DE" smtClean="0"/>
              <a:t>8</a:t>
            </a:fld>
            <a:endParaRPr lang="de-DE"/>
          </a:p>
        </p:txBody>
      </p:sp>
    </p:spTree>
    <p:extLst>
      <p:ext uri="{BB962C8B-B14F-4D97-AF65-F5344CB8AC3E}">
        <p14:creationId xmlns:p14="http://schemas.microsoft.com/office/powerpoint/2010/main" val="4270771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indent="0">
              <a:buFontTx/>
              <a:buNone/>
            </a:pPr>
            <a:r>
              <a:rPr lang="de-DE" dirty="0"/>
              <a:t>Jede Pädagogische</a:t>
            </a:r>
            <a:r>
              <a:rPr lang="de-DE" baseline="0" dirty="0"/>
              <a:t> Alltagssituation ist im Bildungsplan auf gleiche Weise strukturiert:</a:t>
            </a:r>
          </a:p>
          <a:p>
            <a:pPr marL="171450" indent="-171450">
              <a:buFontTx/>
              <a:buChar char="-"/>
            </a:pPr>
            <a:r>
              <a:rPr lang="de-DE" baseline="0" dirty="0"/>
              <a:t>Kurze Darstellung der Alltagssituation</a:t>
            </a:r>
          </a:p>
          <a:p>
            <a:pPr marL="171450" indent="-171450">
              <a:buFontTx/>
              <a:buChar char="-"/>
            </a:pPr>
            <a:r>
              <a:rPr lang="de-DE" baseline="0" dirty="0"/>
              <a:t>Pädagogisches Handeln in der Situation: konkrete Beispiele und Handlungsbeschreibungen</a:t>
            </a:r>
          </a:p>
          <a:p>
            <a:pPr marL="171450" indent="-171450">
              <a:buFontTx/>
              <a:buChar char="-"/>
            </a:pPr>
            <a:r>
              <a:rPr lang="de-DE" baseline="0" dirty="0"/>
              <a:t>Praxisbeispiele aus Tagespflege, Krippe, Elementarbereich und Hort</a:t>
            </a:r>
          </a:p>
          <a:p>
            <a:pPr marL="171450" indent="-171450">
              <a:buFontTx/>
              <a:buChar char="-"/>
            </a:pPr>
            <a:r>
              <a:rPr lang="de-DE" baseline="0" dirty="0"/>
              <a:t>Äußerungen von Kindern zur Situation, die im Rahmen eines Interviews erfragt wurden</a:t>
            </a:r>
          </a:p>
          <a:p>
            <a:pPr marL="171450" indent="-171450">
              <a:buFontTx/>
              <a:buChar char="-"/>
            </a:pPr>
            <a:r>
              <a:rPr lang="de-DE" baseline="0" dirty="0"/>
              <a:t>Hinweise auf Verhaltensweisen, die pädagogische Fachkräfte nicht zeigen sollten und worauf geachtet werden sollte</a:t>
            </a:r>
          </a:p>
          <a:p>
            <a:pPr marL="171450" indent="-171450">
              <a:buFontTx/>
              <a:buChar char="-"/>
            </a:pPr>
            <a:r>
              <a:rPr lang="de-DE" baseline="0" dirty="0"/>
              <a:t>Verknüpfung der Alltagssituation mit Bildungsbereichen</a:t>
            </a:r>
          </a:p>
          <a:p>
            <a:pPr marL="171450" indent="-171450">
              <a:buFontTx/>
              <a:buChar char="-"/>
            </a:pPr>
            <a:r>
              <a:rPr lang="de-DE" baseline="0" dirty="0"/>
              <a:t>Bildungsbereich Sprache und Kommunikation wird immer erwähnt, an erster Stelle</a:t>
            </a:r>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9</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171450" indent="-171450">
              <a:buFontTx/>
              <a:buChar char="-"/>
            </a:pPr>
            <a:r>
              <a:rPr lang="de-DE" dirty="0"/>
              <a:t>Das Them</a:t>
            </a:r>
            <a:r>
              <a:rPr lang="de-DE" baseline="0" dirty="0"/>
              <a:t>a „Konflikte und Aushandlungsprozesse begleiten“ findet sich im Bildungsplan in Kap. 6.4 unter „Pädagogisch herausfordernde Situationen“.</a:t>
            </a:r>
          </a:p>
          <a:p>
            <a:pPr marL="171450" indent="-171450">
              <a:buFontTx/>
              <a:buChar char="-"/>
            </a:pPr>
            <a:r>
              <a:rPr lang="de-DE" baseline="0" dirty="0"/>
              <a:t>Es steht im Zusammenhang mit den folgenden Themen („Ausgrenzung abwenden und Übergriffe deeskalieren“, „Widerstand, Protest und Beschwerden aufgreifen“, „Mit starken Gefühlen umgehen“) </a:t>
            </a:r>
            <a:r>
              <a:rPr lang="mr-IN" baseline="0" dirty="0"/>
              <a:t>–</a:t>
            </a:r>
            <a:r>
              <a:rPr lang="de-DE" baseline="0" dirty="0"/>
              <a:t> diese hängen inhaltlich zusammen und sollten zusammen betrachtet werden.</a:t>
            </a:r>
          </a:p>
          <a:p>
            <a:pPr marL="171450" indent="-171450">
              <a:buFontTx/>
              <a:buChar char="-"/>
            </a:pPr>
            <a:r>
              <a:rPr lang="de-DE" b="0" baseline="0" dirty="0"/>
              <a:t>Herausfordernde Situationen sind Alltagssituationen - und damit </a:t>
            </a:r>
            <a:r>
              <a:rPr lang="de-DE" baseline="0" dirty="0"/>
              <a:t>Bildungssituationen bzw. –gelegenheiten.</a:t>
            </a:r>
          </a:p>
          <a:p>
            <a:pPr marL="171450" indent="-171450">
              <a:buFontTx/>
              <a:buChar char="-"/>
            </a:pPr>
            <a:r>
              <a:rPr lang="de-DE" baseline="0" dirty="0"/>
              <a:t>Wir fühlen uns oft von Konflikten gestört.</a:t>
            </a:r>
          </a:p>
          <a:p>
            <a:pPr marL="171450" indent="-171450">
              <a:buFontTx/>
              <a:buChar char="-"/>
            </a:pPr>
            <a:r>
              <a:rPr lang="de-DE" baseline="0" dirty="0"/>
              <a:t>Eine möglicherweise neue Perspektive: Statt „Konflikte stören den Ablauf“ – „Konflikte sind willkommen“, weil sie Bildungsmomente für die Kinder darstellen (siehe dazu auch: den Leitsatz „Störungen haben Vorrang“ in der Themenzentrierten Interaktion von Ruth Cohn)!</a:t>
            </a:r>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10</a:t>
            </a:fld>
            <a:endParaRPr lang="de-DE"/>
          </a:p>
        </p:txBody>
      </p:sp>
    </p:spTree>
    <p:extLst>
      <p:ext uri="{BB962C8B-B14F-4D97-AF65-F5344CB8AC3E}">
        <p14:creationId xmlns:p14="http://schemas.microsoft.com/office/powerpoint/2010/main" val="3988707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171450" indent="-171450">
              <a:buFontTx/>
              <a:buChar char="-"/>
            </a:pPr>
            <a:r>
              <a:rPr lang="de-DE" dirty="0"/>
              <a:t>Das Besondere am Titel dieser Alltagssituation: Nicht nur das Wort „Konflikte“ wird benannt,</a:t>
            </a:r>
            <a:r>
              <a:rPr lang="de-DE" baseline="0" dirty="0"/>
              <a:t> sondern auch: „Aushandlungsprozesse begleiten“.</a:t>
            </a:r>
          </a:p>
          <a:p>
            <a:pPr marL="171450" indent="-171450">
              <a:buFontTx/>
              <a:buChar char="-"/>
            </a:pPr>
            <a:endParaRPr lang="de-DE" baseline="0" dirty="0"/>
          </a:p>
          <a:p>
            <a:pPr marL="0" indent="0">
              <a:buFont typeface="Wingdings" pitchFamily="2" charset="2"/>
              <a:buNone/>
            </a:pPr>
            <a:r>
              <a:rPr lang="de-DE" dirty="0">
                <a:sym typeface="Wingdings" panose="05000000000000000000" pitchFamily="2" charset="2"/>
              </a:rPr>
              <a:t> </a:t>
            </a:r>
            <a:r>
              <a:rPr lang="de-DE" baseline="0" dirty="0">
                <a:sym typeface="Wingdings" pitchFamily="2" charset="2"/>
              </a:rPr>
              <a:t>Methodische Hinweise</a:t>
            </a:r>
          </a:p>
          <a:p>
            <a:pPr marL="0" indent="0">
              <a:buFont typeface="Wingdings" pitchFamily="2" charset="2"/>
              <a:buNone/>
            </a:pPr>
            <a:r>
              <a:rPr lang="de-DE" baseline="0" dirty="0">
                <a:sym typeface="Wingdings" pitchFamily="2" charset="2"/>
              </a:rPr>
              <a:t>Sie können gemeinsam </a:t>
            </a:r>
            <a:r>
              <a:rPr lang="de-DE" baseline="0" dirty="0"/>
              <a:t>überlegen: </a:t>
            </a:r>
            <a:r>
              <a:rPr lang="de-DE" i="1" baseline="0" dirty="0"/>
              <a:t>Was ist der Unterschied zwischen Konflikt und Aushandlungsprozess?</a:t>
            </a:r>
          </a:p>
          <a:p>
            <a:pPr marL="171450" indent="-171450">
              <a:buFontTx/>
              <a:buChar char="-"/>
            </a:pPr>
            <a:r>
              <a:rPr lang="de-DE" i="0" baseline="0" dirty="0">
                <a:sym typeface="Wingdings"/>
              </a:rPr>
              <a:t>„Konflikt“ beschreibt eher das Problem</a:t>
            </a:r>
          </a:p>
          <a:p>
            <a:pPr marL="171450" indent="-171450">
              <a:buFontTx/>
              <a:buChar char="-"/>
            </a:pPr>
            <a:r>
              <a:rPr lang="de-DE" i="0" baseline="0" dirty="0">
                <a:sym typeface="Wingdings"/>
              </a:rPr>
              <a:t>„Aushandlungsprozess“ bezieht sich auf den Prozess, also den Weg des gemeinsamen Sprechens, Austauschens, Vereinbarens, „Aus-handelns“.</a:t>
            </a:r>
            <a:endParaRPr lang="de-DE" i="0" dirty="0"/>
          </a:p>
          <a:p>
            <a:pPr marL="171450" indent="-171450">
              <a:buFont typeface="Wingdings" pitchFamily="2" charset="2"/>
              <a:buChar char="à"/>
            </a:pPr>
            <a:endParaRPr lang="de-DE" baseline="0" dirty="0"/>
          </a:p>
          <a:p>
            <a:pPr marL="171450" indent="-171450">
              <a:buFontTx/>
              <a:buChar char="-"/>
            </a:pPr>
            <a:r>
              <a:rPr lang="de-DE" baseline="0" dirty="0"/>
              <a:t>An dieser Stelle bietet es sich an, in einen Austausch zu gehen, z. B.:</a:t>
            </a:r>
          </a:p>
          <a:p>
            <a:pPr marL="628650" lvl="1" indent="-171450">
              <a:buFontTx/>
              <a:buChar char="-"/>
            </a:pPr>
            <a:r>
              <a:rPr lang="de-DE" baseline="0" dirty="0"/>
              <a:t>Wie erlebe ich Konflikte und Aushandlungsprozesse?</a:t>
            </a:r>
          </a:p>
          <a:p>
            <a:pPr marL="628650" lvl="1" indent="-171450">
              <a:buFontTx/>
              <a:buChar char="-"/>
            </a:pPr>
            <a:r>
              <a:rPr lang="de-DE" baseline="0" dirty="0"/>
              <a:t>Was verstehen wir im Team unter Konflikt und was unter Aushandlungsprozessen unter Kindern? </a:t>
            </a:r>
          </a:p>
          <a:p>
            <a:pPr marL="628650" lvl="1" indent="-171450">
              <a:buFontTx/>
              <a:buChar char="-"/>
            </a:pPr>
            <a:r>
              <a:rPr lang="de-DE" baseline="0" dirty="0"/>
              <a:t>Sehen wir hier Unterschiede/Gemeinsamkeiten? </a:t>
            </a:r>
          </a:p>
          <a:p>
            <a:pPr marL="628650" lvl="1" indent="-171450">
              <a:buFontTx/>
              <a:buChar char="-"/>
            </a:pPr>
            <a:r>
              <a:rPr lang="de-DE" baseline="0" dirty="0"/>
              <a:t>Wie gehen wir im Alltag mit dem einen und dem anderen um? </a:t>
            </a:r>
            <a:endParaRPr lang="de-DE" b="1" baseline="0" dirty="0"/>
          </a:p>
          <a:p>
            <a:pPr marL="628650" lvl="1" indent="-171450">
              <a:buFontTx/>
              <a:buChar char="-"/>
            </a:pPr>
            <a:r>
              <a:rPr lang="de-DE" b="0" baseline="0" dirty="0"/>
              <a:t>Wie lösen wir Konflikte (untereinander, mit Kindern, mit Eltern)?</a:t>
            </a:r>
          </a:p>
          <a:p>
            <a:pPr marL="628650" lvl="1" indent="-171450">
              <a:buFontTx/>
              <a:buChar char="-"/>
            </a:pPr>
            <a:r>
              <a:rPr lang="de-DE" baseline="0" dirty="0"/>
              <a:t>Unterstützen wir das Kind/die Kinder mit unseren bisherigen </a:t>
            </a:r>
          </a:p>
          <a:p>
            <a:pPr marL="628650" lvl="1" indent="-171450">
              <a:buFontTx/>
              <a:buChar char="-"/>
            </a:pPr>
            <a:r>
              <a:rPr lang="de-DE" baseline="0" dirty="0"/>
              <a:t>Strategien in ihrem Kompetenzerwerb?</a:t>
            </a:r>
            <a:r>
              <a:rPr lang="de-DE" dirty="0">
                <a:sym typeface="Wingdings" panose="05000000000000000000" pitchFamily="2" charset="2"/>
              </a:rPr>
              <a:t> </a:t>
            </a:r>
          </a:p>
          <a:p>
            <a:pPr marL="628650" lvl="1" indent="-171450">
              <a:buFontTx/>
              <a:buChar char="-"/>
            </a:pPr>
            <a:endParaRPr lang="de-DE" dirty="0">
              <a:sym typeface="Wingdings" panose="05000000000000000000" pitchFamily="2" charset="2"/>
            </a:endParaRPr>
          </a:p>
          <a:p>
            <a:pPr marL="0" lvl="0" indent="0">
              <a:buFontTx/>
              <a:buNone/>
            </a:pPr>
            <a:r>
              <a:rPr lang="de-DE" baseline="0" dirty="0"/>
              <a:t>Möglicherweise ist es hilfreich, die Arbeit im Plenum zu unterbrechen und den Austausch in einer Kleingruppe, in einer Murmelgruppen oder zu zweit anzuregen. </a:t>
            </a:r>
            <a:endParaRPr lang="de-DE" i="1" baseline="0" dirty="0"/>
          </a:p>
        </p:txBody>
      </p:sp>
      <p:sp>
        <p:nvSpPr>
          <p:cNvPr id="4" name="Foliennummernplatzhalter 3"/>
          <p:cNvSpPr>
            <a:spLocks noGrp="1"/>
          </p:cNvSpPr>
          <p:nvPr>
            <p:ph type="sldNum" sz="quarter" idx="10"/>
          </p:nvPr>
        </p:nvSpPr>
        <p:spPr/>
        <p:txBody>
          <a:bodyPr/>
          <a:lstStyle/>
          <a:p>
            <a:fld id="{595933A5-608E-483C-9005-E71D0DB3BF90}" type="slidenum">
              <a:rPr lang="de-DE" smtClean="0"/>
              <a:t>11</a:t>
            </a:fld>
            <a:endParaRPr lang="de-DE"/>
          </a:p>
        </p:txBody>
      </p:sp>
    </p:spTree>
    <p:extLst>
      <p:ext uri="{BB962C8B-B14F-4D97-AF65-F5344CB8AC3E}">
        <p14:creationId xmlns:p14="http://schemas.microsoft.com/office/powerpoint/2010/main" val="3039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7205B773-D90B-4C42-B996-90C623A083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b="0" baseline="0" dirty="0"/>
              <a:t>Anmerkungen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Konflikte sind unvermeidbar, wenn Menschen aufeinandertreffen!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Meist werden Sie zunächst als negativ empfunden.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Anhand der bildlichen Darstellung mit den Eseln lassen sich gut die gegensätzlichen Interessen und der Konflikt- bzw. Aushandlungsprozess aufzeigen.</a:t>
            </a:r>
          </a:p>
        </p:txBody>
      </p:sp>
    </p:spTree>
    <p:extLst>
      <p:ext uri="{BB962C8B-B14F-4D97-AF65-F5344CB8AC3E}">
        <p14:creationId xmlns:p14="http://schemas.microsoft.com/office/powerpoint/2010/main" val="1918838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7205B773-D90B-4C42-B996-90C623A083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0" baseline="0" dirty="0"/>
              <a:t>Anmerkungen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Sind Konflikte eskaliert müssen sie in einem ersten Schritt deeskaliert werden.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Die auf der Folie dargestellten Vorgehensweisen für den „akuten Moment“ werden im Kapitel „Ausgrenzung abwenden und Übergriffe deeskalieren“ ausführlich erläutert (vgl. BBP S. 184).</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Tree>
    <p:extLst>
      <p:ext uri="{BB962C8B-B14F-4D97-AF65-F5344CB8AC3E}">
        <p14:creationId xmlns:p14="http://schemas.microsoft.com/office/powerpoint/2010/main" val="1918838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dirty="0">
                <a:sym typeface="Wingdings" pitchFamily="2" charset="2"/>
              </a:rPr>
              <a:t>Methodische Hinweise</a:t>
            </a:r>
            <a:endParaRPr lang="de-DE" dirty="0"/>
          </a:p>
          <a:p>
            <a:pPr marL="171450" indent="-171450">
              <a:buFontTx/>
              <a:buChar char="-"/>
            </a:pPr>
            <a:r>
              <a:rPr lang="de-DE" dirty="0"/>
              <a:t>Zum Einstieg in das Thema kann es hilfreich sein, Beispiele für Konfliktsituationen zu sammeln.</a:t>
            </a:r>
          </a:p>
          <a:p>
            <a:pPr marL="171450" indent="-171450">
              <a:buFontTx/>
              <a:buChar char="-"/>
            </a:pPr>
            <a:r>
              <a:rPr lang="de-DE" dirty="0"/>
              <a:t>Um sich auf die Bedarfe der Kinder in Konfliktsituationen einzustellen, können Sie gemeinsam überlegen, worum es den Kindern dabei geht (z.B. sich behaupten, sich schützen, etwas (wieder) bekommen)</a:t>
            </a:r>
            <a:endParaRPr lang="de-DE" baseline="0" dirty="0"/>
          </a:p>
          <a:p>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b="1" baseline="0" dirty="0">
              <a:solidFill>
                <a:srgbClr val="FF0000"/>
              </a:solidFill>
              <a:sym typeface="Wingdings"/>
            </a:endParaRPr>
          </a:p>
        </p:txBody>
      </p:sp>
      <p:sp>
        <p:nvSpPr>
          <p:cNvPr id="4" name="Foliennummernplatzhalter 3"/>
          <p:cNvSpPr>
            <a:spLocks noGrp="1"/>
          </p:cNvSpPr>
          <p:nvPr>
            <p:ph type="sldNum" sz="quarter" idx="10"/>
          </p:nvPr>
        </p:nvSpPr>
        <p:spPr/>
        <p:txBody>
          <a:bodyPr/>
          <a:lstStyle/>
          <a:p>
            <a:fld id="{595933A5-608E-483C-9005-E71D0DB3BF90}" type="slidenum">
              <a:rPr lang="de-DE" smtClean="0"/>
              <a:t>14</a:t>
            </a:fld>
            <a:endParaRPr lang="de-DE"/>
          </a:p>
        </p:txBody>
      </p:sp>
    </p:spTree>
    <p:extLst>
      <p:ext uri="{BB962C8B-B14F-4D97-AF65-F5344CB8AC3E}">
        <p14:creationId xmlns:p14="http://schemas.microsoft.com/office/powerpoint/2010/main" val="3421343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
              <a:tabLst/>
              <a:defRPr/>
            </a:pPr>
            <a:r>
              <a:rPr lang="de-DE" b="0" baseline="0" dirty="0"/>
              <a:t>Anmerkungen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0" baseline="0" dirty="0">
                <a:sym typeface="Wingdings"/>
              </a:rPr>
              <a:t>Für </a:t>
            </a:r>
            <a:r>
              <a:rPr lang="de-DE" baseline="0" dirty="0">
                <a:sym typeface="Wingdings"/>
              </a:rPr>
              <a:t>Kinder ist es insbesondere in Konfliktsituationen wichtig, </a:t>
            </a:r>
            <a:r>
              <a:rPr lang="de-DE" b="0" baseline="0" dirty="0">
                <a:sym typeface="Wingdings"/>
              </a:rPr>
              <a:t>in ihrer Perspektive wahrgenommen und „gehört“ zu werden.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0" baseline="0" dirty="0">
                <a:sym typeface="Wingdings"/>
              </a:rPr>
              <a:t>Wenn der Standpunkt des Kindes gespiegelt, also sprachlich vom Erwachsenen wiederholt </a:t>
            </a:r>
            <a:r>
              <a:rPr lang="de-DE" baseline="0" dirty="0">
                <a:sym typeface="Wingdings"/>
              </a:rPr>
              <a:t>wird, kann das Kind nachvollziehen, dass es verstanden wird.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sym typeface="Wingdings"/>
              </a:rPr>
              <a:t>Dies schafft die Basis, dem anderen Kind oder Ihnen zuzuhören.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baseline="0" dirty="0">
              <a:sym typeface="Wingdings"/>
            </a:endParaRPr>
          </a:p>
          <a:p>
            <a:pPr marL="0" indent="0">
              <a:buFont typeface="Wingdings" pitchFamily="2" charset="2"/>
              <a:buNone/>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baseline="0" dirty="0">
                <a:sym typeface="Wingdings" pitchFamily="2" charset="2"/>
              </a:rPr>
              <a:t>Methodische Hinweise</a:t>
            </a:r>
          </a:p>
          <a:p>
            <a:pPr marL="0" indent="0">
              <a:buFontTx/>
              <a:buNone/>
            </a:pPr>
            <a:r>
              <a:rPr lang="de-DE" baseline="0" dirty="0">
                <a:sym typeface="Wingdings" pitchFamily="2" charset="2"/>
              </a:rPr>
              <a:t>Mit diesen Fragen können Sie den Austausch zur </a:t>
            </a:r>
            <a:r>
              <a:rPr lang="de-DE" baseline="0" dirty="0"/>
              <a:t>Einnahme der Perspektive der Kinder </a:t>
            </a:r>
            <a:r>
              <a:rPr lang="de-DE" baseline="0" dirty="0">
                <a:sym typeface="Wingdings" pitchFamily="2" charset="2"/>
              </a:rPr>
              <a:t>unterstützen:</a:t>
            </a:r>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i="1" baseline="0" dirty="0"/>
              <a:t>Wie geht es Kindern in solchen Situationen? </a:t>
            </a:r>
          </a:p>
          <a:p>
            <a:r>
              <a:rPr lang="de-DE" i="1" baseline="0" dirty="0"/>
              <a:t>Was ist für die Kinder wichtig?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i="1" baseline="0" dirty="0"/>
              <a:t>Was brauchen Kinder von uns? </a:t>
            </a:r>
          </a:p>
          <a:p>
            <a:r>
              <a:rPr lang="de-DE" i="1" baseline="0" dirty="0"/>
              <a:t>Wie geht es uns selber in Konflikten? </a:t>
            </a:r>
          </a:p>
          <a:p>
            <a:r>
              <a:rPr lang="de-DE" i="1" baseline="0" dirty="0"/>
              <a:t>Was würden wir uns selber von einem*einer Streitschlichter*in / einer*einem unbeteiligten Freund*in wünschen?</a:t>
            </a:r>
            <a:endParaRPr lang="de-DE" baseline="0" dirty="0">
              <a:sym typeface="Wingdings"/>
            </a:endParaRPr>
          </a:p>
          <a:p>
            <a:pPr marL="0" indent="0">
              <a:buFont typeface="Wingdings" charset="0"/>
              <a:buNone/>
            </a:pPr>
            <a:endParaRPr lang="de-DE" b="1" baseline="0" dirty="0">
              <a:sym typeface="Wingdings"/>
            </a:endParaRPr>
          </a:p>
        </p:txBody>
      </p:sp>
      <p:sp>
        <p:nvSpPr>
          <p:cNvPr id="4" name="Foliennummernplatzhalter 3"/>
          <p:cNvSpPr>
            <a:spLocks noGrp="1"/>
          </p:cNvSpPr>
          <p:nvPr>
            <p:ph type="sldNum" sz="quarter" idx="10"/>
          </p:nvPr>
        </p:nvSpPr>
        <p:spPr/>
        <p:txBody>
          <a:bodyPr/>
          <a:lstStyle/>
          <a:p>
            <a:fld id="{595933A5-608E-483C-9005-E71D0DB3BF90}" type="slidenum">
              <a:rPr lang="de-DE" smtClean="0"/>
              <a:t>15</a:t>
            </a:fld>
            <a:endParaRPr lang="de-DE"/>
          </a:p>
        </p:txBody>
      </p:sp>
    </p:spTree>
    <p:extLst>
      <p:ext uri="{BB962C8B-B14F-4D97-AF65-F5344CB8AC3E}">
        <p14:creationId xmlns:p14="http://schemas.microsoft.com/office/powerpoint/2010/main" val="3421343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0" baseline="0" dirty="0"/>
              <a:t>Anmerkung</a:t>
            </a:r>
          </a:p>
          <a:p>
            <a:pPr marL="171450" indent="-171450">
              <a:buFontTx/>
              <a:buChar char="-"/>
            </a:pPr>
            <a:r>
              <a:rPr lang="de-DE" dirty="0"/>
              <a:t>Mit dieser Frage können Sie erarbeiten, welche wichtigen sozial-emotionalen Fähigkeiten Kinder dabei erwerben.</a:t>
            </a:r>
          </a:p>
          <a:p>
            <a:pPr marL="171450" indent="-171450">
              <a:buFontTx/>
              <a:buChar char="-"/>
            </a:pPr>
            <a:r>
              <a:rPr lang="de-DE" dirty="0"/>
              <a:t>Dies verdeutlicht, dass „Konflikte und Aushandlungsprozesse“ wichtige </a:t>
            </a:r>
            <a:r>
              <a:rPr lang="de-DE" b="1" baseline="0" dirty="0"/>
              <a:t>pädagogische</a:t>
            </a:r>
            <a:r>
              <a:rPr lang="de-DE" baseline="0" dirty="0"/>
              <a:t> Alltagssituationen sind.</a:t>
            </a:r>
            <a:endParaRPr lang="de-DE" dirty="0"/>
          </a:p>
        </p:txBody>
      </p:sp>
      <p:sp>
        <p:nvSpPr>
          <p:cNvPr id="4" name="Foliennummernplatzhalter 3"/>
          <p:cNvSpPr>
            <a:spLocks noGrp="1"/>
          </p:cNvSpPr>
          <p:nvPr>
            <p:ph type="sldNum" sz="quarter" idx="10"/>
          </p:nvPr>
        </p:nvSpPr>
        <p:spPr/>
        <p:txBody>
          <a:bodyPr/>
          <a:lstStyle/>
          <a:p>
            <a:fld id="{595933A5-608E-483C-9005-E71D0DB3BF90}" type="slidenum">
              <a:rPr lang="de-DE" smtClean="0"/>
              <a:t>16</a:t>
            </a:fld>
            <a:endParaRPr lang="de-DE"/>
          </a:p>
        </p:txBody>
      </p:sp>
    </p:spTree>
    <p:extLst>
      <p:ext uri="{BB962C8B-B14F-4D97-AF65-F5344CB8AC3E}">
        <p14:creationId xmlns:p14="http://schemas.microsoft.com/office/powerpoint/2010/main" val="3421343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7205B773-D90B-4C42-B996-90C623A083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0" baseline="0" dirty="0"/>
              <a:t>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i="0" dirty="0"/>
              <a:t>Nach dieser Vorbereitung kann verglichen werden, welche Aussagen dazu im Brandenburger Bildungsplan zu finden sind.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i="0" dirty="0"/>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i="0" baseline="0" dirty="0">
                <a:sym typeface="Wingdings" pitchFamily="2" charset="2"/>
              </a:rPr>
              <a:t>Methodische Hinweise</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i="0" baseline="0" dirty="0">
                <a:sym typeface="Wingdings" pitchFamily="2" charset="2"/>
              </a:rPr>
              <a:t>Zur Abwechslung können Sie einen Abschnitt lesen (BBP S. 173) und die wichtigsten Stichpunkte sammeln.</a:t>
            </a:r>
            <a:endParaRPr lang="de-DE" i="0" dirty="0"/>
          </a:p>
          <a:p>
            <a:endParaRPr lang="de-DE" dirty="0"/>
          </a:p>
        </p:txBody>
      </p:sp>
    </p:spTree>
    <p:extLst>
      <p:ext uri="{BB962C8B-B14F-4D97-AF65-F5344CB8AC3E}">
        <p14:creationId xmlns:p14="http://schemas.microsoft.com/office/powerpoint/2010/main" val="1918838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7205B773-D90B-4C42-B996-90C623A083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0" baseline="0" dirty="0"/>
              <a:t>Anmerkungen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in dieser Bildungsgelegenheit finden sich basale und lebenswichtige zu lernende sozial-emotionale Kompetenzen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Um dieses Lernen zu ermöglichen, braucht es Raum und Zeit für Konflikte</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aseline="0" dirty="0">
                <a:sym typeface="Wingdings" pitchFamily="2" charset="2"/>
              </a:rPr>
              <a:t> Methodische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sym typeface="Wingdings" pitchFamily="2" charset="2"/>
              </a:rPr>
              <a:t>Die Diskussion der organisatorischen Umsetzung kann zu einem späteren Zeitpunkt aufgegriffen werden (s. Folie 21).</a:t>
            </a:r>
            <a:endParaRPr lang="de-DE" baseline="0" dirty="0"/>
          </a:p>
        </p:txBody>
      </p:sp>
    </p:spTree>
    <p:extLst>
      <p:ext uri="{BB962C8B-B14F-4D97-AF65-F5344CB8AC3E}">
        <p14:creationId xmlns:p14="http://schemas.microsoft.com/office/powerpoint/2010/main" val="19188388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7205B773-D90B-4C42-B996-90C623A083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aseline="0" dirty="0"/>
              <a:t> </a:t>
            </a:r>
            <a:r>
              <a:rPr lang="de-DE" baseline="0" dirty="0" err="1"/>
              <a:t>Methodischee</a:t>
            </a:r>
            <a:r>
              <a:rPr lang="de-DE" baseline="0" dirty="0"/>
              <a:t>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Um die 3 Schritte der Konfliktlösung gut nachzuvollziehen und anschaulich zu machen, </a:t>
            </a:r>
            <a:r>
              <a:rPr lang="de-DE" dirty="0"/>
              <a:t>können Sie die Beispiele zur</a:t>
            </a:r>
            <a:r>
              <a:rPr lang="de-DE" baseline="0" dirty="0"/>
              <a:t> Umsetzung</a:t>
            </a:r>
            <a:r>
              <a:rPr lang="de-DE" dirty="0"/>
              <a:t> gemeinsam lesen und diskutieren (BBP S. 174-175).</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Tree>
    <p:extLst>
      <p:ext uri="{BB962C8B-B14F-4D97-AF65-F5344CB8AC3E}">
        <p14:creationId xmlns:p14="http://schemas.microsoft.com/office/powerpoint/2010/main" val="1918838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2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2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Methodische Hinweise</a:t>
            </a:r>
            <a:endParaRPr lang="de-DE" sz="1800" b="0" baseline="0" dirty="0"/>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baseline="0" dirty="0"/>
              <a:t>Möglicherweise ist es an dieser Stelle hilfreich, die Arbeit in der Gesamtgruppe zu unterbrechen und den Austausch zu zweit oder in Murmelgruppen anzuregen. </a:t>
            </a:r>
            <a:endParaRPr lang="de-DE" sz="1800" dirty="0"/>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dirty="0"/>
              <a:t>Alternativ</a:t>
            </a:r>
            <a:r>
              <a:rPr lang="de-DE" sz="1800" baseline="0" dirty="0"/>
              <a:t> kann das Praxisbeispiel </a:t>
            </a:r>
            <a:r>
              <a:rPr lang="de-DE" sz="1800" b="0" baseline="0" dirty="0"/>
              <a:t>vor</a:t>
            </a:r>
            <a:r>
              <a:rPr lang="de-DE" sz="1800" b="1" baseline="0" dirty="0"/>
              <a:t> </a:t>
            </a:r>
            <a:r>
              <a:rPr lang="de-DE" sz="1800" baseline="0" dirty="0"/>
              <a:t>der Erläuterung der 3 Schritte als Einstieg gelesen und dabei die Schritte der Konflikte herausgearbeitet werden. Dazu können Sie z.B. diese Fragen nutzen: </a:t>
            </a:r>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lang="de-DE" sz="1800" i="1" baseline="0" dirty="0"/>
              <a:t>Wie unterstützt Swetlana die Kinder in der Konfliktlösung? </a:t>
            </a:r>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lang="de-DE" sz="1800" i="1" baseline="0" dirty="0"/>
              <a:t>Bitte nennt hilfreiche Äußerungen und Handlungen.</a:t>
            </a:r>
            <a:endParaRPr lang="de-DE" sz="1800" i="1" dirty="0"/>
          </a:p>
        </p:txBody>
      </p:sp>
      <p:sp>
        <p:nvSpPr>
          <p:cNvPr id="4" name="Foliennummernplatzhalter 3"/>
          <p:cNvSpPr>
            <a:spLocks noGrp="1"/>
          </p:cNvSpPr>
          <p:nvPr>
            <p:ph type="sldNum" sz="quarter" idx="5"/>
          </p:nvPr>
        </p:nvSpPr>
        <p:spPr/>
        <p:txBody>
          <a:bodyPr/>
          <a:lstStyle/>
          <a:p>
            <a:fld id="{595933A5-608E-483C-9005-E71D0DB3BF90}" type="slidenum">
              <a:rPr lang="de-DE" smtClean="0"/>
              <a:t>20</a:t>
            </a:fld>
            <a:endParaRPr lang="de-DE"/>
          </a:p>
        </p:txBody>
      </p:sp>
    </p:spTree>
    <p:extLst>
      <p:ext uri="{BB962C8B-B14F-4D97-AF65-F5344CB8AC3E}">
        <p14:creationId xmlns:p14="http://schemas.microsoft.com/office/powerpoint/2010/main" val="1473473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baseline="0" dirty="0">
                <a:sym typeface="Wingdings" pitchFamily="2" charset="2"/>
              </a:rPr>
              <a:t> Methodische Hinweise</a:t>
            </a:r>
            <a:endParaRPr lang="de-DE" sz="1800"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800" baseline="0" dirty="0">
                <a:sym typeface="Wingdings" pitchFamily="2" charset="2"/>
              </a:rPr>
              <a:t>Hier kann es hilfreich sein, wenn diese Fragen in den jeweiligen Kleinteams besprochen werden.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800" baseline="0" dirty="0"/>
              <a:t>Notieren Sie mögliche Stolpersteine und diskutieren Sie gemeinsam Lösungsideen.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800" baseline="0" dirty="0"/>
              <a:t>An dieser Stelle können konkrete Absprachen, wie Sie sich in Konfliktsituationen organisieren können, getroffen werden: wer kann was wann wo übernehmen?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800" baseline="0" dirty="0"/>
              <a:t>Durch das Notieren und Sichtbarmachen der Absprachen können Sie die spätere Umsetzung erleichtern.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i="1" dirty="0"/>
          </a:p>
        </p:txBody>
      </p:sp>
      <p:sp>
        <p:nvSpPr>
          <p:cNvPr id="4" name="Foliennummernplatzhalter 3"/>
          <p:cNvSpPr>
            <a:spLocks noGrp="1"/>
          </p:cNvSpPr>
          <p:nvPr>
            <p:ph type="sldNum" sz="quarter" idx="5"/>
          </p:nvPr>
        </p:nvSpPr>
        <p:spPr/>
        <p:txBody>
          <a:bodyPr/>
          <a:lstStyle/>
          <a:p>
            <a:fld id="{595933A5-608E-483C-9005-E71D0DB3BF90}" type="slidenum">
              <a:rPr lang="de-DE" smtClean="0"/>
              <a:t>21</a:t>
            </a:fld>
            <a:endParaRPr lang="de-DE"/>
          </a:p>
        </p:txBody>
      </p:sp>
    </p:spTree>
    <p:extLst>
      <p:ext uri="{BB962C8B-B14F-4D97-AF65-F5344CB8AC3E}">
        <p14:creationId xmlns:p14="http://schemas.microsoft.com/office/powerpoint/2010/main" val="1473473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2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b="0" baseline="0" dirty="0"/>
              <a:t>Anmerkungen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i="0" baseline="0" dirty="0"/>
              <a:t>Im Umgang mit den „Vorsicht“-Sätzen ist es wichtig, einen offenen Austausch und eine positive „Fehlerkultur“ zu schaffen.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sz="1800" i="0" baseline="0" dirty="0"/>
              <a:t>Bei Bedarf können Sie ansprechen, dass jede*r auch Fehler macht. Entscheidend ist im ersten Schritt, dies wahrzunehmen und dem Kind gegenüber anzuerkennen bzw. sich zu entschuldigen. Jedes Verhalten kann reflektiert und geändert werden.</a:t>
            </a:r>
            <a:endParaRPr lang="de-DE" sz="1800" i="0" dirty="0"/>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de-DE" sz="1800" i="0" baseline="0" dirty="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800" i="0" baseline="0" dirty="0">
                <a:sym typeface="Wingdings" pitchFamily="2" charset="2"/>
              </a:rPr>
              <a:t>Methodische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i="0" baseline="0" dirty="0">
                <a:sym typeface="Wingdings" pitchFamily="2" charset="2"/>
              </a:rPr>
              <a:t>Mit diesen </a:t>
            </a:r>
            <a:r>
              <a:rPr lang="de-DE" sz="1800" i="0" baseline="0" dirty="0"/>
              <a:t>Fragen können Sie die Auseinandersetzung anregen und unterstützen: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i="1" baseline="0" dirty="0"/>
              <a:t>Warum hast Du diesen Satz ausgewählt?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i="1" baseline="0" dirty="0"/>
              <a:t>Was ist Deine Erfahrung damit?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i="1" baseline="0" dirty="0"/>
              <a:t>Wie könnte man stattdessen handeln?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i="1" baseline="0" dirty="0"/>
              <a:t>Was sagen wir auch schon mal?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i="1" baseline="0" dirty="0"/>
              <a:t>Wie handeln wir selber in den genannten Situationen?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i="1" baseline="0" dirty="0"/>
              <a:t>Gibt es dafür einen Grund?</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i="1" baseline="0" dirty="0"/>
              <a:t>Was sollten wir ändern?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i="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i="0" baseline="0" dirty="0"/>
              <a:t>Alternativ können Sie auch besonders wichtige Vorsichts-Sätze vorab selber auswählen, kopieren oder ausdrucken und ausschneiden. Lassen Sie die Ausschnitte ziehen. In Kleingruppen kann über die jeweiligen Sätze diskutiert und auf die eigene Praxis bezogen werden.</a:t>
            </a:r>
          </a:p>
        </p:txBody>
      </p:sp>
      <p:sp>
        <p:nvSpPr>
          <p:cNvPr id="4" name="Foliennummernplatzhalter 3"/>
          <p:cNvSpPr>
            <a:spLocks noGrp="1"/>
          </p:cNvSpPr>
          <p:nvPr>
            <p:ph type="sldNum" sz="quarter" idx="5"/>
          </p:nvPr>
        </p:nvSpPr>
        <p:spPr/>
        <p:txBody>
          <a:bodyPr/>
          <a:lstStyle/>
          <a:p>
            <a:fld id="{595933A5-608E-483C-9005-E71D0DB3BF90}" type="slidenum">
              <a:rPr lang="de-DE" smtClean="0"/>
              <a:t>22</a:t>
            </a:fld>
            <a:endParaRPr lang="de-DE"/>
          </a:p>
        </p:txBody>
      </p:sp>
    </p:spTree>
    <p:extLst>
      <p:ext uri="{BB962C8B-B14F-4D97-AF65-F5344CB8AC3E}">
        <p14:creationId xmlns:p14="http://schemas.microsoft.com/office/powerpoint/2010/main" val="1473473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8B2B83D0-282D-4D75-BB85-F0B87C1DED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Jeder</a:t>
            </a:r>
            <a:r>
              <a:rPr lang="de-DE" baseline="0" dirty="0"/>
              <a:t> Bildungsbereich ist im Bildungsplan auf gleiche Weise strukturiert: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aseline="0" dirty="0"/>
              <a:t>Was Kinder lernen können: Fachliches zum Bildungsbereich</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aseline="0" dirty="0"/>
              <a:t>Pädagogisches Handeln: Konkrete Handlungen zur Umsetzung</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aseline="0" dirty="0"/>
              <a:t>Praxis-Impuls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aseline="0" dirty="0"/>
              <a:t>Partizipative Bildungsumgebung: Gemeinsame Raumgestaltung</a:t>
            </a:r>
          </a:p>
          <a:p>
            <a:endParaRPr lang="de-DE" dirty="0"/>
          </a:p>
          <a:p>
            <a:endParaRPr lang="de-DE" dirty="0"/>
          </a:p>
        </p:txBody>
      </p:sp>
    </p:spTree>
    <p:extLst>
      <p:ext uri="{BB962C8B-B14F-4D97-AF65-F5344CB8AC3E}">
        <p14:creationId xmlns:p14="http://schemas.microsoft.com/office/powerpoint/2010/main" val="611530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171450" indent="-171450">
              <a:buFontTx/>
              <a:buChar char="-"/>
            </a:pPr>
            <a:r>
              <a:rPr lang="de-DE" dirty="0"/>
              <a:t>Zum Einstieg können Sie sich bewusst machen, wofür Sprache wichtig ist.</a:t>
            </a:r>
          </a:p>
          <a:p>
            <a:pPr marL="171450" indent="-171450">
              <a:buFontTx/>
              <a:buChar char="-"/>
            </a:pPr>
            <a:r>
              <a:rPr lang="de-DE" dirty="0"/>
              <a:t>Vielleicht mögen Sie auch dieses Zitat einbringen: „Sprache ist der Schlüssel zur Welt“ (Wilhelm v. Humboldt). </a:t>
            </a:r>
          </a:p>
          <a:p>
            <a:pPr marL="171450" indent="-171450">
              <a:buFontTx/>
              <a:buChar char="-"/>
            </a:pPr>
            <a:endParaRPr lang="de-DE" dirty="0"/>
          </a:p>
          <a:p>
            <a:pPr marL="0" indent="0">
              <a:buFont typeface="Wingdings" pitchFamily="2" charset="2"/>
              <a:buNone/>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dirty="0">
                <a:sym typeface="Wingdings" pitchFamily="2" charset="2"/>
              </a:rPr>
              <a:t>Methodische Hinweise:</a:t>
            </a:r>
          </a:p>
          <a:p>
            <a:pPr marL="171450" indent="-171450">
              <a:buFontTx/>
              <a:buChar char="-"/>
            </a:pPr>
            <a:r>
              <a:rPr lang="de-DE" dirty="0">
                <a:sym typeface="Wingdings" pitchFamily="2" charset="2"/>
              </a:rPr>
              <a:t>Wenn Sie in dem Bild bleiben möchten, können Sie gemeinsam diskutieren und sammeln, welche Räume mit dem Schlüssel “Sprache“ erschlossen werden können. </a:t>
            </a:r>
          </a:p>
          <a:p>
            <a:pPr marL="171450" indent="-171450">
              <a:buFontTx/>
              <a:buChar char="-"/>
            </a:pPr>
            <a:r>
              <a:rPr lang="de-DE" dirty="0">
                <a:sym typeface="Wingdings" pitchFamily="2" charset="2"/>
              </a:rPr>
              <a:t>Alternativ können Sie sammeln, wofür Sprache wichtig ist: </a:t>
            </a:r>
          </a:p>
          <a:p>
            <a:pPr marL="628650" lvl="1" indent="-171450">
              <a:buFont typeface="Arial" panose="020B0604020202020204" pitchFamily="34" charset="0"/>
              <a:buChar char="•"/>
            </a:pPr>
            <a:r>
              <a:rPr lang="de-DE" i="1" dirty="0">
                <a:sym typeface="Wingdings" pitchFamily="2" charset="2"/>
              </a:rPr>
              <a:t>Welche Erfahrungen ermöglicht Sprache? </a:t>
            </a:r>
          </a:p>
          <a:p>
            <a:pPr marL="628650" lvl="1" indent="-171450">
              <a:buFont typeface="Arial" panose="020B0604020202020204" pitchFamily="34" charset="0"/>
              <a:buChar char="•"/>
            </a:pPr>
            <a:r>
              <a:rPr lang="de-DE" i="1" dirty="0">
                <a:sym typeface="Wingdings" pitchFamily="2" charset="2"/>
              </a:rPr>
              <a:t>Wofür wird Sprache eingesetzt?</a:t>
            </a:r>
          </a:p>
          <a:p>
            <a:pPr marL="628650" lvl="1" indent="-171450">
              <a:buFont typeface="Arial" panose="020B0604020202020204" pitchFamily="34" charset="0"/>
              <a:buChar char="•"/>
            </a:pPr>
            <a:r>
              <a:rPr lang="de-DE" i="1" dirty="0">
                <a:sym typeface="Wingdings" pitchFamily="2" charset="2"/>
              </a:rPr>
              <a:t>Wofür nutzen wir Sprache und Sprechen?</a:t>
            </a:r>
          </a:p>
          <a:p>
            <a:pPr marL="628650" lvl="1" indent="-171450">
              <a:buFont typeface="Arial" panose="020B0604020202020204" pitchFamily="34" charset="0"/>
              <a:buChar char="•"/>
            </a:pPr>
            <a:r>
              <a:rPr lang="de-DE" i="1" dirty="0">
                <a:sym typeface="Wingdings" pitchFamily="2" charset="2"/>
              </a:rPr>
              <a:t>Was wäre, wenn wir keine Sprache hätten? </a:t>
            </a:r>
          </a:p>
          <a:p>
            <a:pPr marL="0" indent="0">
              <a:buFont typeface="Wingdings" pitchFamily="2" charset="2"/>
              <a:buNone/>
            </a:pPr>
            <a:endParaRPr lang="de-DE" dirty="0"/>
          </a:p>
        </p:txBody>
      </p:sp>
      <p:sp>
        <p:nvSpPr>
          <p:cNvPr id="4" name="Foliennummernplatzhalter 3"/>
          <p:cNvSpPr>
            <a:spLocks noGrp="1"/>
          </p:cNvSpPr>
          <p:nvPr>
            <p:ph type="sldNum" sz="quarter" idx="10"/>
          </p:nvPr>
        </p:nvSpPr>
        <p:spPr/>
        <p:txBody>
          <a:bodyPr/>
          <a:lstStyle/>
          <a:p>
            <a:fld id="{595933A5-608E-483C-9005-E71D0DB3BF90}" type="slidenum">
              <a:rPr lang="de-DE" smtClean="0"/>
              <a:t>25</a:t>
            </a:fld>
            <a:endParaRPr lang="de-DE"/>
          </a:p>
        </p:txBody>
      </p:sp>
    </p:spTree>
    <p:extLst>
      <p:ext uri="{BB962C8B-B14F-4D97-AF65-F5344CB8AC3E}">
        <p14:creationId xmlns:p14="http://schemas.microsoft.com/office/powerpoint/2010/main" val="1813970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0" baseline="0" dirty="0"/>
              <a:t>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i="0" dirty="0"/>
              <a:t>Nach dieser Vorbereitung kann verglichen werden, welche Aussagen dazu im Brandenburger Bildungsplan zu finden sind.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i="0" dirty="0"/>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i="0" baseline="0" dirty="0">
                <a:sym typeface="Wingdings" pitchFamily="2" charset="2"/>
              </a:rPr>
              <a:t>Methodische Hinweise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i="0" baseline="0" dirty="0">
                <a:sym typeface="Wingdings" pitchFamily="2" charset="2"/>
              </a:rPr>
              <a:t>Zur Abwechslung können Sie einen Abschnitt lesen (BBP S. 213-214) und die wichtigsten Stichpunkte sammeln.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i="0" baseline="0" dirty="0">
                <a:sym typeface="Wingdings" pitchFamily="2" charset="2"/>
              </a:rPr>
              <a:t>Wenn Sie die Aspekte in einem kurzen Input vorstellen möchten, können Sie auch das Schaubild auf der folgenden Folie nutzen.</a:t>
            </a:r>
            <a:endParaRPr lang="de-DE" i="0" dirty="0"/>
          </a:p>
          <a:p>
            <a:endParaRPr lang="de-DE" dirty="0"/>
          </a:p>
        </p:txBody>
      </p:sp>
      <p:sp>
        <p:nvSpPr>
          <p:cNvPr id="4" name="Foliennummernplatzhalter 3"/>
          <p:cNvSpPr>
            <a:spLocks noGrp="1"/>
          </p:cNvSpPr>
          <p:nvPr>
            <p:ph type="sldNum" sz="quarter" idx="10"/>
          </p:nvPr>
        </p:nvSpPr>
        <p:spPr/>
        <p:txBody>
          <a:bodyPr/>
          <a:lstStyle/>
          <a:p>
            <a:fld id="{595933A5-608E-483C-9005-E71D0DB3BF90}" type="slidenum">
              <a:rPr lang="de-DE" smtClean="0"/>
              <a:t>26</a:t>
            </a:fld>
            <a:endParaRPr lang="de-DE"/>
          </a:p>
        </p:txBody>
      </p:sp>
    </p:spTree>
    <p:extLst>
      <p:ext uri="{BB962C8B-B14F-4D97-AF65-F5344CB8AC3E}">
        <p14:creationId xmlns:p14="http://schemas.microsoft.com/office/powerpoint/2010/main" val="4287115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0" baseline="0" dirty="0"/>
              <a:t>Anmerkungen</a:t>
            </a:r>
            <a:endParaRPr lang="de-D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Die einzelnen Bereiche (“Identitätsentwicklung“, „soziale und emotionale Entwicklung“ usw.) werden im Bildungsplan zunächst vorgestellt (BBP S. 213-214)</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Darauf folgt im Abschnitt „Pädagogisches Handeln“ (BBP S. 215-217), wie diese Bereiche durch Pädagogisches Handeln unterstützt werden können.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Für den Zusammenhang mit der Alltagssituation „Konflikte und Aushandlungsprozesse“ sind besonders die Abschnitte zu „Identitätsentwicklung unterstützen“ und „soziale und emotionale Entwicklung begleiten“ interessant.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dirty="0">
                <a:sym typeface="Wingdings" pitchFamily="2" charset="2"/>
              </a:rPr>
              <a:t>Methodische Hinweise</a:t>
            </a:r>
            <a:endParaRPr lang="de-DE" baseline="0"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dirty="0"/>
              <a:t>Das Schaubild lässt sich leichter nachvollziehen, wenn es z.B. am Flipchart (</a:t>
            </a:r>
            <a:r>
              <a:rPr lang="de-DE" baseline="0" dirty="0"/>
              <a:t>gemeinsam) nach und nach entwickelt wird.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Nachdem Sie die Bereiche erarbeitet haben, können Sie z.B. in Kleingruppen die entsprechenden Abschnitte zum Pädagogischen Handeln lesen und sich gegenseitig vorstellen lassen.</a:t>
            </a:r>
          </a:p>
          <a:p>
            <a:pPr marL="171450" indent="-171450">
              <a:buFontTx/>
              <a:buChar char="-"/>
            </a:pPr>
            <a:endParaRPr lang="de-DE" baseline="0" dirty="0"/>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de-DE" baseline="0" dirty="0"/>
          </a:p>
          <a:p>
            <a:endParaRPr lang="de-DE" dirty="0"/>
          </a:p>
          <a:p>
            <a:endParaRPr lang="de-DE" dirty="0"/>
          </a:p>
        </p:txBody>
      </p:sp>
      <p:sp>
        <p:nvSpPr>
          <p:cNvPr id="4" name="Foliennummernplatzhalter 3"/>
          <p:cNvSpPr>
            <a:spLocks noGrp="1"/>
          </p:cNvSpPr>
          <p:nvPr>
            <p:ph type="sldNum" sz="quarter" idx="10"/>
          </p:nvPr>
        </p:nvSpPr>
        <p:spPr/>
        <p:txBody>
          <a:bodyPr/>
          <a:lstStyle/>
          <a:p>
            <a:fld id="{595933A5-608E-483C-9005-E71D0DB3BF90}" type="slidenum">
              <a:rPr lang="de-DE" smtClean="0"/>
              <a:t>27</a:t>
            </a:fld>
            <a:endParaRPr lang="de-DE"/>
          </a:p>
        </p:txBody>
      </p:sp>
    </p:spTree>
    <p:extLst>
      <p:ext uri="{BB962C8B-B14F-4D97-AF65-F5344CB8AC3E}">
        <p14:creationId xmlns:p14="http://schemas.microsoft.com/office/powerpoint/2010/main" val="39597905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b="0" baseline="0" dirty="0"/>
              <a:t>Anmerkungen</a:t>
            </a:r>
            <a:endParaRPr lang="de-DE" dirty="0">
              <a:sym typeface="Wingdings" pitchFamily="2" charset="2"/>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Hier bietet sich eine gute Gelegenheit, sich bewusst zu machen, wie komplex Sprache ist und welche Aspekte/ Sprachebenen gelernt werden müssen.</a:t>
            </a:r>
            <a:endParaRPr lang="de-DE" dirty="0">
              <a:sym typeface="Wingdings" pitchFamily="2" charset="2"/>
            </a:endParaRPr>
          </a:p>
          <a:p>
            <a:pPr marL="0" indent="0">
              <a:buFontTx/>
              <a:buNone/>
            </a:pPr>
            <a:endParaRPr lang="de-DE" dirty="0">
              <a:sym typeface="Wingdings" pitchFamily="2" charset="2"/>
            </a:endParaRPr>
          </a:p>
          <a:p>
            <a:pPr marL="0" indent="0">
              <a:buFontTx/>
              <a:buNone/>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dirty="0">
                <a:sym typeface="Wingdings" pitchFamily="2" charset="2"/>
              </a:rPr>
              <a:t>Methodische Hinweise</a:t>
            </a:r>
            <a:endParaRPr lang="de-DE" dirty="0"/>
          </a:p>
          <a:p>
            <a:pPr marL="171450" indent="-171450">
              <a:buFontTx/>
              <a:buChar char="-"/>
            </a:pPr>
            <a:r>
              <a:rPr lang="de-DE" dirty="0"/>
              <a:t>Sie können zu jedem Sprachbereich Beispiele sammeln bzw. aus</a:t>
            </a:r>
            <a:r>
              <a:rPr lang="de-DE" baseline="0" dirty="0"/>
              <a:t> dem Bildungsplan heraussuchen lassen (BBP S. 214).</a:t>
            </a:r>
          </a:p>
          <a:p>
            <a:pPr marL="171450" indent="-171450">
              <a:buFontTx/>
              <a:buChar char="-"/>
            </a:pPr>
            <a:r>
              <a:rPr lang="de-DE" baseline="0" dirty="0"/>
              <a:t>Sie können gemeinsam überlegen, welche Sprachbereiche im Kontext der Konfliktklärung besonders wichtig sind und warum: z. B. Sprachhandlungswissen, Wortschatz, Grammatik</a:t>
            </a:r>
            <a:r>
              <a:rPr lang="de-DE" baseline="0"/>
              <a:t>, Erzählfähigkeit.</a:t>
            </a:r>
            <a:endParaRPr lang="de-DE" baseline="0" dirty="0"/>
          </a:p>
          <a:p>
            <a:pPr marL="171450" indent="-171450">
              <a:buFontTx/>
              <a:buChar char="-"/>
            </a:pPr>
            <a:endParaRPr lang="de-DE" baseline="0" dirty="0"/>
          </a:p>
        </p:txBody>
      </p:sp>
      <p:sp>
        <p:nvSpPr>
          <p:cNvPr id="4" name="Foliennummernplatzhalter 3"/>
          <p:cNvSpPr>
            <a:spLocks noGrp="1"/>
          </p:cNvSpPr>
          <p:nvPr>
            <p:ph type="sldNum" sz="quarter" idx="10"/>
          </p:nvPr>
        </p:nvSpPr>
        <p:spPr/>
        <p:txBody>
          <a:bodyPr/>
          <a:lstStyle/>
          <a:p>
            <a:fld id="{595933A5-608E-483C-9005-E71D0DB3BF90}" type="slidenum">
              <a:rPr lang="de-DE" smtClean="0"/>
              <a:t>28</a:t>
            </a:fld>
            <a:endParaRPr lang="de-DE"/>
          </a:p>
        </p:txBody>
      </p:sp>
    </p:spTree>
    <p:extLst>
      <p:ext uri="{BB962C8B-B14F-4D97-AF65-F5344CB8AC3E}">
        <p14:creationId xmlns:p14="http://schemas.microsoft.com/office/powerpoint/2010/main" val="34895990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0040FE4A-AA61-4B3C-A28C-377E5FC989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b="0" dirty="0">
                <a:sym typeface="Wingdings" pitchFamily="2" charset="2"/>
              </a:rPr>
              <a:t>Methodische Hinweise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0" dirty="0"/>
              <a:t>Sie können hier einen Austausch in Kleingruppen anregen. Vielleicht können sich die Kleinteams mischen, so dass Anregungen aus verschiedenen Gruppen ausgetauscht werden können.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0" dirty="0"/>
              <a:t>Kolleg*innen im U3- Bereich können sich </a:t>
            </a:r>
            <a:r>
              <a:rPr lang="de-DE" b="0"/>
              <a:t>z. B</a:t>
            </a:r>
            <a:r>
              <a:rPr lang="de-DE" b="0" dirty="0"/>
              <a:t>. dazu austauschen, welche grundlegenden sprachlichen Fähigkeiten sie in diesem Kontext bei den Kindern unterstützen können und welches konkrete sprachliche Angebot für diese Kinder hilfreich sein kann.</a:t>
            </a:r>
          </a:p>
        </p:txBody>
      </p:sp>
    </p:spTree>
    <p:extLst>
      <p:ext uri="{BB962C8B-B14F-4D97-AF65-F5344CB8AC3E}">
        <p14:creationId xmlns:p14="http://schemas.microsoft.com/office/powerpoint/2010/main" val="31114901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30</a:t>
            </a:fld>
            <a:endParaRPr lang="de-DE"/>
          </a:p>
        </p:txBody>
      </p:sp>
    </p:spTree>
    <p:extLst>
      <p:ext uri="{BB962C8B-B14F-4D97-AF65-F5344CB8AC3E}">
        <p14:creationId xmlns:p14="http://schemas.microsoft.com/office/powerpoint/2010/main" val="19686613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31</a:t>
            </a:fld>
            <a:endParaRPr lang="de-DE"/>
          </a:p>
        </p:txBody>
      </p:sp>
    </p:spTree>
    <p:extLst>
      <p:ext uri="{BB962C8B-B14F-4D97-AF65-F5344CB8AC3E}">
        <p14:creationId xmlns:p14="http://schemas.microsoft.com/office/powerpoint/2010/main" val="1500694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de-DE" dirty="0"/>
          </a:p>
        </p:txBody>
      </p:sp>
      <p:sp>
        <p:nvSpPr>
          <p:cNvPr id="384" name="Google Shape;384;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e-DE" sz="1200" b="0" i="0" u="none" strike="noStrike" cap="none">
                <a:solidFill>
                  <a:srgbClr val="000000"/>
                </a:solidFill>
                <a:latin typeface="Calibri"/>
                <a:ea typeface="Calibri"/>
                <a:cs typeface="Calibri"/>
                <a:sym typeface="Calibri"/>
              </a:rPr>
              <a:t>32</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6698963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4" name="Inhaltsplatzhalter 4">
            <a:extLst>
              <a:ext uri="{FF2B5EF4-FFF2-40B4-BE49-F238E27FC236}">
                <a16:creationId xmlns:a16="http://schemas.microsoft.com/office/drawing/2014/main" id="{1D859160-11A9-8C48-07CE-D76115EE6F6D}"/>
              </a:ext>
            </a:extLst>
          </p:cNvPr>
          <p:cNvPicPr>
            <a:picLocks noChangeAspect="1"/>
          </p:cNvPicPr>
          <p:nvPr userDrawn="1"/>
        </p:nvPicPr>
        <p:blipFill>
          <a:blip r:embed="rId2">
            <a:alphaModFix amt="50000"/>
          </a:blip>
          <a:stretch>
            <a:fillRect/>
          </a:stretch>
        </p:blipFill>
        <p:spPr>
          <a:xfrm>
            <a:off x="0" y="-268942"/>
            <a:ext cx="12192000" cy="9144000"/>
          </a:xfrm>
          <a:prstGeom prst="rect">
            <a:avLst/>
          </a:prstGeom>
        </p:spPr>
      </p:pic>
      <p:sp>
        <p:nvSpPr>
          <p:cNvPr id="2" name="Titel 1">
            <a:extLst>
              <a:ext uri="{FF2B5EF4-FFF2-40B4-BE49-F238E27FC236}">
                <a16:creationId xmlns:a16="http://schemas.microsoft.com/office/drawing/2014/main" id="{F2731436-CFD4-5149-890D-69D0BA35994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25B8D50C-DFA6-F645-89EE-671B41416A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4" name="Datumsplatzhalter 3">
            <a:extLst>
              <a:ext uri="{FF2B5EF4-FFF2-40B4-BE49-F238E27FC236}">
                <a16:creationId xmlns:a16="http://schemas.microsoft.com/office/drawing/2014/main" id="{F395FA1D-21C0-A744-9671-B762FF029CDA}"/>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5" name="Fußzeilenplatzhalter 4">
            <a:extLst>
              <a:ext uri="{FF2B5EF4-FFF2-40B4-BE49-F238E27FC236}">
                <a16:creationId xmlns:a16="http://schemas.microsoft.com/office/drawing/2014/main" id="{902D2F24-0CB0-8C42-96A7-8C5958851214}"/>
              </a:ext>
            </a:extLst>
          </p:cNvPr>
          <p:cNvSpPr>
            <a:spLocks noGrp="1"/>
          </p:cNvSpPr>
          <p:nvPr>
            <p:ph type="ftr" sz="quarter" idx="11"/>
          </p:nvPr>
        </p:nvSpPr>
        <p:spPr/>
        <p:txBody>
          <a:bodyPr/>
          <a:lstStyle/>
          <a:p>
            <a:endParaRPr lang="de-DE" dirty="0"/>
          </a:p>
        </p:txBody>
      </p:sp>
      <p:pic>
        <p:nvPicPr>
          <p:cNvPr id="14" name="Google Shape;26;p94" descr="FHP.WMF">
            <a:extLst>
              <a:ext uri="{FF2B5EF4-FFF2-40B4-BE49-F238E27FC236}">
                <a16:creationId xmlns:a16="http://schemas.microsoft.com/office/drawing/2014/main" id="{10ED7118-C22E-D26A-E7FA-5590923072E2}"/>
              </a:ext>
            </a:extLst>
          </p:cNvPr>
          <p:cNvPicPr preferRelativeResize="0"/>
          <p:nvPr userDrawn="1"/>
        </p:nvPicPr>
        <p:blipFill rotWithShape="1">
          <a:blip r:embed="rId3">
            <a:alphaModFix/>
          </a:blip>
          <a:srcRect/>
          <a:stretch/>
        </p:blipFill>
        <p:spPr>
          <a:xfrm>
            <a:off x="6711188" y="6533779"/>
            <a:ext cx="604707" cy="240080"/>
          </a:xfrm>
          <a:prstGeom prst="rect">
            <a:avLst/>
          </a:prstGeom>
          <a:noFill/>
          <a:ln>
            <a:noFill/>
          </a:ln>
        </p:spPr>
      </p:pic>
      <p:pic>
        <p:nvPicPr>
          <p:cNvPr id="15" name="Google Shape;25;p94">
            <a:extLst>
              <a:ext uri="{FF2B5EF4-FFF2-40B4-BE49-F238E27FC236}">
                <a16:creationId xmlns:a16="http://schemas.microsoft.com/office/drawing/2014/main" id="{C8D278A7-FD0E-B9AB-317B-2F0FA31AFF11}"/>
              </a:ext>
            </a:extLst>
          </p:cNvPr>
          <p:cNvPicPr preferRelativeResize="0"/>
          <p:nvPr userDrawn="1"/>
        </p:nvPicPr>
        <p:blipFill rotWithShape="1">
          <a:blip r:embed="rId4">
            <a:alphaModFix/>
          </a:blip>
          <a:srcRect/>
          <a:stretch/>
        </p:blipFill>
        <p:spPr>
          <a:xfrm>
            <a:off x="7013542" y="5710885"/>
            <a:ext cx="2342981" cy="1656052"/>
          </a:xfrm>
          <a:prstGeom prst="rect">
            <a:avLst/>
          </a:prstGeom>
          <a:noFill/>
          <a:ln>
            <a:noFill/>
          </a:ln>
        </p:spPr>
      </p:pic>
      <p:pic>
        <p:nvPicPr>
          <p:cNvPr id="16" name="Grafik 15" descr="Ein Bild, das Text, Schrift, Grafiken, Logo enthält.&#10;&#10;KI-generierte Inhalte können fehlerhaft sein.">
            <a:extLst>
              <a:ext uri="{FF2B5EF4-FFF2-40B4-BE49-F238E27FC236}">
                <a16:creationId xmlns:a16="http://schemas.microsoft.com/office/drawing/2014/main" id="{6F00A6AE-5308-BFD9-7980-F660A769F656}"/>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a:off x="9041339" y="6338275"/>
            <a:ext cx="1719846" cy="428051"/>
          </a:xfrm>
          <a:prstGeom prst="rect">
            <a:avLst/>
          </a:prstGeom>
        </p:spPr>
      </p:pic>
      <p:pic>
        <p:nvPicPr>
          <p:cNvPr id="17" name="Grafik 16" descr="Ein Bild, das Schrift, Grafiken, Logo, Screenshot enthält.&#10;&#10;KI-generierte Inhalte können fehlerhaft sein.">
            <a:extLst>
              <a:ext uri="{FF2B5EF4-FFF2-40B4-BE49-F238E27FC236}">
                <a16:creationId xmlns:a16="http://schemas.microsoft.com/office/drawing/2014/main" id="{B83BC694-13AC-FBD4-8865-DDE7E36CC535}"/>
              </a:ext>
            </a:extLst>
          </p:cNvPr>
          <p:cNvPicPr>
            <a:picLocks noChangeAspect="1"/>
          </p:cNvPicPr>
          <p:nvPr userDrawn="1"/>
        </p:nvPicPr>
        <p:blipFill>
          <a:blip r:embed="rId6"/>
          <a:stretch>
            <a:fillRect/>
          </a:stretch>
        </p:blipFill>
        <p:spPr>
          <a:xfrm>
            <a:off x="10847703" y="6278492"/>
            <a:ext cx="1219586" cy="487834"/>
          </a:xfrm>
          <a:prstGeom prst="rect">
            <a:avLst/>
          </a:prstGeom>
        </p:spPr>
      </p:pic>
      <p:sp>
        <p:nvSpPr>
          <p:cNvPr id="25" name="Textfeld 24">
            <a:extLst>
              <a:ext uri="{FF2B5EF4-FFF2-40B4-BE49-F238E27FC236}">
                <a16:creationId xmlns:a16="http://schemas.microsoft.com/office/drawing/2014/main" id="{1E2D14BE-0731-5174-E92D-BD2F2EF36C20}"/>
              </a:ext>
            </a:extLst>
          </p:cNvPr>
          <p:cNvSpPr txBox="1"/>
          <p:nvPr userDrawn="1"/>
        </p:nvSpPr>
        <p:spPr>
          <a:xfrm>
            <a:off x="124711" y="6281416"/>
            <a:ext cx="3969572" cy="492443"/>
          </a:xfrm>
          <a:prstGeom prst="rect">
            <a:avLst/>
          </a:prstGeom>
          <a:noFill/>
        </p:spPr>
        <p:txBody>
          <a:bodyPr wrap="square" rtlCol="0">
            <a:spAutoFit/>
          </a:bodyPr>
          <a:lstStyle/>
          <a:p>
            <a:r>
              <a:rPr lang="de-DE" sz="1300" dirty="0"/>
              <a:t>Brandenburger Bildungsplan, S. 240,</a:t>
            </a:r>
          </a:p>
          <a:p>
            <a:r>
              <a:rPr lang="de-DE" sz="1300" dirty="0"/>
              <a:t>Sebastian </a:t>
            </a:r>
            <a:r>
              <a:rPr lang="de-DE" sz="1300" dirty="0" err="1"/>
              <a:t>Treytnar</a:t>
            </a:r>
            <a:endParaRPr lang="de-DE" sz="1300" dirty="0"/>
          </a:p>
        </p:txBody>
      </p:sp>
    </p:spTree>
    <p:extLst>
      <p:ext uri="{BB962C8B-B14F-4D97-AF65-F5344CB8AC3E}">
        <p14:creationId xmlns:p14="http://schemas.microsoft.com/office/powerpoint/2010/main" val="40547527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0342EB-8531-8744-96F4-B8A7F0B571A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71D92A7-9153-524B-9D5D-617363FFC86A}"/>
              </a:ext>
            </a:extLst>
          </p:cNvPr>
          <p:cNvSpPr>
            <a:spLocks noGrp="1"/>
          </p:cNvSpPr>
          <p:nvPr>
            <p:ph idx="1"/>
          </p:nvPr>
        </p:nvSpPr>
        <p:spPr/>
        <p:txBody>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828AE5F4-BD91-5D43-9FDF-75B123FE608F}"/>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5" name="Fußzeilenplatzhalter 4">
            <a:extLst>
              <a:ext uri="{FF2B5EF4-FFF2-40B4-BE49-F238E27FC236}">
                <a16:creationId xmlns:a16="http://schemas.microsoft.com/office/drawing/2014/main" id="{D9CA6A8F-4600-A546-ABDE-3BD2040DDBF9}"/>
              </a:ext>
            </a:extLst>
          </p:cNvPr>
          <p:cNvSpPr>
            <a:spLocks noGrp="1"/>
          </p:cNvSpPr>
          <p:nvPr>
            <p:ph type="ftr" sz="quarter" idx="11"/>
          </p:nvPr>
        </p:nvSpPr>
        <p:spPr>
          <a:xfrm>
            <a:off x="3666815" y="6368461"/>
            <a:ext cx="4114800" cy="365125"/>
          </a:xfrm>
        </p:spPr>
        <p:txBody>
          <a:bodyPr/>
          <a:lstStyle/>
          <a:p>
            <a:endParaRPr lang="de-DE" dirty="0"/>
          </a:p>
        </p:txBody>
      </p:sp>
    </p:spTree>
    <p:extLst>
      <p:ext uri="{BB962C8B-B14F-4D97-AF65-F5344CB8AC3E}">
        <p14:creationId xmlns:p14="http://schemas.microsoft.com/office/powerpoint/2010/main" val="2875368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1EA5E4-DF31-2B4C-A011-99B55B7E039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FB791E61-B460-A14D-9C89-5EBEBAC35C64}"/>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4" name="Fußzeilenplatzhalter 3">
            <a:extLst>
              <a:ext uri="{FF2B5EF4-FFF2-40B4-BE49-F238E27FC236}">
                <a16:creationId xmlns:a16="http://schemas.microsoft.com/office/drawing/2014/main" id="{35815FE6-C964-0140-AC2D-EA21091AFC8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79B0D32-2AF6-1F4C-A56B-58A211652C0A}"/>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1994369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899CD81-CD35-B242-9BB6-EAAC49C257BE}"/>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3" name="Fußzeilenplatzhalter 2">
            <a:extLst>
              <a:ext uri="{FF2B5EF4-FFF2-40B4-BE49-F238E27FC236}">
                <a16:creationId xmlns:a16="http://schemas.microsoft.com/office/drawing/2014/main" id="{039156A2-42E3-1E4A-A615-D3B26449DF9D}"/>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010F032-6C2E-264E-A9FC-FEB1A5165BC8}"/>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49324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A973AB2-9BD2-DB4B-9212-D96B41AAB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42C7CB49-FC88-6B4A-8166-03F34EFF1C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e-DE" dirty="0"/>
              <a:t>Mastertextformat bearbeiten
Zweite Ebene
Dritte Ebene
Vierte Ebene
Fünfte Ebene</a:t>
            </a:r>
          </a:p>
        </p:txBody>
      </p:sp>
      <p:sp>
        <p:nvSpPr>
          <p:cNvPr id="4" name="Datumsplatzhalter 3">
            <a:extLst>
              <a:ext uri="{FF2B5EF4-FFF2-40B4-BE49-F238E27FC236}">
                <a16:creationId xmlns:a16="http://schemas.microsoft.com/office/drawing/2014/main" id="{5A638B62-7F1B-A34C-A659-3E552B60C7CC}"/>
              </a:ext>
            </a:extLst>
          </p:cNvPr>
          <p:cNvSpPr>
            <a:spLocks noGrp="1"/>
          </p:cNvSpPr>
          <p:nvPr>
            <p:ph type="dt" sz="half" idx="2"/>
          </p:nvPr>
        </p:nvSpPr>
        <p:spPr>
          <a:xfrm>
            <a:off x="838200" y="6356350"/>
            <a:ext cx="9057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4B8E6-319C-F74D-B689-C7A7FD2BF23E}" type="datetimeFigureOut">
              <a:rPr lang="de-DE" smtClean="0"/>
              <a:t>29.09.2026</a:t>
            </a:fld>
            <a:endParaRPr lang="de-DE" dirty="0"/>
          </a:p>
        </p:txBody>
      </p:sp>
      <p:sp>
        <p:nvSpPr>
          <p:cNvPr id="5" name="Fußzeilenplatzhalter 4">
            <a:extLst>
              <a:ext uri="{FF2B5EF4-FFF2-40B4-BE49-F238E27FC236}">
                <a16:creationId xmlns:a16="http://schemas.microsoft.com/office/drawing/2014/main" id="{666CBB6F-B7DD-2B40-86C8-4768656B6083}"/>
              </a:ext>
            </a:extLst>
          </p:cNvPr>
          <p:cNvSpPr>
            <a:spLocks noGrp="1"/>
          </p:cNvSpPr>
          <p:nvPr>
            <p:ph type="ftr" sz="quarter" idx="3"/>
          </p:nvPr>
        </p:nvSpPr>
        <p:spPr>
          <a:xfrm>
            <a:off x="1889289" y="6356349"/>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dirty="0"/>
          </a:p>
        </p:txBody>
      </p:sp>
      <p:sp>
        <p:nvSpPr>
          <p:cNvPr id="6" name="Foliennummernplatzhalter 5">
            <a:extLst>
              <a:ext uri="{FF2B5EF4-FFF2-40B4-BE49-F238E27FC236}">
                <a16:creationId xmlns:a16="http://schemas.microsoft.com/office/drawing/2014/main" id="{84A9A49D-F772-4A43-BE99-E74EC8F72C76}"/>
              </a:ext>
            </a:extLst>
          </p:cNvPr>
          <p:cNvSpPr>
            <a:spLocks noGrp="1"/>
          </p:cNvSpPr>
          <p:nvPr>
            <p:ph type="sldNum" sz="quarter" idx="4"/>
          </p:nvPr>
        </p:nvSpPr>
        <p:spPr>
          <a:xfrm>
            <a:off x="6187913" y="6356350"/>
            <a:ext cx="8256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13C58-136F-9C4A-9E14-317039DD4CDF}" type="slidenum">
              <a:rPr lang="de-DE" smtClean="0"/>
              <a:t>‹Nr.›</a:t>
            </a:fld>
            <a:endParaRPr lang="de-DE"/>
          </a:p>
        </p:txBody>
      </p:sp>
      <p:sp>
        <p:nvSpPr>
          <p:cNvPr id="7" name="Foliennummernplatzhalter 5">
            <a:extLst>
              <a:ext uri="{FF2B5EF4-FFF2-40B4-BE49-F238E27FC236}">
                <a16:creationId xmlns:a16="http://schemas.microsoft.com/office/drawing/2014/main" id="{DD54C878-2DD2-4A2D-96D7-CCFE9A96AE43}"/>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baseline="0" smtClean="0">
                <a:solidFill>
                  <a:schemeClr val="bg1"/>
                </a:solidFill>
              </a:rPr>
              <a:pPr/>
              <a:t>‹Nr.›</a:t>
            </a:fld>
            <a:endParaRPr lang="de-DE" baseline="0" dirty="0">
              <a:solidFill>
                <a:schemeClr val="bg1"/>
              </a:solidFill>
            </a:endParaRPr>
          </a:p>
        </p:txBody>
      </p:sp>
      <p:pic>
        <p:nvPicPr>
          <p:cNvPr id="8" name="Grafik 7" descr="Ein Bild, das Text, Schrift, Grafiken, Logo enthält.&#10;&#10;KI-generierte Inhalte können fehlerhaft sein.">
            <a:extLst>
              <a:ext uri="{FF2B5EF4-FFF2-40B4-BE49-F238E27FC236}">
                <a16:creationId xmlns:a16="http://schemas.microsoft.com/office/drawing/2014/main" id="{6AF0180A-5EBA-42B3-B79E-DC3B55017B26}"/>
              </a:ext>
            </a:extLst>
          </p:cNvPr>
          <p:cNvPicPr>
            <a:picLocks noChangeAspect="1"/>
          </p:cNvPicPr>
          <p:nvPr userDrawn="1"/>
        </p:nvPicPr>
        <p:blipFill>
          <a:blip r:embed="rId6"/>
          <a:stretch>
            <a:fillRect/>
          </a:stretch>
        </p:blipFill>
        <p:spPr>
          <a:xfrm>
            <a:off x="9041339" y="6338275"/>
            <a:ext cx="1719846" cy="428051"/>
          </a:xfrm>
          <a:prstGeom prst="rect">
            <a:avLst/>
          </a:prstGeom>
        </p:spPr>
      </p:pic>
      <p:pic>
        <p:nvPicPr>
          <p:cNvPr id="10" name="Google Shape;25;p94">
            <a:extLst>
              <a:ext uri="{FF2B5EF4-FFF2-40B4-BE49-F238E27FC236}">
                <a16:creationId xmlns:a16="http://schemas.microsoft.com/office/drawing/2014/main" id="{126B7EF1-E907-4A70-8205-FD1D0F5A14E6}"/>
              </a:ext>
            </a:extLst>
          </p:cNvPr>
          <p:cNvPicPr preferRelativeResize="0"/>
          <p:nvPr userDrawn="1"/>
        </p:nvPicPr>
        <p:blipFill rotWithShape="1">
          <a:blip r:embed="rId7">
            <a:alphaModFix/>
          </a:blip>
          <a:srcRect/>
          <a:stretch/>
        </p:blipFill>
        <p:spPr>
          <a:xfrm>
            <a:off x="7013542" y="5710885"/>
            <a:ext cx="2342981" cy="1656052"/>
          </a:xfrm>
          <a:prstGeom prst="rect">
            <a:avLst/>
          </a:prstGeom>
          <a:noFill/>
          <a:ln>
            <a:noFill/>
          </a:ln>
        </p:spPr>
      </p:pic>
      <p:pic>
        <p:nvPicPr>
          <p:cNvPr id="11" name="Google Shape;26;p94" descr="FHP.WMF">
            <a:extLst>
              <a:ext uri="{FF2B5EF4-FFF2-40B4-BE49-F238E27FC236}">
                <a16:creationId xmlns:a16="http://schemas.microsoft.com/office/drawing/2014/main" id="{1A22CB0E-06D3-4E7E-A251-E4AEC40BC9F4}"/>
              </a:ext>
            </a:extLst>
          </p:cNvPr>
          <p:cNvPicPr preferRelativeResize="0"/>
          <p:nvPr userDrawn="1"/>
        </p:nvPicPr>
        <p:blipFill rotWithShape="1">
          <a:blip r:embed="rId8">
            <a:alphaModFix/>
          </a:blip>
          <a:srcRect/>
          <a:stretch/>
        </p:blipFill>
        <p:spPr>
          <a:xfrm>
            <a:off x="6711188" y="6533779"/>
            <a:ext cx="604707" cy="240080"/>
          </a:xfrm>
          <a:prstGeom prst="rect">
            <a:avLst/>
          </a:prstGeom>
          <a:noFill/>
          <a:ln>
            <a:noFill/>
          </a:ln>
        </p:spPr>
      </p:pic>
      <p:pic>
        <p:nvPicPr>
          <p:cNvPr id="14" name="Grafik 13" descr="Ein Bild, das Schrift, Grafiken, Logo, Screenshot enthält.&#10;&#10;KI-generierte Inhalte können fehlerhaft sein.">
            <a:extLst>
              <a:ext uri="{FF2B5EF4-FFF2-40B4-BE49-F238E27FC236}">
                <a16:creationId xmlns:a16="http://schemas.microsoft.com/office/drawing/2014/main" id="{C136581A-A50D-2619-A358-DC0A30662D8D}"/>
              </a:ext>
            </a:extLst>
          </p:cNvPr>
          <p:cNvPicPr>
            <a:picLocks noChangeAspect="1"/>
          </p:cNvPicPr>
          <p:nvPr userDrawn="1"/>
        </p:nvPicPr>
        <p:blipFill>
          <a:blip r:embed="rId9"/>
          <a:stretch>
            <a:fillRect/>
          </a:stretch>
        </p:blipFill>
        <p:spPr>
          <a:xfrm>
            <a:off x="10847703" y="6278492"/>
            <a:ext cx="1219586" cy="487834"/>
          </a:xfrm>
          <a:prstGeom prst="rect">
            <a:avLst/>
          </a:prstGeom>
        </p:spPr>
      </p:pic>
    </p:spTree>
    <p:extLst>
      <p:ext uri="{BB962C8B-B14F-4D97-AF65-F5344CB8AC3E}">
        <p14:creationId xmlns:p14="http://schemas.microsoft.com/office/powerpoint/2010/main" val="615554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 id="214748366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9.jp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PastedGraphic-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97953"/>
            <a:ext cx="12192000" cy="8432053"/>
          </a:xfrm>
          <a:prstGeom prst="rect">
            <a:avLst/>
          </a:prstGeom>
        </p:spPr>
      </p:pic>
      <p:sp>
        <p:nvSpPr>
          <p:cNvPr id="5" name="Titel 3">
            <a:extLst>
              <a:ext uri="{FF2B5EF4-FFF2-40B4-BE49-F238E27FC236}">
                <a16:creationId xmlns:a16="http://schemas.microsoft.com/office/drawing/2014/main" id="{C3E58A13-F24C-242E-370D-556BC57F180A}"/>
              </a:ext>
            </a:extLst>
          </p:cNvPr>
          <p:cNvSpPr txBox="1">
            <a:spLocks/>
          </p:cNvSpPr>
          <p:nvPr/>
        </p:nvSpPr>
        <p:spPr>
          <a:xfrm>
            <a:off x="733778" y="723900"/>
            <a:ext cx="10794999" cy="4312634"/>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de-DE" sz="6000" b="1" dirty="0">
                <a:solidFill>
                  <a:schemeClr val="accent2"/>
                </a:solidFill>
                <a:latin typeface="Calibri" charset="0"/>
                <a:ea typeface="Calibri" charset="0"/>
                <a:cs typeface="Calibri" charset="0"/>
              </a:rPr>
              <a:t>„Konflikte und Aushandlungsprozesse begleiten“</a:t>
            </a:r>
          </a:p>
          <a:p>
            <a:pPr algn="ctr">
              <a:spcBef>
                <a:spcPts val="1200"/>
              </a:spcBef>
              <a:spcAft>
                <a:spcPts val="1200"/>
              </a:spcAft>
            </a:pPr>
            <a:r>
              <a:rPr lang="de-DE" dirty="0">
                <a:latin typeface="Calibri" charset="0"/>
                <a:ea typeface="Calibri" charset="0"/>
                <a:cs typeface="Calibri" charset="0"/>
              </a:rPr>
              <a:t>verknüpfen mit</a:t>
            </a:r>
          </a:p>
          <a:p>
            <a:pPr algn="ctr">
              <a:spcAft>
                <a:spcPts val="600"/>
              </a:spcAft>
            </a:pPr>
            <a:r>
              <a:rPr lang="de-DE" sz="6000" b="1" dirty="0">
                <a:solidFill>
                  <a:schemeClr val="accent4"/>
                </a:solidFill>
                <a:latin typeface="Calibri" charset="0"/>
                <a:ea typeface="Calibri" charset="0"/>
                <a:cs typeface="Calibri" charset="0"/>
              </a:rPr>
              <a:t>„Sprache und Kommunikation“</a:t>
            </a:r>
          </a:p>
          <a:p>
            <a:pPr algn="ctr"/>
            <a:endParaRPr lang="de-DE" sz="6000" b="1" dirty="0">
              <a:latin typeface="Calibri" charset="0"/>
              <a:ea typeface="Calibri" charset="0"/>
              <a:cs typeface="Calibri" charset="0"/>
            </a:endParaRPr>
          </a:p>
          <a:p>
            <a:pPr algn="ctr"/>
            <a:r>
              <a:rPr lang="de-DE" sz="6000" b="1" dirty="0">
                <a:latin typeface="Calibri" charset="0"/>
                <a:ea typeface="Calibri" charset="0"/>
                <a:cs typeface="Calibri" charset="0"/>
              </a:rPr>
              <a:t> </a:t>
            </a:r>
          </a:p>
        </p:txBody>
      </p:sp>
      <p:sp>
        <p:nvSpPr>
          <p:cNvPr id="6" name="Untertitel 4">
            <a:extLst>
              <a:ext uri="{FF2B5EF4-FFF2-40B4-BE49-F238E27FC236}">
                <a16:creationId xmlns:a16="http://schemas.microsoft.com/office/drawing/2014/main" id="{167B78CA-79F8-DB0A-85B9-60DCF787A957}"/>
              </a:ext>
            </a:extLst>
          </p:cNvPr>
          <p:cNvSpPr txBox="1">
            <a:spLocks/>
          </p:cNvSpPr>
          <p:nvPr/>
        </p:nvSpPr>
        <p:spPr>
          <a:xfrm>
            <a:off x="1435100" y="4254500"/>
            <a:ext cx="9144000" cy="46628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sz="2000" b="1" dirty="0"/>
              <a:t>Foliensatz von Caroline Jeckel</a:t>
            </a:r>
          </a:p>
        </p:txBody>
      </p:sp>
    </p:spTree>
    <p:extLst>
      <p:ext uri="{BB962C8B-B14F-4D97-AF65-F5344CB8AC3E}">
        <p14:creationId xmlns:p14="http://schemas.microsoft.com/office/powerpoint/2010/main" val="3215261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16588B-46A1-5079-F431-E3517A1E35C6}"/>
              </a:ext>
            </a:extLst>
          </p:cNvPr>
          <p:cNvSpPr>
            <a:spLocks noGrp="1"/>
          </p:cNvSpPr>
          <p:nvPr>
            <p:ph type="title"/>
          </p:nvPr>
        </p:nvSpPr>
        <p:spPr>
          <a:noFill/>
        </p:spPr>
        <p:txBody>
          <a:bodyPr/>
          <a:lstStyle/>
          <a:p>
            <a:r>
              <a:rPr lang="de-DE" dirty="0"/>
              <a:t>Guten Tag!	</a:t>
            </a:r>
          </a:p>
        </p:txBody>
      </p:sp>
      <p:sp>
        <p:nvSpPr>
          <p:cNvPr id="3" name="Inhaltsplatzhalter 2">
            <a:extLst>
              <a:ext uri="{FF2B5EF4-FFF2-40B4-BE49-F238E27FC236}">
                <a16:creationId xmlns:a16="http://schemas.microsoft.com/office/drawing/2014/main" id="{D6DD8608-DD7D-8E12-4919-CD6EA276C733}"/>
              </a:ext>
            </a:extLst>
          </p:cNvPr>
          <p:cNvSpPr>
            <a:spLocks noGrp="1"/>
          </p:cNvSpPr>
          <p:nvPr>
            <p:ph idx="1"/>
          </p:nvPr>
        </p:nvSpPr>
        <p:spPr>
          <a:noFill/>
        </p:spPr>
        <p:txBody>
          <a:bodyPr>
            <a:normAutofit fontScale="92500" lnSpcReduction="20000"/>
          </a:bodyPr>
          <a:lstStyle/>
          <a:p>
            <a:r>
              <a:rPr lang="de-DE" sz="2000" dirty="0"/>
              <a:t>Liebe Kita-Leitung, liebe pädagogische Fachkraft, </a:t>
            </a:r>
          </a:p>
          <a:p>
            <a:endParaRPr lang="de-DE" sz="2000" dirty="0"/>
          </a:p>
          <a:p>
            <a:r>
              <a:rPr lang="de-DE" sz="2000" dirty="0"/>
              <a:t>Sie möchten den Bildungsplan etwas besser kennenlernen, im Team verschiedene Bereiche oder Themen des Bildungsplans genauer in den Blick nehmen, im Team diskutieren und Ihre pädagogische Arbeit weiterentwickeln?</a:t>
            </a:r>
          </a:p>
          <a:p>
            <a:r>
              <a:rPr lang="de-DE" sz="2000" dirty="0"/>
              <a:t>Mit diesem Foliensatz, der hauptverantwortlich von Caroline Jeckel erstellt wurde, möchten wir Sie und ihr Team in Ihrem Vorhaben unterstützen. </a:t>
            </a:r>
          </a:p>
          <a:p>
            <a:r>
              <a:rPr lang="de-DE" sz="2000" dirty="0"/>
              <a:t>Sie finden unter einigen Folien ergänzende Gedanken in der Notiz- oder Kommentarfunktion sowie methodische Hinweise, die den Austausch im Team anregen und die gemeinsame Arbeit begleiten können.</a:t>
            </a:r>
          </a:p>
          <a:p>
            <a:endParaRPr lang="de-DE" sz="2000" dirty="0"/>
          </a:p>
          <a:p>
            <a:r>
              <a:rPr lang="de-DE" sz="2000" dirty="0"/>
              <a:t>Wir wünschen Ihnen eine inspirierende Arbeit mit dem Bildungsplan!</a:t>
            </a:r>
          </a:p>
          <a:p>
            <a:endParaRPr lang="de-DE" sz="2000" dirty="0"/>
          </a:p>
          <a:p>
            <a:r>
              <a:rPr lang="de-DE" sz="2000" dirty="0"/>
              <a:t>Ihr BIfF-Team</a:t>
            </a:r>
          </a:p>
        </p:txBody>
      </p:sp>
    </p:spTree>
    <p:extLst>
      <p:ext uri="{BB962C8B-B14F-4D97-AF65-F5344CB8AC3E}">
        <p14:creationId xmlns:p14="http://schemas.microsoft.com/office/powerpoint/2010/main" val="159669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550019" y="26069"/>
            <a:ext cx="10515600" cy="1325563"/>
          </a:xfrm>
          <a:noFill/>
        </p:spPr>
        <p:txBody>
          <a:bodyPr>
            <a:normAutofit/>
          </a:bodyPr>
          <a:lstStyle/>
          <a:p>
            <a:r>
              <a:rPr lang="de-DE" sz="4000" b="1" dirty="0">
                <a:latin typeface="Calibri" charset="0"/>
                <a:ea typeface="Calibri" charset="0"/>
                <a:cs typeface="Calibri" charset="0"/>
              </a:rPr>
              <a:t>Themen heute</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432191" y="1269993"/>
            <a:ext cx="5790809" cy="5404768"/>
          </a:xfrm>
          <a:ln>
            <a:solidFill>
              <a:schemeClr val="accent3"/>
            </a:solidFill>
          </a:ln>
        </p:spPr>
        <p:txBody>
          <a:bodyPr>
            <a:normAutofit lnSpcReduction="10000"/>
          </a:bodyPr>
          <a:lstStyle/>
          <a:p>
            <a:pPr marL="457200" indent="-457200">
              <a:buFont typeface="Arial" panose="020B0604020202020204" pitchFamily="34" charset="0"/>
              <a:buChar char="•"/>
            </a:pPr>
            <a:r>
              <a:rPr lang="de-DE" dirty="0"/>
              <a:t>Bildungsplan: Ein paar Aspekte zum fachlichen Hintergrund </a:t>
            </a:r>
          </a:p>
          <a:p>
            <a:pPr marL="457200" indent="-457200">
              <a:buFont typeface="Arial" panose="020B0604020202020204" pitchFamily="34" charset="0"/>
              <a:buChar char="•"/>
            </a:pPr>
            <a:endParaRPr lang="de-DE" sz="1000" dirty="0"/>
          </a:p>
          <a:p>
            <a:pPr marL="457200" indent="-457200">
              <a:buFont typeface="Arial" panose="020B0604020202020204" pitchFamily="34" charset="0"/>
              <a:buChar char="•"/>
            </a:pPr>
            <a:r>
              <a:rPr lang="de-DE" dirty="0"/>
              <a:t>Zentrale Aspekte der Alltagssituation </a:t>
            </a:r>
            <a:r>
              <a:rPr lang="de-DE" b="1" dirty="0"/>
              <a:t>„Konflikte und Aushandlungsprozesse begleiten“ </a:t>
            </a:r>
          </a:p>
          <a:p>
            <a:pPr marL="457200" indent="-457200">
              <a:buFont typeface="Arial" panose="020B0604020202020204" pitchFamily="34" charset="0"/>
              <a:buChar char="•"/>
            </a:pPr>
            <a:endParaRPr lang="de-DE" sz="1000" dirty="0"/>
          </a:p>
          <a:p>
            <a:pPr marL="457200" indent="-457200">
              <a:buFont typeface="Arial" panose="020B0604020202020204" pitchFamily="34" charset="0"/>
              <a:buChar char="•"/>
            </a:pPr>
            <a:r>
              <a:rPr lang="de-DE" dirty="0"/>
              <a:t>Zentrale Aspekte des Bildungsbereichs </a:t>
            </a:r>
            <a:r>
              <a:rPr lang="de-DE" b="1" dirty="0"/>
              <a:t>„Sprache und Kommunikation“</a:t>
            </a:r>
          </a:p>
          <a:p>
            <a:endParaRPr lang="de-DE" sz="1200" dirty="0"/>
          </a:p>
          <a:p>
            <a:pPr marL="457200" indent="-457200">
              <a:buFont typeface="Arial" panose="020B0604020202020204" pitchFamily="34" charset="0"/>
              <a:buChar char="•"/>
            </a:pPr>
            <a:r>
              <a:rPr lang="de-DE" b="1" dirty="0"/>
              <a:t>Ideen für die Verknüpfung </a:t>
            </a:r>
            <a:r>
              <a:rPr lang="de-DE" dirty="0"/>
              <a:t>der Alltagssituation mit dem Bildungsbereich</a:t>
            </a:r>
          </a:p>
          <a:p>
            <a:endParaRPr lang="de-DE" dirty="0"/>
          </a:p>
          <a:p>
            <a:endParaRPr lang="de-DE" dirty="0"/>
          </a:p>
        </p:txBody>
      </p:sp>
      <p:pic>
        <p:nvPicPr>
          <p:cNvPr id="5" name="Bild 4" descr="PastedGraphic-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2116" y="1774965"/>
            <a:ext cx="5070549" cy="3807883"/>
          </a:xfrm>
          <a:prstGeom prst="rect">
            <a:avLst/>
          </a:prstGeom>
        </p:spPr>
      </p:pic>
    </p:spTree>
    <p:extLst>
      <p:ext uri="{BB962C8B-B14F-4D97-AF65-F5344CB8AC3E}">
        <p14:creationId xmlns:p14="http://schemas.microsoft.com/office/powerpoint/2010/main" val="2073643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04;p17"/>
          <p:cNvSpPr txBox="1">
            <a:spLocks/>
          </p:cNvSpPr>
          <p:nvPr/>
        </p:nvSpPr>
        <p:spPr>
          <a:xfrm>
            <a:off x="851292" y="542577"/>
            <a:ext cx="10515600" cy="1325563"/>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chemeClr val="dk1"/>
              </a:buClr>
              <a:buSzPts val="4000"/>
              <a:buFont typeface="Calibri"/>
              <a:buNone/>
            </a:pPr>
            <a:r>
              <a:rPr lang="de-DE" sz="4000" b="1" dirty="0">
                <a:latin typeface="Calibri"/>
                <a:ea typeface="Calibri"/>
                <a:cs typeface="Calibri"/>
                <a:sym typeface="Calibri"/>
              </a:rPr>
              <a:t>Fachlicher Hintergrund I</a:t>
            </a:r>
          </a:p>
          <a:p>
            <a:pPr>
              <a:spcBef>
                <a:spcPts val="0"/>
              </a:spcBef>
              <a:buClr>
                <a:schemeClr val="dk1"/>
              </a:buClr>
              <a:buSzPts val="4000"/>
            </a:pPr>
            <a:r>
              <a:rPr lang="de-DE" sz="4000" b="1" dirty="0"/>
              <a:t>Was ist wichtig für den Bildungserfolg?</a:t>
            </a:r>
          </a:p>
          <a:p>
            <a:pPr>
              <a:spcBef>
                <a:spcPts val="0"/>
              </a:spcBef>
              <a:buClr>
                <a:schemeClr val="dk1"/>
              </a:buClr>
              <a:buSzPts val="4000"/>
              <a:buFont typeface="Calibri"/>
              <a:buNone/>
            </a:pPr>
            <a:endParaRPr lang="de-DE" dirty="0"/>
          </a:p>
        </p:txBody>
      </p:sp>
      <p:sp>
        <p:nvSpPr>
          <p:cNvPr id="6" name="Google Shape;305;p17"/>
          <p:cNvSpPr txBox="1">
            <a:spLocks/>
          </p:cNvSpPr>
          <p:nvPr/>
        </p:nvSpPr>
        <p:spPr>
          <a:xfrm>
            <a:off x="851292" y="1667756"/>
            <a:ext cx="10515600" cy="4845141"/>
          </a:xfrm>
          <a:prstGeom prst="rect">
            <a:avLst/>
          </a:prstGeom>
          <a:noFill/>
          <a:ln>
            <a:noFill/>
          </a:ln>
        </p:spPr>
        <p:txBody>
          <a:bodyPr spcFirstLastPara="1" vert="horz" wrap="square" lIns="91425" tIns="45700" rIns="91425" bIns="45700" rtlCol="0" anchor="t"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SzPts val="3000"/>
            </a:pPr>
            <a:endParaRPr lang="de-DE" sz="3000" dirty="0"/>
          </a:p>
          <a:p>
            <a:pPr>
              <a:spcBef>
                <a:spcPts val="0"/>
              </a:spcBef>
              <a:buSzPts val="3000"/>
            </a:pPr>
            <a:endParaRPr lang="de-DE" sz="3000" dirty="0"/>
          </a:p>
          <a:p>
            <a:pPr>
              <a:spcBef>
                <a:spcPts val="0"/>
              </a:spcBef>
              <a:buSzPts val="3000"/>
            </a:pPr>
            <a:endParaRPr lang="de-DE" sz="3000" dirty="0"/>
          </a:p>
          <a:p>
            <a:pPr>
              <a:spcBef>
                <a:spcPts val="0"/>
              </a:spcBef>
              <a:buSzPts val="3000"/>
            </a:pPr>
            <a:r>
              <a:rPr lang="de-DE" sz="3000" b="1" dirty="0">
                <a:solidFill>
                  <a:schemeClr val="accent2"/>
                </a:solidFill>
              </a:rPr>
              <a:t>„Mit Wut im Bauch kann ich nichts lernen.“</a:t>
            </a:r>
          </a:p>
          <a:p>
            <a:pPr>
              <a:spcBef>
                <a:spcPts val="0"/>
              </a:spcBef>
              <a:buSzPts val="3000"/>
            </a:pPr>
            <a:r>
              <a:rPr lang="de-DE" sz="2000" b="1" dirty="0"/>
              <a:t>(Heinz/Nübel 1999)</a:t>
            </a:r>
          </a:p>
          <a:p>
            <a:pPr>
              <a:spcBef>
                <a:spcPts val="0"/>
              </a:spcBef>
              <a:buSzPts val="3000"/>
            </a:pPr>
            <a:endParaRPr lang="de-DE" sz="3000" dirty="0"/>
          </a:p>
          <a:p>
            <a:pPr>
              <a:spcBef>
                <a:spcPts val="0"/>
              </a:spcBef>
              <a:buSzPts val="3000"/>
            </a:pPr>
            <a:endParaRPr lang="de-DE" sz="3000" dirty="0"/>
          </a:p>
          <a:p>
            <a:pPr>
              <a:spcBef>
                <a:spcPts val="0"/>
              </a:spcBef>
              <a:buSzPts val="3000"/>
            </a:pPr>
            <a:r>
              <a:rPr lang="de-DE" sz="3000" i="1" dirty="0"/>
              <a:t>Stimmt das?</a:t>
            </a:r>
          </a:p>
          <a:p>
            <a:pPr>
              <a:spcBef>
                <a:spcPts val="0"/>
              </a:spcBef>
              <a:buSzPts val="3000"/>
            </a:pPr>
            <a:r>
              <a:rPr lang="de-DE" sz="3000" i="1" dirty="0"/>
              <a:t>Und was hat Wut mit Konflikten zu tun?</a:t>
            </a:r>
          </a:p>
        </p:txBody>
      </p:sp>
    </p:spTree>
    <p:extLst>
      <p:ext uri="{BB962C8B-B14F-4D97-AF65-F5344CB8AC3E}">
        <p14:creationId xmlns:p14="http://schemas.microsoft.com/office/powerpoint/2010/main" val="2691057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04;p17"/>
          <p:cNvSpPr txBox="1">
            <a:spLocks/>
          </p:cNvSpPr>
          <p:nvPr/>
        </p:nvSpPr>
        <p:spPr>
          <a:xfrm>
            <a:off x="851292" y="542577"/>
            <a:ext cx="10515600" cy="1325563"/>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chemeClr val="dk1"/>
              </a:buClr>
              <a:buSzPts val="4000"/>
              <a:buFont typeface="Calibri"/>
              <a:buNone/>
            </a:pPr>
            <a:r>
              <a:rPr lang="de-DE" sz="4000" b="1" dirty="0">
                <a:latin typeface="Calibri"/>
                <a:ea typeface="Calibri"/>
                <a:cs typeface="Calibri"/>
                <a:sym typeface="Calibri"/>
              </a:rPr>
              <a:t>Fachlicher Hintergrund II</a:t>
            </a:r>
          </a:p>
          <a:p>
            <a:pPr>
              <a:spcBef>
                <a:spcPts val="0"/>
              </a:spcBef>
              <a:buClr>
                <a:schemeClr val="dk1"/>
              </a:buClr>
              <a:buSzPts val="4000"/>
            </a:pPr>
            <a:r>
              <a:rPr lang="de-DE" sz="4000" b="1" dirty="0"/>
              <a:t>Was ist wichtig für den Bildungserfolg?</a:t>
            </a:r>
          </a:p>
          <a:p>
            <a:pPr>
              <a:spcBef>
                <a:spcPts val="0"/>
              </a:spcBef>
              <a:buClr>
                <a:schemeClr val="dk1"/>
              </a:buClr>
              <a:buSzPts val="4000"/>
              <a:buFont typeface="Calibri"/>
              <a:buNone/>
            </a:pPr>
            <a:endParaRPr lang="de-DE" dirty="0"/>
          </a:p>
        </p:txBody>
      </p:sp>
      <p:sp>
        <p:nvSpPr>
          <p:cNvPr id="6" name="Google Shape;305;p17"/>
          <p:cNvSpPr txBox="1">
            <a:spLocks/>
          </p:cNvSpPr>
          <p:nvPr/>
        </p:nvSpPr>
        <p:spPr>
          <a:xfrm>
            <a:off x="851292" y="1667756"/>
            <a:ext cx="10515600" cy="4845141"/>
          </a:xfrm>
          <a:prstGeom prst="rect">
            <a:avLst/>
          </a:prstGeom>
          <a:noFill/>
          <a:ln>
            <a:noFill/>
          </a:ln>
        </p:spPr>
        <p:txBody>
          <a:bodyPr spcFirstLastPara="1" vert="horz" wrap="square" lIns="91425" tIns="45700" rIns="91425" bIns="45700" rtlCol="0" anchor="t"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SzPts val="3000"/>
            </a:pPr>
            <a:endParaRPr lang="de-DE" sz="3000" dirty="0"/>
          </a:p>
          <a:p>
            <a:pPr>
              <a:spcBef>
                <a:spcPts val="0"/>
              </a:spcBef>
              <a:buSzPts val="3000"/>
            </a:pPr>
            <a:endParaRPr lang="de-DE" sz="3000" b="1" dirty="0"/>
          </a:p>
          <a:p>
            <a:pPr>
              <a:spcBef>
                <a:spcPts val="0"/>
              </a:spcBef>
              <a:buSzPts val="3000"/>
            </a:pPr>
            <a:r>
              <a:rPr lang="de-DE" sz="3000" b="1" dirty="0">
                <a:solidFill>
                  <a:srgbClr val="D91E57"/>
                </a:solidFill>
              </a:rPr>
              <a:t>Selbstregulation und Selbststeuerungskompetenzen!</a:t>
            </a:r>
          </a:p>
          <a:p>
            <a:pPr>
              <a:spcBef>
                <a:spcPts val="0"/>
              </a:spcBef>
              <a:buSzPts val="3000"/>
            </a:pPr>
            <a:endParaRPr lang="de-DE" sz="3000" dirty="0"/>
          </a:p>
          <a:p>
            <a:pPr marL="457200" indent="-457200">
              <a:spcBef>
                <a:spcPts val="0"/>
              </a:spcBef>
              <a:buSzPts val="3000"/>
              <a:buFont typeface="Arial"/>
              <a:buChar char="•"/>
            </a:pPr>
            <a:r>
              <a:rPr lang="de-DE" sz="3000" dirty="0"/>
              <a:t>sich als selbstwirksame und aktiv handelnde Person zu erleben</a:t>
            </a:r>
          </a:p>
          <a:p>
            <a:pPr marL="457200" indent="-457200">
              <a:spcBef>
                <a:spcPts val="0"/>
              </a:spcBef>
              <a:buSzPts val="3000"/>
              <a:buFont typeface="Arial"/>
              <a:buChar char="•"/>
            </a:pPr>
            <a:r>
              <a:rPr lang="de-DE" sz="3000" dirty="0"/>
              <a:t>eigene Grundbedürfnisse wahrzunehmen, mitzuteilen und zu erfüllen</a:t>
            </a:r>
          </a:p>
          <a:p>
            <a:pPr marL="457200" indent="-457200">
              <a:spcBef>
                <a:spcPts val="0"/>
              </a:spcBef>
              <a:buSzPts val="3000"/>
              <a:buFont typeface="Arial"/>
              <a:buChar char="•"/>
            </a:pPr>
            <a:r>
              <a:rPr lang="de-DE" sz="3000" dirty="0"/>
              <a:t>Emotionen und Stress zu regulieren </a:t>
            </a:r>
          </a:p>
          <a:p>
            <a:pPr marL="457200" indent="-457200">
              <a:spcBef>
                <a:spcPts val="0"/>
              </a:spcBef>
              <a:buSzPts val="3000"/>
              <a:buFont typeface="Arial"/>
              <a:buChar char="•"/>
            </a:pPr>
            <a:r>
              <a:rPr lang="de-DE" sz="3000" dirty="0"/>
              <a:t>...</a:t>
            </a:r>
          </a:p>
          <a:p>
            <a:pPr marL="457200" indent="-457200">
              <a:spcBef>
                <a:spcPts val="0"/>
              </a:spcBef>
              <a:buSzPts val="3000"/>
              <a:buFont typeface="Wingdings" charset="2"/>
              <a:buChar char="Ø"/>
            </a:pPr>
            <a:endParaRPr lang="de-DE" sz="3000" dirty="0"/>
          </a:p>
        </p:txBody>
      </p:sp>
    </p:spTree>
    <p:extLst>
      <p:ext uri="{BB962C8B-B14F-4D97-AF65-F5344CB8AC3E}">
        <p14:creationId xmlns:p14="http://schemas.microsoft.com/office/powerpoint/2010/main" val="3620575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04;p17"/>
          <p:cNvSpPr txBox="1">
            <a:spLocks/>
          </p:cNvSpPr>
          <p:nvPr/>
        </p:nvSpPr>
        <p:spPr>
          <a:xfrm>
            <a:off x="851292" y="542577"/>
            <a:ext cx="10515600" cy="1325563"/>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chemeClr val="dk1"/>
              </a:buClr>
              <a:buSzPts val="4000"/>
              <a:buFont typeface="Calibri"/>
              <a:buNone/>
            </a:pPr>
            <a:r>
              <a:rPr lang="de-DE" sz="4000" b="1" dirty="0">
                <a:latin typeface="Calibri"/>
                <a:ea typeface="Calibri"/>
                <a:cs typeface="Calibri"/>
                <a:sym typeface="Calibri"/>
              </a:rPr>
              <a:t>Fachlicher Hintergrund III</a:t>
            </a:r>
          </a:p>
          <a:p>
            <a:pPr>
              <a:spcBef>
                <a:spcPts val="0"/>
              </a:spcBef>
              <a:buClr>
                <a:schemeClr val="dk1"/>
              </a:buClr>
              <a:buSzPts val="4000"/>
            </a:pPr>
            <a:r>
              <a:rPr lang="de-DE" sz="4000" b="1" dirty="0"/>
              <a:t>Was ist wichtig für den Bildungserfolg?</a:t>
            </a:r>
          </a:p>
          <a:p>
            <a:pPr>
              <a:spcBef>
                <a:spcPts val="0"/>
              </a:spcBef>
              <a:buClr>
                <a:schemeClr val="dk1"/>
              </a:buClr>
              <a:buSzPts val="4000"/>
              <a:buFont typeface="Calibri"/>
              <a:buNone/>
            </a:pPr>
            <a:endParaRPr lang="de-DE" dirty="0"/>
          </a:p>
        </p:txBody>
      </p:sp>
      <p:sp>
        <p:nvSpPr>
          <p:cNvPr id="6" name="Google Shape;305;p17"/>
          <p:cNvSpPr txBox="1">
            <a:spLocks/>
          </p:cNvSpPr>
          <p:nvPr/>
        </p:nvSpPr>
        <p:spPr>
          <a:xfrm>
            <a:off x="851292" y="1667756"/>
            <a:ext cx="10515600" cy="4845141"/>
          </a:xfrm>
          <a:prstGeom prst="rect">
            <a:avLst/>
          </a:prstGeom>
          <a:noFill/>
          <a:ln>
            <a:noFill/>
          </a:ln>
        </p:spPr>
        <p:txBody>
          <a:bodyPr spcFirstLastPara="1" vert="horz" wrap="square" lIns="91425" tIns="45700" rIns="91425" bIns="45700" rtlCol="0" anchor="t"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SzPts val="3000"/>
            </a:pPr>
            <a:endParaRPr lang="de-DE" sz="3000" dirty="0"/>
          </a:p>
          <a:p>
            <a:pPr lvl="0">
              <a:spcBef>
                <a:spcPts val="0"/>
              </a:spcBef>
              <a:buSzPts val="3000"/>
            </a:pPr>
            <a:r>
              <a:rPr lang="de-DE" sz="3000" dirty="0"/>
              <a:t>Nur in </a:t>
            </a:r>
            <a:r>
              <a:rPr lang="de-DE" sz="3000" b="1" dirty="0">
                <a:solidFill>
                  <a:srgbClr val="D91E57"/>
                </a:solidFill>
              </a:rPr>
              <a:t>sicheren Beziehungen </a:t>
            </a:r>
            <a:r>
              <a:rPr lang="de-DE" sz="3000" dirty="0"/>
              <a:t>und durch </a:t>
            </a:r>
            <a:r>
              <a:rPr lang="de-DE" sz="3000" b="1" dirty="0">
                <a:solidFill>
                  <a:srgbClr val="D91E57"/>
                </a:solidFill>
              </a:rPr>
              <a:t>feinfühlige </a:t>
            </a:r>
            <a:r>
              <a:rPr lang="de-DE" sz="3000" b="1" dirty="0" err="1">
                <a:solidFill>
                  <a:srgbClr val="D91E57"/>
                </a:solidFill>
              </a:rPr>
              <a:t>partizipative</a:t>
            </a:r>
            <a:r>
              <a:rPr lang="de-DE" sz="3000" b="1" dirty="0">
                <a:solidFill>
                  <a:srgbClr val="D91E57"/>
                </a:solidFill>
              </a:rPr>
              <a:t> Interaktionen</a:t>
            </a:r>
            <a:r>
              <a:rPr lang="de-DE" sz="3000" dirty="0"/>
              <a:t> kann ein Kind lernen. </a:t>
            </a:r>
          </a:p>
          <a:p>
            <a:pPr lvl="0">
              <a:spcBef>
                <a:spcPts val="0"/>
              </a:spcBef>
              <a:buSzPts val="3000"/>
            </a:pPr>
            <a:endParaRPr lang="de-DE" sz="3000" dirty="0"/>
          </a:p>
          <a:p>
            <a:pPr marL="457200" lvl="0" indent="-457200">
              <a:spcBef>
                <a:spcPts val="0"/>
              </a:spcBef>
              <a:buSzPts val="3000"/>
              <a:buFont typeface="Arial" panose="020B0604020202020204" pitchFamily="34" charset="0"/>
              <a:buChar char="•"/>
            </a:pPr>
            <a:r>
              <a:rPr lang="de-DE" sz="3000" b="1" dirty="0"/>
              <a:t>Erkennen und Aufgreifen von Bildungsgelegenheiten </a:t>
            </a:r>
            <a:r>
              <a:rPr lang="de-DE" sz="3000" dirty="0"/>
              <a:t>im Alltag: Anknüpfen an Themen, Interessen, Kompetenzen der Kinder</a:t>
            </a:r>
          </a:p>
          <a:p>
            <a:pPr marL="457200" lvl="0" indent="-457200">
              <a:spcBef>
                <a:spcPts val="0"/>
              </a:spcBef>
              <a:buSzPts val="3000"/>
              <a:buFont typeface="Arial" panose="020B0604020202020204" pitchFamily="34" charset="0"/>
              <a:buChar char="•"/>
            </a:pPr>
            <a:endParaRPr lang="de-DE" sz="3000" dirty="0"/>
          </a:p>
          <a:p>
            <a:pPr marL="457200" lvl="0" indent="-457200">
              <a:spcBef>
                <a:spcPts val="0"/>
              </a:spcBef>
              <a:buSzPts val="3000"/>
              <a:buFont typeface="Arial" panose="020B0604020202020204" pitchFamily="34" charset="0"/>
              <a:buChar char="•"/>
            </a:pPr>
            <a:r>
              <a:rPr lang="de-DE" sz="3000" b="1" dirty="0"/>
              <a:t>Interaktionen gestalten</a:t>
            </a:r>
            <a:r>
              <a:rPr lang="de-DE" sz="3000" dirty="0"/>
              <a:t>: </a:t>
            </a:r>
            <a:r>
              <a:rPr lang="de-DE" sz="3000" dirty="0" err="1"/>
              <a:t>partizipativ</a:t>
            </a:r>
            <a:r>
              <a:rPr lang="de-DE" sz="3000" dirty="0"/>
              <a:t>, kognitiv anregend, emotional unterstützend</a:t>
            </a:r>
          </a:p>
          <a:p>
            <a:pPr lvl="0">
              <a:spcBef>
                <a:spcPts val="0"/>
              </a:spcBef>
              <a:buSzPts val="3000"/>
            </a:pPr>
            <a:endParaRPr lang="de-DE" sz="2000" dirty="0"/>
          </a:p>
          <a:p>
            <a:pPr>
              <a:spcBef>
                <a:spcPts val="0"/>
              </a:spcBef>
              <a:buSzPts val="3000"/>
            </a:pPr>
            <a:r>
              <a:rPr lang="de-DE" sz="2400" dirty="0"/>
              <a:t>BBP S. 17</a:t>
            </a:r>
          </a:p>
          <a:p>
            <a:pPr>
              <a:spcBef>
                <a:spcPts val="0"/>
              </a:spcBef>
              <a:buSzPts val="3000"/>
            </a:pPr>
            <a:endParaRPr lang="de-DE" sz="3000" dirty="0"/>
          </a:p>
          <a:p>
            <a:pPr>
              <a:spcBef>
                <a:spcPts val="0"/>
              </a:spcBef>
              <a:buSzPts val="3000"/>
            </a:pPr>
            <a:endParaRPr lang="de-DE" sz="3000" dirty="0"/>
          </a:p>
          <a:p>
            <a:pPr>
              <a:spcBef>
                <a:spcPts val="0"/>
              </a:spcBef>
              <a:buSzPts val="3000"/>
            </a:pPr>
            <a:endParaRPr lang="de-DE" sz="3000" dirty="0"/>
          </a:p>
        </p:txBody>
      </p:sp>
    </p:spTree>
    <p:extLst>
      <p:ext uri="{BB962C8B-B14F-4D97-AF65-F5344CB8AC3E}">
        <p14:creationId xmlns:p14="http://schemas.microsoft.com/office/powerpoint/2010/main" val="4018335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b="1" dirty="0">
                <a:latin typeface="Calibri"/>
                <a:ea typeface="Calibri"/>
                <a:cs typeface="Calibri"/>
                <a:sym typeface="Calibri"/>
              </a:rPr>
              <a:t>Fachlicher Hintergrund IV</a:t>
            </a:r>
            <a:br>
              <a:rPr lang="de-DE" b="1" dirty="0">
                <a:latin typeface="Calibri"/>
                <a:ea typeface="Calibri"/>
                <a:cs typeface="Calibri"/>
                <a:sym typeface="Calibri"/>
              </a:rPr>
            </a:br>
            <a:r>
              <a:rPr lang="de-DE" b="1" dirty="0"/>
              <a:t>Was ist wichtig für den Bildungserfolg?</a:t>
            </a:r>
            <a:br>
              <a:rPr lang="de-DE" b="1" dirty="0"/>
            </a:br>
            <a:endParaRPr lang="de-DE" dirty="0"/>
          </a:p>
        </p:txBody>
      </p:sp>
      <p:sp>
        <p:nvSpPr>
          <p:cNvPr id="3" name="Inhaltsplatzhalter 2"/>
          <p:cNvSpPr>
            <a:spLocks noGrp="1"/>
          </p:cNvSpPr>
          <p:nvPr>
            <p:ph idx="1"/>
          </p:nvPr>
        </p:nvSpPr>
        <p:spPr>
          <a:xfrm>
            <a:off x="838200" y="1635125"/>
            <a:ext cx="10515600" cy="4351338"/>
          </a:xfrm>
          <a:solidFill>
            <a:srgbClr val="FCE8A7"/>
          </a:solidFill>
        </p:spPr>
        <p:txBody>
          <a:bodyPr/>
          <a:lstStyle/>
          <a:p>
            <a:endParaRPr lang="de-DE" dirty="0"/>
          </a:p>
          <a:p>
            <a:pPr marL="457200" indent="-457200">
              <a:buFont typeface="Arial" panose="020B0604020202020204" pitchFamily="34" charset="0"/>
              <a:buChar char="•"/>
            </a:pPr>
            <a:r>
              <a:rPr lang="de-DE" dirty="0"/>
              <a:t>Die Beziehungs- und Interaktionsqualität ist entscheidend!</a:t>
            </a:r>
          </a:p>
          <a:p>
            <a:endParaRPr lang="de-DE" dirty="0"/>
          </a:p>
          <a:p>
            <a:pPr marL="457200" indent="-457200">
              <a:buFont typeface="Arial" panose="020B0604020202020204" pitchFamily="34" charset="0"/>
              <a:buChar char="•"/>
            </a:pPr>
            <a:r>
              <a:rPr lang="de-DE" dirty="0"/>
              <a:t>Themen und Interessen der Kinder in Alltagssituationen erkennen und aufgreifen</a:t>
            </a:r>
          </a:p>
          <a:p>
            <a:endParaRPr lang="de-DE" dirty="0"/>
          </a:p>
          <a:p>
            <a:pPr marL="457200" indent="-457200">
              <a:buFont typeface="Arial" panose="020B0604020202020204" pitchFamily="34" charset="0"/>
              <a:buChar char="•"/>
            </a:pPr>
            <a:r>
              <a:rPr lang="de-DE" b="1" dirty="0"/>
              <a:t>Alltagssituationen = Bildungsgelegenheiten</a:t>
            </a:r>
          </a:p>
          <a:p>
            <a:endParaRPr lang="de-DE" dirty="0"/>
          </a:p>
          <a:p>
            <a:endParaRPr lang="de-DE" dirty="0"/>
          </a:p>
        </p:txBody>
      </p:sp>
    </p:spTree>
    <p:extLst>
      <p:ext uri="{BB962C8B-B14F-4D97-AF65-F5344CB8AC3E}">
        <p14:creationId xmlns:p14="http://schemas.microsoft.com/office/powerpoint/2010/main" val="3200791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5753200D-E177-4A31-B7FC-CDCC7A33F685}"/>
              </a:ext>
            </a:extLst>
          </p:cNvPr>
          <p:cNvSpPr txBox="1">
            <a:spLocks/>
          </p:cNvSpPr>
          <p:nvPr/>
        </p:nvSpPr>
        <p:spPr>
          <a:xfrm>
            <a:off x="838199" y="453780"/>
            <a:ext cx="10515600" cy="1325563"/>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latin typeface="Calibri" charset="0"/>
                <a:ea typeface="Calibri" charset="0"/>
                <a:cs typeface="Calibri" charset="0"/>
              </a:rPr>
              <a:t>Grundidee und Aufbau des Bildungsplans</a:t>
            </a:r>
          </a:p>
        </p:txBody>
      </p:sp>
      <p:pic>
        <p:nvPicPr>
          <p:cNvPr id="3" name="Grafik 2" descr="Ein Bild, das Text, Visitenkarte, Screenshot, Buch enthält.&#10;&#10;KI-generierte Inhalte können fehlerhaft sein.">
            <a:extLst>
              <a:ext uri="{FF2B5EF4-FFF2-40B4-BE49-F238E27FC236}">
                <a16:creationId xmlns:a16="http://schemas.microsoft.com/office/drawing/2014/main" id="{107F33C3-8229-01B5-1F8A-09720A355FD4}"/>
              </a:ext>
            </a:extLst>
          </p:cNvPr>
          <p:cNvPicPr>
            <a:picLocks noChangeAspect="1"/>
          </p:cNvPicPr>
          <p:nvPr/>
        </p:nvPicPr>
        <p:blipFill>
          <a:blip r:embed="rId3"/>
          <a:stretch>
            <a:fillRect/>
          </a:stretch>
        </p:blipFill>
        <p:spPr>
          <a:xfrm rot="5400000">
            <a:off x="679294" y="2223393"/>
            <a:ext cx="3228993" cy="4086521"/>
          </a:xfrm>
          <a:prstGeom prst="rect">
            <a:avLst/>
          </a:prstGeom>
        </p:spPr>
      </p:pic>
      <p:pic>
        <p:nvPicPr>
          <p:cNvPr id="7" name="Grafik 6" descr="Ein Bild, das Farbigkeit, Rechteck, Muster, Quadrat enthält.&#10;&#10;KI-generierte Inhalte können fehlerhaft sein.">
            <a:extLst>
              <a:ext uri="{FF2B5EF4-FFF2-40B4-BE49-F238E27FC236}">
                <a16:creationId xmlns:a16="http://schemas.microsoft.com/office/drawing/2014/main" id="{1D5A1D74-553C-CDC1-7207-0DA4B5ADE96E}"/>
              </a:ext>
            </a:extLst>
          </p:cNvPr>
          <p:cNvPicPr>
            <a:picLocks noChangeAspect="1"/>
          </p:cNvPicPr>
          <p:nvPr/>
        </p:nvPicPr>
        <p:blipFill>
          <a:blip r:embed="rId4"/>
          <a:srcRect l="2343" t="3042" r="4015" b="4443"/>
          <a:stretch/>
        </p:blipFill>
        <p:spPr>
          <a:xfrm>
            <a:off x="8461662" y="2445810"/>
            <a:ext cx="3427875" cy="3641688"/>
          </a:xfrm>
          <a:prstGeom prst="rect">
            <a:avLst/>
          </a:prstGeom>
        </p:spPr>
      </p:pic>
      <p:pic>
        <p:nvPicPr>
          <p:cNvPr id="10" name="Grafik 9">
            <a:extLst>
              <a:ext uri="{FF2B5EF4-FFF2-40B4-BE49-F238E27FC236}">
                <a16:creationId xmlns:a16="http://schemas.microsoft.com/office/drawing/2014/main" id="{95776902-9030-23C2-A931-6DB8339A551F}"/>
              </a:ext>
            </a:extLst>
          </p:cNvPr>
          <p:cNvPicPr>
            <a:picLocks noChangeAspect="1"/>
          </p:cNvPicPr>
          <p:nvPr/>
        </p:nvPicPr>
        <p:blipFill>
          <a:blip r:embed="rId5"/>
          <a:stretch>
            <a:fillRect/>
          </a:stretch>
        </p:blipFill>
        <p:spPr>
          <a:xfrm>
            <a:off x="4542019" y="2445810"/>
            <a:ext cx="3660644" cy="3641688"/>
          </a:xfrm>
          <a:prstGeom prst="rect">
            <a:avLst/>
          </a:prstGeom>
        </p:spPr>
      </p:pic>
      <p:sp>
        <p:nvSpPr>
          <p:cNvPr id="11" name="Rechteck 10">
            <a:extLst>
              <a:ext uri="{FF2B5EF4-FFF2-40B4-BE49-F238E27FC236}">
                <a16:creationId xmlns:a16="http://schemas.microsoft.com/office/drawing/2014/main" id="{DA4FB5D2-98FE-525D-B1B6-A0F5227248D8}"/>
              </a:ext>
            </a:extLst>
          </p:cNvPr>
          <p:cNvSpPr/>
          <p:nvPr/>
        </p:nvSpPr>
        <p:spPr>
          <a:xfrm>
            <a:off x="502120" y="1326805"/>
            <a:ext cx="3520059" cy="803131"/>
          </a:xfrm>
          <a:prstGeom prst="rect">
            <a:avLst/>
          </a:prstGeom>
          <a:solidFill>
            <a:schemeClr val="accent3">
              <a:alpha val="50000"/>
            </a:schemeClr>
          </a:solidFill>
          <a:ln>
            <a:solidFill>
              <a:schemeClr val="accent3">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de-DE" dirty="0">
                <a:solidFill>
                  <a:schemeClr val="tx1">
                    <a:lumMod val="65000"/>
                    <a:lumOff val="35000"/>
                  </a:schemeClr>
                </a:solidFill>
              </a:rPr>
              <a:t>Pädagogische Alltagssituationen</a:t>
            </a:r>
          </a:p>
        </p:txBody>
      </p:sp>
      <p:sp>
        <p:nvSpPr>
          <p:cNvPr id="12" name="Rechteck 11">
            <a:extLst>
              <a:ext uri="{FF2B5EF4-FFF2-40B4-BE49-F238E27FC236}">
                <a16:creationId xmlns:a16="http://schemas.microsoft.com/office/drawing/2014/main" id="{7198AA13-D70B-D652-3812-0C7ADC4D0DB4}"/>
              </a:ext>
            </a:extLst>
          </p:cNvPr>
          <p:cNvSpPr/>
          <p:nvPr/>
        </p:nvSpPr>
        <p:spPr>
          <a:xfrm>
            <a:off x="4862945" y="1328022"/>
            <a:ext cx="2982192" cy="79162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solidFill>
                  <a:schemeClr val="tx1">
                    <a:lumMod val="65000"/>
                    <a:lumOff val="35000"/>
                  </a:schemeClr>
                </a:solidFill>
              </a:rPr>
              <a:t>Bildungsbereiche</a:t>
            </a:r>
          </a:p>
        </p:txBody>
      </p:sp>
      <p:sp>
        <p:nvSpPr>
          <p:cNvPr id="13" name="Rechteck 12">
            <a:extLst>
              <a:ext uri="{FF2B5EF4-FFF2-40B4-BE49-F238E27FC236}">
                <a16:creationId xmlns:a16="http://schemas.microsoft.com/office/drawing/2014/main" id="{549D8CD3-88DC-099D-5C7B-9C9F9ACA0EAB}"/>
              </a:ext>
            </a:extLst>
          </p:cNvPr>
          <p:cNvSpPr/>
          <p:nvPr/>
        </p:nvSpPr>
        <p:spPr>
          <a:xfrm>
            <a:off x="8707686" y="1316514"/>
            <a:ext cx="2982192" cy="803131"/>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de-DE" dirty="0">
                <a:solidFill>
                  <a:schemeClr val="tx1">
                    <a:lumMod val="65000"/>
                    <a:lumOff val="35000"/>
                  </a:schemeClr>
                </a:solidFill>
              </a:rPr>
              <a:t>Verknüpfung von</a:t>
            </a:r>
          </a:p>
          <a:p>
            <a:pPr algn="ctr"/>
            <a:r>
              <a:rPr lang="de-DE" dirty="0">
                <a:solidFill>
                  <a:schemeClr val="tx1">
                    <a:lumMod val="65000"/>
                    <a:lumOff val="35000"/>
                  </a:schemeClr>
                </a:solidFill>
              </a:rPr>
              <a:t>Alltagssituationen und Bildungsbereichen</a:t>
            </a:r>
          </a:p>
        </p:txBody>
      </p:sp>
      <p:sp>
        <p:nvSpPr>
          <p:cNvPr id="14" name="Additionszeichen 13">
            <a:extLst>
              <a:ext uri="{FF2B5EF4-FFF2-40B4-BE49-F238E27FC236}">
                <a16:creationId xmlns:a16="http://schemas.microsoft.com/office/drawing/2014/main" id="{DA29831F-D7B7-4268-C162-22CE54519252}"/>
              </a:ext>
            </a:extLst>
          </p:cNvPr>
          <p:cNvSpPr/>
          <p:nvPr/>
        </p:nvSpPr>
        <p:spPr>
          <a:xfrm>
            <a:off x="4237595" y="1557677"/>
            <a:ext cx="409935" cy="431909"/>
          </a:xfrm>
          <a:prstGeom prst="mathPlus">
            <a:avLst/>
          </a:prstGeom>
          <a:solidFill>
            <a:schemeClr val="tx1">
              <a:lumMod val="65000"/>
              <a:lumOff val="3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5" name="Gleich 14">
            <a:extLst>
              <a:ext uri="{FF2B5EF4-FFF2-40B4-BE49-F238E27FC236}">
                <a16:creationId xmlns:a16="http://schemas.microsoft.com/office/drawing/2014/main" id="{7BA133FE-6E2F-3EEF-26F3-4D72ECDA0410}"/>
              </a:ext>
            </a:extLst>
          </p:cNvPr>
          <p:cNvSpPr/>
          <p:nvPr/>
        </p:nvSpPr>
        <p:spPr>
          <a:xfrm>
            <a:off x="8060552" y="1572786"/>
            <a:ext cx="431719" cy="401689"/>
          </a:xfrm>
          <a:prstGeom prst="mathEqual">
            <a:avLst/>
          </a:prstGeom>
          <a:solidFill>
            <a:schemeClr val="tx1">
              <a:lumMod val="65000"/>
              <a:lumOff val="3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solidFill>
                <a:schemeClr val="tx1"/>
              </a:solidFill>
            </a:endParaRPr>
          </a:p>
        </p:txBody>
      </p:sp>
      <p:sp>
        <p:nvSpPr>
          <p:cNvPr id="2" name="Textfeld 1">
            <a:extLst>
              <a:ext uri="{FF2B5EF4-FFF2-40B4-BE49-F238E27FC236}">
                <a16:creationId xmlns:a16="http://schemas.microsoft.com/office/drawing/2014/main" id="{9784C476-1793-AA7D-2B2A-DDCB88A543C1}"/>
              </a:ext>
            </a:extLst>
          </p:cNvPr>
          <p:cNvSpPr txBox="1"/>
          <p:nvPr/>
        </p:nvSpPr>
        <p:spPr>
          <a:xfrm>
            <a:off x="502120" y="6009700"/>
            <a:ext cx="2334986" cy="246221"/>
          </a:xfrm>
          <a:prstGeom prst="rect">
            <a:avLst/>
          </a:prstGeom>
          <a:noFill/>
        </p:spPr>
        <p:txBody>
          <a:bodyPr wrap="square" rtlCol="0">
            <a:spAutoFit/>
          </a:bodyPr>
          <a:lstStyle/>
          <a:p>
            <a:r>
              <a:rPr lang="de-DE" sz="1000" dirty="0"/>
              <a:t>Brandenburger Bildungsplan, S. 12</a:t>
            </a:r>
          </a:p>
        </p:txBody>
      </p:sp>
    </p:spTree>
    <p:extLst>
      <p:ext uri="{BB962C8B-B14F-4D97-AF65-F5344CB8AC3E}">
        <p14:creationId xmlns:p14="http://schemas.microsoft.com/office/powerpoint/2010/main" val="2026961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p:txBody>
          <a:bodyPr>
            <a:normAutofit/>
          </a:bodyPr>
          <a:lstStyle/>
          <a:p>
            <a:r>
              <a:rPr lang="de-DE" sz="4000" b="1" dirty="0">
                <a:latin typeface="Calibri" charset="0"/>
                <a:ea typeface="Calibri" charset="0"/>
                <a:cs typeface="Calibri" charset="0"/>
              </a:rPr>
              <a:t>Pädagogische Alltagssituationen </a:t>
            </a:r>
            <a:br>
              <a:rPr lang="de-DE" sz="4000" b="1" dirty="0">
                <a:latin typeface="Calibri" charset="0"/>
                <a:ea typeface="Calibri" charset="0"/>
                <a:cs typeface="Calibri" charset="0"/>
              </a:rPr>
            </a:br>
            <a:r>
              <a:rPr lang="de-DE" sz="2000" b="1" dirty="0">
                <a:latin typeface="Calibri" charset="0"/>
                <a:ea typeface="Calibri" charset="0"/>
                <a:cs typeface="Calibri" charset="0"/>
              </a:rPr>
              <a:t>Gliederung im Bildungsplan</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0" y="1791728"/>
            <a:ext cx="8559800" cy="4429297"/>
          </a:xfrm>
          <a:solidFill>
            <a:schemeClr val="accent1">
              <a:lumMod val="20000"/>
              <a:lumOff val="80000"/>
            </a:schemeClr>
          </a:solidFill>
        </p:spPr>
        <p:txBody>
          <a:bodyPr>
            <a:normAutofit lnSpcReduction="10000"/>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Zentrale Aspekte der Situation</a:t>
            </a:r>
          </a:p>
          <a:p>
            <a:pPr marL="457200" indent="-457200">
              <a:buFont typeface="Arial" panose="020B0604020202020204" pitchFamily="34" charset="0"/>
              <a:buChar char="•"/>
            </a:pPr>
            <a:r>
              <a:rPr lang="de-DE" dirty="0"/>
              <a:t>Pädagogisches Handeln</a:t>
            </a:r>
          </a:p>
          <a:p>
            <a:pPr marL="457200" indent="-457200">
              <a:buFont typeface="Arial" panose="020B0604020202020204" pitchFamily="34" charset="0"/>
              <a:buChar char="•"/>
            </a:pPr>
            <a:r>
              <a:rPr lang="de-DE" dirty="0"/>
              <a:t>Praxisbeispiel </a:t>
            </a:r>
          </a:p>
          <a:p>
            <a:pPr marL="457200" indent="-457200">
              <a:buFont typeface="Arial" panose="020B0604020202020204" pitchFamily="34" charset="0"/>
              <a:buChar char="•"/>
            </a:pPr>
            <a:r>
              <a:rPr lang="de-DE" dirty="0"/>
              <a:t>Aussagen von Kindern </a:t>
            </a:r>
          </a:p>
          <a:p>
            <a:pPr marL="457200" indent="-457200">
              <a:buFont typeface="Arial" panose="020B0604020202020204" pitchFamily="34" charset="0"/>
              <a:buChar char="•"/>
            </a:pPr>
            <a:r>
              <a:rPr lang="de-DE" dirty="0"/>
              <a:t>Vorsicht </a:t>
            </a:r>
          </a:p>
          <a:p>
            <a:pPr marL="457200" indent="-457200">
              <a:buFont typeface="Arial" panose="020B0604020202020204" pitchFamily="34" charset="0"/>
              <a:buChar char="•"/>
            </a:pPr>
            <a:r>
              <a:rPr lang="de-DE" dirty="0"/>
              <a:t>Verknüpfung der Alltagssituation mit den Bildungsbereichen </a:t>
            </a:r>
          </a:p>
          <a:p>
            <a:pPr marL="457200" indent="-457200">
              <a:buFont typeface="Arial" panose="020B0604020202020204" pitchFamily="34" charset="0"/>
              <a:buChar char="•"/>
            </a:pPr>
            <a:r>
              <a:rPr lang="de-DE" dirty="0"/>
              <a:t>Partizipative Bildungsumgebung </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Tree>
    <p:extLst>
      <p:ext uri="{BB962C8B-B14F-4D97-AF65-F5344CB8AC3E}">
        <p14:creationId xmlns:p14="http://schemas.microsoft.com/office/powerpoint/2010/main" val="865679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2DA8B1-1233-FB4D-8676-A628B943BDEA}"/>
              </a:ext>
            </a:extLst>
          </p:cNvPr>
          <p:cNvSpPr>
            <a:spLocks noGrp="1"/>
          </p:cNvSpPr>
          <p:nvPr>
            <p:ph type="title"/>
          </p:nvPr>
        </p:nvSpPr>
        <p:spPr>
          <a:xfrm>
            <a:off x="838200" y="17887"/>
            <a:ext cx="10515600" cy="1325563"/>
          </a:xfrm>
          <a:noFill/>
        </p:spPr>
        <p:txBody>
          <a:bodyPr>
            <a:normAutofit/>
          </a:bodyPr>
          <a:lstStyle/>
          <a:p>
            <a:r>
              <a:rPr lang="de-DE" sz="4000" b="1" dirty="0">
                <a:latin typeface="Calibri" charset="0"/>
                <a:ea typeface="Calibri" charset="0"/>
                <a:cs typeface="Calibri" charset="0"/>
              </a:rPr>
              <a:t>Pädagogische Alltagssituationen</a:t>
            </a:r>
          </a:p>
        </p:txBody>
      </p:sp>
      <p:sp>
        <p:nvSpPr>
          <p:cNvPr id="3" name="Inhaltsplatzhalter 2">
            <a:extLst>
              <a:ext uri="{FF2B5EF4-FFF2-40B4-BE49-F238E27FC236}">
                <a16:creationId xmlns:a16="http://schemas.microsoft.com/office/drawing/2014/main" id="{9E2ED86E-BF7E-C040-9AA3-A3FF8AC52ECA}"/>
              </a:ext>
            </a:extLst>
          </p:cNvPr>
          <p:cNvSpPr>
            <a:spLocks noGrp="1"/>
          </p:cNvSpPr>
          <p:nvPr>
            <p:ph idx="1"/>
          </p:nvPr>
        </p:nvSpPr>
        <p:spPr>
          <a:xfrm>
            <a:off x="838200" y="1825625"/>
            <a:ext cx="10877550" cy="4667250"/>
          </a:xfrm>
        </p:spPr>
        <p:txBody>
          <a:bodyPr>
            <a:normAutofit/>
          </a:bodyPr>
          <a:lstStyle/>
          <a:p>
            <a:pPr lvl="0"/>
            <a:endParaRPr lang="de-DE" sz="3200" dirty="0"/>
          </a:p>
          <a:p>
            <a:endParaRPr lang="de-DE" sz="3200" dirty="0"/>
          </a:p>
        </p:txBody>
      </p:sp>
      <p:pic>
        <p:nvPicPr>
          <p:cNvPr id="13" name="Bild 5">
            <a:extLst>
              <a:ext uri="{FF2B5EF4-FFF2-40B4-BE49-F238E27FC236}">
                <a16:creationId xmlns:a16="http://schemas.microsoft.com/office/drawing/2014/main" id="{ED55876B-79DE-429F-B2D2-5F282A1F3367}"/>
              </a:ext>
            </a:extLst>
          </p:cNvPr>
          <p:cNvPicPr>
            <a:picLocks noChangeAspect="1"/>
          </p:cNvPicPr>
          <p:nvPr/>
        </p:nvPicPr>
        <p:blipFill rotWithShape="1">
          <a:blip r:embed="rId3">
            <a:extLst>
              <a:ext uri="{28A0092B-C50C-407E-A947-70E740481C1C}">
                <a14:useLocalDpi xmlns:a14="http://schemas.microsoft.com/office/drawing/2010/main" val="0"/>
              </a:ext>
            </a:extLst>
          </a:blip>
          <a:srcRect l="13716" t="12830" r="53237" b="46811"/>
          <a:stretch/>
        </p:blipFill>
        <p:spPr>
          <a:xfrm rot="5400000">
            <a:off x="1176129" y="1215756"/>
            <a:ext cx="4293235" cy="5243100"/>
          </a:xfrm>
          <a:prstGeom prst="rect">
            <a:avLst/>
          </a:prstGeom>
        </p:spPr>
      </p:pic>
      <p:pic>
        <p:nvPicPr>
          <p:cNvPr id="14" name="Bild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5684" y="2470556"/>
            <a:ext cx="4608576" cy="3553968"/>
          </a:xfrm>
          <a:prstGeom prst="rect">
            <a:avLst/>
          </a:prstGeom>
        </p:spPr>
      </p:pic>
      <p:pic>
        <p:nvPicPr>
          <p:cNvPr id="15" name="Bild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343450"/>
            <a:ext cx="4578261" cy="1127106"/>
          </a:xfrm>
          <a:prstGeom prst="rect">
            <a:avLst/>
          </a:prstGeom>
        </p:spPr>
      </p:pic>
      <p:sp>
        <p:nvSpPr>
          <p:cNvPr id="4" name="Rechteck 3">
            <a:extLst>
              <a:ext uri="{FF2B5EF4-FFF2-40B4-BE49-F238E27FC236}">
                <a16:creationId xmlns:a16="http://schemas.microsoft.com/office/drawing/2014/main" id="{E83942DC-B36E-6FC6-9BC5-8A19A8B39793}"/>
              </a:ext>
            </a:extLst>
          </p:cNvPr>
          <p:cNvSpPr/>
          <p:nvPr/>
        </p:nvSpPr>
        <p:spPr>
          <a:xfrm>
            <a:off x="6235700" y="5080000"/>
            <a:ext cx="4575564" cy="165100"/>
          </a:xfrm>
          <a:prstGeom prst="rect">
            <a:avLst/>
          </a:prstGeom>
          <a:noFill/>
          <a:ln w="19050">
            <a:solidFill>
              <a:srgbClr val="EC0E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51057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61286" y="111600"/>
            <a:ext cx="11869434" cy="1323439"/>
          </a:xfrm>
          <a:prstGeom prst="rect">
            <a:avLst/>
          </a:prstGeom>
        </p:spPr>
        <p:txBody>
          <a:bodyPr wrap="square">
            <a:spAutoFit/>
          </a:bodyPr>
          <a:lstStyle/>
          <a:p>
            <a:r>
              <a:rPr lang="de-DE" sz="4000" b="1" dirty="0"/>
              <a:t>Pädagogische Alltagssituation </a:t>
            </a:r>
          </a:p>
          <a:p>
            <a:r>
              <a:rPr lang="de-DE" sz="4000" b="1" dirty="0">
                <a:solidFill>
                  <a:schemeClr val="accent2"/>
                </a:solidFill>
              </a:rPr>
              <a:t>Konflikte und Aushandlungsprozesse begleiten</a:t>
            </a:r>
          </a:p>
        </p:txBody>
      </p:sp>
      <p:pic>
        <p:nvPicPr>
          <p:cNvPr id="2" name="Bild 1" descr="PastedGraphic-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5163" y="1392020"/>
            <a:ext cx="6477000" cy="4864100"/>
          </a:xfrm>
          <a:prstGeom prst="rect">
            <a:avLst/>
          </a:prstGeom>
        </p:spPr>
      </p:pic>
      <p:sp>
        <p:nvSpPr>
          <p:cNvPr id="7" name="Rechteck 6"/>
          <p:cNvSpPr/>
          <p:nvPr/>
        </p:nvSpPr>
        <p:spPr>
          <a:xfrm>
            <a:off x="11798710" y="0"/>
            <a:ext cx="393290" cy="2758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86909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9901518" cy="1200329"/>
          </a:xfrm>
        </p:spPr>
        <p:txBody>
          <a:bodyPr>
            <a:normAutofit fontScale="90000"/>
          </a:bodyPr>
          <a:lstStyle/>
          <a:p>
            <a:r>
              <a:rPr lang="de-DE" b="1" dirty="0">
                <a:latin typeface="Calibri" charset="0"/>
                <a:ea typeface="Calibri" charset="0"/>
                <a:cs typeface="Calibri" charset="0"/>
              </a:rPr>
              <a:t>Zentrale Aspekte der Alltagssituation (S.173f.)</a:t>
            </a:r>
            <a:br>
              <a:rPr lang="de-DE" b="1" dirty="0">
                <a:latin typeface="Calibri" charset="0"/>
                <a:ea typeface="Calibri" charset="0"/>
                <a:cs typeface="Calibri" charset="0"/>
              </a:rPr>
            </a:br>
            <a:r>
              <a:rPr kumimoji="0" lang="de-DE" sz="3100" b="0" i="0" u="none" strike="noStrike" kern="1200" cap="none" spc="0" normalizeH="0" baseline="0" noProof="0" dirty="0">
                <a:ln>
                  <a:noFill/>
                </a:ln>
                <a:solidFill>
                  <a:schemeClr val="accent2"/>
                </a:solidFill>
                <a:effectLst/>
                <a:uLnTx/>
                <a:uFillTx/>
                <a:latin typeface="Calibri" panose="020F0502020204030204"/>
                <a:ea typeface="+mn-ea"/>
                <a:cs typeface="+mn-cs"/>
              </a:rPr>
              <a:t>Konflikte und Aushandlungsprozesse</a:t>
            </a:r>
            <a:r>
              <a:rPr kumimoji="0" lang="de-DE" sz="3100" b="0" i="0" u="none" strike="noStrike" kern="1200" cap="none" spc="0" normalizeH="0" noProof="0" dirty="0">
                <a:ln>
                  <a:noFill/>
                </a:ln>
                <a:solidFill>
                  <a:schemeClr val="accent2"/>
                </a:solidFill>
                <a:effectLst/>
                <a:uLnTx/>
                <a:uFillTx/>
                <a:latin typeface="Calibri" panose="020F0502020204030204"/>
                <a:ea typeface="+mn-ea"/>
                <a:cs typeface="+mn-cs"/>
              </a:rPr>
              <a:t> begleiten</a:t>
            </a:r>
            <a:endParaRPr lang="de-DE" dirty="0">
              <a:solidFill>
                <a:schemeClr val="accent2"/>
              </a:solidFill>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586998" y="1905804"/>
            <a:ext cx="10960510" cy="3481503"/>
          </a:xfrm>
          <a:ln>
            <a:solidFill>
              <a:schemeClr val="accent2"/>
            </a:solidFill>
          </a:ln>
        </p:spPr>
        <p:txBody>
          <a:bodyPr>
            <a:normAutofit/>
          </a:bodyPr>
          <a:lstStyle/>
          <a:p>
            <a:endParaRPr lang="de-DE" sz="1100" b="1" dirty="0"/>
          </a:p>
          <a:p>
            <a:r>
              <a:rPr lang="de-DE" sz="2800" b="1" dirty="0"/>
              <a:t>Konflikte und Aushandlungsprozesse </a:t>
            </a:r>
          </a:p>
          <a:p>
            <a:endParaRPr lang="de-DE" sz="1000" dirty="0"/>
          </a:p>
          <a:p>
            <a:r>
              <a:rPr lang="de-DE" dirty="0"/>
              <a:t>Interessen, Meinungen und Bedürfnisse </a:t>
            </a:r>
          </a:p>
          <a:p>
            <a:r>
              <a:rPr lang="de-DE" dirty="0"/>
              <a:t>treffen aufeinander</a:t>
            </a:r>
          </a:p>
          <a:p>
            <a:r>
              <a:rPr lang="de-DE" dirty="0"/>
              <a:t>und sind zunächst nicht vereinbar.</a:t>
            </a:r>
          </a:p>
          <a:p>
            <a:endParaRPr lang="de-DE" dirty="0"/>
          </a:p>
          <a:p>
            <a:pPr marL="457200" indent="-457200">
              <a:buFont typeface="Arial" panose="020B0604020202020204" pitchFamily="34" charset="0"/>
              <a:buChar char="•"/>
            </a:pPr>
            <a:endParaRPr lang="de-DE" dirty="0"/>
          </a:p>
        </p:txBody>
      </p:sp>
      <p:sp>
        <p:nvSpPr>
          <p:cNvPr id="5" name="Rechteck 4"/>
          <p:cNvSpPr/>
          <p:nvPr/>
        </p:nvSpPr>
        <p:spPr>
          <a:xfrm>
            <a:off x="11798710" y="0"/>
            <a:ext cx="393290" cy="2758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Bild 7"/>
          <p:cNvPicPr>
            <a:picLocks noChangeAspect="1"/>
          </p:cNvPicPr>
          <p:nvPr/>
        </p:nvPicPr>
        <p:blipFill>
          <a:blip r:embed="rId3"/>
          <a:stretch>
            <a:fillRect/>
          </a:stretch>
        </p:blipFill>
        <p:spPr>
          <a:xfrm>
            <a:off x="8161713" y="1473200"/>
            <a:ext cx="3124105" cy="4475500"/>
          </a:xfrm>
          <a:prstGeom prst="rect">
            <a:avLst/>
          </a:prstGeom>
          <a:ln>
            <a:solidFill>
              <a:srgbClr val="000000"/>
            </a:solidFill>
          </a:ln>
        </p:spPr>
      </p:pic>
    </p:spTree>
    <p:extLst>
      <p:ext uri="{BB962C8B-B14F-4D97-AF65-F5344CB8AC3E}">
        <p14:creationId xmlns:p14="http://schemas.microsoft.com/office/powerpoint/2010/main" val="930344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9901518" cy="1362075"/>
          </a:xfrm>
        </p:spPr>
        <p:txBody>
          <a:bodyPr>
            <a:normAutofit fontScale="90000"/>
          </a:bodyPr>
          <a:lstStyle/>
          <a:p>
            <a:r>
              <a:rPr lang="de-DE" b="1" dirty="0">
                <a:latin typeface="Calibri" charset="0"/>
                <a:ea typeface="Calibri" charset="0"/>
                <a:cs typeface="Calibri" charset="0"/>
              </a:rPr>
              <a:t>Zentrale Aspekte der Alltagssituation</a:t>
            </a:r>
            <a:br>
              <a:rPr lang="de-DE" b="1" dirty="0">
                <a:latin typeface="Calibri" charset="0"/>
                <a:ea typeface="Calibri" charset="0"/>
                <a:cs typeface="Calibri" charset="0"/>
              </a:rPr>
            </a:br>
            <a:r>
              <a:rPr lang="de-DE" sz="3100" dirty="0">
                <a:solidFill>
                  <a:schemeClr val="accent2"/>
                </a:solidFill>
                <a:latin typeface="Calibri" panose="020F0502020204030204"/>
              </a:rPr>
              <a:t>Konflikte und Aushandlungsprozesse begleiten (BBP S. 175)</a:t>
            </a:r>
            <a:br>
              <a:rPr lang="de-DE" sz="3100" dirty="0">
                <a:solidFill>
                  <a:schemeClr val="accent2"/>
                </a:solidFill>
                <a:latin typeface="Calibri" panose="020F0502020204030204"/>
              </a:rPr>
            </a:br>
            <a:r>
              <a:rPr kumimoji="0" lang="de-DE" sz="3100" b="0" i="0" u="none" strike="noStrike" kern="1200" cap="none" spc="0" normalizeH="0" baseline="0" noProof="0" dirty="0">
                <a:ln>
                  <a:noFill/>
                </a:ln>
                <a:solidFill>
                  <a:schemeClr val="accent2"/>
                </a:solidFill>
                <a:effectLst/>
                <a:uLnTx/>
                <a:uFillTx/>
                <a:latin typeface="Calibri" panose="020F0502020204030204"/>
                <a:ea typeface="+mn-ea"/>
                <a:cs typeface="+mn-cs"/>
              </a:rPr>
              <a:t>Ausgrenzung</a:t>
            </a:r>
            <a:r>
              <a:rPr kumimoji="0" lang="de-DE" sz="3100" b="0" i="0" u="none" strike="noStrike" kern="1200" cap="none" spc="0" normalizeH="0" noProof="0" dirty="0">
                <a:ln>
                  <a:noFill/>
                </a:ln>
                <a:solidFill>
                  <a:schemeClr val="accent2"/>
                </a:solidFill>
                <a:effectLst/>
                <a:uLnTx/>
                <a:uFillTx/>
                <a:latin typeface="Calibri" panose="020F0502020204030204"/>
                <a:ea typeface="+mn-ea"/>
                <a:cs typeface="+mn-cs"/>
              </a:rPr>
              <a:t> abwenden und Übergriffe deeskalieren (BBP S. 184)</a:t>
            </a:r>
            <a:endParaRPr lang="de-DE" dirty="0">
              <a:solidFill>
                <a:schemeClr val="accent2"/>
              </a:solidFill>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586998" y="2261403"/>
            <a:ext cx="10960510" cy="3481503"/>
          </a:xfrm>
          <a:ln>
            <a:solidFill>
              <a:schemeClr val="accent2"/>
            </a:solidFill>
          </a:ln>
        </p:spPr>
        <p:txBody>
          <a:bodyPr>
            <a:normAutofit/>
          </a:bodyPr>
          <a:lstStyle/>
          <a:p>
            <a:endParaRPr lang="de-DE" sz="1100" b="1" dirty="0"/>
          </a:p>
          <a:p>
            <a:r>
              <a:rPr lang="de-DE" sz="2800" b="1" dirty="0"/>
              <a:t>Konfliktprozess - „Akuter Moment“ (= deeskalieren)</a:t>
            </a:r>
          </a:p>
          <a:p>
            <a:endParaRPr lang="de-DE" sz="1000" dirty="0"/>
          </a:p>
          <a:p>
            <a:pPr marL="457200" indent="-457200">
              <a:buFont typeface="Arial"/>
              <a:buChar char="•"/>
            </a:pPr>
            <a:r>
              <a:rPr lang="de-DE" dirty="0"/>
              <a:t>Einschreiten, Stoppen, Schützen, Namen sagen</a:t>
            </a:r>
          </a:p>
          <a:p>
            <a:pPr marL="457200" indent="-457200">
              <a:buFont typeface="Arial"/>
              <a:buChar char="•"/>
            </a:pPr>
            <a:r>
              <a:rPr lang="de-DE" dirty="0"/>
              <a:t>Benennen, was du gesehen hast</a:t>
            </a:r>
          </a:p>
          <a:p>
            <a:pPr marL="457200" indent="-457200">
              <a:buFont typeface="Arial"/>
              <a:buChar char="•"/>
            </a:pPr>
            <a:r>
              <a:rPr lang="de-DE" dirty="0"/>
              <a:t>Benennen, was nicht in Ordnung ist und warum</a:t>
            </a:r>
          </a:p>
          <a:p>
            <a:pPr marL="457200" indent="-457200">
              <a:buFont typeface="Arial"/>
              <a:buChar char="•"/>
            </a:pPr>
            <a:r>
              <a:rPr lang="de-DE" dirty="0"/>
              <a:t>Regel: fair und ohne Gewalt</a:t>
            </a:r>
          </a:p>
        </p:txBody>
      </p:sp>
      <p:sp>
        <p:nvSpPr>
          <p:cNvPr id="5" name="Rechteck 4"/>
          <p:cNvSpPr/>
          <p:nvPr/>
        </p:nvSpPr>
        <p:spPr>
          <a:xfrm>
            <a:off x="11798710" y="0"/>
            <a:ext cx="393290" cy="2758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Bild 6"/>
          <p:cNvPicPr>
            <a:picLocks noChangeAspect="1"/>
          </p:cNvPicPr>
          <p:nvPr/>
        </p:nvPicPr>
        <p:blipFill>
          <a:blip r:embed="rId3"/>
          <a:stretch>
            <a:fillRect/>
          </a:stretch>
        </p:blipFill>
        <p:spPr>
          <a:xfrm>
            <a:off x="8529785" y="1879600"/>
            <a:ext cx="3017723" cy="4323100"/>
          </a:xfrm>
          <a:prstGeom prst="rect">
            <a:avLst/>
          </a:prstGeom>
          <a:ln>
            <a:solidFill>
              <a:srgbClr val="000000"/>
            </a:solidFill>
          </a:ln>
        </p:spPr>
      </p:pic>
    </p:spTree>
    <p:extLst>
      <p:ext uri="{BB962C8B-B14F-4D97-AF65-F5344CB8AC3E}">
        <p14:creationId xmlns:p14="http://schemas.microsoft.com/office/powerpoint/2010/main" val="3120454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61286" y="294480"/>
            <a:ext cx="11869434" cy="1323439"/>
          </a:xfrm>
          <a:prstGeom prst="rect">
            <a:avLst/>
          </a:prstGeom>
        </p:spPr>
        <p:txBody>
          <a:bodyPr wrap="square">
            <a:spAutoFit/>
          </a:bodyPr>
          <a:lstStyle/>
          <a:p>
            <a:r>
              <a:rPr lang="de-DE" sz="4000" b="1" dirty="0"/>
              <a:t>Pädagogische Alltagssituation I</a:t>
            </a:r>
          </a:p>
          <a:p>
            <a:r>
              <a:rPr lang="de-DE" sz="4000" b="1" dirty="0">
                <a:solidFill>
                  <a:schemeClr val="accent2"/>
                </a:solidFill>
              </a:rPr>
              <a:t>Konflikte und Aushandlungsprozesse begleiten</a:t>
            </a:r>
          </a:p>
        </p:txBody>
      </p:sp>
      <p:sp>
        <p:nvSpPr>
          <p:cNvPr id="7" name="Rechteck 6"/>
          <p:cNvSpPr/>
          <p:nvPr/>
        </p:nvSpPr>
        <p:spPr>
          <a:xfrm>
            <a:off x="11798710" y="0"/>
            <a:ext cx="393290" cy="2758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p:cNvSpPr/>
          <p:nvPr/>
        </p:nvSpPr>
        <p:spPr>
          <a:xfrm>
            <a:off x="1003055" y="2133831"/>
            <a:ext cx="6096000" cy="2246769"/>
          </a:xfrm>
          <a:prstGeom prst="rect">
            <a:avLst/>
          </a:prstGeom>
        </p:spPr>
        <p:txBody>
          <a:bodyPr>
            <a:spAutoFit/>
          </a:bodyPr>
          <a:lstStyle/>
          <a:p>
            <a:r>
              <a:rPr lang="de-DE" sz="2800" b="1" dirty="0"/>
              <a:t>Worüber streiten Kinder? Beispiele</a:t>
            </a:r>
          </a:p>
          <a:p>
            <a:endParaRPr lang="de-DE" sz="2800" b="1" i="1" dirty="0"/>
          </a:p>
          <a:p>
            <a:r>
              <a:rPr lang="de-DE" sz="2800" i="1" dirty="0"/>
              <a:t> </a:t>
            </a:r>
          </a:p>
          <a:p>
            <a:r>
              <a:rPr lang="de-DE" sz="2800" i="1" dirty="0"/>
              <a:t>Worum geht es ihnen dabei?</a:t>
            </a:r>
          </a:p>
          <a:p>
            <a:endParaRPr lang="de-DE" sz="2800" i="1" dirty="0"/>
          </a:p>
        </p:txBody>
      </p:sp>
    </p:spTree>
    <p:extLst>
      <p:ext uri="{BB962C8B-B14F-4D97-AF65-F5344CB8AC3E}">
        <p14:creationId xmlns:p14="http://schemas.microsoft.com/office/powerpoint/2010/main" val="367895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61286" y="311106"/>
            <a:ext cx="11869434" cy="1323439"/>
          </a:xfrm>
          <a:prstGeom prst="rect">
            <a:avLst/>
          </a:prstGeom>
        </p:spPr>
        <p:txBody>
          <a:bodyPr wrap="square">
            <a:spAutoFit/>
          </a:bodyPr>
          <a:lstStyle/>
          <a:p>
            <a:r>
              <a:rPr lang="de-DE" sz="4000" b="1" dirty="0"/>
              <a:t>Pädagogische Alltagssituation II</a:t>
            </a:r>
          </a:p>
          <a:p>
            <a:r>
              <a:rPr lang="de-DE" sz="4000" b="1" dirty="0">
                <a:solidFill>
                  <a:schemeClr val="accent2"/>
                </a:solidFill>
              </a:rPr>
              <a:t>Konflikte und Aushandlungsprozesse begleiten</a:t>
            </a:r>
          </a:p>
        </p:txBody>
      </p:sp>
      <p:sp>
        <p:nvSpPr>
          <p:cNvPr id="7" name="Rechteck 6"/>
          <p:cNvSpPr/>
          <p:nvPr/>
        </p:nvSpPr>
        <p:spPr>
          <a:xfrm>
            <a:off x="11798710" y="0"/>
            <a:ext cx="393290" cy="2758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p:cNvSpPr/>
          <p:nvPr/>
        </p:nvSpPr>
        <p:spPr>
          <a:xfrm>
            <a:off x="1185935" y="1938307"/>
            <a:ext cx="6096000" cy="3539431"/>
          </a:xfrm>
          <a:prstGeom prst="rect">
            <a:avLst/>
          </a:prstGeom>
        </p:spPr>
        <p:txBody>
          <a:bodyPr>
            <a:spAutoFit/>
          </a:bodyPr>
          <a:lstStyle/>
          <a:p>
            <a:r>
              <a:rPr lang="de-DE" sz="2800" b="1" dirty="0"/>
              <a:t>Worum geht es in der Situation </a:t>
            </a:r>
          </a:p>
          <a:p>
            <a:r>
              <a:rPr lang="de-DE" sz="2800" b="1" dirty="0"/>
              <a:t>für die Kinder?</a:t>
            </a:r>
          </a:p>
          <a:p>
            <a:endParaRPr lang="de-DE" sz="2800" b="1" i="1" dirty="0"/>
          </a:p>
          <a:p>
            <a:pPr marL="457200" indent="-457200">
              <a:buFont typeface="Arial"/>
              <a:buChar char="•"/>
            </a:pPr>
            <a:r>
              <a:rPr lang="de-DE" sz="2800" i="1" dirty="0"/>
              <a:t>Wie erleben sie Konflikte?</a:t>
            </a:r>
          </a:p>
          <a:p>
            <a:endParaRPr lang="de-DE" sz="2800" i="1" dirty="0"/>
          </a:p>
          <a:p>
            <a:pPr marL="457200" indent="-457200">
              <a:buFont typeface="Arial"/>
              <a:buChar char="•"/>
            </a:pPr>
            <a:r>
              <a:rPr lang="de-DE" sz="2800" i="1" dirty="0"/>
              <a:t>Was brauchen sie von uns Erwachsenen?</a:t>
            </a:r>
          </a:p>
          <a:p>
            <a:endParaRPr lang="de-DE" sz="2800" i="1" dirty="0"/>
          </a:p>
        </p:txBody>
      </p:sp>
    </p:spTree>
    <p:extLst>
      <p:ext uri="{BB962C8B-B14F-4D97-AF65-F5344CB8AC3E}">
        <p14:creationId xmlns:p14="http://schemas.microsoft.com/office/powerpoint/2010/main" val="1247043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61286" y="303454"/>
            <a:ext cx="11869434" cy="1323439"/>
          </a:xfrm>
          <a:prstGeom prst="rect">
            <a:avLst/>
          </a:prstGeom>
        </p:spPr>
        <p:txBody>
          <a:bodyPr wrap="square">
            <a:spAutoFit/>
          </a:bodyPr>
          <a:lstStyle/>
          <a:p>
            <a:r>
              <a:rPr lang="de-DE" sz="4000" b="1" dirty="0"/>
              <a:t>Pädagogische Alltagssituation III</a:t>
            </a:r>
          </a:p>
          <a:p>
            <a:r>
              <a:rPr lang="de-DE" sz="4000" b="1" dirty="0">
                <a:solidFill>
                  <a:schemeClr val="accent2"/>
                </a:solidFill>
              </a:rPr>
              <a:t>Konflikte und Aushandlungsprozesse begleiten</a:t>
            </a:r>
          </a:p>
        </p:txBody>
      </p:sp>
      <p:sp>
        <p:nvSpPr>
          <p:cNvPr id="7" name="Rechteck 6"/>
          <p:cNvSpPr/>
          <p:nvPr/>
        </p:nvSpPr>
        <p:spPr>
          <a:xfrm>
            <a:off x="11798710" y="0"/>
            <a:ext cx="393290" cy="2758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p:cNvSpPr/>
          <p:nvPr/>
        </p:nvSpPr>
        <p:spPr>
          <a:xfrm>
            <a:off x="969804" y="2122563"/>
            <a:ext cx="6096000" cy="3108544"/>
          </a:xfrm>
          <a:prstGeom prst="rect">
            <a:avLst/>
          </a:prstGeom>
        </p:spPr>
        <p:txBody>
          <a:bodyPr>
            <a:spAutoFit/>
          </a:bodyPr>
          <a:lstStyle/>
          <a:p>
            <a:r>
              <a:rPr lang="de-DE" sz="2800" b="1" dirty="0"/>
              <a:t>Worum geht es in der Situation </a:t>
            </a:r>
          </a:p>
          <a:p>
            <a:r>
              <a:rPr lang="de-DE" sz="2800" b="1" dirty="0"/>
              <a:t>für die Kinder?</a:t>
            </a:r>
          </a:p>
          <a:p>
            <a:endParaRPr lang="de-DE" sz="2800" b="1" i="1" dirty="0"/>
          </a:p>
          <a:p>
            <a:pPr marL="457200" indent="-457200">
              <a:buFont typeface="Arial"/>
              <a:buChar char="•"/>
            </a:pPr>
            <a:r>
              <a:rPr lang="de-DE" sz="2800" i="1" dirty="0"/>
              <a:t>Was können Kinder in diesen Situationen lernen?</a:t>
            </a:r>
          </a:p>
          <a:p>
            <a:endParaRPr lang="de-DE" sz="2800" i="1" dirty="0"/>
          </a:p>
          <a:p>
            <a:endParaRPr lang="de-DE" sz="2800" i="1" dirty="0"/>
          </a:p>
        </p:txBody>
      </p:sp>
    </p:spTree>
    <p:extLst>
      <p:ext uri="{BB962C8B-B14F-4D97-AF65-F5344CB8AC3E}">
        <p14:creationId xmlns:p14="http://schemas.microsoft.com/office/powerpoint/2010/main" val="4035473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9901518" cy="1200329"/>
          </a:xfrm>
        </p:spPr>
        <p:txBody>
          <a:bodyPr>
            <a:normAutofit fontScale="90000"/>
          </a:bodyPr>
          <a:lstStyle/>
          <a:p>
            <a:r>
              <a:rPr lang="de-DE" b="1" dirty="0">
                <a:latin typeface="Calibri" charset="0"/>
                <a:ea typeface="Calibri" charset="0"/>
                <a:cs typeface="Calibri" charset="0"/>
              </a:rPr>
              <a:t>Zentrale Aspekte der Alltagssituation (S. 173)</a:t>
            </a:r>
            <a:br>
              <a:rPr lang="de-DE" b="1" dirty="0">
                <a:latin typeface="Calibri" charset="0"/>
                <a:ea typeface="Calibri" charset="0"/>
                <a:cs typeface="Calibri" charset="0"/>
              </a:rPr>
            </a:br>
            <a:r>
              <a:rPr kumimoji="0" lang="de-DE" sz="3100" b="0" i="0" u="none" strike="noStrike" kern="1200" cap="none" spc="0" normalizeH="0" baseline="0" noProof="0" dirty="0">
                <a:ln>
                  <a:noFill/>
                </a:ln>
                <a:solidFill>
                  <a:schemeClr val="accent2"/>
                </a:solidFill>
                <a:effectLst/>
                <a:uLnTx/>
                <a:uFillTx/>
                <a:latin typeface="Calibri" panose="020F0502020204030204"/>
                <a:ea typeface="+mn-ea"/>
                <a:cs typeface="+mn-cs"/>
              </a:rPr>
              <a:t>Konflikte und Aushandlungsprozesse</a:t>
            </a:r>
            <a:r>
              <a:rPr kumimoji="0" lang="de-DE" sz="3100" b="0" i="0" u="none" strike="noStrike" kern="1200" cap="none" spc="0" normalizeH="0" noProof="0" dirty="0">
                <a:ln>
                  <a:noFill/>
                </a:ln>
                <a:solidFill>
                  <a:schemeClr val="accent2"/>
                </a:solidFill>
                <a:effectLst/>
                <a:uLnTx/>
                <a:uFillTx/>
                <a:latin typeface="Calibri" panose="020F0502020204030204"/>
                <a:ea typeface="+mn-ea"/>
                <a:cs typeface="+mn-cs"/>
              </a:rPr>
              <a:t> begleiten</a:t>
            </a:r>
            <a:endParaRPr lang="de-DE" dirty="0">
              <a:solidFill>
                <a:schemeClr val="accent2"/>
              </a:solidFill>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586998" y="1905804"/>
            <a:ext cx="10960510" cy="3481503"/>
          </a:xfrm>
          <a:ln>
            <a:solidFill>
              <a:schemeClr val="accent2"/>
            </a:solidFill>
          </a:ln>
        </p:spPr>
        <p:txBody>
          <a:bodyPr>
            <a:normAutofit/>
          </a:bodyPr>
          <a:lstStyle/>
          <a:p>
            <a:endParaRPr lang="de-DE" sz="1100" b="1" dirty="0"/>
          </a:p>
          <a:p>
            <a:r>
              <a:rPr lang="de-DE" sz="2800" b="1" dirty="0"/>
              <a:t>Worum geht es in der Situation für die Kinder?</a:t>
            </a:r>
          </a:p>
          <a:p>
            <a:r>
              <a:rPr lang="de-DE" sz="2400" i="1" dirty="0"/>
              <a:t>Sie können erleben und lernen...</a:t>
            </a:r>
          </a:p>
          <a:p>
            <a:endParaRPr lang="de-DE" sz="900" dirty="0"/>
          </a:p>
          <a:p>
            <a:pPr marL="342900" indent="-342900">
              <a:buFont typeface="Arial"/>
              <a:buChar char="•"/>
            </a:pPr>
            <a:r>
              <a:rPr lang="de-DE" sz="2400" dirty="0"/>
              <a:t>wie unterschiedliche Interessen, Bedürfnisse und Meinungen ausgehandelt und begründet werden</a:t>
            </a:r>
          </a:p>
          <a:p>
            <a:pPr marL="342900" indent="-342900">
              <a:buFont typeface="Arial"/>
              <a:buChar char="•"/>
            </a:pPr>
            <a:r>
              <a:rPr lang="de-DE" sz="2400" dirty="0"/>
              <a:t>wie sie Grenzüberschreitungen erkennen können</a:t>
            </a:r>
          </a:p>
          <a:p>
            <a:pPr marL="342900" indent="-342900">
              <a:buFont typeface="Arial"/>
              <a:buChar char="•"/>
            </a:pPr>
            <a:r>
              <a:rPr lang="de-DE" sz="2400" dirty="0"/>
              <a:t>wie sie sich an der Lösung eines Konflikts beteiligen können</a:t>
            </a:r>
          </a:p>
          <a:p>
            <a:pPr marL="1143000" lvl="1" indent="-457200"/>
            <a:endParaRPr lang="de-DE" dirty="0"/>
          </a:p>
          <a:p>
            <a:endParaRPr lang="de-DE" dirty="0"/>
          </a:p>
          <a:p>
            <a:pPr marL="457200" indent="-457200">
              <a:buFont typeface="Arial" panose="020B0604020202020204" pitchFamily="34" charset="0"/>
              <a:buChar char="•"/>
            </a:pPr>
            <a:endParaRPr lang="de-DE" dirty="0"/>
          </a:p>
        </p:txBody>
      </p:sp>
      <p:sp>
        <p:nvSpPr>
          <p:cNvPr id="5" name="Rechteck 4"/>
          <p:cNvSpPr/>
          <p:nvPr/>
        </p:nvSpPr>
        <p:spPr>
          <a:xfrm>
            <a:off x="11798710" y="0"/>
            <a:ext cx="393290" cy="2758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92770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9901518" cy="1200329"/>
          </a:xfrm>
        </p:spPr>
        <p:txBody>
          <a:bodyPr>
            <a:normAutofit fontScale="90000"/>
          </a:bodyPr>
          <a:lstStyle/>
          <a:p>
            <a:r>
              <a:rPr lang="de-DE" b="1" dirty="0">
                <a:latin typeface="Calibri" charset="0"/>
                <a:ea typeface="Calibri" charset="0"/>
                <a:cs typeface="Calibri" charset="0"/>
              </a:rPr>
              <a:t>Zentrale Aspekte der Alltagssituation (S. 173)</a:t>
            </a:r>
            <a:br>
              <a:rPr lang="de-DE" b="1" dirty="0">
                <a:latin typeface="Calibri" charset="0"/>
                <a:ea typeface="Calibri" charset="0"/>
                <a:cs typeface="Calibri" charset="0"/>
              </a:rPr>
            </a:br>
            <a:r>
              <a:rPr kumimoji="0" lang="de-DE" sz="3100" b="0" i="0" u="none" strike="noStrike" kern="1200" cap="none" spc="0" normalizeH="0" baseline="0" noProof="0" dirty="0">
                <a:ln>
                  <a:noFill/>
                </a:ln>
                <a:solidFill>
                  <a:schemeClr val="accent2"/>
                </a:solidFill>
                <a:effectLst/>
                <a:uLnTx/>
                <a:uFillTx/>
                <a:latin typeface="Calibri" panose="020F0502020204030204"/>
                <a:ea typeface="+mn-ea"/>
                <a:cs typeface="+mn-cs"/>
              </a:rPr>
              <a:t>Konflikte und Aushandlungsprozesse</a:t>
            </a:r>
            <a:r>
              <a:rPr kumimoji="0" lang="de-DE" sz="3100" b="0" i="0" u="none" strike="noStrike" kern="1200" cap="none" spc="0" normalizeH="0" noProof="0" dirty="0">
                <a:ln>
                  <a:noFill/>
                </a:ln>
                <a:solidFill>
                  <a:schemeClr val="accent2"/>
                </a:solidFill>
                <a:effectLst/>
                <a:uLnTx/>
                <a:uFillTx/>
                <a:latin typeface="Calibri" panose="020F0502020204030204"/>
                <a:ea typeface="+mn-ea"/>
                <a:cs typeface="+mn-cs"/>
              </a:rPr>
              <a:t> begleiten</a:t>
            </a:r>
            <a:endParaRPr lang="de-DE" dirty="0">
              <a:solidFill>
                <a:schemeClr val="accent2"/>
              </a:solidFill>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586998" y="1905804"/>
            <a:ext cx="10960510" cy="4025096"/>
          </a:xfrm>
          <a:ln>
            <a:solidFill>
              <a:schemeClr val="accent2"/>
            </a:solidFill>
          </a:ln>
        </p:spPr>
        <p:txBody>
          <a:bodyPr>
            <a:normAutofit fontScale="92500" lnSpcReduction="10000"/>
          </a:bodyPr>
          <a:lstStyle/>
          <a:p>
            <a:endParaRPr lang="de-DE" sz="1100" b="1" dirty="0"/>
          </a:p>
          <a:p>
            <a:r>
              <a:rPr lang="de-DE" sz="2800" b="1" dirty="0"/>
              <a:t>Worum geht es in der Situation?</a:t>
            </a:r>
          </a:p>
          <a:p>
            <a:r>
              <a:rPr lang="de-DE" i="1" dirty="0"/>
              <a:t>Sie können erleben und lernen...</a:t>
            </a:r>
            <a:endParaRPr lang="de-DE" sz="2800" b="1" dirty="0"/>
          </a:p>
          <a:p>
            <a:endParaRPr lang="de-DE" sz="1800" dirty="0"/>
          </a:p>
          <a:p>
            <a:pPr marL="1143000" lvl="1" indent="-457200"/>
            <a:r>
              <a:rPr lang="de-DE" dirty="0"/>
              <a:t>Eigene Emotionen zu regulieren</a:t>
            </a:r>
          </a:p>
          <a:p>
            <a:pPr marL="1143000" lvl="1" indent="-457200"/>
            <a:r>
              <a:rPr lang="de-DE" dirty="0"/>
              <a:t>Eigene Perspektive vertreten</a:t>
            </a:r>
          </a:p>
          <a:p>
            <a:pPr marL="1143000" lvl="1" indent="-457200"/>
            <a:r>
              <a:rPr lang="de-DE" dirty="0"/>
              <a:t>Perspektive anderer zu verstehen</a:t>
            </a:r>
          </a:p>
          <a:p>
            <a:pPr marL="1143000" lvl="1" indent="-457200"/>
            <a:r>
              <a:rPr lang="de-DE" dirty="0"/>
              <a:t>Mit anderen selbstwirksam und empathisch zu handeln</a:t>
            </a:r>
          </a:p>
          <a:p>
            <a:pPr marL="1143000" lvl="1" indent="-457200"/>
            <a:r>
              <a:rPr lang="de-DE" dirty="0"/>
              <a:t>Um sozial-emotionale, kognitive, sprachliche Fähigkeiten, ethische Prinzipien</a:t>
            </a:r>
          </a:p>
          <a:p>
            <a:pPr marL="1143000" lvl="1" indent="-457200"/>
            <a:endParaRPr lang="de-DE" dirty="0"/>
          </a:p>
          <a:p>
            <a:pPr marL="1143000" lvl="1" indent="-457200">
              <a:buFont typeface="Wingdings" pitchFamily="2" charset="2"/>
              <a:buChar char="Ø"/>
            </a:pPr>
            <a:r>
              <a:rPr lang="de-DE" dirty="0"/>
              <a:t>Konflikte = intensive soziale und emotionale Lernsituationen</a:t>
            </a:r>
          </a:p>
          <a:p>
            <a:endParaRPr lang="de-DE" dirty="0"/>
          </a:p>
          <a:p>
            <a:pPr marL="457200" indent="-457200">
              <a:buFont typeface="Arial" panose="020B0604020202020204" pitchFamily="34" charset="0"/>
              <a:buChar char="•"/>
            </a:pPr>
            <a:endParaRPr lang="de-DE" dirty="0"/>
          </a:p>
        </p:txBody>
      </p:sp>
      <p:sp>
        <p:nvSpPr>
          <p:cNvPr id="5" name="Rechteck 4"/>
          <p:cNvSpPr/>
          <p:nvPr/>
        </p:nvSpPr>
        <p:spPr>
          <a:xfrm>
            <a:off x="11798710" y="0"/>
            <a:ext cx="393290" cy="2758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13340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609600" y="365125"/>
            <a:ext cx="10833100" cy="1200329"/>
          </a:xfrm>
        </p:spPr>
        <p:txBody>
          <a:bodyPr>
            <a:normAutofit/>
          </a:bodyPr>
          <a:lstStyle/>
          <a:p>
            <a:r>
              <a:rPr lang="de-DE" sz="4000" b="1" dirty="0">
                <a:latin typeface="Calibri" charset="0"/>
                <a:ea typeface="Calibri" charset="0"/>
                <a:cs typeface="Calibri" charset="0"/>
              </a:rPr>
              <a:t>Pädagogisches Handeln (S. 173 -175)</a:t>
            </a:r>
            <a:br>
              <a:rPr lang="de-DE" sz="4000" b="1" dirty="0">
                <a:latin typeface="Calibri" charset="0"/>
                <a:ea typeface="Calibri" charset="0"/>
                <a:cs typeface="Calibri" charset="0"/>
              </a:rPr>
            </a:br>
            <a:r>
              <a:rPr lang="de-DE" sz="3100" dirty="0">
                <a:solidFill>
                  <a:schemeClr val="accent2"/>
                </a:solidFill>
                <a:latin typeface="Calibri" panose="020F0502020204030204"/>
              </a:rPr>
              <a:t>Konflikte und Aushandlungsprozesse begleiten</a:t>
            </a:r>
            <a:endParaRPr lang="de-DE" dirty="0">
              <a:solidFill>
                <a:schemeClr val="accent2"/>
              </a:solidFill>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736600" y="1737365"/>
            <a:ext cx="10960510" cy="3990335"/>
          </a:xfrm>
        </p:spPr>
        <p:txBody>
          <a:bodyPr>
            <a:normAutofit/>
          </a:bodyPr>
          <a:lstStyle/>
          <a:p>
            <a:r>
              <a:rPr lang="de-DE" b="1" dirty="0"/>
              <a:t>Was bedeutet das für das pädagogische Handeln in der Situation? </a:t>
            </a:r>
          </a:p>
          <a:p>
            <a:r>
              <a:rPr lang="de-DE" i="1" dirty="0"/>
              <a:t>= wertschätzende Begleitung, um gemeinsam nach Lösungen zu suchen</a:t>
            </a:r>
          </a:p>
          <a:p>
            <a:endParaRPr lang="de-DE" b="1" dirty="0"/>
          </a:p>
          <a:p>
            <a:r>
              <a:rPr lang="de-DE" b="1" dirty="0"/>
              <a:t>DREI SCHRITTE</a:t>
            </a:r>
          </a:p>
          <a:p>
            <a:pPr marL="514350" indent="-514350">
              <a:buFont typeface="+mj-lt"/>
              <a:buAutoNum type="arabicPeriod"/>
            </a:pPr>
            <a:r>
              <a:rPr lang="de-DE" dirty="0"/>
              <a:t>Aussagen der Kinder spiegeln - zuhören </a:t>
            </a:r>
            <a:r>
              <a:rPr lang="mr-IN" dirty="0"/>
              <a:t>–</a:t>
            </a:r>
            <a:r>
              <a:rPr lang="de-DE" dirty="0"/>
              <a:t> ggf. spiegeln</a:t>
            </a:r>
          </a:p>
          <a:p>
            <a:pPr marL="514350" indent="-514350">
              <a:buFont typeface="+mj-lt"/>
              <a:buAutoNum type="arabicPeriod"/>
            </a:pPr>
            <a:r>
              <a:rPr lang="de-DE" dirty="0"/>
              <a:t>Gefühle und Bedürfnisse vermuten und in Worte fassen</a:t>
            </a:r>
          </a:p>
          <a:p>
            <a:pPr marL="514350" indent="-514350">
              <a:buFont typeface="+mj-lt"/>
              <a:buAutoNum type="arabicPeriod"/>
            </a:pPr>
            <a:r>
              <a:rPr lang="de-DE" dirty="0"/>
              <a:t>Gemeinsam nach einer Lösung suchen: Helfen, selber Ideen zu entwickeln</a:t>
            </a:r>
          </a:p>
          <a:p>
            <a:endParaRPr lang="de-DE" dirty="0"/>
          </a:p>
        </p:txBody>
      </p:sp>
      <p:sp>
        <p:nvSpPr>
          <p:cNvPr id="5" name="Rechteck 4"/>
          <p:cNvSpPr/>
          <p:nvPr/>
        </p:nvSpPr>
        <p:spPr>
          <a:xfrm>
            <a:off x="11798710" y="0"/>
            <a:ext cx="393290" cy="2758440"/>
          </a:xfrm>
          <a:prstGeom prst="rect">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22372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BF40967F-68FD-4840-A4E0-97A1E20D6CD8}"/>
              </a:ext>
            </a:extLst>
          </p:cNvPr>
          <p:cNvSpPr/>
          <p:nvPr/>
        </p:nvSpPr>
        <p:spPr>
          <a:xfrm>
            <a:off x="11798710" y="0"/>
            <a:ext cx="393290" cy="2758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itel 1">
            <a:extLst>
              <a:ext uri="{FF2B5EF4-FFF2-40B4-BE49-F238E27FC236}">
                <a16:creationId xmlns:a16="http://schemas.microsoft.com/office/drawing/2014/main" id="{11F0C0EB-8812-2997-9407-1DAF26CDC1B8}"/>
              </a:ext>
            </a:extLst>
          </p:cNvPr>
          <p:cNvSpPr txBox="1">
            <a:spLocks/>
          </p:cNvSpPr>
          <p:nvPr/>
        </p:nvSpPr>
        <p:spPr>
          <a:xfrm>
            <a:off x="838200" y="365125"/>
            <a:ext cx="9901518" cy="1200329"/>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b="1" dirty="0">
                <a:latin typeface="Calibri" charset="0"/>
                <a:ea typeface="Calibri" charset="0"/>
                <a:cs typeface="Calibri" charset="0"/>
              </a:rPr>
              <a:t>Pädagogisches Handeln - Praxisbeispiel (S.175)</a:t>
            </a:r>
            <a:br>
              <a:rPr lang="de-DE" b="1" dirty="0">
                <a:latin typeface="Calibri" charset="0"/>
                <a:ea typeface="Calibri" charset="0"/>
                <a:cs typeface="Calibri" charset="0"/>
              </a:rPr>
            </a:br>
            <a:r>
              <a:rPr lang="de-DE" sz="3100" dirty="0">
                <a:solidFill>
                  <a:schemeClr val="accent2"/>
                </a:solidFill>
                <a:latin typeface="Calibri" panose="020F0502020204030204"/>
                <a:ea typeface="+mn-ea"/>
                <a:cs typeface="+mn-cs"/>
              </a:rPr>
              <a:t>Konflikte und Aushandlungsprozesse begleiten</a:t>
            </a:r>
            <a:endParaRPr lang="de-DE" dirty="0">
              <a:solidFill>
                <a:schemeClr val="accent2"/>
              </a:solidFill>
            </a:endParaRPr>
          </a:p>
        </p:txBody>
      </p:sp>
      <p:pic>
        <p:nvPicPr>
          <p:cNvPr id="2" name="Bild 1"/>
          <p:cNvPicPr>
            <a:picLocks noChangeAspect="1"/>
          </p:cNvPicPr>
          <p:nvPr/>
        </p:nvPicPr>
        <p:blipFill>
          <a:blip r:embed="rId3"/>
          <a:srcRect/>
          <a:stretch/>
        </p:blipFill>
        <p:spPr>
          <a:xfrm>
            <a:off x="1003300" y="1580238"/>
            <a:ext cx="5397500" cy="4301132"/>
          </a:xfrm>
          <a:prstGeom prst="rect">
            <a:avLst/>
          </a:prstGeom>
        </p:spPr>
      </p:pic>
      <p:sp>
        <p:nvSpPr>
          <p:cNvPr id="3" name="Textfeld 2"/>
          <p:cNvSpPr txBox="1"/>
          <p:nvPr/>
        </p:nvSpPr>
        <p:spPr>
          <a:xfrm>
            <a:off x="6858001" y="2296775"/>
            <a:ext cx="4338917" cy="2308324"/>
          </a:xfrm>
          <a:prstGeom prst="rect">
            <a:avLst/>
          </a:prstGeom>
          <a:noFill/>
        </p:spPr>
        <p:txBody>
          <a:bodyPr wrap="square" rtlCol="0">
            <a:spAutoFit/>
          </a:bodyPr>
          <a:lstStyle/>
          <a:p>
            <a:r>
              <a:rPr lang="de-DE" b="1" dirty="0"/>
              <a:t>Bitte diskutiert:</a:t>
            </a:r>
          </a:p>
          <a:p>
            <a:endParaRPr lang="de-DE" dirty="0"/>
          </a:p>
          <a:p>
            <a:pPr marL="285750" indent="-285750">
              <a:buFont typeface="Arial"/>
              <a:buChar char="•"/>
            </a:pPr>
            <a:r>
              <a:rPr lang="de-DE" dirty="0"/>
              <a:t>Wie hat Svetlana die 3 Schritte der Konfliktlösung umgesetzt?</a:t>
            </a:r>
          </a:p>
          <a:p>
            <a:pPr marL="285750" indent="-285750">
              <a:buFont typeface="Arial"/>
              <a:buChar char="•"/>
            </a:pPr>
            <a:endParaRPr lang="de-DE" dirty="0"/>
          </a:p>
          <a:p>
            <a:pPr marL="285750" indent="-285750">
              <a:buFont typeface="Arial"/>
              <a:buChar char="•"/>
            </a:pPr>
            <a:r>
              <a:rPr lang="de-DE" dirty="0"/>
              <a:t>Wie könntet Ihr das Gespräch weiter begleiten und zu einer gemeinsamen Lösung kommen?</a:t>
            </a:r>
          </a:p>
        </p:txBody>
      </p:sp>
    </p:spTree>
    <p:extLst>
      <p:ext uri="{BB962C8B-B14F-4D97-AF65-F5344CB8AC3E}">
        <p14:creationId xmlns:p14="http://schemas.microsoft.com/office/powerpoint/2010/main" val="1738900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BF40967F-68FD-4840-A4E0-97A1E20D6CD8}"/>
              </a:ext>
            </a:extLst>
          </p:cNvPr>
          <p:cNvSpPr/>
          <p:nvPr/>
        </p:nvSpPr>
        <p:spPr>
          <a:xfrm>
            <a:off x="11798710" y="0"/>
            <a:ext cx="393290" cy="2758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itel 1">
            <a:extLst>
              <a:ext uri="{FF2B5EF4-FFF2-40B4-BE49-F238E27FC236}">
                <a16:creationId xmlns:a16="http://schemas.microsoft.com/office/drawing/2014/main" id="{11F0C0EB-8812-2997-9407-1DAF26CDC1B8}"/>
              </a:ext>
            </a:extLst>
          </p:cNvPr>
          <p:cNvSpPr txBox="1">
            <a:spLocks/>
          </p:cNvSpPr>
          <p:nvPr/>
        </p:nvSpPr>
        <p:spPr>
          <a:xfrm>
            <a:off x="838200" y="365125"/>
            <a:ext cx="9901518" cy="12003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latin typeface="Calibri" charset="0"/>
                <a:ea typeface="Calibri" charset="0"/>
                <a:cs typeface="Calibri" charset="0"/>
              </a:rPr>
              <a:t>Pädagogisches Handeln (S.173-175)</a:t>
            </a:r>
            <a:br>
              <a:rPr lang="de-DE" sz="4000" b="1" dirty="0">
                <a:latin typeface="Calibri" charset="0"/>
                <a:ea typeface="Calibri" charset="0"/>
                <a:cs typeface="Calibri" charset="0"/>
              </a:rPr>
            </a:br>
            <a:r>
              <a:rPr lang="de-DE" sz="3100" dirty="0">
                <a:solidFill>
                  <a:schemeClr val="accent2"/>
                </a:solidFill>
                <a:latin typeface="Calibri" panose="020F0502020204030204"/>
                <a:ea typeface="+mn-ea"/>
                <a:cs typeface="+mn-cs"/>
              </a:rPr>
              <a:t>Konflikte und Aushandlungsprozesse begleiten</a:t>
            </a:r>
            <a:endParaRPr lang="de-DE" dirty="0">
              <a:solidFill>
                <a:schemeClr val="accent2"/>
              </a:solidFill>
            </a:endParaRPr>
          </a:p>
        </p:txBody>
      </p:sp>
      <p:sp>
        <p:nvSpPr>
          <p:cNvPr id="12" name="Textfeld 11"/>
          <p:cNvSpPr txBox="1"/>
          <p:nvPr/>
        </p:nvSpPr>
        <p:spPr>
          <a:xfrm>
            <a:off x="1041400" y="2184400"/>
            <a:ext cx="10083800" cy="3108544"/>
          </a:xfrm>
          <a:prstGeom prst="rect">
            <a:avLst/>
          </a:prstGeom>
          <a:solidFill>
            <a:schemeClr val="accent1">
              <a:lumMod val="20000"/>
              <a:lumOff val="80000"/>
            </a:schemeClr>
          </a:solidFill>
        </p:spPr>
        <p:txBody>
          <a:bodyPr wrap="square" rtlCol="0">
            <a:spAutoFit/>
          </a:bodyPr>
          <a:lstStyle/>
          <a:p>
            <a:endParaRPr lang="de-DE" sz="2800" dirty="0">
              <a:latin typeface="Calibri" charset="0"/>
              <a:ea typeface="Calibri" charset="0"/>
              <a:cs typeface="Calibri" charset="0"/>
            </a:endParaRPr>
          </a:p>
          <a:p>
            <a:r>
              <a:rPr lang="de-DE" sz="2800" b="1" dirty="0"/>
              <a:t>Wie lassen sich die 3 Schritte der Konfliktlösung im Alltag umsetzen?</a:t>
            </a:r>
            <a:endParaRPr lang="de-DE" sz="2800" dirty="0"/>
          </a:p>
          <a:p>
            <a:endParaRPr lang="de-DE" sz="2800" dirty="0"/>
          </a:p>
          <a:p>
            <a:pPr marL="457200" indent="-457200">
              <a:buFont typeface="Arial"/>
              <a:buChar char="•"/>
            </a:pPr>
            <a:r>
              <a:rPr lang="de-DE" sz="2800" dirty="0"/>
              <a:t>Was brauchen wir für die Umsetzung? </a:t>
            </a:r>
          </a:p>
          <a:p>
            <a:pPr marL="457200" indent="-457200">
              <a:buFont typeface="Arial"/>
              <a:buChar char="•"/>
            </a:pPr>
            <a:r>
              <a:rPr lang="de-DE" sz="2800" dirty="0"/>
              <a:t>Welche Hürden sehen wir </a:t>
            </a:r>
            <a:r>
              <a:rPr lang="mr-IN" sz="2800" dirty="0"/>
              <a:t>–</a:t>
            </a:r>
            <a:r>
              <a:rPr lang="de-DE" sz="2800" dirty="0"/>
              <a:t> Welche Ideen haben wir dazu?</a:t>
            </a:r>
          </a:p>
          <a:p>
            <a:endParaRPr lang="de-DE" sz="2800" dirty="0"/>
          </a:p>
        </p:txBody>
      </p:sp>
    </p:spTree>
    <p:extLst>
      <p:ext uri="{BB962C8B-B14F-4D97-AF65-F5344CB8AC3E}">
        <p14:creationId xmlns:p14="http://schemas.microsoft.com/office/powerpoint/2010/main" val="4118194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BF40967F-68FD-4840-A4E0-97A1E20D6CD8}"/>
              </a:ext>
            </a:extLst>
          </p:cNvPr>
          <p:cNvSpPr/>
          <p:nvPr/>
        </p:nvSpPr>
        <p:spPr>
          <a:xfrm>
            <a:off x="11798710" y="0"/>
            <a:ext cx="393290" cy="2758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itel 1">
            <a:extLst>
              <a:ext uri="{FF2B5EF4-FFF2-40B4-BE49-F238E27FC236}">
                <a16:creationId xmlns:a16="http://schemas.microsoft.com/office/drawing/2014/main" id="{11F0C0EB-8812-2997-9407-1DAF26CDC1B8}"/>
              </a:ext>
            </a:extLst>
          </p:cNvPr>
          <p:cNvSpPr txBox="1">
            <a:spLocks/>
          </p:cNvSpPr>
          <p:nvPr/>
        </p:nvSpPr>
        <p:spPr>
          <a:xfrm>
            <a:off x="838200" y="365125"/>
            <a:ext cx="9901518" cy="12003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latin typeface="Calibri" charset="0"/>
                <a:ea typeface="Calibri" charset="0"/>
                <a:cs typeface="Calibri" charset="0"/>
              </a:rPr>
              <a:t>Vorsicht (S.176 - 177)</a:t>
            </a:r>
            <a:br>
              <a:rPr lang="de-DE" b="1" dirty="0">
                <a:latin typeface="Calibri" charset="0"/>
                <a:ea typeface="Calibri" charset="0"/>
                <a:cs typeface="Calibri" charset="0"/>
              </a:rPr>
            </a:br>
            <a:r>
              <a:rPr lang="de-DE" sz="3100" dirty="0">
                <a:solidFill>
                  <a:schemeClr val="accent2"/>
                </a:solidFill>
                <a:latin typeface="Calibri" panose="020F0502020204030204"/>
                <a:ea typeface="+mn-ea"/>
                <a:cs typeface="+mn-cs"/>
              </a:rPr>
              <a:t>Konflikte und Aushandlungsprozesse begleiten</a:t>
            </a:r>
            <a:endParaRPr lang="de-DE" dirty="0">
              <a:solidFill>
                <a:schemeClr val="accent2"/>
              </a:solidFill>
            </a:endParaRPr>
          </a:p>
        </p:txBody>
      </p:sp>
      <p:sp>
        <p:nvSpPr>
          <p:cNvPr id="12" name="Textfeld 11"/>
          <p:cNvSpPr txBox="1"/>
          <p:nvPr/>
        </p:nvSpPr>
        <p:spPr>
          <a:xfrm>
            <a:off x="838200" y="1765300"/>
            <a:ext cx="10083800" cy="3970318"/>
          </a:xfrm>
          <a:prstGeom prst="rect">
            <a:avLst/>
          </a:prstGeom>
          <a:solidFill>
            <a:schemeClr val="accent1">
              <a:lumMod val="20000"/>
              <a:lumOff val="80000"/>
            </a:schemeClr>
          </a:solidFill>
        </p:spPr>
        <p:txBody>
          <a:bodyPr wrap="square" rtlCol="0">
            <a:spAutoFit/>
          </a:bodyPr>
          <a:lstStyle/>
          <a:p>
            <a:endParaRPr lang="de-DE" sz="2800" dirty="0">
              <a:latin typeface="Calibri" charset="0"/>
              <a:ea typeface="Calibri" charset="0"/>
              <a:cs typeface="Calibri" charset="0"/>
            </a:endParaRPr>
          </a:p>
          <a:p>
            <a:r>
              <a:rPr lang="de-DE" sz="2800" b="1" dirty="0">
                <a:latin typeface="Calibri" charset="0"/>
                <a:ea typeface="Calibri" charset="0"/>
                <a:cs typeface="Calibri" charset="0"/>
              </a:rPr>
              <a:t>Bitte tauscht Euch zu den „Vorsicht“ - Sätzen aus:</a:t>
            </a:r>
          </a:p>
          <a:p>
            <a:pPr marL="285750" indent="-285750">
              <a:buFont typeface="Arial"/>
              <a:buChar char="•"/>
            </a:pPr>
            <a:endParaRPr lang="de-DE" sz="2800" dirty="0">
              <a:latin typeface="Calibri" charset="0"/>
              <a:ea typeface="Calibri" charset="0"/>
              <a:cs typeface="Calibri" charset="0"/>
            </a:endParaRPr>
          </a:p>
          <a:p>
            <a:pPr marL="285750" indent="-285750">
              <a:buFont typeface="Arial"/>
              <a:buChar char="•"/>
            </a:pPr>
            <a:r>
              <a:rPr lang="de-DE" sz="2800" dirty="0"/>
              <a:t>Bitte markiert 3 Vorsichts-Sätze, die Ihr besonders wichtig findet</a:t>
            </a:r>
          </a:p>
          <a:p>
            <a:pPr marL="285750" indent="-285750">
              <a:buFont typeface="Arial"/>
              <a:buChar char="•"/>
            </a:pPr>
            <a:endParaRPr lang="de-DE" sz="2800" dirty="0"/>
          </a:p>
          <a:p>
            <a:pPr marL="285750" indent="-285750">
              <a:buFont typeface="Arial"/>
              <a:buChar char="•"/>
            </a:pPr>
            <a:r>
              <a:rPr lang="de-DE" sz="2800" dirty="0"/>
              <a:t>Was denkt Ihr: Kommt das bei uns vor?</a:t>
            </a:r>
          </a:p>
          <a:p>
            <a:endParaRPr lang="de-DE" sz="2800" dirty="0"/>
          </a:p>
          <a:p>
            <a:pPr marL="285750" indent="-285750">
              <a:buFont typeface="Arial"/>
              <a:buChar char="•"/>
            </a:pPr>
            <a:r>
              <a:rPr lang="de-DE" sz="2800" dirty="0"/>
              <a:t>Was können wir tun, um solches Handeln zu verhindern? </a:t>
            </a:r>
          </a:p>
          <a:p>
            <a:endParaRPr lang="de-DE" sz="2800" dirty="0"/>
          </a:p>
        </p:txBody>
      </p:sp>
      <p:sp>
        <p:nvSpPr>
          <p:cNvPr id="18" name="Sprechblase: oval 17">
            <a:extLst>
              <a:ext uri="{FF2B5EF4-FFF2-40B4-BE49-F238E27FC236}">
                <a16:creationId xmlns:a16="http://schemas.microsoft.com/office/drawing/2014/main" id="{6E279F1D-A002-2B56-F212-81AE9AEBCAA4}"/>
              </a:ext>
            </a:extLst>
          </p:cNvPr>
          <p:cNvSpPr/>
          <p:nvPr/>
        </p:nvSpPr>
        <p:spPr>
          <a:xfrm>
            <a:off x="10084874" y="965289"/>
            <a:ext cx="1184340" cy="1200329"/>
          </a:xfrm>
          <a:prstGeom prst="wedgeEllipseCallout">
            <a:avLst/>
          </a:prstGeom>
          <a:solidFill>
            <a:schemeClr val="bg1"/>
          </a:solid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 name="Grafik 16" descr="Ausrufezeichen mit einfarbiger Füllung">
            <a:extLst>
              <a:ext uri="{FF2B5EF4-FFF2-40B4-BE49-F238E27FC236}">
                <a16:creationId xmlns:a16="http://schemas.microsoft.com/office/drawing/2014/main" id="{22CF7B2F-29D0-ABA0-6221-677DD99350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22568" y="1108254"/>
            <a:ext cx="914400" cy="914400"/>
          </a:xfrm>
          <a:prstGeom prst="rect">
            <a:avLst/>
          </a:prstGeom>
        </p:spPr>
      </p:pic>
    </p:spTree>
    <p:extLst>
      <p:ext uri="{BB962C8B-B14F-4D97-AF65-F5344CB8AC3E}">
        <p14:creationId xmlns:p14="http://schemas.microsoft.com/office/powerpoint/2010/main" val="2573708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915409"/>
            <a:ext cx="7760637" cy="3887518"/>
          </a:xfrm>
          <a:solidFill>
            <a:schemeClr val="accent1">
              <a:lumMod val="20000"/>
              <a:lumOff val="80000"/>
            </a:schemeClr>
          </a:solidFill>
          <a:ln>
            <a:noFill/>
          </a:ln>
        </p:spPr>
        <p:txBody>
          <a:bodyPr>
            <a:normAutofit/>
          </a:bodyPr>
          <a:lstStyle/>
          <a:p>
            <a:endParaRPr lang="de-DE" sz="1800" b="1" dirty="0"/>
          </a:p>
          <a:p>
            <a:pPr marL="457200" indent="-457200">
              <a:buFont typeface="Arial" panose="020B0604020202020204" pitchFamily="34" charset="0"/>
              <a:buChar char="•"/>
            </a:pPr>
            <a:r>
              <a:rPr lang="de-DE" dirty="0"/>
              <a:t>Was Kinder lernen können</a:t>
            </a:r>
          </a:p>
          <a:p>
            <a:endParaRPr lang="de-DE" sz="1800" dirty="0"/>
          </a:p>
          <a:p>
            <a:pPr marL="457200" indent="-457200">
              <a:buFont typeface="Arial" panose="020B0604020202020204" pitchFamily="34" charset="0"/>
              <a:buChar char="•"/>
            </a:pPr>
            <a:r>
              <a:rPr lang="de-DE" dirty="0"/>
              <a:t>Pädagogisches Handeln</a:t>
            </a:r>
          </a:p>
          <a:p>
            <a:endParaRPr lang="de-DE" sz="1800" dirty="0"/>
          </a:p>
          <a:p>
            <a:pPr marL="457200" indent="-457200">
              <a:buFont typeface="Arial" panose="020B0604020202020204" pitchFamily="34" charset="0"/>
              <a:buChar char="•"/>
            </a:pPr>
            <a:r>
              <a:rPr lang="de-DE" dirty="0"/>
              <a:t>Praxis-Impuls</a:t>
            </a:r>
          </a:p>
          <a:p>
            <a:pPr marL="457200" indent="-457200">
              <a:buFont typeface="Arial" panose="020B0604020202020204" pitchFamily="34" charset="0"/>
              <a:buChar char="•"/>
            </a:pPr>
            <a:endParaRPr lang="de-DE" sz="1800" dirty="0"/>
          </a:p>
          <a:p>
            <a:pPr marL="457200" indent="-457200">
              <a:buFont typeface="Arial" panose="020B0604020202020204" pitchFamily="34" charset="0"/>
              <a:buChar char="•"/>
            </a:pPr>
            <a:r>
              <a:rPr lang="de-DE" dirty="0" err="1"/>
              <a:t>Partizipative</a:t>
            </a:r>
            <a:r>
              <a:rPr lang="de-DE" dirty="0"/>
              <a:t> Bildungsumgebung </a:t>
            </a:r>
          </a:p>
          <a:p>
            <a:endParaRPr lang="de-DE" sz="1800" dirty="0"/>
          </a:p>
        </p:txBody>
      </p:sp>
      <p:sp>
        <p:nvSpPr>
          <p:cNvPr id="4"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9901518" cy="1200329"/>
          </a:xfrm>
        </p:spPr>
        <p:txBody>
          <a:bodyPr>
            <a:normAutofit/>
          </a:bodyPr>
          <a:lstStyle/>
          <a:p>
            <a:r>
              <a:rPr lang="de-DE" b="1" dirty="0">
                <a:latin typeface="Calibri" charset="0"/>
                <a:ea typeface="Calibri" charset="0"/>
                <a:cs typeface="Calibri" charset="0"/>
              </a:rPr>
              <a:t>Zentrale Aspekte des Bildungsbereichs </a:t>
            </a:r>
            <a:r>
              <a:rPr lang="de-DE" sz="3100" dirty="0">
                <a:latin typeface="Calibri" panose="020F0502020204030204"/>
                <a:ea typeface="+mn-ea"/>
                <a:cs typeface="+mn-cs"/>
              </a:rPr>
              <a:t>Gliederung im Bildungsplan</a:t>
            </a:r>
            <a:endParaRPr lang="de-DE" dirty="0"/>
          </a:p>
        </p:txBody>
      </p:sp>
    </p:spTree>
    <p:extLst>
      <p:ext uri="{BB962C8B-B14F-4D97-AF65-F5344CB8AC3E}">
        <p14:creationId xmlns:p14="http://schemas.microsoft.com/office/powerpoint/2010/main" val="1441541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61286" y="111600"/>
            <a:ext cx="11869434" cy="707886"/>
          </a:xfrm>
          <a:prstGeom prst="rect">
            <a:avLst/>
          </a:prstGeom>
        </p:spPr>
        <p:txBody>
          <a:bodyPr wrap="square">
            <a:spAutoFit/>
          </a:bodyPr>
          <a:lstStyle/>
          <a:p>
            <a:r>
              <a:rPr lang="de-DE" sz="4000" b="1" dirty="0"/>
              <a:t>Bildungsbereich </a:t>
            </a:r>
            <a:r>
              <a:rPr lang="de-DE" sz="4000" b="1" dirty="0">
                <a:solidFill>
                  <a:schemeClr val="accent4"/>
                </a:solidFill>
              </a:rPr>
              <a:t>Sprache und Kommunikation</a:t>
            </a:r>
          </a:p>
        </p:txBody>
      </p:sp>
      <p:pic>
        <p:nvPicPr>
          <p:cNvPr id="2" name="Bild 1" descr="PastedGraphic-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8807" y="1046285"/>
            <a:ext cx="7239000" cy="4902200"/>
          </a:xfrm>
          <a:prstGeom prst="rect">
            <a:avLst/>
          </a:prstGeom>
        </p:spPr>
      </p:pic>
      <p:sp>
        <p:nvSpPr>
          <p:cNvPr id="4" name="Rechteck 3"/>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76669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38200" y="1825625"/>
            <a:ext cx="10515600" cy="3577360"/>
          </a:xfrm>
          <a:ln w="28575" cmpd="sng">
            <a:solidFill>
              <a:schemeClr val="accent4"/>
            </a:solidFill>
          </a:ln>
        </p:spPr>
        <p:txBody>
          <a:bodyPr/>
          <a:lstStyle/>
          <a:p>
            <a:endParaRPr lang="de-DE" dirty="0">
              <a:ln>
                <a:solidFill>
                  <a:srgbClr val="000000"/>
                </a:solidFill>
              </a:ln>
            </a:endParaRPr>
          </a:p>
          <a:p>
            <a:pPr algn="ctr"/>
            <a:r>
              <a:rPr lang="de-DE" dirty="0">
                <a:ln>
                  <a:solidFill>
                    <a:srgbClr val="000000"/>
                  </a:solidFill>
                </a:ln>
              </a:rPr>
              <a:t>„Die </a:t>
            </a:r>
            <a:r>
              <a:rPr lang="de-DE" b="1" dirty="0">
                <a:ln>
                  <a:solidFill>
                    <a:srgbClr val="000000"/>
                  </a:solidFill>
                </a:ln>
              </a:rPr>
              <a:t>Hauptaufgabe </a:t>
            </a:r>
            <a:r>
              <a:rPr lang="de-DE" dirty="0">
                <a:ln>
                  <a:solidFill>
                    <a:srgbClr val="000000"/>
                  </a:solidFill>
                </a:ln>
              </a:rPr>
              <a:t>sprachlicher Bildung besteht darin, </a:t>
            </a:r>
          </a:p>
          <a:p>
            <a:pPr algn="ctr"/>
            <a:r>
              <a:rPr lang="de-DE" b="1" dirty="0">
                <a:ln>
                  <a:solidFill>
                    <a:srgbClr val="000000"/>
                  </a:solidFill>
                </a:ln>
              </a:rPr>
              <a:t>Sprachräume zu öffnen</a:t>
            </a:r>
            <a:r>
              <a:rPr lang="de-DE" dirty="0">
                <a:ln>
                  <a:solidFill>
                    <a:srgbClr val="000000"/>
                  </a:solidFill>
                </a:ln>
              </a:rPr>
              <a:t>, </a:t>
            </a:r>
          </a:p>
          <a:p>
            <a:pPr algn="ctr"/>
            <a:r>
              <a:rPr lang="de-DE" dirty="0">
                <a:ln>
                  <a:solidFill>
                    <a:srgbClr val="000000"/>
                  </a:solidFill>
                </a:ln>
              </a:rPr>
              <a:t>in denen Kinder </a:t>
            </a:r>
          </a:p>
          <a:p>
            <a:pPr algn="ctr"/>
            <a:r>
              <a:rPr lang="de-DE" b="1" dirty="0">
                <a:ln>
                  <a:solidFill>
                    <a:srgbClr val="000000"/>
                  </a:solidFill>
                </a:ln>
              </a:rPr>
              <a:t>wertschätzende, vielfältige, qualitätsvolle und motivierende </a:t>
            </a:r>
          </a:p>
          <a:p>
            <a:pPr algn="ctr"/>
            <a:r>
              <a:rPr lang="de-DE" dirty="0">
                <a:ln>
                  <a:solidFill>
                    <a:srgbClr val="000000"/>
                  </a:solidFill>
                </a:ln>
              </a:rPr>
              <a:t>Erfahrungen mit ihren Sprachen machen können.“ </a:t>
            </a:r>
          </a:p>
          <a:p>
            <a:pPr algn="r"/>
            <a:r>
              <a:rPr lang="de-DE" sz="1800" dirty="0">
                <a:ln>
                  <a:solidFill>
                    <a:srgbClr val="000000"/>
                  </a:solidFill>
                </a:ln>
              </a:rPr>
              <a:t>(S. 213)</a:t>
            </a:r>
            <a:endParaRPr lang="de-DE" sz="1800" b="1" dirty="0">
              <a:ln>
                <a:solidFill>
                  <a:srgbClr val="000000"/>
                </a:solidFill>
              </a:ln>
            </a:endParaRPr>
          </a:p>
          <a:p>
            <a:endParaRPr lang="de-DE" dirty="0">
              <a:ln>
                <a:solidFill>
                  <a:srgbClr val="000000"/>
                </a:solidFill>
              </a:ln>
            </a:endParaRPr>
          </a:p>
          <a:p>
            <a:endParaRPr lang="de-DE" dirty="0">
              <a:ln>
                <a:solidFill>
                  <a:srgbClr val="000000"/>
                </a:solidFill>
              </a:ln>
            </a:endParaRPr>
          </a:p>
        </p:txBody>
      </p:sp>
      <p:sp>
        <p:nvSpPr>
          <p:cNvPr id="6" name="Rechteck 5"/>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9901518" cy="1200329"/>
          </a:xfrm>
        </p:spPr>
        <p:txBody>
          <a:bodyPr>
            <a:normAutofit/>
          </a:bodyPr>
          <a:lstStyle/>
          <a:p>
            <a:r>
              <a:rPr lang="de-DE" sz="4000" b="1" dirty="0">
                <a:latin typeface="Calibri" charset="0"/>
                <a:ea typeface="Calibri" charset="0"/>
                <a:cs typeface="Calibri" charset="0"/>
              </a:rPr>
              <a:t>Zentrale Aspekte des Bildungsbereichs</a:t>
            </a:r>
            <a:br>
              <a:rPr lang="de-DE" sz="4000" b="1" dirty="0">
                <a:latin typeface="Calibri" charset="0"/>
                <a:ea typeface="Calibri" charset="0"/>
                <a:cs typeface="Calibri" charset="0"/>
              </a:rPr>
            </a:br>
            <a:r>
              <a:rPr lang="de-DE" sz="3100" b="1" dirty="0">
                <a:solidFill>
                  <a:srgbClr val="30AFC5"/>
                </a:solidFill>
                <a:latin typeface="Calibri" panose="020F0502020204030204"/>
                <a:ea typeface="+mn-ea"/>
                <a:cs typeface="+mn-cs"/>
              </a:rPr>
              <a:t>Sprache und Kommunikation</a:t>
            </a:r>
            <a:endParaRPr lang="de-DE" b="1" dirty="0">
              <a:solidFill>
                <a:srgbClr val="30AFC5"/>
              </a:solidFill>
            </a:endParaRPr>
          </a:p>
        </p:txBody>
      </p:sp>
      <p:sp>
        <p:nvSpPr>
          <p:cNvPr id="2" name="Sprechblase: oval 1">
            <a:extLst>
              <a:ext uri="{FF2B5EF4-FFF2-40B4-BE49-F238E27FC236}">
                <a16:creationId xmlns:a16="http://schemas.microsoft.com/office/drawing/2014/main" id="{159732CE-FDFF-B37C-23A0-0FBF62CD10E0}"/>
              </a:ext>
            </a:extLst>
          </p:cNvPr>
          <p:cNvSpPr/>
          <p:nvPr/>
        </p:nvSpPr>
        <p:spPr>
          <a:xfrm>
            <a:off x="10404443" y="1210461"/>
            <a:ext cx="1058227" cy="970157"/>
          </a:xfrm>
          <a:prstGeom prst="wedgeEllipseCallou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AF4263C3-5EF3-B99C-16F0-3E0786117D1A}"/>
              </a:ext>
            </a:extLst>
          </p:cNvPr>
          <p:cNvSpPr txBox="1"/>
          <p:nvPr/>
        </p:nvSpPr>
        <p:spPr>
          <a:xfrm>
            <a:off x="10571356" y="1371600"/>
            <a:ext cx="827048" cy="646331"/>
          </a:xfrm>
          <a:prstGeom prst="rect">
            <a:avLst/>
          </a:prstGeom>
          <a:noFill/>
        </p:spPr>
        <p:txBody>
          <a:bodyPr wrap="square" rtlCol="0">
            <a:spAutoFit/>
          </a:bodyPr>
          <a:lstStyle/>
          <a:p>
            <a:r>
              <a:rPr lang="de-DE" sz="3600" dirty="0">
                <a:latin typeface="Britannic Bold" panose="020B0903060703020204" pitchFamily="34" charset="0"/>
              </a:rPr>
              <a:t>„ “</a:t>
            </a:r>
          </a:p>
        </p:txBody>
      </p:sp>
    </p:spTree>
    <p:extLst>
      <p:ext uri="{BB962C8B-B14F-4D97-AF65-F5344CB8AC3E}">
        <p14:creationId xmlns:p14="http://schemas.microsoft.com/office/powerpoint/2010/main" val="3093842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38200" y="1825625"/>
            <a:ext cx="10515600" cy="3577360"/>
          </a:xfrm>
        </p:spPr>
        <p:txBody>
          <a:bodyPr/>
          <a:lstStyle/>
          <a:p>
            <a:endParaRPr lang="de-DE" dirty="0"/>
          </a:p>
          <a:p>
            <a:r>
              <a:rPr lang="de-DE" b="1" dirty="0"/>
              <a:t>Wir befähigen die Kinder, mithilfe von Sprache...</a:t>
            </a:r>
          </a:p>
          <a:p>
            <a:endParaRPr lang="de-DE" dirty="0"/>
          </a:p>
          <a:p>
            <a:r>
              <a:rPr lang="de-DE" dirty="0"/>
              <a:t>... </a:t>
            </a:r>
            <a:r>
              <a:rPr lang="de-DE" b="1" dirty="0"/>
              <a:t>Kontakt</a:t>
            </a:r>
            <a:r>
              <a:rPr lang="de-DE" dirty="0"/>
              <a:t> mit anderen zu gestalten (sozial-emotionale Fähigkeiten)</a:t>
            </a:r>
          </a:p>
          <a:p>
            <a:r>
              <a:rPr lang="de-DE" dirty="0"/>
              <a:t>... </a:t>
            </a:r>
            <a:r>
              <a:rPr lang="de-DE" b="1" dirty="0"/>
              <a:t>Identität</a:t>
            </a:r>
            <a:r>
              <a:rPr lang="de-DE" dirty="0"/>
              <a:t> zu entwickeln</a:t>
            </a:r>
          </a:p>
          <a:p>
            <a:r>
              <a:rPr lang="de-DE" dirty="0"/>
              <a:t>... </a:t>
            </a:r>
            <a:r>
              <a:rPr lang="de-DE" b="1" dirty="0"/>
              <a:t>Weltwissen</a:t>
            </a:r>
            <a:r>
              <a:rPr lang="de-DE" dirty="0"/>
              <a:t> aufzubauen (kognitive Fähigkeiten)</a:t>
            </a:r>
          </a:p>
          <a:p>
            <a:r>
              <a:rPr lang="de-DE" dirty="0"/>
              <a:t>... Mit </a:t>
            </a:r>
            <a:r>
              <a:rPr lang="de-DE" b="1" dirty="0"/>
              <a:t>Symbolen und Schrift </a:t>
            </a:r>
            <a:r>
              <a:rPr lang="de-DE" dirty="0"/>
              <a:t>umzugehen</a:t>
            </a:r>
          </a:p>
          <a:p>
            <a:endParaRPr lang="de-DE" dirty="0"/>
          </a:p>
        </p:txBody>
      </p:sp>
      <p:sp>
        <p:nvSpPr>
          <p:cNvPr id="5" name="Rechteck 4"/>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el 1">
            <a:extLst>
              <a:ext uri="{FF2B5EF4-FFF2-40B4-BE49-F238E27FC236}">
                <a16:creationId xmlns:a16="http://schemas.microsoft.com/office/drawing/2014/main" id="{11F0C0EB-8812-2997-9407-1DAF26CDC1B8}"/>
              </a:ext>
            </a:extLst>
          </p:cNvPr>
          <p:cNvSpPr>
            <a:spLocks noGrp="1"/>
          </p:cNvSpPr>
          <p:nvPr>
            <p:ph type="title"/>
          </p:nvPr>
        </p:nvSpPr>
        <p:spPr>
          <a:xfrm>
            <a:off x="838199" y="365125"/>
            <a:ext cx="10133299" cy="1200329"/>
          </a:xfrm>
        </p:spPr>
        <p:txBody>
          <a:bodyPr>
            <a:normAutofit fontScale="90000"/>
          </a:bodyPr>
          <a:lstStyle/>
          <a:p>
            <a:r>
              <a:rPr lang="de-DE" b="1" dirty="0">
                <a:latin typeface="Calibri" charset="0"/>
                <a:ea typeface="Calibri" charset="0"/>
                <a:cs typeface="Calibri" charset="0"/>
              </a:rPr>
              <a:t>Zentrale Aspekte des Bildungsbereichs (S. 213)</a:t>
            </a:r>
            <a:br>
              <a:rPr lang="de-DE" b="1" dirty="0">
                <a:latin typeface="Calibri" charset="0"/>
                <a:ea typeface="Calibri" charset="0"/>
                <a:cs typeface="Calibri" charset="0"/>
              </a:rPr>
            </a:br>
            <a:r>
              <a:rPr lang="de-DE" sz="3100" b="1" dirty="0">
                <a:solidFill>
                  <a:srgbClr val="30AFC5"/>
                </a:solidFill>
                <a:latin typeface="Calibri" panose="020F0502020204030204"/>
                <a:ea typeface="+mn-ea"/>
                <a:cs typeface="+mn-cs"/>
              </a:rPr>
              <a:t>Sprache und Kommunikation</a:t>
            </a:r>
            <a:endParaRPr lang="de-DE" b="1" dirty="0">
              <a:solidFill>
                <a:srgbClr val="30AFC5"/>
              </a:solidFill>
            </a:endParaRPr>
          </a:p>
        </p:txBody>
      </p:sp>
    </p:spTree>
    <p:extLst>
      <p:ext uri="{BB962C8B-B14F-4D97-AF65-F5344CB8AC3E}">
        <p14:creationId xmlns:p14="http://schemas.microsoft.com/office/powerpoint/2010/main" val="4190320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Bild 5"/>
          <p:cNvPicPr>
            <a:picLocks noChangeAspect="1"/>
          </p:cNvPicPr>
          <p:nvPr/>
        </p:nvPicPr>
        <p:blipFill>
          <a:blip r:embed="rId3"/>
          <a:stretch>
            <a:fillRect/>
          </a:stretch>
        </p:blipFill>
        <p:spPr>
          <a:xfrm>
            <a:off x="838200" y="1565454"/>
            <a:ext cx="6602174" cy="4800600"/>
          </a:xfrm>
          <a:prstGeom prst="rect">
            <a:avLst/>
          </a:prstGeom>
          <a:ln>
            <a:solidFill>
              <a:srgbClr val="4F81BD"/>
            </a:solidFill>
          </a:ln>
        </p:spPr>
      </p:pic>
      <p:sp>
        <p:nvSpPr>
          <p:cNvPr id="2" name="Textfeld 1">
            <a:extLst>
              <a:ext uri="{FF2B5EF4-FFF2-40B4-BE49-F238E27FC236}">
                <a16:creationId xmlns:a16="http://schemas.microsoft.com/office/drawing/2014/main" id="{52F62951-759C-90C9-E619-73E0065C3DE9}"/>
              </a:ext>
            </a:extLst>
          </p:cNvPr>
          <p:cNvSpPr txBox="1"/>
          <p:nvPr/>
        </p:nvSpPr>
        <p:spPr>
          <a:xfrm>
            <a:off x="838200" y="6366054"/>
            <a:ext cx="1548822" cy="246221"/>
          </a:xfrm>
          <a:prstGeom prst="rect">
            <a:avLst/>
          </a:prstGeom>
          <a:noFill/>
        </p:spPr>
        <p:txBody>
          <a:bodyPr wrap="none" rtlCol="0">
            <a:spAutoFit/>
          </a:bodyPr>
          <a:lstStyle/>
          <a:p>
            <a:r>
              <a:rPr lang="de-DE" sz="1000" dirty="0"/>
              <a:t>Schaubild: Caroline Jeckel </a:t>
            </a:r>
          </a:p>
        </p:txBody>
      </p:sp>
      <p:sp>
        <p:nvSpPr>
          <p:cNvPr id="7"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10154118" cy="1200329"/>
          </a:xfrm>
        </p:spPr>
        <p:txBody>
          <a:bodyPr>
            <a:normAutofit fontScale="90000"/>
          </a:bodyPr>
          <a:lstStyle/>
          <a:p>
            <a:r>
              <a:rPr lang="de-DE" b="1" dirty="0">
                <a:latin typeface="Calibri" charset="0"/>
                <a:ea typeface="Calibri" charset="0"/>
                <a:cs typeface="Calibri" charset="0"/>
              </a:rPr>
              <a:t>Zentrale Aspekte des Bildungsbereichs (S. 213)</a:t>
            </a:r>
            <a:br>
              <a:rPr lang="de-DE" b="1" dirty="0">
                <a:latin typeface="Calibri" charset="0"/>
                <a:ea typeface="Calibri" charset="0"/>
                <a:cs typeface="Calibri" charset="0"/>
              </a:rPr>
            </a:br>
            <a:r>
              <a:rPr lang="de-DE" sz="3100" b="1" dirty="0">
                <a:solidFill>
                  <a:srgbClr val="30AFC5"/>
                </a:solidFill>
                <a:latin typeface="Calibri" panose="020F0502020204030204"/>
                <a:ea typeface="+mn-ea"/>
                <a:cs typeface="+mn-cs"/>
              </a:rPr>
              <a:t>Sprache und Kommunikation</a:t>
            </a:r>
            <a:endParaRPr lang="de-DE" b="1" dirty="0">
              <a:solidFill>
                <a:srgbClr val="30AFC5"/>
              </a:solidFill>
            </a:endParaRPr>
          </a:p>
        </p:txBody>
      </p:sp>
    </p:spTree>
    <p:extLst>
      <p:ext uri="{BB962C8B-B14F-4D97-AF65-F5344CB8AC3E}">
        <p14:creationId xmlns:p14="http://schemas.microsoft.com/office/powerpoint/2010/main" val="1101320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6042966" y="2253734"/>
            <a:ext cx="1924926" cy="369332"/>
          </a:xfrm>
          <a:prstGeom prst="rect">
            <a:avLst/>
          </a:prstGeom>
          <a:noFill/>
        </p:spPr>
        <p:txBody>
          <a:bodyPr wrap="none" rtlCol="0">
            <a:spAutoFit/>
          </a:bodyPr>
          <a:lstStyle/>
          <a:p>
            <a:r>
              <a:rPr lang="de-DE" b="1" dirty="0"/>
              <a:t>Die Sprachebenen</a:t>
            </a:r>
          </a:p>
        </p:txBody>
      </p:sp>
      <p:sp>
        <p:nvSpPr>
          <p:cNvPr id="13" name="Titel 1">
            <a:extLst>
              <a:ext uri="{FF2B5EF4-FFF2-40B4-BE49-F238E27FC236}">
                <a16:creationId xmlns:a16="http://schemas.microsoft.com/office/drawing/2014/main" id="{11F0C0EB-8812-2997-9407-1DAF26CDC1B8}"/>
              </a:ext>
            </a:extLst>
          </p:cNvPr>
          <p:cNvSpPr>
            <a:spLocks noGrp="1"/>
          </p:cNvSpPr>
          <p:nvPr>
            <p:ph type="title"/>
          </p:nvPr>
        </p:nvSpPr>
        <p:spPr>
          <a:xfrm>
            <a:off x="838199" y="365125"/>
            <a:ext cx="10195755" cy="1200329"/>
          </a:xfrm>
        </p:spPr>
        <p:txBody>
          <a:bodyPr>
            <a:normAutofit fontScale="90000"/>
          </a:bodyPr>
          <a:lstStyle/>
          <a:p>
            <a:r>
              <a:rPr lang="de-DE" b="1" dirty="0">
                <a:latin typeface="Calibri" charset="0"/>
                <a:ea typeface="Calibri" charset="0"/>
                <a:cs typeface="Calibri" charset="0"/>
              </a:rPr>
              <a:t>Zentrale Aspekte des Bildungsbereichs (S. 214)</a:t>
            </a:r>
            <a:br>
              <a:rPr lang="de-DE" b="1" dirty="0">
                <a:latin typeface="Calibri" charset="0"/>
                <a:ea typeface="Calibri" charset="0"/>
                <a:cs typeface="Calibri" charset="0"/>
              </a:rPr>
            </a:br>
            <a:r>
              <a:rPr lang="de-DE" sz="3100" b="1" dirty="0">
                <a:solidFill>
                  <a:srgbClr val="30AFC5"/>
                </a:solidFill>
                <a:latin typeface="Calibri" panose="020F0502020204030204"/>
                <a:ea typeface="+mn-ea"/>
                <a:cs typeface="+mn-cs"/>
              </a:rPr>
              <a:t>Sprache und Kommunikation: Mündliche Sprachkompetenzen</a:t>
            </a:r>
            <a:endParaRPr lang="de-DE" b="1" dirty="0">
              <a:solidFill>
                <a:srgbClr val="30AFC5"/>
              </a:solidFill>
            </a:endParaRPr>
          </a:p>
        </p:txBody>
      </p:sp>
      <p:sp>
        <p:nvSpPr>
          <p:cNvPr id="19" name="Textfeld 18">
            <a:extLst>
              <a:ext uri="{FF2B5EF4-FFF2-40B4-BE49-F238E27FC236}">
                <a16:creationId xmlns:a16="http://schemas.microsoft.com/office/drawing/2014/main" id="{52F62951-759C-90C9-E619-73E0065C3DE9}"/>
              </a:ext>
            </a:extLst>
          </p:cNvPr>
          <p:cNvSpPr txBox="1"/>
          <p:nvPr/>
        </p:nvSpPr>
        <p:spPr>
          <a:xfrm>
            <a:off x="2057400" y="6402447"/>
            <a:ext cx="1548822" cy="246221"/>
          </a:xfrm>
          <a:prstGeom prst="rect">
            <a:avLst/>
          </a:prstGeom>
          <a:noFill/>
        </p:spPr>
        <p:txBody>
          <a:bodyPr wrap="none" rtlCol="0">
            <a:spAutoFit/>
          </a:bodyPr>
          <a:lstStyle/>
          <a:p>
            <a:r>
              <a:rPr lang="de-DE" sz="1000" dirty="0"/>
              <a:t>Schaubild: Caroline Jeckel </a:t>
            </a:r>
          </a:p>
        </p:txBody>
      </p:sp>
      <p:grpSp>
        <p:nvGrpSpPr>
          <p:cNvPr id="2" name="Gruppieren 1">
            <a:extLst>
              <a:ext uri="{FF2B5EF4-FFF2-40B4-BE49-F238E27FC236}">
                <a16:creationId xmlns:a16="http://schemas.microsoft.com/office/drawing/2014/main" id="{5EA685B8-9E4C-F1D3-1075-DF82E1739C2A}"/>
              </a:ext>
            </a:extLst>
          </p:cNvPr>
          <p:cNvGrpSpPr/>
          <p:nvPr/>
        </p:nvGrpSpPr>
        <p:grpSpPr>
          <a:xfrm>
            <a:off x="1467470" y="1729588"/>
            <a:ext cx="3327400" cy="4508724"/>
            <a:chOff x="2057400" y="1749244"/>
            <a:chExt cx="3327400" cy="4508724"/>
          </a:xfrm>
        </p:grpSpPr>
        <p:sp>
          <p:nvSpPr>
            <p:cNvPr id="4" name="Magnetplattenspeicher 6">
              <a:extLst>
                <a:ext uri="{FF2B5EF4-FFF2-40B4-BE49-F238E27FC236}">
                  <a16:creationId xmlns:a16="http://schemas.microsoft.com/office/drawing/2014/main" id="{031A5F80-1E95-14FC-029F-3AE754FA9172}"/>
                </a:ext>
              </a:extLst>
            </p:cNvPr>
            <p:cNvSpPr/>
            <p:nvPr/>
          </p:nvSpPr>
          <p:spPr>
            <a:xfrm>
              <a:off x="2057400" y="5433568"/>
              <a:ext cx="3327400" cy="824400"/>
            </a:xfrm>
            <a:prstGeom prst="flowChartMagneticDis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rgbClr val="FFFFFF"/>
                  </a:solidFill>
                </a:rPr>
                <a:t>Sprachhandlungswissen</a:t>
              </a:r>
            </a:p>
          </p:txBody>
        </p:sp>
        <p:sp>
          <p:nvSpPr>
            <p:cNvPr id="6" name="Magnetplattenspeicher 10">
              <a:extLst>
                <a:ext uri="{FF2B5EF4-FFF2-40B4-BE49-F238E27FC236}">
                  <a16:creationId xmlns:a16="http://schemas.microsoft.com/office/drawing/2014/main" id="{1BE0CAA8-1ACD-BC27-17FC-7069EC947B21}"/>
                </a:ext>
              </a:extLst>
            </p:cNvPr>
            <p:cNvSpPr/>
            <p:nvPr/>
          </p:nvSpPr>
          <p:spPr>
            <a:xfrm>
              <a:off x="2057400" y="4818996"/>
              <a:ext cx="3327400" cy="824400"/>
            </a:xfrm>
            <a:prstGeom prst="flowChartMagneticDisk">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de-DE" dirty="0"/>
                <a:t>Lautbildung</a:t>
              </a:r>
            </a:p>
          </p:txBody>
        </p:sp>
        <p:sp>
          <p:nvSpPr>
            <p:cNvPr id="8" name="Magnetplattenspeicher 13">
              <a:extLst>
                <a:ext uri="{FF2B5EF4-FFF2-40B4-BE49-F238E27FC236}">
                  <a16:creationId xmlns:a16="http://schemas.microsoft.com/office/drawing/2014/main" id="{7A3B2C70-BD09-56C9-6A86-158E05CD183B}"/>
                </a:ext>
              </a:extLst>
            </p:cNvPr>
            <p:cNvSpPr/>
            <p:nvPr/>
          </p:nvSpPr>
          <p:spPr>
            <a:xfrm>
              <a:off x="2057400" y="4206550"/>
              <a:ext cx="3327400" cy="824400"/>
            </a:xfrm>
            <a:prstGeom prst="flowChartMagneticDisk">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de-DE" dirty="0">
                  <a:solidFill>
                    <a:schemeClr val="bg1"/>
                  </a:solidFill>
                </a:rPr>
                <a:t>Wortschatz</a:t>
              </a:r>
            </a:p>
          </p:txBody>
        </p:sp>
        <p:sp>
          <p:nvSpPr>
            <p:cNvPr id="9" name="Magnetplattenspeicher 14">
              <a:extLst>
                <a:ext uri="{FF2B5EF4-FFF2-40B4-BE49-F238E27FC236}">
                  <a16:creationId xmlns:a16="http://schemas.microsoft.com/office/drawing/2014/main" id="{6C812F5C-92E7-BF6A-FABA-8E5F0548F72D}"/>
                </a:ext>
              </a:extLst>
            </p:cNvPr>
            <p:cNvSpPr/>
            <p:nvPr/>
          </p:nvSpPr>
          <p:spPr>
            <a:xfrm>
              <a:off x="2057400" y="3589276"/>
              <a:ext cx="3327400" cy="824400"/>
            </a:xfrm>
            <a:prstGeom prst="flowChartMagneticDisk">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de-DE" dirty="0"/>
                <a:t>Grammatik</a:t>
              </a:r>
            </a:p>
          </p:txBody>
        </p:sp>
        <p:sp>
          <p:nvSpPr>
            <p:cNvPr id="10" name="Magnetplattenspeicher 15">
              <a:extLst>
                <a:ext uri="{FF2B5EF4-FFF2-40B4-BE49-F238E27FC236}">
                  <a16:creationId xmlns:a16="http://schemas.microsoft.com/office/drawing/2014/main" id="{EF254AA0-9A5D-75A6-613F-90FD6A81F493}"/>
                </a:ext>
              </a:extLst>
            </p:cNvPr>
            <p:cNvSpPr/>
            <p:nvPr/>
          </p:nvSpPr>
          <p:spPr>
            <a:xfrm>
              <a:off x="2057400" y="2977046"/>
              <a:ext cx="3327400" cy="824400"/>
            </a:xfrm>
            <a:prstGeom prst="flowChartMagneticDisk">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de-DE" dirty="0"/>
                <a:t>Erzählen</a:t>
              </a:r>
            </a:p>
          </p:txBody>
        </p:sp>
        <p:sp>
          <p:nvSpPr>
            <p:cNvPr id="12" name="Magnetplattenspeicher 16">
              <a:extLst>
                <a:ext uri="{FF2B5EF4-FFF2-40B4-BE49-F238E27FC236}">
                  <a16:creationId xmlns:a16="http://schemas.microsoft.com/office/drawing/2014/main" id="{649C9F06-0150-AC02-CD13-C24E7C7F0B1B}"/>
                </a:ext>
              </a:extLst>
            </p:cNvPr>
            <p:cNvSpPr/>
            <p:nvPr/>
          </p:nvSpPr>
          <p:spPr>
            <a:xfrm>
              <a:off x="2057400" y="2359569"/>
              <a:ext cx="3327400" cy="824400"/>
            </a:xfrm>
            <a:prstGeom prst="flowChartMagneticDisk">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de-DE" dirty="0"/>
                <a:t>Literalität</a:t>
              </a:r>
            </a:p>
          </p:txBody>
        </p:sp>
        <p:sp>
          <p:nvSpPr>
            <p:cNvPr id="20" name="Magnetplattenspeicher 17">
              <a:extLst>
                <a:ext uri="{FF2B5EF4-FFF2-40B4-BE49-F238E27FC236}">
                  <a16:creationId xmlns:a16="http://schemas.microsoft.com/office/drawing/2014/main" id="{39EFFD04-8B62-9B4B-7502-B12DA7E587BE}"/>
                </a:ext>
              </a:extLst>
            </p:cNvPr>
            <p:cNvSpPr/>
            <p:nvPr/>
          </p:nvSpPr>
          <p:spPr>
            <a:xfrm>
              <a:off x="2057400" y="1749244"/>
              <a:ext cx="3327400" cy="824468"/>
            </a:xfrm>
            <a:prstGeom prst="flowChartMagneticDis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Phonologische Bewusstheit</a:t>
              </a:r>
            </a:p>
          </p:txBody>
        </p:sp>
      </p:grpSp>
    </p:spTree>
    <p:extLst>
      <p:ext uri="{BB962C8B-B14F-4D97-AF65-F5344CB8AC3E}">
        <p14:creationId xmlns:p14="http://schemas.microsoft.com/office/powerpoint/2010/main" val="4228342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Inhaltsplatzhalter 2">
            <a:extLst>
              <a:ext uri="{FF2B5EF4-FFF2-40B4-BE49-F238E27FC236}">
                <a16:creationId xmlns:a16="http://schemas.microsoft.com/office/drawing/2014/main" id="{584EC4B9-BED7-CBC8-B1B0-6C7FBB082376}"/>
              </a:ext>
            </a:extLst>
          </p:cNvPr>
          <p:cNvSpPr>
            <a:spLocks noGrp="1"/>
          </p:cNvSpPr>
          <p:nvPr>
            <p:ph idx="1"/>
          </p:nvPr>
        </p:nvSpPr>
        <p:spPr>
          <a:xfrm>
            <a:off x="982211" y="1570334"/>
            <a:ext cx="10080596" cy="4551066"/>
          </a:xfrm>
          <a:solidFill>
            <a:schemeClr val="accent1">
              <a:lumMod val="20000"/>
              <a:lumOff val="80000"/>
            </a:schemeClr>
          </a:solidFill>
          <a:ln>
            <a:noFill/>
          </a:ln>
        </p:spPr>
        <p:txBody>
          <a:bodyPr>
            <a:normAutofit lnSpcReduction="10000"/>
          </a:bodyPr>
          <a:lstStyle/>
          <a:p>
            <a:endParaRPr lang="de-DE" sz="1200" dirty="0"/>
          </a:p>
          <a:p>
            <a:r>
              <a:rPr lang="de-DE" dirty="0"/>
              <a:t>Wir unterstützen Kinder in „Konflikten und Aushandlungsprozessen“ in ihrer Sprachentwicklung, indem wir sie sprachlich begleiten.</a:t>
            </a:r>
          </a:p>
          <a:p>
            <a:endParaRPr lang="de-DE" sz="3000" i="1" dirty="0"/>
          </a:p>
          <a:p>
            <a:pPr marL="514350" indent="-514350">
              <a:buFont typeface="Arial" panose="020B0604020202020204" pitchFamily="34" charset="0"/>
              <a:buChar char="•"/>
            </a:pPr>
            <a:r>
              <a:rPr lang="de-DE" dirty="0"/>
              <a:t>Bitte sammelt </a:t>
            </a:r>
            <a:r>
              <a:rPr lang="de-DE" b="1" dirty="0"/>
              <a:t>konkrete altersangepasste Ideen und Formulierungen</a:t>
            </a:r>
            <a:r>
              <a:rPr lang="de-DE" dirty="0"/>
              <a:t>, wie Ihr die Kinder in den 3 Schritten sprachlich begleiten könnt.</a:t>
            </a:r>
          </a:p>
          <a:p>
            <a:pPr marL="514350" indent="-514350">
              <a:buFont typeface="Wingdings" charset="2"/>
              <a:buChar char="Ø"/>
            </a:pPr>
            <a:endParaRPr lang="de-DE" dirty="0"/>
          </a:p>
          <a:p>
            <a:pPr marL="514350" indent="-514350">
              <a:buFont typeface="Arial" panose="020B0604020202020204" pitchFamily="34" charset="0"/>
              <a:buChar char="•"/>
            </a:pPr>
            <a:r>
              <a:rPr lang="de-DE" dirty="0"/>
              <a:t>Tauscht Euch über weitere </a:t>
            </a:r>
            <a:r>
              <a:rPr lang="de-DE" b="1" dirty="0"/>
              <a:t>Projekte, Spiele, Methoden, Ideen </a:t>
            </a:r>
            <a:r>
              <a:rPr lang="de-DE" dirty="0"/>
              <a:t>aus, mit der die sprachlichen Fähigkeiten der Kinder in Konfliktsituationen unterstützt werden können (s. S. 178).</a:t>
            </a:r>
          </a:p>
          <a:p>
            <a:endParaRPr lang="de-DE" dirty="0"/>
          </a:p>
          <a:p>
            <a:pPr marL="457200" indent="-457200">
              <a:buFont typeface="Arial"/>
              <a:buChar char="•"/>
            </a:pPr>
            <a:endParaRPr lang="de-DE" dirty="0"/>
          </a:p>
        </p:txBody>
      </p:sp>
      <p:sp>
        <p:nvSpPr>
          <p:cNvPr id="11"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6"/>
            <a:ext cx="10960510" cy="837508"/>
          </a:xfrm>
        </p:spPr>
        <p:txBody>
          <a:bodyPr>
            <a:normAutofit fontScale="90000"/>
          </a:bodyPr>
          <a:lstStyle/>
          <a:p>
            <a:r>
              <a:rPr lang="de-DE" sz="3100" b="1" dirty="0">
                <a:solidFill>
                  <a:schemeClr val="accent2"/>
                </a:solidFill>
                <a:latin typeface="+mn-lt"/>
              </a:rPr>
              <a:t>„Konflikte und Aushandlungsprozesse begleiten“</a:t>
            </a:r>
            <a:r>
              <a:rPr lang="de-DE" sz="3200" b="1" dirty="0">
                <a:solidFill>
                  <a:schemeClr val="accent2"/>
                </a:solidFill>
                <a:latin typeface="+mn-lt"/>
                <a:ea typeface="Calibri" charset="0"/>
                <a:cs typeface="Calibri" charset="0"/>
              </a:rPr>
              <a:t> </a:t>
            </a:r>
            <a:r>
              <a:rPr lang="de-DE" sz="3100" b="1" dirty="0">
                <a:latin typeface="+mn-lt"/>
              </a:rPr>
              <a:t>verknüpfen mit </a:t>
            </a:r>
            <a:r>
              <a:rPr lang="de-DE" sz="3100" b="1" dirty="0">
                <a:solidFill>
                  <a:srgbClr val="30AFC5"/>
                </a:solidFill>
                <a:latin typeface="+mn-lt"/>
              </a:rPr>
              <a:t>„Sprache und Kommunikation“</a:t>
            </a:r>
            <a:endParaRPr lang="de-DE" b="1" dirty="0">
              <a:solidFill>
                <a:srgbClr val="FF0000"/>
              </a:solidFill>
              <a:latin typeface="+mn-lt"/>
              <a:ea typeface="Calibri" charset="0"/>
              <a:cs typeface="Calibri" charset="0"/>
            </a:endParaRPr>
          </a:p>
        </p:txBody>
      </p:sp>
      <p:sp>
        <p:nvSpPr>
          <p:cNvPr id="5" name="Rechteck 4"/>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rot="16200000">
            <a:off x="10616135" y="-1210739"/>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8076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2DA8B1-1233-FB4D-8676-A628B943BDEA}"/>
              </a:ext>
            </a:extLst>
          </p:cNvPr>
          <p:cNvSpPr>
            <a:spLocks noGrp="1"/>
          </p:cNvSpPr>
          <p:nvPr>
            <p:ph type="title"/>
          </p:nvPr>
        </p:nvSpPr>
        <p:spPr>
          <a:xfrm>
            <a:off x="838200" y="2447903"/>
            <a:ext cx="10515600" cy="745808"/>
          </a:xfrm>
          <a:noFill/>
        </p:spPr>
        <p:txBody>
          <a:bodyPr>
            <a:noAutofit/>
          </a:bodyPr>
          <a:lstStyle/>
          <a:p>
            <a:pPr algn="ctr"/>
            <a:r>
              <a:rPr lang="de-DE" sz="6000" b="1" dirty="0">
                <a:solidFill>
                  <a:schemeClr val="accent4"/>
                </a:solidFill>
                <a:latin typeface="Calibri" charset="0"/>
                <a:ea typeface="Calibri" charset="0"/>
                <a:cs typeface="Calibri" charset="0"/>
              </a:rPr>
              <a:t>Danke!</a:t>
            </a:r>
          </a:p>
        </p:txBody>
      </p:sp>
      <p:sp>
        <p:nvSpPr>
          <p:cNvPr id="3" name="Inhaltsplatzhalter 2">
            <a:extLst>
              <a:ext uri="{FF2B5EF4-FFF2-40B4-BE49-F238E27FC236}">
                <a16:creationId xmlns:a16="http://schemas.microsoft.com/office/drawing/2014/main" id="{9E2ED86E-BF7E-C040-9AA3-A3FF8AC52ECA}"/>
              </a:ext>
            </a:extLst>
          </p:cNvPr>
          <p:cNvSpPr>
            <a:spLocks noGrp="1"/>
          </p:cNvSpPr>
          <p:nvPr>
            <p:ph idx="1"/>
          </p:nvPr>
        </p:nvSpPr>
        <p:spPr>
          <a:xfrm>
            <a:off x="838200" y="2820807"/>
            <a:ext cx="10515600" cy="2385548"/>
          </a:xfrm>
        </p:spPr>
        <p:txBody>
          <a:bodyPr>
            <a:normAutofit/>
          </a:bodyPr>
          <a:lstStyle/>
          <a:p>
            <a:pPr marL="0" indent="0" algn="ctr">
              <a:buNone/>
            </a:pPr>
            <a:endParaRPr lang="de-DE" dirty="0"/>
          </a:p>
          <a:p>
            <a:pPr marL="0" indent="0" algn="ctr">
              <a:buNone/>
            </a:pPr>
            <a:r>
              <a:rPr lang="de-DE" dirty="0"/>
              <a:t>für Ihr und Euer Engagement!</a:t>
            </a:r>
          </a:p>
          <a:p>
            <a:pPr marL="0" indent="0" algn="ctr">
              <a:buNone/>
            </a:pPr>
            <a:endParaRPr lang="de-DE" dirty="0"/>
          </a:p>
          <a:p>
            <a:pPr marL="0" indent="0" algn="ctr">
              <a:buNone/>
            </a:pPr>
            <a:endParaRPr lang="de-DE" dirty="0"/>
          </a:p>
          <a:p>
            <a:pPr marL="0" indent="0" algn="ctr">
              <a:buNone/>
            </a:pPr>
            <a:endParaRPr lang="de-DE" dirty="0"/>
          </a:p>
          <a:p>
            <a:pPr marL="0" indent="0" algn="ctr">
              <a:buNone/>
            </a:pPr>
            <a:endParaRPr lang="de-DE" dirty="0"/>
          </a:p>
          <a:p>
            <a:pPr marL="0" indent="0" algn="ctr">
              <a:buNone/>
            </a:pPr>
            <a:endParaRPr lang="de-DE" dirty="0"/>
          </a:p>
        </p:txBody>
      </p:sp>
    </p:spTree>
    <p:extLst>
      <p:ext uri="{BB962C8B-B14F-4D97-AF65-F5344CB8AC3E}">
        <p14:creationId xmlns:p14="http://schemas.microsoft.com/office/powerpoint/2010/main" val="3831651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838200" y="295365"/>
            <a:ext cx="10515600" cy="1325563"/>
          </a:xfrm>
        </p:spPr>
        <p:txBody>
          <a:bodyPr>
            <a:normAutofit/>
          </a:bodyPr>
          <a:lstStyle/>
          <a:p>
            <a:r>
              <a:rPr lang="de-DE" sz="4000" b="1" dirty="0">
                <a:latin typeface="Calibri" charset="0"/>
                <a:ea typeface="Calibri" charset="0"/>
                <a:cs typeface="Calibri" charset="0"/>
              </a:rPr>
              <a:t>Weitere kostenfreie Angebote zum Bildungsplan</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1" y="1825625"/>
            <a:ext cx="5962650" cy="4847024"/>
          </a:xfrm>
        </p:spPr>
        <p:txBody>
          <a:bodyPr>
            <a:normAutofit/>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
        <p:nvSpPr>
          <p:cNvPr id="4" name="Google Shape;387;p27">
            <a:extLst>
              <a:ext uri="{FF2B5EF4-FFF2-40B4-BE49-F238E27FC236}">
                <a16:creationId xmlns:a16="http://schemas.microsoft.com/office/drawing/2014/main" id="{6ECE1683-DAB8-FD7F-5354-660E62AAA751}"/>
              </a:ext>
            </a:extLst>
          </p:cNvPr>
          <p:cNvSpPr txBox="1">
            <a:spLocks/>
          </p:cNvSpPr>
          <p:nvPr/>
        </p:nvSpPr>
        <p:spPr>
          <a:xfrm>
            <a:off x="838200" y="1688608"/>
            <a:ext cx="6896101" cy="3622675"/>
          </a:xfrm>
          <a:prstGeom prst="rect">
            <a:avLst/>
          </a:prstGeom>
          <a:noFill/>
          <a:ln>
            <a:noFill/>
          </a:ln>
        </p:spPr>
        <p:txBody>
          <a:bodyPr spcFirstLastPara="1" vert="horz" wrap="square" lIns="91425" tIns="45700" rIns="91425" bIns="45700" rtlCol="0" anchor="t" anchorCtr="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1200"/>
              </a:spcAft>
              <a:buClr>
                <a:schemeClr val="dk1"/>
              </a:buClr>
              <a:buSzPct val="100000"/>
            </a:pPr>
            <a:r>
              <a:rPr lang="de-DE" sz="4700" b="1" dirty="0">
                <a:latin typeface="Calibri" charset="0"/>
                <a:ea typeface="Calibri" charset="0"/>
                <a:cs typeface="Calibri" charset="0"/>
              </a:rPr>
              <a:t>Website</a:t>
            </a:r>
            <a:r>
              <a:rPr lang="de-DE" sz="4700" dirty="0"/>
              <a:t> </a:t>
            </a:r>
            <a:endParaRPr lang="de-DE" sz="3900" dirty="0"/>
          </a:p>
          <a:p>
            <a:pPr marL="457200" indent="-457200">
              <a:spcBef>
                <a:spcPts val="0"/>
              </a:spcBef>
              <a:spcAft>
                <a:spcPts val="1200"/>
              </a:spcAft>
              <a:buClr>
                <a:schemeClr val="dk1"/>
              </a:buClr>
              <a:buSzPct val="100000"/>
              <a:buFont typeface="Arial"/>
              <a:buChar char="•"/>
            </a:pPr>
            <a:r>
              <a:rPr lang="de-DE" dirty="0"/>
              <a:t>Registrierungs- und Anmeldemöglichkeit</a:t>
            </a:r>
          </a:p>
          <a:p>
            <a:pPr marL="457200" indent="-457200">
              <a:spcBef>
                <a:spcPts val="0"/>
              </a:spcBef>
              <a:spcAft>
                <a:spcPts val="1200"/>
              </a:spcAft>
              <a:buClr>
                <a:schemeClr val="dk1"/>
              </a:buClr>
              <a:buSzPct val="100000"/>
              <a:buFont typeface="Arial"/>
              <a:buChar char="•"/>
            </a:pPr>
            <a:r>
              <a:rPr lang="de-DE" dirty="0"/>
              <a:t>Fortbildungskalender für verschiedene Fortbildungen zum Bildungsplan – online und Präsenz</a:t>
            </a:r>
          </a:p>
          <a:p>
            <a:pPr marL="457200" indent="-457200">
              <a:spcBef>
                <a:spcPts val="0"/>
              </a:spcBef>
              <a:spcAft>
                <a:spcPts val="1200"/>
              </a:spcAft>
              <a:buClr>
                <a:schemeClr val="dk1"/>
              </a:buClr>
              <a:buSzPct val="100000"/>
              <a:buFont typeface="Arial"/>
              <a:buChar char="•"/>
            </a:pPr>
            <a:r>
              <a:rPr lang="de-DE" dirty="0"/>
              <a:t>Begleitmaterialien zum Bildungsplan zum Download und Anschauen</a:t>
            </a:r>
          </a:p>
          <a:p>
            <a:pPr marL="457200" indent="-457200">
              <a:spcBef>
                <a:spcPts val="0"/>
              </a:spcBef>
              <a:spcAft>
                <a:spcPts val="1200"/>
              </a:spcAft>
              <a:buClr>
                <a:schemeClr val="dk1"/>
              </a:buClr>
              <a:buSzPct val="100000"/>
              <a:buFont typeface="Arial"/>
              <a:buChar char="•"/>
            </a:pPr>
            <a:r>
              <a:rPr lang="de-DE" dirty="0"/>
              <a:t>Kontaktmöglichkeit bei Fragen zu Fortbildungen </a:t>
            </a:r>
          </a:p>
          <a:p>
            <a:pPr marL="457200" indent="-457200">
              <a:spcBef>
                <a:spcPts val="0"/>
              </a:spcBef>
              <a:spcAft>
                <a:spcPts val="1200"/>
              </a:spcAft>
              <a:buClr>
                <a:schemeClr val="dk1"/>
              </a:buClr>
              <a:buSzPct val="100000"/>
              <a:buFont typeface="Arial"/>
              <a:buChar char="•"/>
            </a:pPr>
            <a:endParaRPr lang="de-DE" sz="2400" dirty="0"/>
          </a:p>
          <a:p>
            <a:pPr>
              <a:spcBef>
                <a:spcPts val="0"/>
              </a:spcBef>
              <a:spcAft>
                <a:spcPts val="1200"/>
              </a:spcAft>
              <a:buClr>
                <a:schemeClr val="dk1"/>
              </a:buClr>
              <a:buSzPct val="100000"/>
            </a:pPr>
            <a:endParaRPr lang="de-DE" sz="2400" dirty="0"/>
          </a:p>
          <a:p>
            <a:pPr>
              <a:spcBef>
                <a:spcPts val="0"/>
              </a:spcBef>
              <a:buClr>
                <a:schemeClr val="dk1"/>
              </a:buClr>
              <a:buSzPct val="100000"/>
            </a:pPr>
            <a:endParaRPr lang="de-DE" sz="3200" dirty="0"/>
          </a:p>
          <a:p>
            <a:pPr>
              <a:buClr>
                <a:schemeClr val="dk1"/>
              </a:buClr>
              <a:buSzPct val="100000"/>
            </a:pPr>
            <a:endParaRPr lang="de-DE" sz="3200" dirty="0"/>
          </a:p>
        </p:txBody>
      </p:sp>
      <p:pic>
        <p:nvPicPr>
          <p:cNvPr id="6" name="Google Shape;190;p2">
            <a:extLst>
              <a:ext uri="{FF2B5EF4-FFF2-40B4-BE49-F238E27FC236}">
                <a16:creationId xmlns:a16="http://schemas.microsoft.com/office/drawing/2014/main" id="{550418B9-E8E1-4140-9B10-FC0BBF2AB732}"/>
              </a:ext>
            </a:extLst>
          </p:cNvPr>
          <p:cNvPicPr preferRelativeResize="0"/>
          <p:nvPr/>
        </p:nvPicPr>
        <p:blipFill rotWithShape="1">
          <a:blip r:embed="rId3">
            <a:alphaModFix/>
          </a:blip>
          <a:srcRect/>
          <a:stretch/>
        </p:blipFill>
        <p:spPr>
          <a:xfrm>
            <a:off x="8458200" y="1333500"/>
            <a:ext cx="3658691" cy="4912724"/>
          </a:xfrm>
          <a:prstGeom prst="rect">
            <a:avLst/>
          </a:prstGeom>
          <a:noFill/>
          <a:ln>
            <a:noFill/>
          </a:ln>
        </p:spPr>
      </p:pic>
      <p:sp>
        <p:nvSpPr>
          <p:cNvPr id="8" name="Textfeld 7">
            <a:extLst>
              <a:ext uri="{FF2B5EF4-FFF2-40B4-BE49-F238E27FC236}">
                <a16:creationId xmlns:a16="http://schemas.microsoft.com/office/drawing/2014/main" id="{BC42EC38-9EF4-7D86-EECA-FCECF3867B0E}"/>
              </a:ext>
            </a:extLst>
          </p:cNvPr>
          <p:cNvSpPr txBox="1"/>
          <p:nvPr/>
        </p:nvSpPr>
        <p:spPr>
          <a:xfrm>
            <a:off x="8877110" y="5747947"/>
            <a:ext cx="1501464" cy="307777"/>
          </a:xfrm>
          <a:prstGeom prst="rect">
            <a:avLst/>
          </a:prstGeom>
          <a:noFill/>
        </p:spPr>
        <p:txBody>
          <a:bodyPr wrap="square" rtlCol="0">
            <a:spAutoFit/>
          </a:bodyPr>
          <a:lstStyle/>
          <a:p>
            <a:r>
              <a:rPr lang="de-DE" sz="700" dirty="0"/>
              <a:t>Bildungsplan Brandenburg, S. 1, </a:t>
            </a:r>
          </a:p>
          <a:p>
            <a:r>
              <a:rPr lang="de-DE" sz="700" dirty="0"/>
              <a:t>Sebastian </a:t>
            </a:r>
            <a:r>
              <a:rPr lang="de-DE" sz="700" dirty="0" err="1"/>
              <a:t>Treytnar</a:t>
            </a:r>
            <a:r>
              <a:rPr lang="de-DE" sz="700" dirty="0"/>
              <a:t> </a:t>
            </a:r>
          </a:p>
        </p:txBody>
      </p:sp>
      <p:pic>
        <p:nvPicPr>
          <p:cNvPr id="5" name="Grafik 4">
            <a:extLst>
              <a:ext uri="{FF2B5EF4-FFF2-40B4-BE49-F238E27FC236}">
                <a16:creationId xmlns:a16="http://schemas.microsoft.com/office/drawing/2014/main" id="{97506072-3604-3290-7E85-636BB397D5AD}"/>
              </a:ext>
            </a:extLst>
          </p:cNvPr>
          <p:cNvPicPr>
            <a:picLocks noChangeAspect="1"/>
          </p:cNvPicPr>
          <p:nvPr/>
        </p:nvPicPr>
        <p:blipFill>
          <a:blip r:embed="rId4"/>
          <a:stretch>
            <a:fillRect/>
          </a:stretch>
        </p:blipFill>
        <p:spPr>
          <a:xfrm>
            <a:off x="6138892" y="4053310"/>
            <a:ext cx="1883404" cy="1872390"/>
          </a:xfrm>
          <a:prstGeom prst="rect">
            <a:avLst/>
          </a:prstGeom>
        </p:spPr>
      </p:pic>
    </p:spTree>
    <p:extLst>
      <p:ext uri="{BB962C8B-B14F-4D97-AF65-F5344CB8AC3E}">
        <p14:creationId xmlns:p14="http://schemas.microsoft.com/office/powerpoint/2010/main" val="20860418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4" name="Grafik 3" descr="Ein Bild, das Kleidung, Person, Schuhwerk, Menschliches Gesicht enthält.&#10;&#10;KI-generierte Inhalte können fehlerhaft sein.">
            <a:extLst>
              <a:ext uri="{FF2B5EF4-FFF2-40B4-BE49-F238E27FC236}">
                <a16:creationId xmlns:a16="http://schemas.microsoft.com/office/drawing/2014/main" id="{E42EF86B-6628-8B50-8041-8C666D0D1E9F}"/>
              </a:ext>
            </a:extLst>
          </p:cNvPr>
          <p:cNvPicPr>
            <a:picLocks noChangeAspect="1"/>
          </p:cNvPicPr>
          <p:nvPr/>
        </p:nvPicPr>
        <p:blipFill>
          <a:blip r:embed="rId3"/>
          <a:stretch>
            <a:fillRect/>
          </a:stretch>
        </p:blipFill>
        <p:spPr>
          <a:xfrm rot="336746">
            <a:off x="9701900" y="916121"/>
            <a:ext cx="2262018" cy="2262018"/>
          </a:xfrm>
          <a:prstGeom prst="rect">
            <a:avLst/>
          </a:prstGeom>
        </p:spPr>
      </p:pic>
      <p:sp>
        <p:nvSpPr>
          <p:cNvPr id="386" name="Google Shape;386;p2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spcBef>
                <a:spcPts val="0"/>
              </a:spcBef>
              <a:spcAft>
                <a:spcPts val="0"/>
              </a:spcAft>
              <a:buClr>
                <a:schemeClr val="dk1"/>
              </a:buClr>
              <a:buSzPts val="4000"/>
            </a:pPr>
            <a:r>
              <a:rPr lang="de-DE" sz="4000" b="1" dirty="0">
                <a:latin typeface="Calibri" charset="0"/>
                <a:ea typeface="Calibri" charset="0"/>
                <a:cs typeface="Calibri" charset="0"/>
                <a:sym typeface="Calibri"/>
              </a:rPr>
              <a:t>Ergänzende Materialien zum Bildungsplan  </a:t>
            </a:r>
            <a:endParaRPr sz="4000" b="1" dirty="0">
              <a:latin typeface="Calibri" charset="0"/>
              <a:ea typeface="Calibri" charset="0"/>
              <a:cs typeface="Calibri" charset="0"/>
            </a:endParaRPr>
          </a:p>
        </p:txBody>
      </p:sp>
      <p:sp>
        <p:nvSpPr>
          <p:cNvPr id="387" name="Google Shape;387;p27"/>
          <p:cNvSpPr txBox="1">
            <a:spLocks noGrp="1"/>
          </p:cNvSpPr>
          <p:nvPr>
            <p:ph type="body" idx="1"/>
          </p:nvPr>
        </p:nvSpPr>
        <p:spPr>
          <a:xfrm>
            <a:off x="838200" y="1690688"/>
            <a:ext cx="10877550" cy="4667250"/>
          </a:xfrm>
          <a:prstGeom prst="rect">
            <a:avLst/>
          </a:prstGeom>
          <a:noFill/>
          <a:ln>
            <a:noFill/>
          </a:ln>
        </p:spPr>
        <p:txBody>
          <a:bodyPr spcFirstLastPara="1" wrap="square" lIns="91425" tIns="45700" rIns="91425" bIns="45700" anchor="t" anchorCtr="0">
            <a:normAutofit/>
          </a:bodyPr>
          <a:lstStyle/>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Der Bildungsplan zum Hören (Hörbuch)</a:t>
            </a:r>
          </a:p>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Filme zum Bildungsplan </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Interviews mit Autor*innen und pädagogischen Fachkräften</a:t>
            </a:r>
            <a:endParaRPr lang="de-DE" sz="2400" dirty="0">
              <a:effectLst/>
              <a:latin typeface="Calibri" panose="020F0502020204030204" pitchFamily="34" charset="0"/>
              <a:ea typeface="Calibri" panose="020F0502020204030204" pitchFamily="34" charset="0"/>
            </a:endParaRPr>
          </a:p>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Begleitmaterialien zu den Fortbildungen (Bildkarten-Sets, Methodenblock, Poster, Arbeitshefte)</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PowerPoint-Präsentationen: Impulse für Teamfortbildungen</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Eltern-Flyer </a:t>
            </a:r>
            <a:endParaRPr sz="4000" dirty="0"/>
          </a:p>
        </p:txBody>
      </p:sp>
      <p:sp>
        <p:nvSpPr>
          <p:cNvPr id="2" name="Textfeld 1">
            <a:extLst>
              <a:ext uri="{FF2B5EF4-FFF2-40B4-BE49-F238E27FC236}">
                <a16:creationId xmlns:a16="http://schemas.microsoft.com/office/drawing/2014/main" id="{F71E81C3-7960-B6C0-4C06-E30BC5E20F7F}"/>
              </a:ext>
            </a:extLst>
          </p:cNvPr>
          <p:cNvSpPr txBox="1"/>
          <p:nvPr/>
        </p:nvSpPr>
        <p:spPr>
          <a:xfrm rot="375132">
            <a:off x="9609428" y="2836568"/>
            <a:ext cx="1358735" cy="307777"/>
          </a:xfrm>
          <a:prstGeom prst="rect">
            <a:avLst/>
          </a:prstGeom>
          <a:noFill/>
        </p:spPr>
        <p:txBody>
          <a:bodyPr wrap="square" rtlCol="0">
            <a:spAutoFit/>
          </a:bodyPr>
          <a:lstStyle/>
          <a:p>
            <a:r>
              <a:rPr lang="de-DE" sz="700" dirty="0"/>
              <a:t>Bildungsplan Brandenburg, S. 1, </a:t>
            </a:r>
          </a:p>
          <a:p>
            <a:r>
              <a:rPr lang="de-DE" sz="700" dirty="0"/>
              <a:t>Sebastian </a:t>
            </a:r>
            <a:r>
              <a:rPr lang="de-DE" sz="700" dirty="0" err="1"/>
              <a:t>Treytnar</a:t>
            </a:r>
            <a:r>
              <a:rPr lang="de-DE" sz="700" dirty="0"/>
              <a:t> </a:t>
            </a:r>
          </a:p>
        </p:txBody>
      </p:sp>
    </p:spTree>
    <p:extLst>
      <p:ext uri="{BB962C8B-B14F-4D97-AF65-F5344CB8AC3E}">
        <p14:creationId xmlns:p14="http://schemas.microsoft.com/office/powerpoint/2010/main" val="1968208577"/>
      </p:ext>
    </p:extLst>
  </p:cSld>
  <p:clrMapOvr>
    <a:masterClrMapping/>
  </p:clrMapOvr>
</p:sld>
</file>

<file path=ppt/theme/theme1.xml><?xml version="1.0" encoding="utf-8"?>
<a:theme xmlns:a="http://schemas.openxmlformats.org/drawingml/2006/main" name="1_Office">
  <a:themeElements>
    <a:clrScheme name="Benutzerdefiniert 2">
      <a:dk1>
        <a:srgbClr val="000000"/>
      </a:dk1>
      <a:lt1>
        <a:srgbClr val="FFFFFF"/>
      </a:lt1>
      <a:dk2>
        <a:srgbClr val="242852"/>
      </a:dk2>
      <a:lt2>
        <a:srgbClr val="694186"/>
      </a:lt2>
      <a:accent1>
        <a:srgbClr val="F8C522"/>
      </a:accent1>
      <a:accent2>
        <a:srgbClr val="D91E57"/>
      </a:accent2>
      <a:accent3>
        <a:srgbClr val="AACC3A"/>
      </a:accent3>
      <a:accent4>
        <a:srgbClr val="00AECB"/>
      </a:accent4>
      <a:accent5>
        <a:srgbClr val="682979"/>
      </a:accent5>
      <a:accent6>
        <a:srgbClr val="9D90A0"/>
      </a:accent6>
      <a:hlink>
        <a:srgbClr val="9454C3"/>
      </a:hlink>
      <a:folHlink>
        <a:srgbClr val="3EBBF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F8A01FCADD1D24EBF5639A24D77F94A" ma:contentTypeVersion="19" ma:contentTypeDescription="Ein neues Dokument erstellen." ma:contentTypeScope="" ma:versionID="1f903d2623e8a5a673a1793d8831edd6">
  <xsd:schema xmlns:xsd="http://www.w3.org/2001/XMLSchema" xmlns:xs="http://www.w3.org/2001/XMLSchema" xmlns:p="http://schemas.microsoft.com/office/2006/metadata/properties" xmlns:ns2="4483d124-32de-47e9-89a5-3c9f48c62a64" xmlns:ns3="83569f19-8c1d-41b4-bb5b-bc61d4c53846" targetNamespace="http://schemas.microsoft.com/office/2006/metadata/properties" ma:root="true" ma:fieldsID="db74a668fd8d892862e04b73a3aec638" ns2:_="" ns3:_="">
    <xsd:import namespace="4483d124-32de-47e9-89a5-3c9f48c62a64"/>
    <xsd:import namespace="83569f19-8c1d-41b4-bb5b-bc61d4c5384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_Flow_SignoffStatu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3d124-32de-47e9-89a5-3c9f48c62a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_Flow_SignoffStatus" ma:index="11" nillable="true" ma:displayName="Status Unterschrift" ma:internalName="Status_x0020_Unterschrift">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ierungen" ma:readOnly="false" ma:fieldId="{5cf76f15-5ced-4ddc-b409-7134ff3c332f}" ma:taxonomyMulti="true" ma:sspId="5230f095-131b-4bb4-a49f-2949a93d51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569f19-8c1d-41b4-bb5b-bc61d4c53846"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4" nillable="true" ma:displayName="Taxonomy Catch All Column" ma:hidden="true" ma:list="{ed57ba41-05c1-4456-96cd-56a0fab62a94}" ma:internalName="TaxCatchAll" ma:showField="CatchAllData" ma:web="83569f19-8c1d-41b4-bb5b-bc61d4c538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DE22F2-24B8-4341-98F1-B24AC28E6B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3d124-32de-47e9-89a5-3c9f48c62a64"/>
    <ds:schemaRef ds:uri="83569f19-8c1d-41b4-bb5b-bc61d4c538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30B7CE-CE78-4999-97EF-40C71C6ED4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3514</Words>
  <Application>Microsoft Office PowerPoint</Application>
  <PresentationFormat>Breitbild</PresentationFormat>
  <Paragraphs>446</Paragraphs>
  <Slides>32</Slides>
  <Notes>31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32</vt:i4>
      </vt:variant>
    </vt:vector>
  </HeadingPairs>
  <TitlesOfParts>
    <vt:vector size="40" baseType="lpstr">
      <vt:lpstr>Aptos</vt:lpstr>
      <vt:lpstr>Arial</vt:lpstr>
      <vt:lpstr>Britannic Bold</vt:lpstr>
      <vt:lpstr>Calibri</vt:lpstr>
      <vt:lpstr>Calibri Light</vt:lpstr>
      <vt:lpstr>Symbol</vt:lpstr>
      <vt:lpstr>Wingdings</vt:lpstr>
      <vt:lpstr>1_Office</vt:lpstr>
      <vt:lpstr>PowerPoint-Präsentation</vt:lpstr>
      <vt:lpstr>Guten Tag! </vt:lpstr>
      <vt:lpstr>Themen heute</vt:lpstr>
      <vt:lpstr>PowerPoint-Präsentation</vt:lpstr>
      <vt:lpstr>PowerPoint-Präsentation</vt:lpstr>
      <vt:lpstr>PowerPoint-Präsentation</vt:lpstr>
      <vt:lpstr>Fachlicher Hintergrund IV Was ist wichtig für den Bildungserfolg? </vt:lpstr>
      <vt:lpstr>PowerPoint-Präsentation</vt:lpstr>
      <vt:lpstr>Pädagogische Alltagssituationen  Gliederung im Bildungsplan</vt:lpstr>
      <vt:lpstr>Pädagogische Alltagssituationen</vt:lpstr>
      <vt:lpstr>PowerPoint-Präsentation</vt:lpstr>
      <vt:lpstr>Zentrale Aspekte der Alltagssituation (S.173f.) Konflikte und Aushandlungsprozesse begleiten</vt:lpstr>
      <vt:lpstr>Zentrale Aspekte der Alltagssituation Konflikte und Aushandlungsprozesse begleiten (BBP S. 175) Ausgrenzung abwenden und Übergriffe deeskalieren (BBP S. 184)</vt:lpstr>
      <vt:lpstr>PowerPoint-Präsentation</vt:lpstr>
      <vt:lpstr>PowerPoint-Präsentation</vt:lpstr>
      <vt:lpstr>PowerPoint-Präsentation</vt:lpstr>
      <vt:lpstr>Zentrale Aspekte der Alltagssituation (S. 173) Konflikte und Aushandlungsprozesse begleiten</vt:lpstr>
      <vt:lpstr>Zentrale Aspekte der Alltagssituation (S. 173) Konflikte und Aushandlungsprozesse begleiten</vt:lpstr>
      <vt:lpstr>Pädagogisches Handeln (S. 173 -175) Konflikte und Aushandlungsprozesse begleiten</vt:lpstr>
      <vt:lpstr>PowerPoint-Präsentation</vt:lpstr>
      <vt:lpstr>PowerPoint-Präsentation</vt:lpstr>
      <vt:lpstr>PowerPoint-Präsentation</vt:lpstr>
      <vt:lpstr>Zentrale Aspekte des Bildungsbereichs Gliederung im Bildungsplan</vt:lpstr>
      <vt:lpstr>PowerPoint-Präsentation</vt:lpstr>
      <vt:lpstr>Zentrale Aspekte des Bildungsbereichs Sprache und Kommunikation</vt:lpstr>
      <vt:lpstr>Zentrale Aspekte des Bildungsbereichs (S. 213) Sprache und Kommunikation</vt:lpstr>
      <vt:lpstr>Zentrale Aspekte des Bildungsbereichs (S. 213) Sprache und Kommunikation</vt:lpstr>
      <vt:lpstr>Zentrale Aspekte des Bildungsbereichs (S. 214) Sprache und Kommunikation: Mündliche Sprachkompetenzen</vt:lpstr>
      <vt:lpstr>„Konflikte und Aushandlungsprozesse begleiten“ verknüpfen mit „Sprache und Kommunikation“</vt:lpstr>
      <vt:lpstr>Danke!</vt:lpstr>
      <vt:lpstr>Weitere kostenfreie Angebote zum Bildungsplan</vt:lpstr>
      <vt:lpstr>Ergänzende Materialien zum Bildungsplan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Vorstandsbericht zur Mitgliederversammlung</dc:title>
  <dc:creator>Ramiro Glauer</dc:creator>
  <cp:lastModifiedBy>bildungsplan-brandenburg@iffe.de</cp:lastModifiedBy>
  <cp:revision>360</cp:revision>
  <cp:lastPrinted>2024-09-16T11:49:40Z</cp:lastPrinted>
  <dcterms:created xsi:type="dcterms:W3CDTF">2020-11-24T13:22:07Z</dcterms:created>
  <dcterms:modified xsi:type="dcterms:W3CDTF">2026-09-29T11:11:55Z</dcterms:modified>
</cp:coreProperties>
</file>