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1" r:id="rId3"/>
  </p:sldMasterIdLst>
  <p:notesMasterIdLst>
    <p:notesMasterId r:id="rId23"/>
  </p:notesMasterIdLst>
  <p:sldIdLst>
    <p:sldId id="1014" r:id="rId4"/>
    <p:sldId id="1192" r:id="rId5"/>
    <p:sldId id="1058" r:id="rId6"/>
    <p:sldId id="278" r:id="rId7"/>
    <p:sldId id="780" r:id="rId8"/>
    <p:sldId id="1157" r:id="rId9"/>
    <p:sldId id="1013" r:id="rId10"/>
    <p:sldId id="1052" r:id="rId11"/>
    <p:sldId id="1158" r:id="rId12"/>
    <p:sldId id="1153" r:id="rId13"/>
    <p:sldId id="1025" r:id="rId14"/>
    <p:sldId id="1154" r:id="rId15"/>
    <p:sldId id="1187" r:id="rId16"/>
    <p:sldId id="1188" r:id="rId17"/>
    <p:sldId id="1194" r:id="rId18"/>
    <p:sldId id="1193" r:id="rId19"/>
    <p:sldId id="1195" r:id="rId20"/>
    <p:sldId id="1132" r:id="rId21"/>
    <p:sldId id="1196" r:id="rId2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CF92A9A8-1AA3-430B-A48E-007D9029B65A}">
          <p14:sldIdLst>
            <p14:sldId id="1014"/>
            <p14:sldId id="1192"/>
            <p14:sldId id="1058"/>
            <p14:sldId id="278"/>
            <p14:sldId id="780"/>
          </p14:sldIdLst>
        </p14:section>
        <p14:section name="Zentrale Aspekte" id="{F083EE17-35BE-482A-ACF6-9116901C72F0}">
          <p14:sldIdLst>
            <p14:sldId id="1157"/>
            <p14:sldId id="1013"/>
            <p14:sldId id="1052"/>
            <p14:sldId id="1158"/>
          </p14:sldIdLst>
        </p14:section>
        <p14:section name="Formen von Fehlverhalten" id="{CC74342C-53BF-44CC-ADF1-AB40CCFD9FEB}">
          <p14:sldIdLst>
            <p14:sldId id="1153"/>
          </p14:sldIdLst>
        </p14:section>
        <p14:section name="Vorsicht" id="{E6C7402E-DF0F-45E5-84C5-0F8DD2395C01}">
          <p14:sldIdLst>
            <p14:sldId id="1025"/>
          </p14:sldIdLst>
        </p14:section>
        <p14:section name="Ihre Praxisbeispiele" id="{52120B30-28EB-4C13-A7C3-FD2383969305}">
          <p14:sldIdLst>
            <p14:sldId id="1154"/>
            <p14:sldId id="1187"/>
            <p14:sldId id="1188"/>
            <p14:sldId id="1194"/>
            <p14:sldId id="1193"/>
            <p14:sldId id="1195"/>
          </p14:sldIdLst>
        </p14:section>
        <p14:section name="Abschluss" id="{398AD21D-62C4-4CAF-BE1A-563291A0CD5E}">
          <p14:sldIdLst>
            <p14:sldId id="1132"/>
            <p14:sldId id="1196"/>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37EA947-BF91-DEEA-1F7E-AF6A0E6BF6B2}" name="Bianka Pergande" initials="BP" userId="S::bianka.pergande@liga-kind.de::98480419-8a0f-4aec-9c38-3ac5e4f8d3c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0DA"/>
    <a:srgbClr val="00D2EE"/>
    <a:srgbClr val="EFF4F9"/>
    <a:srgbClr val="AACC3A"/>
    <a:srgbClr val="EC0E58"/>
    <a:srgbClr val="F8C522"/>
    <a:srgbClr val="D91E57"/>
    <a:srgbClr val="7F8F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16" autoAdjust="0"/>
    <p:restoredTop sz="62228" autoAdjust="0"/>
  </p:normalViewPr>
  <p:slideViewPr>
    <p:cSldViewPr snapToGrid="0" snapToObjects="1">
      <p:cViewPr varScale="1">
        <p:scale>
          <a:sx n="70" d="100"/>
          <a:sy n="70" d="100"/>
        </p:scale>
        <p:origin x="2364" y="24"/>
      </p:cViewPr>
      <p:guideLst/>
    </p:cSldViewPr>
  </p:slideViewPr>
  <p:outlineViewPr>
    <p:cViewPr>
      <p:scale>
        <a:sx n="33" d="100"/>
        <a:sy n="33" d="100"/>
      </p:scale>
      <p:origin x="0" y="-5995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1.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28" Type="http://schemas.microsoft.com/office/2018/10/relationships/authors" Target="author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1D8DF9-BBC7-4817-B501-46A748C1613B}" type="datetimeFigureOut">
              <a:rPr lang="de-DE" smtClean="0"/>
              <a:t>29.09.2026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5933A5-608E-483C-9005-E71D0DB3BF90}" type="slidenum">
              <a:rPr lang="de-DE" smtClean="0"/>
              <a:t>‹Nr.›</a:t>
            </a:fld>
            <a:endParaRPr lang="de-DE"/>
          </a:p>
        </p:txBody>
      </p:sp>
    </p:spTree>
    <p:extLst>
      <p:ext uri="{BB962C8B-B14F-4D97-AF65-F5344CB8AC3E}">
        <p14:creationId xmlns:p14="http://schemas.microsoft.com/office/powerpoint/2010/main" val="10030441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p>
          <a:p>
            <a:pPr marL="171450" indent="-171450">
              <a:buFont typeface="Symbol" panose="05050102010706020507" pitchFamily="18" charset="2"/>
              <a:buChar char="-"/>
            </a:pPr>
            <a:r>
              <a:rPr lang="de-DE" dirty="0"/>
              <a:t>Zum Einstieg zu orientieren: Was wird Thema der gemeinsamen Arbeit sein?</a:t>
            </a:r>
          </a:p>
          <a:p>
            <a:pPr marL="171450" indent="-171450">
              <a:buFont typeface="Symbol" panose="05050102010706020507" pitchFamily="18" charset="2"/>
              <a:buChar char="-"/>
            </a:pPr>
            <a:r>
              <a:rPr lang="de-DE" dirty="0"/>
              <a:t>QR-Code führt auf www.bildungsplan-brandenburg.de. Dort finden sich der Bildungsplan als PDF, vielfältige Materialien zur Unterstützung, Beispiel- und Erklärvideos sowie ein Kalender zu Fortbildungsangeboten zum Bildungsplan online und in Präsenz.</a:t>
            </a:r>
          </a:p>
        </p:txBody>
      </p:sp>
      <p:sp>
        <p:nvSpPr>
          <p:cNvPr id="4" name="Foliennummernplatzhalter 3"/>
          <p:cNvSpPr>
            <a:spLocks noGrp="1"/>
          </p:cNvSpPr>
          <p:nvPr>
            <p:ph type="sldNum" sz="quarter" idx="5"/>
          </p:nvPr>
        </p:nvSpPr>
        <p:spPr/>
        <p:txBody>
          <a:bodyPr/>
          <a:lstStyle/>
          <a:p>
            <a:fld id="{595933A5-608E-483C-9005-E71D0DB3BF90}" type="slidenum">
              <a:rPr lang="de-DE" smtClean="0"/>
              <a:t>1</a:t>
            </a:fld>
            <a:endParaRPr lang="de-DE"/>
          </a:p>
        </p:txBody>
      </p:sp>
    </p:spTree>
    <p:extLst>
      <p:ext uri="{BB962C8B-B14F-4D97-AF65-F5344CB8AC3E}">
        <p14:creationId xmlns:p14="http://schemas.microsoft.com/office/powerpoint/2010/main" val="37090976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p>
          <a:p>
            <a:r>
              <a:rPr lang="de-DE" dirty="0"/>
              <a:t>Verstehen Sie diesen Foliensatz gerne als ‚Bausatz‘, aus dem Sie jene Folien auswählen, die für Sie und Ihr Team aktuell hilfreich sind.</a:t>
            </a:r>
          </a:p>
        </p:txBody>
      </p:sp>
      <p:sp>
        <p:nvSpPr>
          <p:cNvPr id="4" name="Foliennummernplatzhalter 3"/>
          <p:cNvSpPr>
            <a:spLocks noGrp="1"/>
          </p:cNvSpPr>
          <p:nvPr>
            <p:ph type="sldNum" sz="quarter" idx="5"/>
          </p:nvPr>
        </p:nvSpPr>
        <p:spPr/>
        <p:txBody>
          <a:bodyPr/>
          <a:lstStyle/>
          <a:p>
            <a:fld id="{595933A5-608E-483C-9005-E71D0DB3BF90}" type="slidenum">
              <a:rPr lang="de-DE" smtClean="0"/>
              <a:t>2</a:t>
            </a:fld>
            <a:endParaRPr lang="de-DE"/>
          </a:p>
        </p:txBody>
      </p:sp>
    </p:spTree>
    <p:extLst>
      <p:ext uri="{BB962C8B-B14F-4D97-AF65-F5344CB8AC3E}">
        <p14:creationId xmlns:p14="http://schemas.microsoft.com/office/powerpoint/2010/main" val="1919306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Methodische Hinweise</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rPr>
              <a:t>Führen Sie in </a:t>
            </a:r>
            <a:r>
              <a:rPr lang="de-DE" dirty="0"/>
              <a:t>die gemeinsame Arbeitsphase ein</a:t>
            </a:r>
          </a:p>
          <a:p>
            <a:pPr marL="171450" indent="-171450">
              <a:buFont typeface="Symbol" panose="05050102010706020507" pitchFamily="18" charset="2"/>
              <a:buChar char="-"/>
            </a:pPr>
            <a:r>
              <a:rPr lang="de-DE" dirty="0"/>
              <a:t>Welcher Zeitrahmen steht zur Verfügung?</a:t>
            </a:r>
          </a:p>
          <a:p>
            <a:pPr marL="171450" indent="-171450">
              <a:buFont typeface="Symbol" panose="05050102010706020507" pitchFamily="18" charset="2"/>
              <a:buChar char="-"/>
            </a:pPr>
            <a:r>
              <a:rPr lang="de-DE" dirty="0"/>
              <a:t>Welche Themen sollen heute im Vordergrund stehen? Gibt es einen Teil, der später, z. B. in einer weiteren Dienstberatung folgen soll?</a:t>
            </a:r>
          </a:p>
          <a:p>
            <a:pPr marL="171450" indent="-171450">
              <a:buFont typeface="Symbol" panose="05050102010706020507" pitchFamily="18" charset="2"/>
              <a:buChar char="-"/>
            </a:pPr>
            <a:r>
              <a:rPr lang="de-DE" dirty="0"/>
              <a:t>Wann/Wo werden Themen bearbeitet, die brennen, für die heute aber nicht genug Zeit ist?</a:t>
            </a:r>
          </a:p>
          <a:p>
            <a:pPr marL="171450" indent="-171450">
              <a:buFont typeface="Symbol" panose="05050102010706020507" pitchFamily="18" charset="2"/>
              <a:buChar char="-"/>
            </a:pPr>
            <a:r>
              <a:rPr lang="de-DE" dirty="0"/>
              <a:t>Wie wird gearbeitet (z. B. Impulsvortrag, Arbeitsgruppen, Einzelarbeit)?</a:t>
            </a:r>
          </a:p>
          <a:p>
            <a:pPr marL="171450" indent="-171450">
              <a:buFont typeface="Symbol" panose="05050102010706020507" pitchFamily="18" charset="2"/>
              <a:buChar char="-"/>
            </a:pPr>
            <a:r>
              <a:rPr lang="de-DE" dirty="0"/>
              <a:t>Was passiert dann (z. B. Verabredung zur Weiterarbeit, z. B. in den Abteilungen im Haus, Folgetermine)?</a:t>
            </a:r>
          </a:p>
        </p:txBody>
      </p:sp>
      <p:sp>
        <p:nvSpPr>
          <p:cNvPr id="4" name="Foliennummernplatzhalter 3"/>
          <p:cNvSpPr>
            <a:spLocks noGrp="1"/>
          </p:cNvSpPr>
          <p:nvPr>
            <p:ph type="sldNum" sz="quarter" idx="5"/>
          </p:nvPr>
        </p:nvSpPr>
        <p:spPr/>
        <p:txBody>
          <a:bodyPr/>
          <a:lstStyle/>
          <a:p>
            <a:fld id="{595933A5-608E-483C-9005-E71D0DB3BF90}" type="slidenum">
              <a:rPr lang="de-DE" smtClean="0"/>
              <a:t>3</a:t>
            </a:fld>
            <a:endParaRPr lang="de-DE"/>
          </a:p>
        </p:txBody>
      </p:sp>
    </p:spTree>
    <p:extLst>
      <p:ext uri="{BB962C8B-B14F-4D97-AF65-F5344CB8AC3E}">
        <p14:creationId xmlns:p14="http://schemas.microsoft.com/office/powerpoint/2010/main" val="1235229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23: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9" name="Google Shape;349;p23:notes"/>
          <p:cNvSpPr txBox="1">
            <a:spLocks noGrp="1"/>
          </p:cNvSpPr>
          <p:nvPr>
            <p:ph type="body" idx="1"/>
          </p:nvPr>
        </p:nvSpPr>
        <p:spPr>
          <a:xfrm>
            <a:off x="710407" y="4925407"/>
            <a:ext cx="5683250" cy="4029879"/>
          </a:xfrm>
          <a:prstGeom prst="rect">
            <a:avLst/>
          </a:prstGeom>
          <a:noFill/>
          <a:ln>
            <a:noFill/>
          </a:ln>
        </p:spPr>
        <p:txBody>
          <a:bodyPr spcFirstLastPara="1" wrap="square" lIns="99059" tIns="49516" rIns="99059" bIns="49516"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endParaRPr lang="de-DE" dirty="0"/>
          </a:p>
          <a:p>
            <a:r>
              <a:rPr lang="de-DE" dirty="0"/>
              <a:t>Es handelt sich um ein „Grundlagen-Kapitel“.</a:t>
            </a:r>
          </a:p>
          <a:p>
            <a:r>
              <a:rPr lang="de-DE" dirty="0"/>
              <a:t>Hier ist eine kurze Einordnung über das Inhaltsverzeichnis sinnvoll. Auch, was noch im Kapitel zu finden ist. </a:t>
            </a:r>
          </a:p>
        </p:txBody>
      </p:sp>
      <p:sp>
        <p:nvSpPr>
          <p:cNvPr id="350" name="Google Shape;350;p23:notes"/>
          <p:cNvSpPr txBox="1">
            <a:spLocks noGrp="1"/>
          </p:cNvSpPr>
          <p:nvPr>
            <p:ph type="sldNum" idx="12"/>
          </p:nvPr>
        </p:nvSpPr>
        <p:spPr>
          <a:xfrm>
            <a:off x="4023992" y="9721107"/>
            <a:ext cx="3078427" cy="513507"/>
          </a:xfrm>
          <a:prstGeom prst="rect">
            <a:avLst/>
          </a:prstGeom>
          <a:noFill/>
          <a:ln>
            <a:noFill/>
          </a:ln>
        </p:spPr>
        <p:txBody>
          <a:bodyPr spcFirstLastPara="1" wrap="square" lIns="99059" tIns="49516" rIns="99059" bIns="49516" anchor="b" anchorCtr="0">
            <a:noAutofit/>
          </a:bodyPr>
          <a:lstStyle/>
          <a:p>
            <a:pPr algn="r"/>
            <a:fld id="{00000000-1234-1234-1234-123412341234}" type="slidenum">
              <a:rPr lang="de-DE"/>
              <a:pPr algn="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endParaRPr lang="de-DE" dirty="0"/>
          </a:p>
          <a:p>
            <a:r>
              <a:rPr lang="de-DE" dirty="0"/>
              <a:t>Das Thema ist auch an anderen Stellen im Bildungsplan verankert. Es findet sich auch in den Kapiteln zu den Alltagssituationen.</a:t>
            </a:r>
          </a:p>
          <a:p>
            <a:r>
              <a:rPr lang="de-DE" dirty="0"/>
              <a:t>Hier wird am Kindeswohl und an den Kinderrechten orientiertes, entwicklungs- und bildungsförderliches Handeln beschrieben, sowie</a:t>
            </a:r>
          </a:p>
          <a:p>
            <a:r>
              <a:rPr lang="de-DE" dirty="0"/>
              <a:t>dem widersprechende Handlungsweisen.</a:t>
            </a:r>
          </a:p>
        </p:txBody>
      </p:sp>
      <p:sp>
        <p:nvSpPr>
          <p:cNvPr id="4" name="Foliennummernplatzhalter 3"/>
          <p:cNvSpPr>
            <a:spLocks noGrp="1"/>
          </p:cNvSpPr>
          <p:nvPr>
            <p:ph type="sldNum" sz="quarter" idx="5"/>
          </p:nvPr>
        </p:nvSpPr>
        <p:spPr/>
        <p:txBody>
          <a:bodyPr/>
          <a:lstStyle/>
          <a:p>
            <a:fld id="{595933A5-608E-483C-9005-E71D0DB3BF90}" type="slidenum">
              <a:rPr lang="de-DE" smtClean="0"/>
              <a:t>5</a:t>
            </a:fld>
            <a:endParaRPr lang="de-DE"/>
          </a:p>
        </p:txBody>
      </p:sp>
    </p:spTree>
    <p:extLst>
      <p:ext uri="{BB962C8B-B14F-4D97-AF65-F5344CB8AC3E}">
        <p14:creationId xmlns:p14="http://schemas.microsoft.com/office/powerpoint/2010/main" val="9783913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Methodische Hinweise</a:t>
            </a:r>
            <a:endParaRPr lang="de-DE" dirty="0"/>
          </a:p>
          <a:p>
            <a:pPr marL="171450" indent="-171450">
              <a:buFont typeface="Symbol" panose="05050102010706020507" pitchFamily="18" charset="2"/>
              <a:buChar char="-"/>
            </a:pPr>
            <a:r>
              <a:rPr lang="de-DE" dirty="0"/>
              <a:t>Überlegen Sie mit dem Team usw., was bei dem Thema auf dem Spiel steht.</a:t>
            </a:r>
          </a:p>
          <a:p>
            <a:pPr marL="171450" indent="-171450">
              <a:buFont typeface="Symbol" panose="05050102010706020507" pitchFamily="18" charset="2"/>
              <a:buChar char="-"/>
            </a:pPr>
            <a:r>
              <a:rPr lang="de-DE" dirty="0"/>
              <a:t>Unterschiedliche Zugänge bieten z. B. Karikaturen (diese sprechen auch emotionale Momente an) sowie Zitate. Kommen Sie über Gedanken und Gefühle frei ins Gespräch. </a:t>
            </a:r>
          </a:p>
          <a:p>
            <a:pPr marL="171450" indent="-171450">
              <a:buFont typeface="Symbol" panose="05050102010706020507" pitchFamily="18" charset="2"/>
              <a:buChar char="-"/>
            </a:pPr>
            <a:r>
              <a:rPr lang="de-DE" dirty="0"/>
              <a:t>Unter der nächsten Folie finden Sie Zitate, u. a. aus dem Bildungsplan. Diese lassen sich auf </a:t>
            </a:r>
            <a:r>
              <a:rPr lang="de-DE" dirty="0" err="1"/>
              <a:t>Flipchartpapier</a:t>
            </a:r>
            <a:r>
              <a:rPr lang="de-DE" dirty="0"/>
              <a:t> aufkleben und aushängen. Einzeln, besser paarweise oder zu dritt können die Zitate abgegangen und mit Kommentaren, Fragen oder eigenen Beispielen versehen werden. Es können auch Kommentare kommentiert werden.</a:t>
            </a:r>
          </a:p>
          <a:p>
            <a:pPr marL="171450" indent="-171450">
              <a:buFont typeface="Symbol" panose="05050102010706020507" pitchFamily="18" charset="2"/>
              <a:buChar char="-"/>
            </a:pPr>
            <a:r>
              <a:rPr lang="de-DE" dirty="0"/>
              <a:t>Wichtig ist, im Nachhinein Gedanken und Fragen aufzunehmen – z. B.: Welches der Zitate hat Euch besonders angesprochen? Was möchtet Ihr in der Runde diskutieren? </a:t>
            </a:r>
          </a:p>
          <a:p>
            <a:pPr marL="171450" indent="-171450">
              <a:buFont typeface="Symbol" panose="05050102010706020507" pitchFamily="18" charset="2"/>
              <a:buChar char="-"/>
            </a:pPr>
            <a:r>
              <a:rPr lang="de-DE" b="0" dirty="0"/>
              <a:t>In einem abschließenden Schritt: Welche Fragen wollt Ihr zum Thema beantworten? Für welche (thematischen) Probleme wollt Ihr während des heutigen Termins Lösungen finden? Halten Sie die Fragen z. B. auf Karten fest. Diese Fragen (bzw. eine Auswahl davon) sollten dann im weiteren Verlauf aufgegriffen werden.</a:t>
            </a:r>
          </a:p>
          <a:p>
            <a:pPr marL="171450" indent="-171450">
              <a:buFont typeface="Symbol" panose="05050102010706020507" pitchFamily="18" charset="2"/>
              <a:buChar char="-"/>
            </a:pPr>
            <a:endParaRPr lang="de-DE" b="0" dirty="0"/>
          </a:p>
          <a:p>
            <a:pPr marL="0" indent="0">
              <a:buFont typeface="Symbol" panose="05050102010706020507" pitchFamily="18" charset="2"/>
              <a:buNone/>
            </a:pPr>
            <a:r>
              <a:rPr lang="de-DE" b="0" dirty="0"/>
              <a:t>Anregende Cartoons (hier von Renate Alf) finden Sie z. B. unter: https://www.kigaportal.com/de/ideen/materialien/cartoons/cartoons-von-renate-alf-2?parentId=23799</a:t>
            </a:r>
          </a:p>
        </p:txBody>
      </p:sp>
      <p:sp>
        <p:nvSpPr>
          <p:cNvPr id="4" name="Foliennummernplatzhalter 3"/>
          <p:cNvSpPr>
            <a:spLocks noGrp="1"/>
          </p:cNvSpPr>
          <p:nvPr>
            <p:ph type="sldNum" sz="quarter" idx="5"/>
          </p:nvPr>
        </p:nvSpPr>
        <p:spPr/>
        <p:txBody>
          <a:bodyPr/>
          <a:lstStyle/>
          <a:p>
            <a:fld id="{595933A5-608E-483C-9005-E71D0DB3BF90}" type="slidenum">
              <a:rPr lang="de-DE" smtClean="0"/>
              <a:t>6</a:t>
            </a:fld>
            <a:endParaRPr lang="de-DE"/>
          </a:p>
        </p:txBody>
      </p:sp>
    </p:spTree>
    <p:extLst>
      <p:ext uri="{BB962C8B-B14F-4D97-AF65-F5344CB8AC3E}">
        <p14:creationId xmlns:p14="http://schemas.microsoft.com/office/powerpoint/2010/main" val="26707551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00"/>
              </a:spcAft>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Methodische Hinweise</a:t>
            </a:r>
          </a:p>
          <a:p>
            <a:r>
              <a:rPr lang="de-DE" sz="1200" b="0" u="none" kern="1200" dirty="0">
                <a:solidFill>
                  <a:schemeClr val="tx1"/>
                </a:solidFill>
                <a:effectLst/>
                <a:latin typeface="+mn-lt"/>
                <a:ea typeface="+mn-ea"/>
                <a:cs typeface="+mn-cs"/>
              </a:rPr>
              <a:t>Wählen Sie mind. fünf Zitate aus, die für Sie passend erscheinen, z. B.:</a:t>
            </a:r>
          </a:p>
          <a:p>
            <a:pPr marL="171450" indent="-171450">
              <a:buFont typeface="Symbol" panose="05050102010706020507" pitchFamily="18" charset="2"/>
              <a:buChar char="-"/>
            </a:pPr>
            <a:r>
              <a:rPr lang="de-DE" sz="1200" b="1" kern="1200" dirty="0">
                <a:solidFill>
                  <a:schemeClr val="tx1"/>
                </a:solidFill>
                <a:effectLst/>
                <a:latin typeface="+mn-lt"/>
                <a:ea typeface="+mn-ea"/>
                <a:cs typeface="+mn-cs"/>
              </a:rPr>
              <a:t>„Die Art des Leitungsstils wirkt sich auf das Interventionsverhalten der Leitung aus.“ </a:t>
            </a:r>
            <a:r>
              <a:rPr lang="de-DE" sz="1200" kern="1200" dirty="0">
                <a:solidFill>
                  <a:schemeClr val="tx1"/>
                </a:solidFill>
                <a:effectLst/>
                <a:latin typeface="+mn-lt"/>
                <a:ea typeface="+mn-ea"/>
                <a:cs typeface="+mn-cs"/>
              </a:rPr>
              <a:t>Laura Wirbel (2024): Interventionsstrategien von Kita-Leitungen bei verletzendem Verhalten. In: A. Boll u. R. </a:t>
            </a:r>
            <a:r>
              <a:rPr lang="de-DE" sz="1200" kern="1200" dirty="0" err="1">
                <a:solidFill>
                  <a:schemeClr val="tx1"/>
                </a:solidFill>
                <a:effectLst/>
                <a:latin typeface="+mn-lt"/>
                <a:ea typeface="+mn-ea"/>
                <a:cs typeface="+mn-cs"/>
              </a:rPr>
              <a:t>Rehmsperger</a:t>
            </a:r>
            <a:r>
              <a:rPr lang="de-DE" sz="1200" kern="1200" dirty="0">
                <a:solidFill>
                  <a:schemeClr val="tx1"/>
                </a:solidFill>
                <a:effectLst/>
                <a:latin typeface="+mn-lt"/>
                <a:ea typeface="+mn-ea"/>
                <a:cs typeface="+mn-cs"/>
              </a:rPr>
              <a:t>-Kehm (Hrsg.), </a:t>
            </a:r>
            <a:r>
              <a:rPr lang="de-DE" sz="1200" i="1" kern="1200" dirty="0">
                <a:solidFill>
                  <a:schemeClr val="tx1"/>
                </a:solidFill>
                <a:effectLst/>
                <a:latin typeface="+mn-lt"/>
                <a:ea typeface="+mn-ea"/>
                <a:cs typeface="+mn-cs"/>
              </a:rPr>
              <a:t>Nein zu verletzendem Verhalten – feinfühligen Umgang stärken</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kindergarten</a:t>
            </a:r>
            <a:r>
              <a:rPr lang="de-DE" sz="1200" kern="1200" dirty="0">
                <a:solidFill>
                  <a:schemeClr val="tx1"/>
                </a:solidFill>
                <a:effectLst/>
                <a:latin typeface="+mn-lt"/>
                <a:ea typeface="+mn-ea"/>
                <a:cs typeface="+mn-cs"/>
              </a:rPr>
              <a:t> heute – wissen kompakt, S. 33-39.</a:t>
            </a:r>
          </a:p>
          <a:p>
            <a:pPr marL="171450" indent="-171450">
              <a:buFont typeface="Symbol" panose="05050102010706020507" pitchFamily="18" charset="2"/>
              <a:buChar char="-"/>
            </a:pPr>
            <a:endParaRPr lang="de-DE" sz="1200" kern="1200" dirty="0">
              <a:solidFill>
                <a:schemeClr val="tx1"/>
              </a:solidFill>
              <a:effectLst/>
              <a:latin typeface="+mn-lt"/>
              <a:ea typeface="+mn-ea"/>
              <a:cs typeface="+mn-cs"/>
            </a:endParaRPr>
          </a:p>
          <a:p>
            <a:pPr marL="171450" indent="-171450">
              <a:buFont typeface="Symbol" panose="05050102010706020507" pitchFamily="18" charset="2"/>
              <a:buChar char="-"/>
            </a:pPr>
            <a:r>
              <a:rPr lang="de-DE" sz="1200" b="1" kern="1200" dirty="0">
                <a:solidFill>
                  <a:schemeClr val="tx1"/>
                </a:solidFill>
                <a:effectLst/>
                <a:latin typeface="+mn-lt"/>
                <a:ea typeface="+mn-ea"/>
                <a:cs typeface="+mn-cs"/>
              </a:rPr>
              <a:t>„Ein gemeinsam ausgehandelter Verhaltenskodex bietet Orientierung und Handlungssicherheit.“ </a:t>
            </a:r>
            <a:r>
              <a:rPr lang="de-DE" sz="1200" kern="1200" dirty="0">
                <a:solidFill>
                  <a:schemeClr val="tx1"/>
                </a:solidFill>
                <a:effectLst/>
                <a:latin typeface="+mn-lt"/>
                <a:ea typeface="+mn-ea"/>
                <a:cs typeface="+mn-cs"/>
              </a:rPr>
              <a:t>Laura Wirbel (2024): Interventionsstrategien von Kita-Leitungen bei verletzendem Verhalten. In: A. Boll u. R. </a:t>
            </a:r>
            <a:r>
              <a:rPr lang="de-DE" sz="1200" kern="1200" dirty="0" err="1">
                <a:solidFill>
                  <a:schemeClr val="tx1"/>
                </a:solidFill>
                <a:effectLst/>
                <a:latin typeface="+mn-lt"/>
                <a:ea typeface="+mn-ea"/>
                <a:cs typeface="+mn-cs"/>
              </a:rPr>
              <a:t>Rehmsperger</a:t>
            </a:r>
            <a:r>
              <a:rPr lang="de-DE" sz="1200" kern="1200" dirty="0">
                <a:solidFill>
                  <a:schemeClr val="tx1"/>
                </a:solidFill>
                <a:effectLst/>
                <a:latin typeface="+mn-lt"/>
                <a:ea typeface="+mn-ea"/>
                <a:cs typeface="+mn-cs"/>
              </a:rPr>
              <a:t>-Kehm (Hrsg.), </a:t>
            </a:r>
            <a:r>
              <a:rPr lang="de-DE" sz="1200" i="1" kern="1200" dirty="0">
                <a:solidFill>
                  <a:schemeClr val="tx1"/>
                </a:solidFill>
                <a:effectLst/>
                <a:latin typeface="+mn-lt"/>
                <a:ea typeface="+mn-ea"/>
                <a:cs typeface="+mn-cs"/>
              </a:rPr>
              <a:t>Nein zu verletzendem Verhalten – feinfühligen Umgang stärken</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kindergarten</a:t>
            </a:r>
            <a:r>
              <a:rPr lang="de-DE" sz="1200" kern="1200" dirty="0">
                <a:solidFill>
                  <a:schemeClr val="tx1"/>
                </a:solidFill>
                <a:effectLst/>
                <a:latin typeface="+mn-lt"/>
                <a:ea typeface="+mn-ea"/>
                <a:cs typeface="+mn-cs"/>
              </a:rPr>
              <a:t> heute – wissen kompakt, S. 33-39.</a:t>
            </a:r>
          </a:p>
          <a:p>
            <a:pPr marL="171450" indent="-171450">
              <a:buFont typeface="Symbol" panose="05050102010706020507" pitchFamily="18" charset="2"/>
              <a:buChar char="-"/>
            </a:pPr>
            <a:endParaRPr lang="de-DE" sz="1200" kern="1200" dirty="0">
              <a:solidFill>
                <a:schemeClr val="tx1"/>
              </a:solidFill>
              <a:effectLst/>
              <a:latin typeface="+mn-lt"/>
              <a:ea typeface="+mn-ea"/>
              <a:cs typeface="+mn-cs"/>
            </a:endParaRPr>
          </a:p>
          <a:p>
            <a:pPr marL="171450" indent="-171450">
              <a:buFont typeface="Symbol" panose="05050102010706020507" pitchFamily="18" charset="2"/>
              <a:buChar char="-"/>
            </a:pPr>
            <a:r>
              <a:rPr lang="de-DE" sz="1200" b="1" kern="1200" dirty="0">
                <a:solidFill>
                  <a:schemeClr val="tx1"/>
                </a:solidFill>
                <a:effectLst/>
                <a:latin typeface="+mn-lt"/>
                <a:ea typeface="+mn-ea"/>
                <a:cs typeface="+mn-cs"/>
              </a:rPr>
              <a:t>„Legt besonderen Wert darauf, dass eure Interaktionen positiv und unterstützend auf die Kinder wirken.“ </a:t>
            </a:r>
            <a:r>
              <a:rPr lang="de-DE" sz="1200" kern="1200" dirty="0">
                <a:solidFill>
                  <a:schemeClr val="tx1"/>
                </a:solidFill>
                <a:effectLst/>
                <a:latin typeface="+mn-lt"/>
                <a:ea typeface="+mn-ea"/>
                <a:cs typeface="+mn-cs"/>
              </a:rPr>
              <a:t>Bildungsplan 2024, S. 29.</a:t>
            </a:r>
          </a:p>
          <a:p>
            <a:pPr marL="171450" indent="-171450">
              <a:buFont typeface="Symbol" panose="05050102010706020507" pitchFamily="18" charset="2"/>
              <a:buChar char="-"/>
            </a:pPr>
            <a:endParaRPr lang="de-DE" sz="1200" kern="1200" dirty="0">
              <a:solidFill>
                <a:schemeClr val="tx1"/>
              </a:solidFill>
              <a:effectLst/>
              <a:latin typeface="+mn-lt"/>
              <a:ea typeface="+mn-ea"/>
              <a:cs typeface="+mn-cs"/>
            </a:endParaRPr>
          </a:p>
          <a:p>
            <a:pPr marL="171450" indent="-171450">
              <a:buFont typeface="Symbol" panose="05050102010706020507" pitchFamily="18" charset="2"/>
              <a:buChar char="-"/>
            </a:pPr>
            <a:r>
              <a:rPr lang="de-DE" sz="1200" b="1" kern="1200" dirty="0">
                <a:solidFill>
                  <a:schemeClr val="tx1"/>
                </a:solidFill>
                <a:effectLst/>
                <a:latin typeface="+mn-lt"/>
                <a:ea typeface="+mn-ea"/>
                <a:cs typeface="+mn-cs"/>
              </a:rPr>
              <a:t>„Sprecht im Team offen über Formen, Ursachen und Folgen von Fehlverhalten im pädagogischen Handeln und legt in eurem institutionellen Kinderschutz- und Gewaltschutzkonzept schriftlich fest, wie ihr mit Fehlverhalten in der pädagogischen Arbeit umgehen wollt.“ </a:t>
            </a:r>
            <a:r>
              <a:rPr lang="de-DE" sz="1200" kern="1200" dirty="0">
                <a:solidFill>
                  <a:schemeClr val="tx1"/>
                </a:solidFill>
                <a:effectLst/>
                <a:latin typeface="+mn-lt"/>
                <a:ea typeface="+mn-ea"/>
                <a:cs typeface="+mn-cs"/>
              </a:rPr>
              <a:t>Bildungsplan 2024, S. 30.</a:t>
            </a:r>
          </a:p>
          <a:p>
            <a:pPr marL="171450" indent="-171450">
              <a:buFont typeface="Symbol" panose="05050102010706020507" pitchFamily="18" charset="2"/>
              <a:buChar char="-"/>
            </a:pPr>
            <a:endParaRPr lang="de-DE" sz="1200" kern="1200" dirty="0">
              <a:solidFill>
                <a:schemeClr val="tx1"/>
              </a:solidFill>
              <a:effectLst/>
              <a:latin typeface="+mn-lt"/>
              <a:ea typeface="+mn-ea"/>
              <a:cs typeface="+mn-cs"/>
            </a:endParaRPr>
          </a:p>
          <a:p>
            <a:pPr marL="171450" indent="-171450">
              <a:buFont typeface="Symbol" panose="05050102010706020507" pitchFamily="18" charset="2"/>
              <a:buChar char="-"/>
            </a:pPr>
            <a:r>
              <a:rPr lang="de-DE" sz="1200" b="1" kern="1200" dirty="0">
                <a:solidFill>
                  <a:schemeClr val="tx1"/>
                </a:solidFill>
                <a:effectLst/>
                <a:latin typeface="+mn-lt"/>
                <a:ea typeface="+mn-ea"/>
                <a:cs typeface="+mn-cs"/>
              </a:rPr>
              <a:t>„Nicht gestattet ist es, Fehlverhalten oder Machtmissbrauch im pädagogischen Alltag zu ignorieren, eine Intervention zu unterlassen oder Ereignisse bzw. Entwicklungen, die geeignet sind, das Wohl der Kinder zu beeinträchtigen, durch passives Schweigen oder Mittun negativ zu verstärken.“ </a:t>
            </a:r>
            <a:r>
              <a:rPr lang="de-DE" sz="1200" kern="1200" dirty="0">
                <a:solidFill>
                  <a:schemeClr val="tx1"/>
                </a:solidFill>
                <a:effectLst/>
                <a:latin typeface="+mn-lt"/>
                <a:ea typeface="+mn-ea"/>
                <a:cs typeface="+mn-cs"/>
              </a:rPr>
              <a:t>Bildungsplan 2024, S. 30.</a:t>
            </a:r>
          </a:p>
          <a:p>
            <a:pPr marL="171450" indent="-171450">
              <a:buFont typeface="Symbol" panose="05050102010706020507" pitchFamily="18" charset="2"/>
              <a:buChar char="-"/>
            </a:pPr>
            <a:endParaRPr lang="de-DE" sz="1200" kern="1200" dirty="0">
              <a:solidFill>
                <a:schemeClr val="tx1"/>
              </a:solidFill>
              <a:effectLst/>
              <a:latin typeface="+mn-lt"/>
              <a:ea typeface="+mn-ea"/>
              <a:cs typeface="+mn-cs"/>
            </a:endParaRPr>
          </a:p>
          <a:p>
            <a:pPr marL="171450" indent="-171450">
              <a:buFont typeface="Symbol" panose="05050102010706020507" pitchFamily="18" charset="2"/>
              <a:buChar char="-"/>
            </a:pPr>
            <a:r>
              <a:rPr lang="de-DE" sz="1200" b="1" kern="1200" dirty="0">
                <a:solidFill>
                  <a:schemeClr val="tx1"/>
                </a:solidFill>
                <a:effectLst/>
                <a:latin typeface="+mn-lt"/>
                <a:ea typeface="+mn-ea"/>
                <a:cs typeface="+mn-cs"/>
              </a:rPr>
              <a:t>„Kinder nehmen Grenzverletzungen durch Erwachsene ebenfalls wahr. Deshalb ist es wichtig, dass ihr Grenzverletzungen benennt, damit die Kinder erleben: Fehler und Fehlverhalten gehören zum Alltag jedes Menschen, aber in solchen Situationen wird sofort interveniert.“ </a:t>
            </a:r>
            <a:r>
              <a:rPr lang="de-DE" sz="1200" kern="1200" dirty="0">
                <a:solidFill>
                  <a:schemeClr val="tx1"/>
                </a:solidFill>
                <a:effectLst/>
                <a:latin typeface="+mn-lt"/>
                <a:ea typeface="+mn-ea"/>
                <a:cs typeface="+mn-cs"/>
              </a:rPr>
              <a:t>Bildungsplan 2024, S. 30.</a:t>
            </a:r>
          </a:p>
          <a:p>
            <a:pPr marL="171450" indent="-171450">
              <a:buFont typeface="Symbol" panose="05050102010706020507" pitchFamily="18" charset="2"/>
              <a:buChar char="-"/>
            </a:pPr>
            <a:endParaRPr lang="de-DE" sz="1200" kern="1200" dirty="0">
              <a:solidFill>
                <a:schemeClr val="tx1"/>
              </a:solidFill>
              <a:effectLst/>
              <a:latin typeface="+mn-lt"/>
              <a:ea typeface="+mn-ea"/>
              <a:cs typeface="+mn-cs"/>
            </a:endParaRPr>
          </a:p>
          <a:p>
            <a:pPr marL="171450" indent="-171450">
              <a:buFont typeface="Symbol" panose="05050102010706020507" pitchFamily="18" charset="2"/>
              <a:buChar char="-"/>
            </a:pPr>
            <a:r>
              <a:rPr lang="de-DE" sz="1200" b="1" kern="1200" dirty="0">
                <a:solidFill>
                  <a:schemeClr val="tx1"/>
                </a:solidFill>
                <a:effectLst/>
                <a:latin typeface="+mn-lt"/>
                <a:ea typeface="+mn-ea"/>
                <a:cs typeface="+mn-cs"/>
              </a:rPr>
              <a:t>„Einigt euch im Team darüber, wie ihr von Kolleginnen und Kollegen in solchen Situationen angesprochen und auf Fehlverhalten hingewiesen werden möchtet.“ </a:t>
            </a:r>
            <a:r>
              <a:rPr lang="de-DE" sz="1200" kern="1200" dirty="0">
                <a:solidFill>
                  <a:schemeClr val="tx1"/>
                </a:solidFill>
                <a:effectLst/>
                <a:latin typeface="+mn-lt"/>
                <a:ea typeface="+mn-ea"/>
                <a:cs typeface="+mn-cs"/>
              </a:rPr>
              <a:t>Bildungsplan 2024, S. 30.</a:t>
            </a:r>
          </a:p>
        </p:txBody>
      </p:sp>
      <p:sp>
        <p:nvSpPr>
          <p:cNvPr id="4" name="Foliennummernplatzhalter 3"/>
          <p:cNvSpPr>
            <a:spLocks noGrp="1"/>
          </p:cNvSpPr>
          <p:nvPr>
            <p:ph type="sldNum" sz="quarter" idx="5"/>
          </p:nvPr>
        </p:nvSpPr>
        <p:spPr/>
        <p:txBody>
          <a:bodyPr/>
          <a:lstStyle/>
          <a:p>
            <a:fld id="{595933A5-608E-483C-9005-E71D0DB3BF90}" type="slidenum">
              <a:rPr lang="de-DE" smtClean="0"/>
              <a:t>7</a:t>
            </a:fld>
            <a:endParaRPr lang="de-DE"/>
          </a:p>
        </p:txBody>
      </p:sp>
    </p:spTree>
    <p:extLst>
      <p:ext uri="{BB962C8B-B14F-4D97-AF65-F5344CB8AC3E}">
        <p14:creationId xmlns:p14="http://schemas.microsoft.com/office/powerpoint/2010/main" val="12597257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izenplatzhalter 1">
            <a:extLst>
              <a:ext uri="{FF2B5EF4-FFF2-40B4-BE49-F238E27FC236}">
                <a16:creationId xmlns:a16="http://schemas.microsoft.com/office/drawing/2014/main" id="{F9810CDE-3C02-42F8-88A7-C8D9AE7CDC0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Methodische Hinweise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Greifen Sie aus der Zitate-Runde Kommentare, Beispiele und Fragen auf – gehen Sie ggf. näher auf ein, zwei einzelne Zitate ein, die für die Teilnehmenden besonders relevant sind.</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rPr>
              <a:t>Eine gute Grundlage für die gemeinsame Weiterarbeit ist der Blick auf zentrale Aspekte zum Thema „Mit Fehlverhalten im Team umgehen“.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Der </a:t>
            </a:r>
            <a:r>
              <a:rPr lang="de-DE" b="1" dirty="0"/>
              <a:t>Impulsvortrag</a:t>
            </a:r>
            <a:r>
              <a:rPr lang="de-DE" dirty="0"/>
              <a:t> benennt Stichpunkte, die im </a:t>
            </a:r>
            <a:r>
              <a:rPr lang="de-DE" b="1" dirty="0"/>
              <a:t>Bildungsplan</a:t>
            </a:r>
            <a:r>
              <a:rPr lang="de-DE" dirty="0"/>
              <a:t> aufgelistet werden – interaktiv mit Fragen an die Teilnehmenden gestalten und die Ergebnisse des Zitate-Rundgangs einbeziehen. </a:t>
            </a:r>
          </a:p>
        </p:txBody>
      </p:sp>
    </p:spTree>
    <p:extLst>
      <p:ext uri="{BB962C8B-B14F-4D97-AF65-F5344CB8AC3E}">
        <p14:creationId xmlns:p14="http://schemas.microsoft.com/office/powerpoint/2010/main" val="41897218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izenplatzhalter 1">
            <a:extLst>
              <a:ext uri="{FF2B5EF4-FFF2-40B4-BE49-F238E27FC236}">
                <a16:creationId xmlns:a16="http://schemas.microsoft.com/office/drawing/2014/main" id="{F9810CDE-3C02-42F8-88A7-C8D9AE7CDC0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Methodische Hinweise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b="1" dirty="0"/>
              <a:t>Statt </a:t>
            </a:r>
            <a:r>
              <a:rPr lang="de-DE" b="0" dirty="0"/>
              <a:t>dem gemeinsamen Blick auf </a:t>
            </a:r>
            <a:r>
              <a:rPr lang="de-DE" b="1" dirty="0"/>
              <a:t>die Folie </a:t>
            </a:r>
            <a:r>
              <a:rPr lang="de-DE" b="0" dirty="0"/>
              <a:t>zur gültigen </a:t>
            </a:r>
            <a:r>
              <a:rPr lang="de-DE" dirty="0"/>
              <a:t>Rechtsbasis lässt sich auch mit einem </a:t>
            </a:r>
            <a:r>
              <a:rPr lang="de-DE" b="1" dirty="0"/>
              <a:t>Arbeitsblatt </a:t>
            </a:r>
            <a:r>
              <a:rPr lang="de-DE" dirty="0"/>
              <a:t>selbst arbeiten.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ggf. aufgeteilt nach </a:t>
            </a:r>
            <a:r>
              <a:rPr lang="de-DE" b="1" dirty="0"/>
              <a:t>Gruppen</a:t>
            </a:r>
            <a:r>
              <a:rPr lang="de-DE" dirty="0"/>
              <a:t>: Was bedeuten diese Rechtsgrundlagen für Fachkräfte – Kita-Leitungen – Träger? Was folgt daraus für die tägliche Arbeit?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endParaRPr lang="de-DE" dirty="0"/>
          </a:p>
        </p:txBody>
      </p:sp>
    </p:spTree>
    <p:extLst>
      <p:ext uri="{BB962C8B-B14F-4D97-AF65-F5344CB8AC3E}">
        <p14:creationId xmlns:p14="http://schemas.microsoft.com/office/powerpoint/2010/main" val="13780719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00"/>
              </a:spcAft>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Methodische Hinweise</a:t>
            </a:r>
          </a:p>
          <a:p>
            <a:r>
              <a:rPr lang="de-DE" dirty="0"/>
              <a:t>Fehlverhalten durch pädagogische Fachkräfte kommen in jeder Kita vor. Kommen Sie ins Gespräch: </a:t>
            </a:r>
          </a:p>
          <a:p>
            <a:r>
              <a:rPr lang="de-DE" dirty="0"/>
              <a:t>Welche Formen von Fehlverhalten konnten Sie schon beobachten?</a:t>
            </a:r>
          </a:p>
        </p:txBody>
      </p:sp>
      <p:sp>
        <p:nvSpPr>
          <p:cNvPr id="4" name="Foliennummernplatzhalter 3"/>
          <p:cNvSpPr>
            <a:spLocks noGrp="1"/>
          </p:cNvSpPr>
          <p:nvPr>
            <p:ph type="sldNum" sz="quarter" idx="5"/>
          </p:nvPr>
        </p:nvSpPr>
        <p:spPr/>
        <p:txBody>
          <a:bodyPr/>
          <a:lstStyle/>
          <a:p>
            <a:fld id="{595933A5-608E-483C-9005-E71D0DB3BF90}" type="slidenum">
              <a:rPr lang="de-DE" smtClean="0"/>
              <a:t>10</a:t>
            </a:fld>
            <a:endParaRPr lang="de-DE"/>
          </a:p>
        </p:txBody>
      </p:sp>
    </p:spTree>
    <p:extLst>
      <p:ext uri="{BB962C8B-B14F-4D97-AF65-F5344CB8AC3E}">
        <p14:creationId xmlns:p14="http://schemas.microsoft.com/office/powerpoint/2010/main" val="33805572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b="1"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 </a:t>
            </a:r>
            <a:r>
              <a:rPr lang="de-DE" sz="1800" dirty="0">
                <a:sym typeface="Wingdings" panose="05000000000000000000" pitchFamily="2" charset="2"/>
              </a:rPr>
              <a:t>Methodische Hinweise</a:t>
            </a:r>
            <a:endParaRPr lang="de-DE"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t>Vorsichtssätze im Bildungsplan – eine Annäherung: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t>Wählen Sie Vorsichtssätze aus, die aus Ihrer Sicht eine gute Grundlage für Gespräche in Ihrem Team bilden. Auf dieser Folie finden sich ein paar Beispiele.</a:t>
            </a:r>
          </a:p>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1800" dirty="0"/>
              <a:t>Besprechen Sie einen der Sätze im Plenum, andere in Kleingruppen.</a:t>
            </a:r>
          </a:p>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1800" dirty="0"/>
              <a:t>Nehmen Sie dabei folgende Fragen auf:</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800" b="0" dirty="0"/>
              <a:t>Warum sind diese Vorsicht-Sätze aus fachlicher Sicht wichtig? </a:t>
            </a:r>
          </a:p>
          <a:p>
            <a:pPr marL="742950" lvl="1" indent="-285750">
              <a:buFont typeface="Arial" panose="020B0604020202020204" pitchFamily="34" charset="0"/>
              <a:buChar char="•"/>
            </a:pPr>
            <a:r>
              <a:rPr lang="de-DE" sz="1800" b="0" dirty="0"/>
              <a:t>Was folgt daraus für Ihre Einrichtung? </a:t>
            </a:r>
          </a:p>
        </p:txBody>
      </p:sp>
      <p:sp>
        <p:nvSpPr>
          <p:cNvPr id="4" name="Foliennummernplatzhalter 3"/>
          <p:cNvSpPr>
            <a:spLocks noGrp="1"/>
          </p:cNvSpPr>
          <p:nvPr>
            <p:ph type="sldNum" sz="quarter" idx="5"/>
          </p:nvPr>
        </p:nvSpPr>
        <p:spPr/>
        <p:txBody>
          <a:bodyPr/>
          <a:lstStyle/>
          <a:p>
            <a:fld id="{595933A5-608E-483C-9005-E71D0DB3BF90}" type="slidenum">
              <a:rPr lang="de-DE" smtClean="0"/>
              <a:t>11</a:t>
            </a:fld>
            <a:endParaRPr lang="de-DE"/>
          </a:p>
        </p:txBody>
      </p:sp>
    </p:spTree>
    <p:extLst>
      <p:ext uri="{BB962C8B-B14F-4D97-AF65-F5344CB8AC3E}">
        <p14:creationId xmlns:p14="http://schemas.microsoft.com/office/powerpoint/2010/main" val="1473473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Wingdings" panose="05000000000000000000" pitchFamily="2" charset="2"/>
              <a:buNone/>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 </a:t>
            </a:r>
            <a:r>
              <a:rPr lang="de-DE" dirty="0">
                <a:sym typeface="Wingdings" panose="05000000000000000000" pitchFamily="2" charset="2"/>
              </a:rPr>
              <a:t>Methodische Hinweise</a:t>
            </a:r>
          </a:p>
          <a:p>
            <a:pPr marL="0" indent="0">
              <a:buFont typeface="Wingdings" panose="05000000000000000000" pitchFamily="2" charset="2"/>
              <a:buNone/>
            </a:pPr>
            <a:r>
              <a:rPr lang="de-DE" dirty="0"/>
              <a:t>Der Blick auf die eigene Fähigkeit, Feedback und Kritik anzunehmen oder wahrzunehmen, kann die Perspektive öffnen dafür, wie Feedback und Kritik geäußert werden sollte.</a:t>
            </a:r>
          </a:p>
          <a:p>
            <a:pPr marL="171450" indent="-171450">
              <a:buFontTx/>
              <a:buChar char="-"/>
            </a:pPr>
            <a:r>
              <a:rPr lang="de-DE" dirty="0"/>
              <a:t>Lassen Sie Zeit und Ruhe für den Stillarbeitsteil. </a:t>
            </a:r>
          </a:p>
          <a:p>
            <a:pPr marL="171450" indent="-171450">
              <a:buFontTx/>
              <a:buChar char="-"/>
            </a:pPr>
            <a:r>
              <a:rPr lang="de-DE" dirty="0"/>
              <a:t>Bitten Sie die Teilnehmenden, sich Situationen vorzustellen, in denen sie Kritik oder Feedback für ihr Tun erfahren haben – v. a. in der Kita, aber auch aus anderen Situationen.</a:t>
            </a:r>
          </a:p>
          <a:p>
            <a:pPr marL="171450" indent="-171450">
              <a:buFontTx/>
              <a:buChar char="-"/>
            </a:pPr>
            <a:r>
              <a:rPr lang="de-DE" dirty="0"/>
              <a:t>Bitten Sie die Teilnehmenden, wichtige Erfahrungen und Erkenntnisse aus den Übungsteilen festzuhalten und im Plenum vorzustellen. </a:t>
            </a:r>
          </a:p>
          <a:p>
            <a:pPr marL="171450" indent="-171450">
              <a:buFontTx/>
              <a:buChar char="-"/>
            </a:pPr>
            <a:r>
              <a:rPr lang="de-DE" dirty="0"/>
              <a:t>Halten Sie diese erstmal lose fest – und sortieren und formulieren Sie mit den Teilnehmenden danach gemeinsam Punkte für eine Feedbackkultur im Team – s. folgende Folie.</a:t>
            </a:r>
          </a:p>
        </p:txBody>
      </p:sp>
      <p:sp>
        <p:nvSpPr>
          <p:cNvPr id="4" name="Foliennummernplatzhalter 3"/>
          <p:cNvSpPr>
            <a:spLocks noGrp="1"/>
          </p:cNvSpPr>
          <p:nvPr>
            <p:ph type="sldNum" sz="quarter" idx="5"/>
          </p:nvPr>
        </p:nvSpPr>
        <p:spPr/>
        <p:txBody>
          <a:bodyPr/>
          <a:lstStyle/>
          <a:p>
            <a:fld id="{595933A5-608E-483C-9005-E71D0DB3BF90}" type="slidenum">
              <a:rPr lang="de-DE" smtClean="0"/>
              <a:t>12</a:t>
            </a:fld>
            <a:endParaRPr lang="de-DE"/>
          </a:p>
        </p:txBody>
      </p:sp>
    </p:spTree>
    <p:extLst>
      <p:ext uri="{BB962C8B-B14F-4D97-AF65-F5344CB8AC3E}">
        <p14:creationId xmlns:p14="http://schemas.microsoft.com/office/powerpoint/2010/main" val="10105112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dirty="0">
                <a:sym typeface="Wingdings" panose="05000000000000000000" pitchFamily="2" charset="2"/>
              </a:rPr>
              <a:t>Anmerkung</a:t>
            </a:r>
            <a:endParaRPr lang="de-DE" dirty="0"/>
          </a:p>
          <a:p>
            <a:r>
              <a:rPr lang="de-DE" dirty="0"/>
              <a:t>s. Kommentar zur Folie zuvor</a:t>
            </a:r>
          </a:p>
        </p:txBody>
      </p:sp>
      <p:sp>
        <p:nvSpPr>
          <p:cNvPr id="4" name="Foliennummernplatzhalter 3"/>
          <p:cNvSpPr>
            <a:spLocks noGrp="1"/>
          </p:cNvSpPr>
          <p:nvPr>
            <p:ph type="sldNum" sz="quarter" idx="5"/>
          </p:nvPr>
        </p:nvSpPr>
        <p:spPr/>
        <p:txBody>
          <a:bodyPr/>
          <a:lstStyle/>
          <a:p>
            <a:fld id="{595933A5-608E-483C-9005-E71D0DB3BF90}" type="slidenum">
              <a:rPr lang="de-DE" smtClean="0"/>
              <a:t>13</a:t>
            </a:fld>
            <a:endParaRPr lang="de-DE"/>
          </a:p>
        </p:txBody>
      </p:sp>
    </p:spTree>
    <p:extLst>
      <p:ext uri="{BB962C8B-B14F-4D97-AF65-F5344CB8AC3E}">
        <p14:creationId xmlns:p14="http://schemas.microsoft.com/office/powerpoint/2010/main" val="24640960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Wingdings" panose="05000000000000000000" pitchFamily="2" charset="2"/>
              <a:buNone/>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dirty="0">
                <a:sym typeface="Wingdings" panose="05000000000000000000" pitchFamily="2" charset="2"/>
              </a:rPr>
              <a:t>Methodische Hinweise</a:t>
            </a:r>
          </a:p>
          <a:p>
            <a:pPr marL="0" indent="0">
              <a:buFont typeface="Wingdings" panose="05000000000000000000" pitchFamily="2" charset="2"/>
              <a:buNone/>
            </a:pPr>
            <a:endParaRPr lang="de-DE" dirty="0"/>
          </a:p>
          <a:p>
            <a:pPr marL="0" indent="0">
              <a:buFont typeface="Wingdings" panose="05000000000000000000" pitchFamily="2" charset="2"/>
              <a:buNone/>
            </a:pPr>
            <a:r>
              <a:rPr lang="de-DE" dirty="0"/>
              <a:t>Es geht darum, </a:t>
            </a:r>
            <a:r>
              <a:rPr lang="de-DE" b="1" dirty="0"/>
              <a:t>positive Beispiele zu finden, dass aus Fehlern gelernt </a:t>
            </a:r>
            <a:r>
              <a:rPr lang="de-DE" dirty="0"/>
              <a:t>wurde – und gelernt werden kann; und es geht darum </a:t>
            </a:r>
            <a:r>
              <a:rPr lang="de-DE" b="1" dirty="0"/>
              <a:t>Scheitern als Lerngelegenheit </a:t>
            </a:r>
            <a:r>
              <a:rPr lang="de-DE" b="0" dirty="0"/>
              <a:t>zu verstehen</a:t>
            </a:r>
            <a:r>
              <a:rPr lang="de-DE" dirty="0"/>
              <a:t>.</a:t>
            </a:r>
          </a:p>
          <a:p>
            <a:pPr marL="0" indent="0">
              <a:buFontTx/>
              <a:buNone/>
            </a:pPr>
            <a:endParaRPr lang="de-DE" dirty="0"/>
          </a:p>
          <a:p>
            <a:pPr marL="0" indent="0">
              <a:buFontTx/>
              <a:buNone/>
            </a:pPr>
            <a:r>
              <a:rPr lang="de-DE" dirty="0"/>
              <a:t>Es geht außerdem um die Erfahrungen, dass es anderen geht wie mir, dass ich über Fehler sprechen kann und dass aus </a:t>
            </a:r>
            <a:r>
              <a:rPr lang="de-DE" b="1" dirty="0"/>
              <a:t>Fehlern zu lernen möglich, normal und notwendig ist</a:t>
            </a:r>
            <a:r>
              <a:rPr lang="de-DE" dirty="0"/>
              <a:t>.</a:t>
            </a:r>
          </a:p>
          <a:p>
            <a:pPr marL="171450" indent="-171450">
              <a:buFontTx/>
              <a:buChar char="-"/>
            </a:pPr>
            <a:r>
              <a:rPr lang="de-DE" dirty="0"/>
              <a:t>Bevor Sie in die Kleingruppen gehen, besprechen Sie am besten die Regeln mit der Frage, warum diese relevant sind. </a:t>
            </a:r>
          </a:p>
          <a:p>
            <a:pPr marL="171450" indent="-171450">
              <a:buFontTx/>
              <a:buChar char="-"/>
            </a:pPr>
            <a:r>
              <a:rPr lang="de-DE" dirty="0"/>
              <a:t>Um im Plenum die Ergebnisse kurz vorzustellen, ist das „Lernen des Monats“ hilfreich. </a:t>
            </a:r>
          </a:p>
          <a:p>
            <a:pPr marL="171450" indent="-171450">
              <a:buFontTx/>
              <a:buChar char="-"/>
            </a:pPr>
            <a:r>
              <a:rPr lang="de-DE" dirty="0"/>
              <a:t>Auch hier gilt: Halten Sie diese erstmal lose fest – und sortieren und formulieren Sie mit den Teilnehmenden danach gemeinsam Punkte für eine Feedbackkultur im Team – s. folgende Folie.</a:t>
            </a:r>
          </a:p>
        </p:txBody>
      </p:sp>
      <p:sp>
        <p:nvSpPr>
          <p:cNvPr id="4" name="Foliennummernplatzhalter 3"/>
          <p:cNvSpPr>
            <a:spLocks noGrp="1"/>
          </p:cNvSpPr>
          <p:nvPr>
            <p:ph type="sldNum" sz="quarter" idx="5"/>
          </p:nvPr>
        </p:nvSpPr>
        <p:spPr/>
        <p:txBody>
          <a:bodyPr/>
          <a:lstStyle/>
          <a:p>
            <a:fld id="{595933A5-608E-483C-9005-E71D0DB3BF90}" type="slidenum">
              <a:rPr lang="de-DE" smtClean="0"/>
              <a:t>14</a:t>
            </a:fld>
            <a:endParaRPr lang="de-DE"/>
          </a:p>
        </p:txBody>
      </p:sp>
    </p:spTree>
    <p:extLst>
      <p:ext uri="{BB962C8B-B14F-4D97-AF65-F5344CB8AC3E}">
        <p14:creationId xmlns:p14="http://schemas.microsoft.com/office/powerpoint/2010/main" val="22319008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dirty="0">
                <a:sym typeface="Wingdings" panose="05000000000000000000" pitchFamily="2" charset="2"/>
              </a:rPr>
              <a:t>Anmerkung</a:t>
            </a:r>
            <a:endParaRPr lang="de-DE" dirty="0"/>
          </a:p>
          <a:p>
            <a:r>
              <a:rPr lang="de-DE" dirty="0"/>
              <a:t>s. Kommentar zur Folie zuvor</a:t>
            </a:r>
          </a:p>
        </p:txBody>
      </p:sp>
      <p:sp>
        <p:nvSpPr>
          <p:cNvPr id="4" name="Foliennummernplatzhalter 3"/>
          <p:cNvSpPr>
            <a:spLocks noGrp="1"/>
          </p:cNvSpPr>
          <p:nvPr>
            <p:ph type="sldNum" sz="quarter" idx="5"/>
          </p:nvPr>
        </p:nvSpPr>
        <p:spPr/>
        <p:txBody>
          <a:bodyPr/>
          <a:lstStyle/>
          <a:p>
            <a:fld id="{595933A5-608E-483C-9005-E71D0DB3BF90}" type="slidenum">
              <a:rPr lang="de-DE" smtClean="0"/>
              <a:t>15</a:t>
            </a:fld>
            <a:endParaRPr lang="de-DE"/>
          </a:p>
        </p:txBody>
      </p:sp>
    </p:spTree>
    <p:extLst>
      <p:ext uri="{BB962C8B-B14F-4D97-AF65-F5344CB8AC3E}">
        <p14:creationId xmlns:p14="http://schemas.microsoft.com/office/powerpoint/2010/main" val="6498622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Wingdings" panose="05000000000000000000" pitchFamily="2" charset="2"/>
              <a:buNone/>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dirty="0">
                <a:sym typeface="Wingdings" panose="05000000000000000000" pitchFamily="2" charset="2"/>
              </a:rPr>
              <a:t>Methodische Hinweise</a:t>
            </a:r>
          </a:p>
          <a:p>
            <a:pPr marL="0" indent="0">
              <a:buFont typeface="Wingdings" panose="05000000000000000000" pitchFamily="2" charset="2"/>
              <a:buNone/>
            </a:pPr>
            <a:r>
              <a:rPr lang="de-DE" dirty="0">
                <a:sym typeface="Wingdings" panose="05000000000000000000" pitchFamily="2" charset="2"/>
              </a:rPr>
              <a:t>Schließen Sie den Tag mit einer Vereinbarung zur weiteren Zusammenarbeit ab, zum Umgang mit grenzverletzendem und übergriffigem Verhalten.</a:t>
            </a:r>
          </a:p>
          <a:p>
            <a:pPr marL="171450" indent="-171450">
              <a:buFontTx/>
              <a:buChar char="-"/>
            </a:pPr>
            <a:r>
              <a:rPr lang="de-DE" dirty="0">
                <a:sym typeface="Wingdings" panose="05000000000000000000" pitchFamily="2" charset="2"/>
              </a:rPr>
              <a:t>Finden Sie gemeinsam priorisierte </a:t>
            </a:r>
            <a:r>
              <a:rPr lang="de-DE" b="1" dirty="0">
                <a:sym typeface="Wingdings" panose="05000000000000000000" pitchFamily="2" charset="2"/>
              </a:rPr>
              <a:t>Sätze zu Feedback- und Kritikkultur</a:t>
            </a:r>
            <a:r>
              <a:rPr lang="de-DE" b="0" dirty="0">
                <a:sym typeface="Wingdings" panose="05000000000000000000" pitchFamily="2" charset="2"/>
              </a:rPr>
              <a:t>.</a:t>
            </a:r>
          </a:p>
          <a:p>
            <a:pPr marL="171450" indent="-171450">
              <a:buFontTx/>
              <a:buChar char="-"/>
            </a:pPr>
            <a:r>
              <a:rPr lang="de-DE" b="0" dirty="0">
                <a:sym typeface="Wingdings" panose="05000000000000000000" pitchFamily="2" charset="2"/>
              </a:rPr>
              <a:t>Formulieren Sie die Sätze </a:t>
            </a:r>
            <a:r>
              <a:rPr lang="de-DE" dirty="0">
                <a:sym typeface="Wingdings" panose="05000000000000000000" pitchFamily="2" charset="2"/>
              </a:rPr>
              <a:t>kurz und eingängig.</a:t>
            </a:r>
          </a:p>
          <a:p>
            <a:pPr marL="171450" indent="-171450">
              <a:buFontTx/>
              <a:buChar char="-"/>
            </a:pPr>
            <a:r>
              <a:rPr lang="de-DE" dirty="0"/>
              <a:t>Falls es Ihnen und der Gruppe passend erscheint könnten alle diese Sätze am Ende auf dem </a:t>
            </a:r>
            <a:r>
              <a:rPr lang="de-DE" b="1" dirty="0"/>
              <a:t>mit Datum versehenen Flipchart </a:t>
            </a:r>
            <a:r>
              <a:rPr lang="de-DE" b="0" dirty="0"/>
              <a:t>unterschreiben.</a:t>
            </a:r>
          </a:p>
        </p:txBody>
      </p:sp>
      <p:sp>
        <p:nvSpPr>
          <p:cNvPr id="4" name="Foliennummernplatzhalter 3"/>
          <p:cNvSpPr>
            <a:spLocks noGrp="1"/>
          </p:cNvSpPr>
          <p:nvPr>
            <p:ph type="sldNum" sz="quarter" idx="5"/>
          </p:nvPr>
        </p:nvSpPr>
        <p:spPr/>
        <p:txBody>
          <a:bodyPr/>
          <a:lstStyle/>
          <a:p>
            <a:fld id="{595933A5-608E-483C-9005-E71D0DB3BF90}" type="slidenum">
              <a:rPr lang="de-DE" smtClean="0"/>
              <a:t>16</a:t>
            </a:fld>
            <a:endParaRPr lang="de-DE"/>
          </a:p>
        </p:txBody>
      </p:sp>
    </p:spTree>
    <p:extLst>
      <p:ext uri="{BB962C8B-B14F-4D97-AF65-F5344CB8AC3E}">
        <p14:creationId xmlns:p14="http://schemas.microsoft.com/office/powerpoint/2010/main" val="27832723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05D89-B18C-795C-D7AF-53619CC502F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B67FD11-42DF-D7E4-2F3B-DE0B6B98253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343685C-FB71-C1EB-1B21-F6747C215551}"/>
              </a:ext>
            </a:extLst>
          </p:cNvPr>
          <p:cNvSpPr>
            <a:spLocks noGrp="1"/>
          </p:cNvSpPr>
          <p:nvPr>
            <p:ph type="body" idx="1"/>
          </p:nvPr>
        </p:nvSpPr>
        <p:spPr/>
        <p:txBody>
          <a:bodyPr/>
          <a:lstStyle/>
          <a:p>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dirty="0">
                <a:sym typeface="Wingdings" panose="05000000000000000000" pitchFamily="2" charset="2"/>
              </a:rPr>
              <a:t>Methodische Hinweise</a:t>
            </a:r>
            <a:endParaRPr lang="de-DE" sz="1200" dirty="0"/>
          </a:p>
          <a:p>
            <a:pPr marL="171450" indent="-171450">
              <a:buFont typeface="Symbol" panose="05050102010706020507" pitchFamily="18" charset="2"/>
              <a:buChar char="-"/>
            </a:pPr>
            <a:r>
              <a:rPr lang="de-DE" sz="1200" dirty="0"/>
              <a:t>Die Teilnehmenden bekommen mit Klebekrepp eine DIN-A4-Seite auf dem Rücken befestigt.</a:t>
            </a:r>
          </a:p>
          <a:p>
            <a:pPr marL="171450" indent="-171450">
              <a:buFont typeface="Symbol" panose="05050102010706020507" pitchFamily="18" charset="2"/>
              <a:buChar char="-"/>
            </a:pPr>
            <a:r>
              <a:rPr lang="de-DE" sz="1200" dirty="0"/>
              <a:t>Alle schreiben sich nun gegenseitig </a:t>
            </a:r>
            <a:r>
              <a:rPr lang="de-DE" sz="1200" b="1" dirty="0"/>
              <a:t>ausschließlich Komplimente, die zur Fortbildung und zum Thema passen, </a:t>
            </a:r>
            <a:r>
              <a:rPr lang="de-DE" sz="1200" dirty="0"/>
              <a:t>auf den Rücken.</a:t>
            </a:r>
          </a:p>
          <a:p>
            <a:pPr marL="171450" indent="-171450">
              <a:buFont typeface="Symbol" panose="05050102010706020507" pitchFamily="18" charset="2"/>
              <a:buChar char="-"/>
            </a:pPr>
            <a:r>
              <a:rPr lang="de-DE" sz="1200" dirty="0"/>
              <a:t>Bitte schätzen Sie vorab ein, ob es der Gruppe gelingen kann, sich ausschließlich auf Komplimente zu konzentrieren und intervenieren Sie, falls es einzelnen Teilnehmenden doch nicht gelingt.</a:t>
            </a:r>
          </a:p>
          <a:p>
            <a:pPr marL="171450" indent="-171450">
              <a:buFont typeface="Symbol" panose="05050102010706020507" pitchFamily="18" charset="2"/>
              <a:buChar char="-"/>
            </a:pPr>
            <a:endParaRPr lang="de-DE" sz="1200" dirty="0"/>
          </a:p>
          <a:p>
            <a:pPr marL="171450" indent="-171450">
              <a:buFont typeface="Symbol" panose="05050102010706020507" pitchFamily="18" charset="2"/>
              <a:buChar char="-"/>
            </a:pPr>
            <a:r>
              <a:rPr lang="de-DE" sz="1200" b="0" dirty="0"/>
              <a:t>Geben Sie sich Zeit, die Feedbacks zu lesen.</a:t>
            </a:r>
          </a:p>
          <a:p>
            <a:pPr marL="171450" indent="-171450">
              <a:buFont typeface="Symbol" panose="05050102010706020507" pitchFamily="18" charset="2"/>
              <a:buChar char="-"/>
            </a:pPr>
            <a:endParaRPr lang="de-DE" sz="1200" b="0" dirty="0"/>
          </a:p>
          <a:p>
            <a:pPr marL="171450" indent="-171450">
              <a:buFont typeface="Symbol" panose="05050102010706020507" pitchFamily="18" charset="2"/>
              <a:buChar char="-"/>
            </a:pPr>
            <a:r>
              <a:rPr lang="de-DE" sz="1200" b="0" dirty="0"/>
              <a:t>Finden Sie am Ende noch einmal zusammen, um den Tag gemeinsam abzuschließen. Bitte organisieren Sie den ‚Stärkenden Abschluss‘ so, dass alle eine Rückmeldung erhalten (z. B. „Bitte geben Sie Ihrer Person zur linken Seite eine Rückmeldung…“).</a:t>
            </a:r>
          </a:p>
          <a:p>
            <a:pPr marL="171450" indent="-171450">
              <a:buFont typeface="Symbol" panose="05050102010706020507" pitchFamily="18" charset="2"/>
              <a:buChar char="-"/>
            </a:pPr>
            <a:endParaRPr lang="de-DE" sz="1200" b="0" dirty="0"/>
          </a:p>
          <a:p>
            <a:pPr marL="171450" indent="-171450">
              <a:buFont typeface="Symbol" panose="05050102010706020507" pitchFamily="18" charset="2"/>
              <a:buChar char="-"/>
            </a:pPr>
            <a:endParaRPr lang="de-DE" sz="1200" b="0" dirty="0"/>
          </a:p>
          <a:p>
            <a:pPr marL="0" indent="0">
              <a:buFont typeface="Symbol" panose="05050102010706020507" pitchFamily="18" charset="2"/>
              <a:buNone/>
            </a:pPr>
            <a:endParaRPr lang="de-DE" sz="1200" b="0" dirty="0"/>
          </a:p>
          <a:p>
            <a:pPr marL="171450" indent="-171450">
              <a:buFontTx/>
              <a:buChar char="-"/>
            </a:pPr>
            <a:endParaRPr lang="de-DE" sz="1200" b="0" dirty="0"/>
          </a:p>
          <a:p>
            <a:pPr marL="171450" indent="-171450">
              <a:buFontTx/>
              <a:buChar char="-"/>
            </a:pPr>
            <a:endParaRPr lang="de-DE" dirty="0"/>
          </a:p>
        </p:txBody>
      </p:sp>
      <p:sp>
        <p:nvSpPr>
          <p:cNvPr id="4" name="Foliennummernplatzhalter 3">
            <a:extLst>
              <a:ext uri="{FF2B5EF4-FFF2-40B4-BE49-F238E27FC236}">
                <a16:creationId xmlns:a16="http://schemas.microsoft.com/office/drawing/2014/main" id="{FE76A4EF-C19D-910A-8197-17EE1901115F}"/>
              </a:ext>
            </a:extLst>
          </p:cNvPr>
          <p:cNvSpPr>
            <a:spLocks noGrp="1"/>
          </p:cNvSpPr>
          <p:nvPr>
            <p:ph type="sldNum" sz="quarter" idx="5"/>
          </p:nvPr>
        </p:nvSpPr>
        <p:spPr/>
        <p:txBody>
          <a:bodyPr/>
          <a:lstStyle/>
          <a:p>
            <a:fld id="{595933A5-608E-483C-9005-E71D0DB3BF90}" type="slidenum">
              <a:rPr lang="de-DE" smtClean="0"/>
              <a:t>17</a:t>
            </a:fld>
            <a:endParaRPr lang="de-DE"/>
          </a:p>
        </p:txBody>
      </p:sp>
    </p:spTree>
    <p:extLst>
      <p:ext uri="{BB962C8B-B14F-4D97-AF65-F5344CB8AC3E}">
        <p14:creationId xmlns:p14="http://schemas.microsoft.com/office/powerpoint/2010/main" val="10781625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18</a:t>
            </a:fld>
            <a:endParaRPr lang="de-DE"/>
          </a:p>
        </p:txBody>
      </p:sp>
    </p:spTree>
    <p:extLst>
      <p:ext uri="{BB962C8B-B14F-4D97-AF65-F5344CB8AC3E}">
        <p14:creationId xmlns:p14="http://schemas.microsoft.com/office/powerpoint/2010/main" val="15006949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8CA38A-4D0A-209A-249D-66F3705B0304}"/>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F85C5EA6-5193-2C17-36FC-3600346AE3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3EF72EF8-6633-1F7A-4221-926D371D7BDA}"/>
              </a:ext>
            </a:extLst>
          </p:cNvPr>
          <p:cNvSpPr>
            <a:spLocks noGrp="1"/>
          </p:cNvSpPr>
          <p:nvPr>
            <p:ph type="dt" sz="half" idx="10"/>
          </p:nvPr>
        </p:nvSpPr>
        <p:spPr/>
        <p:txBody>
          <a:bodyPr/>
          <a:lstStyle/>
          <a:p>
            <a:fld id="{7094B8E6-319C-F74D-B689-C7A7FD2BF23E}" type="datetimeFigureOut">
              <a:rPr lang="de-DE" smtClean="0"/>
              <a:t>29.09.2026</a:t>
            </a:fld>
            <a:endParaRPr lang="de-DE"/>
          </a:p>
        </p:txBody>
      </p:sp>
      <p:sp>
        <p:nvSpPr>
          <p:cNvPr id="5" name="Fußzeilenplatzhalter 4">
            <a:extLst>
              <a:ext uri="{FF2B5EF4-FFF2-40B4-BE49-F238E27FC236}">
                <a16:creationId xmlns:a16="http://schemas.microsoft.com/office/drawing/2014/main" id="{9A29853A-185C-1BA8-7511-2D8B5F03C36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F5E143A-BC06-F62D-54ED-24C44E84D916}"/>
              </a:ext>
            </a:extLst>
          </p:cNvPr>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3030355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D15673-425E-D130-500E-621D7909213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6674AD8F-0818-A30A-5103-02919355EB1A}"/>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E07AE7B-78CB-521E-46A8-DF8076A04C3F}"/>
              </a:ext>
            </a:extLst>
          </p:cNvPr>
          <p:cNvSpPr>
            <a:spLocks noGrp="1"/>
          </p:cNvSpPr>
          <p:nvPr>
            <p:ph type="dt" sz="half" idx="10"/>
          </p:nvPr>
        </p:nvSpPr>
        <p:spPr/>
        <p:txBody>
          <a:bodyPr/>
          <a:lstStyle/>
          <a:p>
            <a:fld id="{7094B8E6-319C-F74D-B689-C7A7FD2BF23E}" type="datetimeFigureOut">
              <a:rPr lang="de-DE" smtClean="0"/>
              <a:t>29.09.2026</a:t>
            </a:fld>
            <a:endParaRPr lang="de-DE"/>
          </a:p>
        </p:txBody>
      </p:sp>
      <p:sp>
        <p:nvSpPr>
          <p:cNvPr id="5" name="Fußzeilenplatzhalter 4">
            <a:extLst>
              <a:ext uri="{FF2B5EF4-FFF2-40B4-BE49-F238E27FC236}">
                <a16:creationId xmlns:a16="http://schemas.microsoft.com/office/drawing/2014/main" id="{6D3F90BD-167E-CB17-5E0D-C31F0AE7CC7F}"/>
              </a:ext>
            </a:extLst>
          </p:cNvPr>
          <p:cNvSpPr>
            <a:spLocks noGrp="1"/>
          </p:cNvSpPr>
          <p:nvPr>
            <p:ph type="ftr" sz="quarter" idx="11"/>
          </p:nvPr>
        </p:nvSpPr>
        <p:spPr/>
        <p:txBody>
          <a:bodyPr/>
          <a:lstStyle/>
          <a:p>
            <a:endParaRPr lang="de-DE" dirty="0"/>
          </a:p>
        </p:txBody>
      </p:sp>
      <p:sp>
        <p:nvSpPr>
          <p:cNvPr id="6" name="Foliennummernplatzhalter 5">
            <a:extLst>
              <a:ext uri="{FF2B5EF4-FFF2-40B4-BE49-F238E27FC236}">
                <a16:creationId xmlns:a16="http://schemas.microsoft.com/office/drawing/2014/main" id="{3A39F368-E4B5-DFB2-5A7B-22E6501BFF2A}"/>
              </a:ext>
            </a:extLst>
          </p:cNvPr>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1456711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0B3CC2-EC83-3F5E-9ED7-19444BFB68E7}"/>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2DB09F28-8170-A1D5-3B0A-D0CE94D6681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E3E0CEF0-2B10-693D-4ADF-79AD3126CE36}"/>
              </a:ext>
            </a:extLst>
          </p:cNvPr>
          <p:cNvSpPr>
            <a:spLocks noGrp="1"/>
          </p:cNvSpPr>
          <p:nvPr>
            <p:ph type="dt" sz="half" idx="10"/>
          </p:nvPr>
        </p:nvSpPr>
        <p:spPr/>
        <p:txBody>
          <a:bodyPr/>
          <a:lstStyle/>
          <a:p>
            <a:fld id="{7094B8E6-319C-F74D-B689-C7A7FD2BF23E}" type="datetimeFigureOut">
              <a:rPr lang="de-DE" smtClean="0"/>
              <a:t>29.09.2026</a:t>
            </a:fld>
            <a:endParaRPr lang="de-DE" dirty="0"/>
          </a:p>
        </p:txBody>
      </p:sp>
      <p:sp>
        <p:nvSpPr>
          <p:cNvPr id="5" name="Fußzeilenplatzhalter 4">
            <a:extLst>
              <a:ext uri="{FF2B5EF4-FFF2-40B4-BE49-F238E27FC236}">
                <a16:creationId xmlns:a16="http://schemas.microsoft.com/office/drawing/2014/main" id="{6F4139A2-F9DC-D1C5-17B1-B05B6AD8672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198D2F0-77F2-7D43-AFFE-CB11E1047D0D}"/>
              </a:ext>
            </a:extLst>
          </p:cNvPr>
          <p:cNvSpPr>
            <a:spLocks noGrp="1"/>
          </p:cNvSpPr>
          <p:nvPr>
            <p:ph type="sldNum" sz="quarter" idx="12"/>
          </p:nvPr>
        </p:nvSpPr>
        <p:spPr/>
        <p:txBody>
          <a:bodyPr/>
          <a:lstStyle/>
          <a:p>
            <a:fld id="{97C13C58-136F-9C4A-9E14-317039DD4CDF}" type="slidenum">
              <a:rPr lang="de-DE" smtClean="0"/>
              <a:t>‹Nr.›</a:t>
            </a:fld>
            <a:endParaRPr lang="de-DE"/>
          </a:p>
        </p:txBody>
      </p:sp>
    </p:spTree>
    <p:extLst>
      <p:ext uri="{BB962C8B-B14F-4D97-AF65-F5344CB8AC3E}">
        <p14:creationId xmlns:p14="http://schemas.microsoft.com/office/powerpoint/2010/main" val="16038978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7E4692-B726-938E-AC5E-3C8D2EE31076}"/>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7CE37689-211B-0619-6153-6CD77DD39C6F}"/>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BF0A3B59-C750-992A-AEF3-C8D5B62A0E86}"/>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4445C02C-A384-BF5A-2F6E-25F6851C3ECA}"/>
              </a:ext>
            </a:extLst>
          </p:cNvPr>
          <p:cNvSpPr>
            <a:spLocks noGrp="1"/>
          </p:cNvSpPr>
          <p:nvPr>
            <p:ph type="dt" sz="half" idx="10"/>
          </p:nvPr>
        </p:nvSpPr>
        <p:spPr/>
        <p:txBody>
          <a:bodyPr/>
          <a:lstStyle/>
          <a:p>
            <a:fld id="{7094B8E6-319C-F74D-B689-C7A7FD2BF23E}" type="datetimeFigureOut">
              <a:rPr lang="de-DE" smtClean="0"/>
              <a:t>29.09.2026</a:t>
            </a:fld>
            <a:endParaRPr lang="de-DE" dirty="0"/>
          </a:p>
        </p:txBody>
      </p:sp>
      <p:sp>
        <p:nvSpPr>
          <p:cNvPr id="6" name="Fußzeilenplatzhalter 5">
            <a:extLst>
              <a:ext uri="{FF2B5EF4-FFF2-40B4-BE49-F238E27FC236}">
                <a16:creationId xmlns:a16="http://schemas.microsoft.com/office/drawing/2014/main" id="{4FD7A709-8225-29F3-390F-700B555AB7F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EE7CDABB-B416-C8A7-03EA-059EC3A2DD39}"/>
              </a:ext>
            </a:extLst>
          </p:cNvPr>
          <p:cNvSpPr>
            <a:spLocks noGrp="1"/>
          </p:cNvSpPr>
          <p:nvPr>
            <p:ph type="sldNum" sz="quarter" idx="12"/>
          </p:nvPr>
        </p:nvSpPr>
        <p:spPr/>
        <p:txBody>
          <a:bodyPr/>
          <a:lstStyle/>
          <a:p>
            <a:fld id="{97C13C58-136F-9C4A-9E14-317039DD4CDF}" type="slidenum">
              <a:rPr lang="de-DE" smtClean="0"/>
              <a:t>‹Nr.›</a:t>
            </a:fld>
            <a:endParaRPr lang="de-DE"/>
          </a:p>
        </p:txBody>
      </p:sp>
    </p:spTree>
    <p:extLst>
      <p:ext uri="{BB962C8B-B14F-4D97-AF65-F5344CB8AC3E}">
        <p14:creationId xmlns:p14="http://schemas.microsoft.com/office/powerpoint/2010/main" val="3041634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37E917-FC12-D94B-EA23-AFD76F806285}"/>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38677617-9FB1-2B4A-0452-5A1B5EE113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3737E843-1E23-02C5-AFEA-FEECCC132A2B}"/>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E20B6BD4-E5F9-9EFD-C742-D826AB0FBF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49D2C14B-795D-C64F-971D-1D74BAA3EB20}"/>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B0BC5B12-9BFC-D6D2-44AF-D72D6338B0B9}"/>
              </a:ext>
            </a:extLst>
          </p:cNvPr>
          <p:cNvSpPr>
            <a:spLocks noGrp="1"/>
          </p:cNvSpPr>
          <p:nvPr>
            <p:ph type="dt" sz="half" idx="10"/>
          </p:nvPr>
        </p:nvSpPr>
        <p:spPr/>
        <p:txBody>
          <a:bodyPr/>
          <a:lstStyle/>
          <a:p>
            <a:fld id="{7094B8E6-319C-F74D-B689-C7A7FD2BF23E}" type="datetimeFigureOut">
              <a:rPr lang="de-DE" smtClean="0"/>
              <a:t>29.09.2026</a:t>
            </a:fld>
            <a:endParaRPr lang="de-DE" dirty="0"/>
          </a:p>
        </p:txBody>
      </p:sp>
      <p:sp>
        <p:nvSpPr>
          <p:cNvPr id="8" name="Fußzeilenplatzhalter 7">
            <a:extLst>
              <a:ext uri="{FF2B5EF4-FFF2-40B4-BE49-F238E27FC236}">
                <a16:creationId xmlns:a16="http://schemas.microsoft.com/office/drawing/2014/main" id="{79EC0B56-1FC7-2CFA-C0E0-FE3A2798D50C}"/>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F8E86E5F-00CF-DD40-C711-9EF9C53EB6BD}"/>
              </a:ext>
            </a:extLst>
          </p:cNvPr>
          <p:cNvSpPr>
            <a:spLocks noGrp="1"/>
          </p:cNvSpPr>
          <p:nvPr>
            <p:ph type="sldNum" sz="quarter" idx="12"/>
          </p:nvPr>
        </p:nvSpPr>
        <p:spPr/>
        <p:txBody>
          <a:bodyPr/>
          <a:lstStyle/>
          <a:p>
            <a:fld id="{97C13C58-136F-9C4A-9E14-317039DD4CDF}" type="slidenum">
              <a:rPr lang="de-DE" smtClean="0"/>
              <a:t>‹Nr.›</a:t>
            </a:fld>
            <a:endParaRPr lang="de-DE"/>
          </a:p>
        </p:txBody>
      </p:sp>
    </p:spTree>
    <p:extLst>
      <p:ext uri="{BB962C8B-B14F-4D97-AF65-F5344CB8AC3E}">
        <p14:creationId xmlns:p14="http://schemas.microsoft.com/office/powerpoint/2010/main" val="291899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1A7103-1FA7-571C-C7D7-16AEFC415A76}"/>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8AA8A6D8-595A-6FF7-FE45-F69A210E99B5}"/>
              </a:ext>
            </a:extLst>
          </p:cNvPr>
          <p:cNvSpPr>
            <a:spLocks noGrp="1"/>
          </p:cNvSpPr>
          <p:nvPr>
            <p:ph type="dt" sz="half" idx="10"/>
          </p:nvPr>
        </p:nvSpPr>
        <p:spPr/>
        <p:txBody>
          <a:bodyPr/>
          <a:lstStyle/>
          <a:p>
            <a:fld id="{7094B8E6-319C-F74D-B689-C7A7FD2BF23E}" type="datetimeFigureOut">
              <a:rPr lang="de-DE" smtClean="0"/>
              <a:t>29.09.2026</a:t>
            </a:fld>
            <a:endParaRPr lang="de-DE"/>
          </a:p>
        </p:txBody>
      </p:sp>
      <p:sp>
        <p:nvSpPr>
          <p:cNvPr id="4" name="Fußzeilenplatzhalter 3">
            <a:extLst>
              <a:ext uri="{FF2B5EF4-FFF2-40B4-BE49-F238E27FC236}">
                <a16:creationId xmlns:a16="http://schemas.microsoft.com/office/drawing/2014/main" id="{205BBE41-1E79-E920-3712-86AF02831A7A}"/>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A5403D9B-CEE2-1B72-933B-C44874942586}"/>
              </a:ext>
            </a:extLst>
          </p:cNvPr>
          <p:cNvSpPr>
            <a:spLocks noGrp="1"/>
          </p:cNvSpPr>
          <p:nvPr>
            <p:ph type="sldNum" sz="quarter" idx="12"/>
          </p:nvPr>
        </p:nvSpPr>
        <p:spPr/>
        <p:txBody>
          <a:bodyPr/>
          <a:lstStyle/>
          <a:p>
            <a:fld id="{97C13C58-136F-9C4A-9E14-317039DD4CDF}" type="slidenum">
              <a:rPr lang="de-DE" smtClean="0"/>
              <a:t>‹Nr.›</a:t>
            </a:fld>
            <a:endParaRPr lang="de-DE"/>
          </a:p>
        </p:txBody>
      </p:sp>
    </p:spTree>
    <p:extLst>
      <p:ext uri="{BB962C8B-B14F-4D97-AF65-F5344CB8AC3E}">
        <p14:creationId xmlns:p14="http://schemas.microsoft.com/office/powerpoint/2010/main" val="99043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F4E83446-9F9D-C410-5DB0-C66BF1793193}"/>
              </a:ext>
            </a:extLst>
          </p:cNvPr>
          <p:cNvSpPr>
            <a:spLocks noGrp="1"/>
          </p:cNvSpPr>
          <p:nvPr>
            <p:ph type="dt" sz="half" idx="10"/>
          </p:nvPr>
        </p:nvSpPr>
        <p:spPr/>
        <p:txBody>
          <a:bodyPr/>
          <a:lstStyle/>
          <a:p>
            <a:fld id="{7094B8E6-319C-F74D-B689-C7A7FD2BF23E}" type="datetimeFigureOut">
              <a:rPr lang="de-DE" smtClean="0"/>
              <a:t>29.09.2026</a:t>
            </a:fld>
            <a:endParaRPr lang="de-DE"/>
          </a:p>
        </p:txBody>
      </p:sp>
      <p:sp>
        <p:nvSpPr>
          <p:cNvPr id="3" name="Fußzeilenplatzhalter 2">
            <a:extLst>
              <a:ext uri="{FF2B5EF4-FFF2-40B4-BE49-F238E27FC236}">
                <a16:creationId xmlns:a16="http://schemas.microsoft.com/office/drawing/2014/main" id="{63F80096-0EC1-A63F-5A99-522263455417}"/>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278A4905-FCD6-28AE-51A6-CB3C4AD80636}"/>
              </a:ext>
            </a:extLst>
          </p:cNvPr>
          <p:cNvSpPr>
            <a:spLocks noGrp="1"/>
          </p:cNvSpPr>
          <p:nvPr>
            <p:ph type="sldNum" sz="quarter" idx="12"/>
          </p:nvPr>
        </p:nvSpPr>
        <p:spPr/>
        <p:txBody>
          <a:bodyPr/>
          <a:lstStyle/>
          <a:p>
            <a:fld id="{97C13C58-136F-9C4A-9E14-317039DD4CDF}" type="slidenum">
              <a:rPr lang="de-DE" smtClean="0"/>
              <a:t>‹Nr.›</a:t>
            </a:fld>
            <a:endParaRPr lang="de-DE"/>
          </a:p>
        </p:txBody>
      </p:sp>
    </p:spTree>
    <p:extLst>
      <p:ext uri="{BB962C8B-B14F-4D97-AF65-F5344CB8AC3E}">
        <p14:creationId xmlns:p14="http://schemas.microsoft.com/office/powerpoint/2010/main" val="9434930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0622F9-4930-8C30-1A4F-1253C2095B49}"/>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70070842-8A4B-1B5D-4DFD-1243F161137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C7608375-4B59-8AF5-71B0-48D3E142E9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5A2C30AC-3A88-50A0-2E99-31C471F70738}"/>
              </a:ext>
            </a:extLst>
          </p:cNvPr>
          <p:cNvSpPr>
            <a:spLocks noGrp="1"/>
          </p:cNvSpPr>
          <p:nvPr>
            <p:ph type="dt" sz="half" idx="10"/>
          </p:nvPr>
        </p:nvSpPr>
        <p:spPr/>
        <p:txBody>
          <a:bodyPr/>
          <a:lstStyle/>
          <a:p>
            <a:fld id="{7094B8E6-319C-F74D-B689-C7A7FD2BF23E}" type="datetimeFigureOut">
              <a:rPr lang="de-DE" smtClean="0"/>
              <a:t>29.09.2026</a:t>
            </a:fld>
            <a:endParaRPr lang="de-DE" dirty="0"/>
          </a:p>
        </p:txBody>
      </p:sp>
      <p:sp>
        <p:nvSpPr>
          <p:cNvPr id="6" name="Fußzeilenplatzhalter 5">
            <a:extLst>
              <a:ext uri="{FF2B5EF4-FFF2-40B4-BE49-F238E27FC236}">
                <a16:creationId xmlns:a16="http://schemas.microsoft.com/office/drawing/2014/main" id="{B935E914-3F96-78D9-EC3B-B857AB0526B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EB230B08-D33C-85B3-E51E-2B7626543326}"/>
              </a:ext>
            </a:extLst>
          </p:cNvPr>
          <p:cNvSpPr>
            <a:spLocks noGrp="1"/>
          </p:cNvSpPr>
          <p:nvPr>
            <p:ph type="sldNum" sz="quarter" idx="12"/>
          </p:nvPr>
        </p:nvSpPr>
        <p:spPr/>
        <p:txBody>
          <a:bodyPr/>
          <a:lstStyle/>
          <a:p>
            <a:fld id="{97C13C58-136F-9C4A-9E14-317039DD4CDF}" type="slidenum">
              <a:rPr lang="de-DE" smtClean="0"/>
              <a:t>‹Nr.›</a:t>
            </a:fld>
            <a:endParaRPr lang="de-DE"/>
          </a:p>
        </p:txBody>
      </p:sp>
    </p:spTree>
    <p:extLst>
      <p:ext uri="{BB962C8B-B14F-4D97-AF65-F5344CB8AC3E}">
        <p14:creationId xmlns:p14="http://schemas.microsoft.com/office/powerpoint/2010/main" val="11037596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4B7556-C197-7C69-11ED-A6234F81B5EA}"/>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AE001A53-5A13-7DB8-ACCF-801758E07F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B0BC163B-DA6A-8EB2-7890-B4977FC939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50047593-B8E2-72CD-C6E6-4390EB9B437A}"/>
              </a:ext>
            </a:extLst>
          </p:cNvPr>
          <p:cNvSpPr>
            <a:spLocks noGrp="1"/>
          </p:cNvSpPr>
          <p:nvPr>
            <p:ph type="dt" sz="half" idx="10"/>
          </p:nvPr>
        </p:nvSpPr>
        <p:spPr/>
        <p:txBody>
          <a:bodyPr/>
          <a:lstStyle/>
          <a:p>
            <a:fld id="{7094B8E6-319C-F74D-B689-C7A7FD2BF23E}" type="datetimeFigureOut">
              <a:rPr lang="de-DE" smtClean="0"/>
              <a:t>29.09.2026</a:t>
            </a:fld>
            <a:endParaRPr lang="de-DE" dirty="0"/>
          </a:p>
        </p:txBody>
      </p:sp>
      <p:sp>
        <p:nvSpPr>
          <p:cNvPr id="6" name="Fußzeilenplatzhalter 5">
            <a:extLst>
              <a:ext uri="{FF2B5EF4-FFF2-40B4-BE49-F238E27FC236}">
                <a16:creationId xmlns:a16="http://schemas.microsoft.com/office/drawing/2014/main" id="{3C3ADB2C-00DE-B031-5665-26744334E0D4}"/>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528FF0B0-0F72-DF3E-B8F7-BAC3C6B755A5}"/>
              </a:ext>
            </a:extLst>
          </p:cNvPr>
          <p:cNvSpPr>
            <a:spLocks noGrp="1"/>
          </p:cNvSpPr>
          <p:nvPr>
            <p:ph type="sldNum" sz="quarter" idx="12"/>
          </p:nvPr>
        </p:nvSpPr>
        <p:spPr/>
        <p:txBody>
          <a:bodyPr/>
          <a:lstStyle/>
          <a:p>
            <a:fld id="{97C13C58-136F-9C4A-9E14-317039DD4CDF}" type="slidenum">
              <a:rPr lang="de-DE" smtClean="0"/>
              <a:t>‹Nr.›</a:t>
            </a:fld>
            <a:endParaRPr lang="de-DE"/>
          </a:p>
        </p:txBody>
      </p:sp>
    </p:spTree>
    <p:extLst>
      <p:ext uri="{BB962C8B-B14F-4D97-AF65-F5344CB8AC3E}">
        <p14:creationId xmlns:p14="http://schemas.microsoft.com/office/powerpoint/2010/main" val="35272031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22F423-5FC1-17BE-50F1-61446C739181}"/>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1E4B9AA0-885F-2746-B8F6-717EEB12EF8D}"/>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3E2C9CE-9D43-280C-0F38-671FB6052C70}"/>
              </a:ext>
            </a:extLst>
          </p:cNvPr>
          <p:cNvSpPr>
            <a:spLocks noGrp="1"/>
          </p:cNvSpPr>
          <p:nvPr>
            <p:ph type="dt" sz="half" idx="10"/>
          </p:nvPr>
        </p:nvSpPr>
        <p:spPr/>
        <p:txBody>
          <a:bodyPr/>
          <a:lstStyle/>
          <a:p>
            <a:fld id="{7094B8E6-319C-F74D-B689-C7A7FD2BF23E}" type="datetimeFigureOut">
              <a:rPr lang="de-DE" smtClean="0"/>
              <a:t>29.09.2026</a:t>
            </a:fld>
            <a:endParaRPr lang="de-DE" dirty="0"/>
          </a:p>
        </p:txBody>
      </p:sp>
      <p:sp>
        <p:nvSpPr>
          <p:cNvPr id="5" name="Fußzeilenplatzhalter 4">
            <a:extLst>
              <a:ext uri="{FF2B5EF4-FFF2-40B4-BE49-F238E27FC236}">
                <a16:creationId xmlns:a16="http://schemas.microsoft.com/office/drawing/2014/main" id="{6EED4238-96A6-FFC7-7518-FBD23A6F8354}"/>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F6208BD-5CB6-BA36-EB4E-C9119E61E7DC}"/>
              </a:ext>
            </a:extLst>
          </p:cNvPr>
          <p:cNvSpPr>
            <a:spLocks noGrp="1"/>
          </p:cNvSpPr>
          <p:nvPr>
            <p:ph type="sldNum" sz="quarter" idx="12"/>
          </p:nvPr>
        </p:nvSpPr>
        <p:spPr/>
        <p:txBody>
          <a:bodyPr/>
          <a:lstStyle/>
          <a:p>
            <a:fld id="{97C13C58-136F-9C4A-9E14-317039DD4CDF}" type="slidenum">
              <a:rPr lang="de-DE" smtClean="0"/>
              <a:t>‹Nr.›</a:t>
            </a:fld>
            <a:endParaRPr lang="de-DE"/>
          </a:p>
        </p:txBody>
      </p:sp>
    </p:spTree>
    <p:extLst>
      <p:ext uri="{BB962C8B-B14F-4D97-AF65-F5344CB8AC3E}">
        <p14:creationId xmlns:p14="http://schemas.microsoft.com/office/powerpoint/2010/main" val="3995260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65A88B6A-0ABE-6217-5D3F-3D04DC88F456}"/>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EF7326D5-ED29-97E5-E334-E4CE09A6D809}"/>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6D45965-5D04-6907-B650-B8BBAEC74D5F}"/>
              </a:ext>
            </a:extLst>
          </p:cNvPr>
          <p:cNvSpPr>
            <a:spLocks noGrp="1"/>
          </p:cNvSpPr>
          <p:nvPr>
            <p:ph type="dt" sz="half" idx="10"/>
          </p:nvPr>
        </p:nvSpPr>
        <p:spPr/>
        <p:txBody>
          <a:bodyPr/>
          <a:lstStyle/>
          <a:p>
            <a:fld id="{7094B8E6-319C-F74D-B689-C7A7FD2BF23E}" type="datetimeFigureOut">
              <a:rPr lang="de-DE" smtClean="0"/>
              <a:t>29.09.2026</a:t>
            </a:fld>
            <a:endParaRPr lang="de-DE" dirty="0"/>
          </a:p>
        </p:txBody>
      </p:sp>
      <p:sp>
        <p:nvSpPr>
          <p:cNvPr id="5" name="Fußzeilenplatzhalter 4">
            <a:extLst>
              <a:ext uri="{FF2B5EF4-FFF2-40B4-BE49-F238E27FC236}">
                <a16:creationId xmlns:a16="http://schemas.microsoft.com/office/drawing/2014/main" id="{7D14FC3D-C3DD-D77D-34BC-4480F8B6B57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26D484D-49BA-5ADC-EA63-9B4F2FACF91A}"/>
              </a:ext>
            </a:extLst>
          </p:cNvPr>
          <p:cNvSpPr>
            <a:spLocks noGrp="1"/>
          </p:cNvSpPr>
          <p:nvPr>
            <p:ph type="sldNum" sz="quarter" idx="12"/>
          </p:nvPr>
        </p:nvSpPr>
        <p:spPr/>
        <p:txBody>
          <a:bodyPr/>
          <a:lstStyle/>
          <a:p>
            <a:fld id="{97C13C58-136F-9C4A-9E14-317039DD4CDF}" type="slidenum">
              <a:rPr lang="de-DE" smtClean="0"/>
              <a:t>‹Nr.›</a:t>
            </a:fld>
            <a:endParaRPr lang="de-DE"/>
          </a:p>
        </p:txBody>
      </p:sp>
    </p:spTree>
    <p:extLst>
      <p:ext uri="{BB962C8B-B14F-4D97-AF65-F5344CB8AC3E}">
        <p14:creationId xmlns:p14="http://schemas.microsoft.com/office/powerpoint/2010/main" val="24716954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de-DE"/>
              <a:t>Mastertitelformat bearbeiten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4" name="Date Placeholder 3"/>
          <p:cNvSpPr>
            <a:spLocks noGrp="1"/>
          </p:cNvSpPr>
          <p:nvPr>
            <p:ph type="dt" sz="half" idx="10"/>
          </p:nvPr>
        </p:nvSpPr>
        <p:spPr/>
        <p:txBody>
          <a:bodyPr/>
          <a:lstStyle/>
          <a:p>
            <a:fld id="{7094B8E6-319C-F74D-B689-C7A7FD2BF23E}" type="datetimeFigureOut">
              <a:rPr lang="de-DE" smtClean="0"/>
              <a:t>29.09.2026</a:t>
            </a:fld>
            <a:endParaRPr lang="de-DE" dirty="0"/>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7C13C58-136F-9C4A-9E14-317039DD4CDF}" type="slidenum">
              <a:rPr lang="de-DE" smtClean="0"/>
              <a:t>‹Nr.›</a:t>
            </a:fld>
            <a:endParaRPr lang="de-DE"/>
          </a:p>
        </p:txBody>
      </p:sp>
    </p:spTree>
    <p:extLst>
      <p:ext uri="{BB962C8B-B14F-4D97-AF65-F5344CB8AC3E}">
        <p14:creationId xmlns:p14="http://schemas.microsoft.com/office/powerpoint/2010/main" val="2743283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A61163D5-052B-E0F4-BF08-1A4D5D2003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086FBC5A-E736-778C-804F-52125A391C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D9CB135-7B03-AD07-B96F-762CBAAE51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094B8E6-319C-F74D-B689-C7A7FD2BF23E}" type="datetimeFigureOut">
              <a:rPr lang="de-DE" smtClean="0"/>
              <a:t>29.09.2026</a:t>
            </a:fld>
            <a:endParaRPr lang="de-DE" dirty="0"/>
          </a:p>
        </p:txBody>
      </p:sp>
      <p:sp>
        <p:nvSpPr>
          <p:cNvPr id="5" name="Fußzeilenplatzhalter 4">
            <a:extLst>
              <a:ext uri="{FF2B5EF4-FFF2-40B4-BE49-F238E27FC236}">
                <a16:creationId xmlns:a16="http://schemas.microsoft.com/office/drawing/2014/main" id="{D9A9FC19-6B59-F295-0EF8-3C9EDED146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12B356DD-7A57-7DD2-6AB6-3F94C92CC7F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C13C58-136F-9C4A-9E14-317039DD4CDF}" type="slidenum">
              <a:rPr lang="de-DE" smtClean="0"/>
              <a:t>‹Nr.›</a:t>
            </a:fld>
            <a:endParaRPr lang="de-DE"/>
          </a:p>
        </p:txBody>
      </p:sp>
      <p:sp>
        <p:nvSpPr>
          <p:cNvPr id="7" name="Foliennummernplatzhalter 5">
            <a:extLst>
              <a:ext uri="{FF2B5EF4-FFF2-40B4-BE49-F238E27FC236}">
                <a16:creationId xmlns:a16="http://schemas.microsoft.com/office/drawing/2014/main" id="{630675CB-463B-870E-D35A-5D29D4F8C674}"/>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B80ECAF-D0DA-4050-8798-A5DAAA215293}" type="slidenum">
              <a:rPr lang="de-DE" smtClean="0"/>
              <a:pPr/>
              <a:t>‹Nr.›</a:t>
            </a:fld>
            <a:endParaRPr lang="de-DE"/>
          </a:p>
        </p:txBody>
      </p:sp>
      <p:pic>
        <p:nvPicPr>
          <p:cNvPr id="8" name="Grafik 7" descr="Ein Bild, das Text, Schrift, Grafiken, Logo enthält.&#10;&#10;KI-generierte Inhalte können fehlerhaft sein.">
            <a:extLst>
              <a:ext uri="{FF2B5EF4-FFF2-40B4-BE49-F238E27FC236}">
                <a16:creationId xmlns:a16="http://schemas.microsoft.com/office/drawing/2014/main" id="{1181DB31-64B2-F87F-C334-8B6F421B0E65}"/>
              </a:ext>
            </a:extLst>
          </p:cNvPr>
          <p:cNvPicPr>
            <a:picLocks noChangeAspect="1"/>
          </p:cNvPicPr>
          <p:nvPr userDrawn="1"/>
        </p:nvPicPr>
        <p:blipFill>
          <a:blip r:embed="rId14"/>
          <a:stretch>
            <a:fillRect/>
          </a:stretch>
        </p:blipFill>
        <p:spPr>
          <a:xfrm>
            <a:off x="9181796" y="6368454"/>
            <a:ext cx="1598591" cy="397872"/>
          </a:xfrm>
          <a:prstGeom prst="rect">
            <a:avLst/>
          </a:prstGeom>
        </p:spPr>
      </p:pic>
      <p:pic>
        <p:nvPicPr>
          <p:cNvPr id="9" name="Grafik 8" descr="Ein Bild, das Text, Schrift, Logo, Grafiken enthält.&#10;&#10;KI-generierte Inhalte können fehlerhaft sein.">
            <a:extLst>
              <a:ext uri="{FF2B5EF4-FFF2-40B4-BE49-F238E27FC236}">
                <a16:creationId xmlns:a16="http://schemas.microsoft.com/office/drawing/2014/main" id="{E26B6A82-E319-2DEB-5CA0-77D2E4F5D40F}"/>
              </a:ext>
            </a:extLst>
          </p:cNvPr>
          <p:cNvPicPr>
            <a:picLocks noChangeAspect="1"/>
          </p:cNvPicPr>
          <p:nvPr userDrawn="1"/>
        </p:nvPicPr>
        <p:blipFill>
          <a:blip r:embed="rId15"/>
          <a:srcRect l="20253" t="11200" r="18602"/>
          <a:stretch/>
        </p:blipFill>
        <p:spPr>
          <a:xfrm>
            <a:off x="10799252" y="6343620"/>
            <a:ext cx="1033022" cy="497506"/>
          </a:xfrm>
          <a:prstGeom prst="rect">
            <a:avLst/>
          </a:prstGeom>
        </p:spPr>
      </p:pic>
      <p:pic>
        <p:nvPicPr>
          <p:cNvPr id="10" name="Google Shape;25;p94">
            <a:extLst>
              <a:ext uri="{FF2B5EF4-FFF2-40B4-BE49-F238E27FC236}">
                <a16:creationId xmlns:a16="http://schemas.microsoft.com/office/drawing/2014/main" id="{F4850ED6-7898-95B4-6F34-F0546B968E40}"/>
              </a:ext>
            </a:extLst>
          </p:cNvPr>
          <p:cNvPicPr preferRelativeResize="0"/>
          <p:nvPr userDrawn="1"/>
        </p:nvPicPr>
        <p:blipFill rotWithShape="1">
          <a:blip r:embed="rId16">
            <a:alphaModFix/>
          </a:blip>
          <a:srcRect/>
          <a:stretch/>
        </p:blipFill>
        <p:spPr>
          <a:xfrm>
            <a:off x="7163952" y="5740994"/>
            <a:ext cx="2169787" cy="1585569"/>
          </a:xfrm>
          <a:prstGeom prst="rect">
            <a:avLst/>
          </a:prstGeom>
          <a:noFill/>
          <a:ln>
            <a:noFill/>
          </a:ln>
        </p:spPr>
      </p:pic>
      <p:pic>
        <p:nvPicPr>
          <p:cNvPr id="11" name="Google Shape;26;p94" descr="FHP.WMF">
            <a:extLst>
              <a:ext uri="{FF2B5EF4-FFF2-40B4-BE49-F238E27FC236}">
                <a16:creationId xmlns:a16="http://schemas.microsoft.com/office/drawing/2014/main" id="{6ACE3F48-AD3B-2905-F645-C0B5EAEA526E}"/>
              </a:ext>
            </a:extLst>
          </p:cNvPr>
          <p:cNvPicPr preferRelativeResize="0"/>
          <p:nvPr userDrawn="1"/>
        </p:nvPicPr>
        <p:blipFill rotWithShape="1">
          <a:blip r:embed="rId17">
            <a:alphaModFix/>
          </a:blip>
          <a:srcRect/>
          <a:stretch/>
        </p:blipFill>
        <p:spPr>
          <a:xfrm>
            <a:off x="6829805" y="6562339"/>
            <a:ext cx="604707" cy="240080"/>
          </a:xfrm>
          <a:prstGeom prst="rect">
            <a:avLst/>
          </a:prstGeom>
          <a:noFill/>
          <a:ln>
            <a:noFill/>
          </a:ln>
        </p:spPr>
      </p:pic>
    </p:spTree>
    <p:extLst>
      <p:ext uri="{BB962C8B-B14F-4D97-AF65-F5344CB8AC3E}">
        <p14:creationId xmlns:p14="http://schemas.microsoft.com/office/powerpoint/2010/main" val="20432669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41E94A4-4F42-49A1-AD1C-FF0CE1642C33}"/>
              </a:ext>
            </a:extLst>
          </p:cNvPr>
          <p:cNvSpPr>
            <a:spLocks noGrp="1"/>
          </p:cNvSpPr>
          <p:nvPr>
            <p:ph type="ctrTitle"/>
          </p:nvPr>
        </p:nvSpPr>
        <p:spPr>
          <a:xfrm>
            <a:off x="744353" y="1084961"/>
            <a:ext cx="10703293" cy="2387600"/>
          </a:xfrm>
        </p:spPr>
        <p:txBody>
          <a:bodyPr>
            <a:normAutofit fontScale="90000"/>
          </a:bodyPr>
          <a:lstStyle/>
          <a:p>
            <a:br>
              <a:rPr lang="de-DE" sz="6000" b="1" dirty="0">
                <a:latin typeface="Calibri" charset="0"/>
                <a:ea typeface="Calibri" charset="0"/>
                <a:cs typeface="Calibri" charset="0"/>
              </a:rPr>
            </a:br>
            <a:br>
              <a:rPr lang="de-DE" sz="5600" b="1" dirty="0"/>
            </a:br>
            <a:br>
              <a:rPr lang="de-DE" sz="5600" b="1" dirty="0"/>
            </a:br>
            <a:endParaRPr lang="de-DE" sz="5600" dirty="0">
              <a:solidFill>
                <a:srgbClr val="00B050"/>
              </a:solidFill>
              <a:latin typeface="Calibri" charset="0"/>
              <a:ea typeface="Calibri" charset="0"/>
              <a:cs typeface="Calibri" charset="0"/>
            </a:endParaRPr>
          </a:p>
        </p:txBody>
      </p:sp>
      <p:sp>
        <p:nvSpPr>
          <p:cNvPr id="5" name="Untertitel 4">
            <a:extLst>
              <a:ext uri="{FF2B5EF4-FFF2-40B4-BE49-F238E27FC236}">
                <a16:creationId xmlns:a16="http://schemas.microsoft.com/office/drawing/2014/main" id="{2BFD91DB-53E5-461A-8234-56AB9201C9E1}"/>
              </a:ext>
            </a:extLst>
          </p:cNvPr>
          <p:cNvSpPr>
            <a:spLocks noGrp="1"/>
          </p:cNvSpPr>
          <p:nvPr>
            <p:ph type="subTitle" idx="1"/>
          </p:nvPr>
        </p:nvSpPr>
        <p:spPr>
          <a:xfrm>
            <a:off x="1130594" y="3862805"/>
            <a:ext cx="10170655" cy="1655762"/>
          </a:xfrm>
        </p:spPr>
        <p:txBody>
          <a:bodyPr>
            <a:normAutofit/>
          </a:bodyPr>
          <a:lstStyle/>
          <a:p>
            <a:r>
              <a:rPr lang="de-DE" sz="3200" b="1" dirty="0">
                <a:solidFill>
                  <a:srgbClr val="00C0DA"/>
                </a:solidFill>
              </a:rPr>
              <a:t>Kap. 4: Qualität entwickeln &amp; Leitungshandeln </a:t>
            </a:r>
          </a:p>
          <a:p>
            <a:r>
              <a:rPr lang="de-DE" sz="2800" b="1" dirty="0">
                <a:solidFill>
                  <a:srgbClr val="00C0DA"/>
                </a:solidFill>
              </a:rPr>
              <a:t>4.2: Mit Fehlverhalten im Team umgehen</a:t>
            </a:r>
          </a:p>
        </p:txBody>
      </p:sp>
      <p:pic>
        <p:nvPicPr>
          <p:cNvPr id="6" name="Inhaltsplatzhalter 5">
            <a:extLst>
              <a:ext uri="{FF2B5EF4-FFF2-40B4-BE49-F238E27FC236}">
                <a16:creationId xmlns:a16="http://schemas.microsoft.com/office/drawing/2014/main" id="{28081DF0-F146-4209-A2EA-AAA91AEAB89E}"/>
              </a:ext>
            </a:extLst>
          </p:cNvPr>
          <p:cNvPicPr>
            <a:picLocks noChangeAspect="1"/>
          </p:cNvPicPr>
          <p:nvPr/>
        </p:nvPicPr>
        <p:blipFill>
          <a:blip r:embed="rId3"/>
          <a:stretch>
            <a:fillRect/>
          </a:stretch>
        </p:blipFill>
        <p:spPr>
          <a:xfrm>
            <a:off x="9808089" y="392195"/>
            <a:ext cx="1886566" cy="1886566"/>
          </a:xfrm>
          <a:prstGeom prst="rect">
            <a:avLst/>
          </a:prstGeom>
        </p:spPr>
      </p:pic>
      <p:sp>
        <p:nvSpPr>
          <p:cNvPr id="9" name="Textfeld 8">
            <a:extLst>
              <a:ext uri="{FF2B5EF4-FFF2-40B4-BE49-F238E27FC236}">
                <a16:creationId xmlns:a16="http://schemas.microsoft.com/office/drawing/2014/main" id="{86933098-FB4A-4FB8-B7F7-0B5744435C20}"/>
              </a:ext>
            </a:extLst>
          </p:cNvPr>
          <p:cNvSpPr txBox="1"/>
          <p:nvPr/>
        </p:nvSpPr>
        <p:spPr>
          <a:xfrm>
            <a:off x="9136882" y="2303086"/>
            <a:ext cx="3062235" cy="369332"/>
          </a:xfrm>
          <a:prstGeom prst="rect">
            <a:avLst/>
          </a:prstGeom>
          <a:noFill/>
        </p:spPr>
        <p:txBody>
          <a:bodyPr wrap="square">
            <a:spAutoFit/>
          </a:bodyPr>
          <a:lstStyle/>
          <a:p>
            <a:r>
              <a:rPr lang="de-DE" sz="1800" b="1" dirty="0">
                <a:latin typeface="Calibri"/>
                <a:ea typeface="Calibri"/>
                <a:cs typeface="Calibri"/>
                <a:sym typeface="Calibri"/>
              </a:rPr>
              <a:t>bildungsplan-brandenburg.de </a:t>
            </a:r>
            <a:endParaRPr lang="de-DE" dirty="0"/>
          </a:p>
        </p:txBody>
      </p:sp>
      <p:sp>
        <p:nvSpPr>
          <p:cNvPr id="2" name="Titel 3">
            <a:extLst>
              <a:ext uri="{FF2B5EF4-FFF2-40B4-BE49-F238E27FC236}">
                <a16:creationId xmlns:a16="http://schemas.microsoft.com/office/drawing/2014/main" id="{E660C4D6-E527-2F8E-4BE4-DEB3DF370769}"/>
              </a:ext>
            </a:extLst>
          </p:cNvPr>
          <p:cNvSpPr txBox="1">
            <a:spLocks/>
          </p:cNvSpPr>
          <p:nvPr/>
        </p:nvSpPr>
        <p:spPr>
          <a:xfrm>
            <a:off x="744353" y="1496610"/>
            <a:ext cx="10703293" cy="2387600"/>
          </a:xfrm>
          <a:prstGeom prst="rect">
            <a:avLst/>
          </a:prstGeom>
        </p:spPr>
        <p:txBody>
          <a:bodyPr vert="horz" lIns="91440" tIns="45720" rIns="91440" bIns="45720" rtlCol="0" anchor="b">
            <a:normAutofit fontScale="75000" lnSpcReduction="20000"/>
          </a:bodyPr>
          <a:lstStyle>
            <a:lvl1pPr algn="l" defTabSz="457200" rtl="0" eaLnBrk="1" latinLnBrk="0" hangingPunct="1">
              <a:spcBef>
                <a:spcPct val="0"/>
              </a:spcBef>
              <a:buNone/>
              <a:defRPr sz="7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3100" b="1" dirty="0"/>
              <a:t>Brandenburger Bildungsplan</a:t>
            </a:r>
            <a:br>
              <a:rPr lang="de-DE" sz="6000" b="1" dirty="0">
                <a:latin typeface="Calibri" charset="0"/>
                <a:ea typeface="Calibri" charset="0"/>
                <a:cs typeface="Calibri" charset="0"/>
              </a:rPr>
            </a:br>
            <a:r>
              <a:rPr lang="de-DE" b="1" dirty="0"/>
              <a:t>Grundlagen </a:t>
            </a:r>
          </a:p>
          <a:p>
            <a:r>
              <a:rPr lang="de-DE" b="1" dirty="0"/>
              <a:t>pädagogischer Arbeit</a:t>
            </a:r>
            <a:br>
              <a:rPr lang="de-DE" b="1" dirty="0"/>
            </a:br>
            <a:endParaRPr lang="de-DE" sz="6000" dirty="0">
              <a:latin typeface="Calibri" charset="0"/>
              <a:ea typeface="Calibri" charset="0"/>
              <a:cs typeface="Calibri" charset="0"/>
            </a:endParaRPr>
          </a:p>
        </p:txBody>
      </p:sp>
    </p:spTree>
    <p:extLst>
      <p:ext uri="{BB962C8B-B14F-4D97-AF65-F5344CB8AC3E}">
        <p14:creationId xmlns:p14="http://schemas.microsoft.com/office/powerpoint/2010/main" val="427383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16588B-46A1-5079-F431-E3517A1E35C6}"/>
              </a:ext>
            </a:extLst>
          </p:cNvPr>
          <p:cNvSpPr>
            <a:spLocks noGrp="1"/>
          </p:cNvSpPr>
          <p:nvPr>
            <p:ph type="title"/>
          </p:nvPr>
        </p:nvSpPr>
        <p:spPr>
          <a:noFill/>
        </p:spPr>
        <p:txBody>
          <a:bodyPr/>
          <a:lstStyle/>
          <a:p>
            <a:r>
              <a:rPr lang="de-DE" dirty="0"/>
              <a:t>Guten Tag!	</a:t>
            </a:r>
          </a:p>
        </p:txBody>
      </p:sp>
      <p:sp>
        <p:nvSpPr>
          <p:cNvPr id="3" name="Inhaltsplatzhalter 2">
            <a:extLst>
              <a:ext uri="{FF2B5EF4-FFF2-40B4-BE49-F238E27FC236}">
                <a16:creationId xmlns:a16="http://schemas.microsoft.com/office/drawing/2014/main" id="{D6DD8608-DD7D-8E12-4919-CD6EA276C733}"/>
              </a:ext>
            </a:extLst>
          </p:cNvPr>
          <p:cNvSpPr>
            <a:spLocks noGrp="1"/>
          </p:cNvSpPr>
          <p:nvPr>
            <p:ph idx="1"/>
          </p:nvPr>
        </p:nvSpPr>
        <p:spPr>
          <a:xfrm>
            <a:off x="838200" y="1551215"/>
            <a:ext cx="10515600" cy="4625748"/>
          </a:xfrm>
          <a:noFill/>
        </p:spPr>
        <p:txBody>
          <a:bodyPr>
            <a:normAutofit/>
          </a:bodyPr>
          <a:lstStyle/>
          <a:p>
            <a:pPr marL="0" indent="0">
              <a:buNone/>
            </a:pPr>
            <a:r>
              <a:rPr lang="de-DE" sz="2000" dirty="0"/>
              <a:t>Liebe Kita-Leitung, liebe pädagogische Fachkraft, </a:t>
            </a:r>
          </a:p>
          <a:p>
            <a:pPr marL="0" indent="0">
              <a:buNone/>
            </a:pPr>
            <a:endParaRPr lang="de-DE" sz="900" dirty="0"/>
          </a:p>
          <a:p>
            <a:pPr marL="0" indent="0">
              <a:buNone/>
            </a:pPr>
            <a:r>
              <a:rPr lang="de-DE" sz="2000" dirty="0"/>
              <a:t>Sie möchten den Bildungsplan etwas besser kennenlernen, im Team verschiedene Bereiche oder Themen des Bildungsplans genauer in den Blick nehmen, im Team diskutieren und Ihre pädagogische Arbeit weiterentwickeln?</a:t>
            </a:r>
          </a:p>
          <a:p>
            <a:pPr marL="0" indent="0">
              <a:buNone/>
            </a:pPr>
            <a:r>
              <a:rPr lang="de-DE" sz="2000" dirty="0"/>
              <a:t>Mit diesem Foliensatz, der hauptverantwortlich von Thomas Pappritz erstellt wurde, möchten wir Sie und ihr Team in Ihrem Vorhaben unterstützen. </a:t>
            </a:r>
          </a:p>
          <a:p>
            <a:pPr marL="0" indent="0">
              <a:buNone/>
            </a:pPr>
            <a:r>
              <a:rPr lang="de-DE" sz="2000" dirty="0"/>
              <a:t>Sie finden unter einigen Folien ergänzende Gedanken in der Notiz- oder Kommentarfunktion sowie methodische Hinweise, die den Austausch im Team anregen und die gemeinsame Arbeit begleiten können.</a:t>
            </a:r>
          </a:p>
          <a:p>
            <a:pPr marL="0" indent="0">
              <a:buNone/>
            </a:pPr>
            <a:endParaRPr lang="de-DE" sz="900" dirty="0"/>
          </a:p>
          <a:p>
            <a:pPr marL="0" indent="0">
              <a:buNone/>
            </a:pPr>
            <a:r>
              <a:rPr lang="de-DE" sz="2000" dirty="0"/>
              <a:t>Wir wünschen Ihnen eine inspirierende Arbeit mit dem Bildungsplan!</a:t>
            </a:r>
          </a:p>
          <a:p>
            <a:pPr marL="0" indent="0">
              <a:buNone/>
            </a:pPr>
            <a:endParaRPr lang="de-DE" sz="900" dirty="0"/>
          </a:p>
          <a:p>
            <a:pPr marL="0" indent="0">
              <a:buNone/>
            </a:pPr>
            <a:r>
              <a:rPr lang="de-DE" sz="2000" dirty="0"/>
              <a:t>Ihr BIfF-Team</a:t>
            </a:r>
          </a:p>
        </p:txBody>
      </p:sp>
    </p:spTree>
    <p:extLst>
      <p:ext uri="{BB962C8B-B14F-4D97-AF65-F5344CB8AC3E}">
        <p14:creationId xmlns:p14="http://schemas.microsoft.com/office/powerpoint/2010/main" val="1596699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2F67D0-3358-219C-87A3-F259F3C7457B}"/>
              </a:ext>
            </a:extLst>
          </p:cNvPr>
          <p:cNvSpPr>
            <a:spLocks noGrp="1"/>
          </p:cNvSpPr>
          <p:nvPr>
            <p:ph type="title"/>
          </p:nvPr>
        </p:nvSpPr>
        <p:spPr/>
        <p:txBody>
          <a:bodyPr>
            <a:normAutofit/>
          </a:bodyPr>
          <a:lstStyle/>
          <a:p>
            <a:r>
              <a:rPr lang="de-DE" sz="4000" b="1" dirty="0">
                <a:latin typeface="Calibri" charset="0"/>
                <a:ea typeface="Calibri" charset="0"/>
                <a:cs typeface="Calibri" charset="0"/>
              </a:rPr>
              <a:t>Themen</a:t>
            </a:r>
          </a:p>
        </p:txBody>
      </p:sp>
      <p:sp>
        <p:nvSpPr>
          <p:cNvPr id="3" name="Inhaltsplatzhalter 2">
            <a:extLst>
              <a:ext uri="{FF2B5EF4-FFF2-40B4-BE49-F238E27FC236}">
                <a16:creationId xmlns:a16="http://schemas.microsoft.com/office/drawing/2014/main" id="{0D3CD9DC-C1CB-36F7-D3F4-132CEE5240C9}"/>
              </a:ext>
            </a:extLst>
          </p:cNvPr>
          <p:cNvSpPr>
            <a:spLocks noGrp="1"/>
          </p:cNvSpPr>
          <p:nvPr>
            <p:ph idx="1"/>
          </p:nvPr>
        </p:nvSpPr>
        <p:spPr>
          <a:xfrm>
            <a:off x="838200" y="1241393"/>
            <a:ext cx="5375787" cy="5163889"/>
          </a:xfrm>
        </p:spPr>
        <p:txBody>
          <a:bodyPr>
            <a:normAutofit/>
          </a:bodyPr>
          <a:lstStyle/>
          <a:p>
            <a:pPr>
              <a:buFont typeface="Wingdings" panose="05000000000000000000" pitchFamily="2" charset="2"/>
              <a:buChar char="Ø"/>
            </a:pPr>
            <a:r>
              <a:rPr lang="de-DE" b="1" dirty="0"/>
              <a:t>Zentrale Aspekte der Situation</a:t>
            </a:r>
          </a:p>
          <a:p>
            <a:pPr marL="1143000" lvl="1" indent="-457200">
              <a:buFont typeface="Symbol" panose="05050102010706020507" pitchFamily="18" charset="2"/>
              <a:buChar char="-"/>
            </a:pPr>
            <a:r>
              <a:rPr lang="de-DE" dirty="0"/>
              <a:t>Zitate-Rundgang</a:t>
            </a:r>
          </a:p>
          <a:p>
            <a:pPr>
              <a:buFont typeface="Wingdings" panose="05000000000000000000" pitchFamily="2" charset="2"/>
              <a:buChar char="Ø"/>
            </a:pPr>
            <a:r>
              <a:rPr lang="de-DE" b="1" dirty="0"/>
              <a:t>Formen von Fehlverhalten</a:t>
            </a:r>
          </a:p>
          <a:p>
            <a:pPr marL="1143000" lvl="1" indent="-457200">
              <a:buFont typeface="Symbol" panose="05050102010706020507" pitchFamily="18" charset="2"/>
              <a:buChar char="-"/>
            </a:pPr>
            <a:r>
              <a:rPr lang="de-DE" dirty="0"/>
              <a:t>Sammlung </a:t>
            </a:r>
          </a:p>
          <a:p>
            <a:pPr marL="1143000" lvl="1" indent="-457200">
              <a:buFont typeface="Symbol" panose="05050102010706020507" pitchFamily="18" charset="2"/>
              <a:buChar char="-"/>
            </a:pPr>
            <a:r>
              <a:rPr lang="de-DE" dirty="0"/>
              <a:t>„Vorsicht“ im Bildungsplan</a:t>
            </a:r>
          </a:p>
          <a:p>
            <a:pPr>
              <a:buFont typeface="Wingdings" panose="05000000000000000000" pitchFamily="2" charset="2"/>
              <a:buChar char="Ø"/>
            </a:pPr>
            <a:r>
              <a:rPr lang="de-DE" b="1" dirty="0"/>
              <a:t>Umgang mit Fehlverhalten </a:t>
            </a:r>
          </a:p>
          <a:p>
            <a:pPr marL="1143000" lvl="1" indent="-457200">
              <a:buFont typeface="Symbol" panose="05050102010706020507" pitchFamily="18" charset="2"/>
              <a:buChar char="-"/>
            </a:pPr>
            <a:r>
              <a:rPr lang="de-DE" dirty="0"/>
              <a:t>Eigene Beispiele</a:t>
            </a:r>
          </a:p>
          <a:p>
            <a:pPr marL="1143000" lvl="1" indent="-457200">
              <a:buFont typeface="Symbol" panose="05050102010706020507" pitchFamily="18" charset="2"/>
              <a:buChar char="-"/>
            </a:pPr>
            <a:r>
              <a:rPr lang="de-DE" dirty="0"/>
              <a:t>Strategien</a:t>
            </a:r>
          </a:p>
          <a:p>
            <a:pPr marL="1143000" lvl="1" indent="-457200">
              <a:buFont typeface="Symbol" panose="05050102010706020507" pitchFamily="18" charset="2"/>
              <a:buChar char="-"/>
            </a:pPr>
            <a:r>
              <a:rPr lang="de-DE" dirty="0"/>
              <a:t>Prävention</a:t>
            </a:r>
          </a:p>
          <a:p>
            <a:pPr>
              <a:buFont typeface="Wingdings" panose="05000000000000000000" pitchFamily="2" charset="2"/>
              <a:buChar char="Ø"/>
            </a:pPr>
            <a:r>
              <a:rPr lang="de-DE" b="1" dirty="0"/>
              <a:t>Abschluss</a:t>
            </a:r>
          </a:p>
          <a:p>
            <a:pPr marL="1143000" lvl="1" indent="-457200">
              <a:buFont typeface="Symbol" panose="05050102010706020507" pitchFamily="18" charset="2"/>
              <a:buChar char="-"/>
            </a:pPr>
            <a:r>
              <a:rPr lang="de-DE" dirty="0"/>
              <a:t>Vorhaben</a:t>
            </a:r>
          </a:p>
          <a:p>
            <a:pPr marL="1143000" lvl="1" indent="-457200">
              <a:buFont typeface="Symbol" panose="05050102010706020507" pitchFamily="18" charset="2"/>
              <a:buChar char="-"/>
            </a:pPr>
            <a:r>
              <a:rPr lang="de-DE" dirty="0"/>
              <a:t>Feedback</a:t>
            </a:r>
          </a:p>
          <a:p>
            <a:endParaRPr lang="de-DE" dirty="0"/>
          </a:p>
        </p:txBody>
      </p:sp>
      <p:pic>
        <p:nvPicPr>
          <p:cNvPr id="6" name="Grafik 5">
            <a:extLst>
              <a:ext uri="{FF2B5EF4-FFF2-40B4-BE49-F238E27FC236}">
                <a16:creationId xmlns:a16="http://schemas.microsoft.com/office/drawing/2014/main" id="{4C66C9C5-8717-4B64-8F1D-037348DF1365}"/>
              </a:ext>
            </a:extLst>
          </p:cNvPr>
          <p:cNvPicPr>
            <a:picLocks noChangeAspect="1"/>
          </p:cNvPicPr>
          <p:nvPr/>
        </p:nvPicPr>
        <p:blipFill rotWithShape="1">
          <a:blip r:embed="rId3"/>
          <a:srcRect l="9978"/>
          <a:stretch/>
        </p:blipFill>
        <p:spPr>
          <a:xfrm>
            <a:off x="5218852" y="17253"/>
            <a:ext cx="6973148" cy="6840747"/>
          </a:xfrm>
          <a:prstGeom prst="rect">
            <a:avLst/>
          </a:prstGeom>
          <a:effectLst>
            <a:softEdge rad="1016000"/>
          </a:effectLst>
        </p:spPr>
      </p:pic>
      <p:sp>
        <p:nvSpPr>
          <p:cNvPr id="4" name="Textfeld 3">
            <a:extLst>
              <a:ext uri="{FF2B5EF4-FFF2-40B4-BE49-F238E27FC236}">
                <a16:creationId xmlns:a16="http://schemas.microsoft.com/office/drawing/2014/main" id="{AFC5836B-80F7-CC8B-624C-492E29EEF0D5}"/>
              </a:ext>
            </a:extLst>
          </p:cNvPr>
          <p:cNvSpPr txBox="1"/>
          <p:nvPr/>
        </p:nvSpPr>
        <p:spPr>
          <a:xfrm>
            <a:off x="9208547" y="5864704"/>
            <a:ext cx="2614108" cy="369332"/>
          </a:xfrm>
          <a:prstGeom prst="rect">
            <a:avLst/>
          </a:prstGeom>
          <a:noFill/>
        </p:spPr>
        <p:txBody>
          <a:bodyPr wrap="square" rtlCol="0">
            <a:spAutoFit/>
          </a:bodyPr>
          <a:lstStyle/>
          <a:p>
            <a:r>
              <a:rPr lang="de-DE" sz="900" dirty="0"/>
              <a:t>Brandenburger Bildungsplan, S. 199, Sebastian </a:t>
            </a:r>
            <a:r>
              <a:rPr lang="de-DE" sz="900" dirty="0" err="1"/>
              <a:t>Treytnar</a:t>
            </a:r>
            <a:endParaRPr lang="de-DE" sz="900" dirty="0"/>
          </a:p>
        </p:txBody>
      </p:sp>
    </p:spTree>
    <p:extLst>
      <p:ext uri="{BB962C8B-B14F-4D97-AF65-F5344CB8AC3E}">
        <p14:creationId xmlns:p14="http://schemas.microsoft.com/office/powerpoint/2010/main" val="20736434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de-DE" sz="4000" b="1" dirty="0">
                <a:latin typeface="Calibri"/>
                <a:ea typeface="Calibri"/>
                <a:cs typeface="Calibri"/>
                <a:sym typeface="Calibri"/>
              </a:rPr>
              <a:t>Inhaltsverzeichnis</a:t>
            </a:r>
            <a:endParaRPr sz="4000" b="1" dirty="0">
              <a:highlight>
                <a:srgbClr val="FFFF00"/>
              </a:highlight>
              <a:latin typeface="Calibri"/>
              <a:ea typeface="Calibri"/>
              <a:cs typeface="Calibri"/>
              <a:sym typeface="Calibri"/>
            </a:endParaRPr>
          </a:p>
        </p:txBody>
      </p:sp>
      <p:pic>
        <p:nvPicPr>
          <p:cNvPr id="354" name="Google Shape;354;p23"/>
          <p:cNvPicPr preferRelativeResize="0"/>
          <p:nvPr/>
        </p:nvPicPr>
        <p:blipFill rotWithShape="1">
          <a:blip r:embed="rId3">
            <a:alphaModFix/>
          </a:blip>
          <a:srcRect/>
          <a:stretch/>
        </p:blipFill>
        <p:spPr>
          <a:xfrm>
            <a:off x="1511261" y="1456606"/>
            <a:ext cx="4131450" cy="4678991"/>
          </a:xfrm>
          <a:prstGeom prst="rect">
            <a:avLst/>
          </a:prstGeom>
          <a:noFill/>
          <a:ln>
            <a:noFill/>
          </a:ln>
        </p:spPr>
      </p:pic>
      <p:pic>
        <p:nvPicPr>
          <p:cNvPr id="355" name="Google Shape;355;p23"/>
          <p:cNvPicPr preferRelativeResize="0"/>
          <p:nvPr/>
        </p:nvPicPr>
        <p:blipFill rotWithShape="1">
          <a:blip r:embed="rId4">
            <a:alphaModFix/>
          </a:blip>
          <a:srcRect/>
          <a:stretch/>
        </p:blipFill>
        <p:spPr>
          <a:xfrm>
            <a:off x="6315772" y="900316"/>
            <a:ext cx="3895544" cy="5235281"/>
          </a:xfrm>
          <a:prstGeom prst="rect">
            <a:avLst/>
          </a:prstGeom>
          <a:noFill/>
          <a:ln>
            <a:noFill/>
          </a:ln>
        </p:spPr>
      </p:pic>
      <p:sp>
        <p:nvSpPr>
          <p:cNvPr id="2" name="Textfeld 1">
            <a:extLst>
              <a:ext uri="{FF2B5EF4-FFF2-40B4-BE49-F238E27FC236}">
                <a16:creationId xmlns:a16="http://schemas.microsoft.com/office/drawing/2014/main" id="{9ADBFB29-A9BC-DF12-FC9A-8F236CFCEB6D}"/>
              </a:ext>
            </a:extLst>
          </p:cNvPr>
          <p:cNvSpPr txBox="1"/>
          <p:nvPr/>
        </p:nvSpPr>
        <p:spPr>
          <a:xfrm>
            <a:off x="1511261" y="6199346"/>
            <a:ext cx="2165389" cy="215444"/>
          </a:xfrm>
          <a:prstGeom prst="rect">
            <a:avLst/>
          </a:prstGeom>
          <a:noFill/>
        </p:spPr>
        <p:txBody>
          <a:bodyPr wrap="square" rtlCol="0">
            <a:spAutoFit/>
          </a:bodyPr>
          <a:lstStyle/>
          <a:p>
            <a:r>
              <a:rPr lang="de-DE" sz="800" dirty="0"/>
              <a:t>Brandenburger Bildungsplan, S. 4</a:t>
            </a:r>
          </a:p>
        </p:txBody>
      </p:sp>
      <p:sp>
        <p:nvSpPr>
          <p:cNvPr id="3" name="Textfeld 2">
            <a:extLst>
              <a:ext uri="{FF2B5EF4-FFF2-40B4-BE49-F238E27FC236}">
                <a16:creationId xmlns:a16="http://schemas.microsoft.com/office/drawing/2014/main" id="{AA180026-51EA-0EEA-FEB9-5B21DA5C9E36}"/>
              </a:ext>
            </a:extLst>
          </p:cNvPr>
          <p:cNvSpPr txBox="1"/>
          <p:nvPr/>
        </p:nvSpPr>
        <p:spPr>
          <a:xfrm>
            <a:off x="6315772" y="6135597"/>
            <a:ext cx="2165389" cy="215444"/>
          </a:xfrm>
          <a:prstGeom prst="rect">
            <a:avLst/>
          </a:prstGeom>
          <a:noFill/>
        </p:spPr>
        <p:txBody>
          <a:bodyPr wrap="square" rtlCol="0">
            <a:spAutoFit/>
          </a:bodyPr>
          <a:lstStyle/>
          <a:p>
            <a:r>
              <a:rPr lang="de-DE" sz="800" dirty="0"/>
              <a:t>Brandenburger Bildungsplan, S. 5</a:t>
            </a:r>
          </a:p>
        </p:txBody>
      </p:sp>
      <p:sp>
        <p:nvSpPr>
          <p:cNvPr id="4" name="Rechteck 3">
            <a:extLst>
              <a:ext uri="{FF2B5EF4-FFF2-40B4-BE49-F238E27FC236}">
                <a16:creationId xmlns:a16="http://schemas.microsoft.com/office/drawing/2014/main" id="{B1238882-5580-88F3-1F63-C4782D81D993}"/>
              </a:ext>
            </a:extLst>
          </p:cNvPr>
          <p:cNvSpPr/>
          <p:nvPr/>
        </p:nvSpPr>
        <p:spPr>
          <a:xfrm>
            <a:off x="1455841" y="3810000"/>
            <a:ext cx="4266084" cy="193964"/>
          </a:xfrm>
          <a:prstGeom prst="rect">
            <a:avLst/>
          </a:prstGeom>
          <a:noFill/>
          <a:ln w="28575">
            <a:solidFill>
              <a:srgbClr val="00D2E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a:xfrm>
            <a:off x="838200" y="365125"/>
            <a:ext cx="11239500" cy="1325563"/>
          </a:xfrm>
        </p:spPr>
        <p:txBody>
          <a:bodyPr/>
          <a:lstStyle/>
          <a:p>
            <a:r>
              <a:rPr lang="de-DE" sz="4000" b="1" dirty="0">
                <a:latin typeface="Calibri" charset="0"/>
                <a:ea typeface="Calibri" charset="0"/>
                <a:cs typeface="Calibri" charset="0"/>
              </a:rPr>
              <a:t>Aufbau der pädagogischen Alltagssituationen</a:t>
            </a:r>
          </a:p>
        </p:txBody>
      </p:sp>
      <p:sp>
        <p:nvSpPr>
          <p:cNvPr id="3" name="Inhaltsplatzhalter 2">
            <a:extLst>
              <a:ext uri="{FF2B5EF4-FFF2-40B4-BE49-F238E27FC236}">
                <a16:creationId xmlns:a16="http://schemas.microsoft.com/office/drawing/2014/main" id="{584EC4B9-BED7-CBC8-B1B0-6C7FBB082376}"/>
              </a:ext>
            </a:extLst>
          </p:cNvPr>
          <p:cNvSpPr>
            <a:spLocks noGrp="1"/>
          </p:cNvSpPr>
          <p:nvPr>
            <p:ph idx="1"/>
          </p:nvPr>
        </p:nvSpPr>
        <p:spPr>
          <a:xfrm>
            <a:off x="838200" y="1825625"/>
            <a:ext cx="10515600" cy="4667250"/>
          </a:xfrm>
        </p:spPr>
        <p:txBody>
          <a:bodyPr>
            <a:noAutofit/>
          </a:bodyPr>
          <a:lstStyle/>
          <a:p>
            <a:pPr>
              <a:lnSpc>
                <a:spcPct val="107000"/>
              </a:lnSpc>
              <a:spcBef>
                <a:spcPts val="600"/>
              </a:spcBef>
              <a:spcAft>
                <a:spcPts val="400"/>
              </a:spcAft>
              <a:buFont typeface="Wingdings" panose="05000000000000000000" pitchFamily="2" charset="2"/>
              <a:buChar char="Ø"/>
            </a:pPr>
            <a:r>
              <a:rPr lang="de-DE" sz="2400" dirty="0">
                <a:effectLst/>
                <a:latin typeface="Calibri" panose="020F0502020204030204" pitchFamily="34" charset="0"/>
                <a:ea typeface="Calibri" panose="020F0502020204030204" pitchFamily="34" charset="0"/>
                <a:cs typeface="Arial" panose="020B0604020202020204" pitchFamily="34" charset="0"/>
              </a:rPr>
              <a:t>Pädagogisches (verbales und nonverbales) Handeln</a:t>
            </a:r>
          </a:p>
          <a:p>
            <a:pPr>
              <a:lnSpc>
                <a:spcPct val="107000"/>
              </a:lnSpc>
              <a:spcBef>
                <a:spcPts val="600"/>
              </a:spcBef>
              <a:spcAft>
                <a:spcPts val="400"/>
              </a:spcAft>
              <a:buFont typeface="Wingdings" panose="05000000000000000000" pitchFamily="2" charset="2"/>
              <a:buChar char="Ø"/>
            </a:pPr>
            <a:r>
              <a:rPr lang="de-DE" sz="2400" dirty="0">
                <a:latin typeface="Calibri" panose="020F0502020204030204" pitchFamily="34" charset="0"/>
                <a:ea typeface="Calibri" panose="020F0502020204030204" pitchFamily="34" charset="0"/>
                <a:cs typeface="Arial" panose="020B0604020202020204" pitchFamily="34" charset="0"/>
              </a:rPr>
              <a:t>Praxisbeispiel</a:t>
            </a:r>
            <a:endParaRPr lang="de-DE" sz="24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Bef>
                <a:spcPts val="600"/>
              </a:spcBef>
              <a:spcAft>
                <a:spcPts val="400"/>
              </a:spcAft>
              <a:buFont typeface="Wingdings" panose="05000000000000000000" pitchFamily="2" charset="2"/>
              <a:buChar char="Ø"/>
            </a:pPr>
            <a:r>
              <a:rPr lang="de-DE" sz="2400" dirty="0">
                <a:latin typeface="Calibri" panose="020F0502020204030204" pitchFamily="34" charset="0"/>
                <a:ea typeface="Calibri" panose="020F0502020204030204" pitchFamily="34" charset="0"/>
                <a:cs typeface="Arial" panose="020B0604020202020204" pitchFamily="34" charset="0"/>
              </a:rPr>
              <a:t>Aussagen von Kindern</a:t>
            </a:r>
          </a:p>
          <a:p>
            <a:pPr>
              <a:lnSpc>
                <a:spcPct val="107000"/>
              </a:lnSpc>
              <a:spcBef>
                <a:spcPts val="600"/>
              </a:spcBef>
              <a:spcAft>
                <a:spcPts val="400"/>
              </a:spcAft>
              <a:buFont typeface="Wingdings" panose="05000000000000000000" pitchFamily="2" charset="2"/>
              <a:buChar char="Ø"/>
            </a:pPr>
            <a:r>
              <a:rPr lang="de-DE" sz="2400" dirty="0">
                <a:latin typeface="Calibri" panose="020F0502020204030204" pitchFamily="34" charset="0"/>
                <a:ea typeface="Calibri" panose="020F0502020204030204" pitchFamily="34" charset="0"/>
                <a:cs typeface="Arial" panose="020B0604020202020204" pitchFamily="34" charset="0"/>
              </a:rPr>
              <a:t>Vorsicht (zu vermeidendes Handeln)</a:t>
            </a:r>
          </a:p>
          <a:p>
            <a:pPr>
              <a:lnSpc>
                <a:spcPct val="107000"/>
              </a:lnSpc>
              <a:spcBef>
                <a:spcPts val="600"/>
              </a:spcBef>
              <a:spcAft>
                <a:spcPts val="400"/>
              </a:spcAft>
              <a:buFont typeface="Wingdings" panose="05000000000000000000" pitchFamily="2" charset="2"/>
              <a:buChar char="Ø"/>
            </a:pPr>
            <a:r>
              <a:rPr lang="de-DE" sz="2400" dirty="0">
                <a:latin typeface="Calibri" panose="020F0502020204030204" pitchFamily="34" charset="0"/>
                <a:ea typeface="Calibri" panose="020F0502020204030204" pitchFamily="34" charset="0"/>
                <a:cs typeface="Arial" panose="020B0604020202020204" pitchFamily="34" charset="0"/>
              </a:rPr>
              <a:t>Verknüpfung mit Bildungsbereichen</a:t>
            </a:r>
          </a:p>
          <a:p>
            <a:pPr>
              <a:lnSpc>
                <a:spcPct val="107000"/>
              </a:lnSpc>
              <a:spcBef>
                <a:spcPts val="600"/>
              </a:spcBef>
              <a:spcAft>
                <a:spcPts val="400"/>
              </a:spcAft>
              <a:buFont typeface="Wingdings" panose="05000000000000000000" pitchFamily="2" charset="2"/>
              <a:buChar char="Ø"/>
            </a:pPr>
            <a:r>
              <a:rPr lang="de-DE" sz="2400" dirty="0">
                <a:effectLst/>
                <a:latin typeface="Calibri" panose="020F0502020204030204" pitchFamily="34" charset="0"/>
                <a:ea typeface="Calibri" panose="020F0502020204030204" pitchFamily="34" charset="0"/>
                <a:cs typeface="Arial" panose="020B0604020202020204" pitchFamily="34" charset="0"/>
              </a:rPr>
              <a:t>Partizipative Bildungsumgebung </a:t>
            </a:r>
          </a:p>
        </p:txBody>
      </p:sp>
      <p:sp>
        <p:nvSpPr>
          <p:cNvPr id="5" name="Rechteck 4">
            <a:extLst>
              <a:ext uri="{FF2B5EF4-FFF2-40B4-BE49-F238E27FC236}">
                <a16:creationId xmlns:a16="http://schemas.microsoft.com/office/drawing/2014/main" id="{EFD301E8-BC65-4DC1-91C7-B4067D5FEC88}"/>
              </a:ext>
            </a:extLst>
          </p:cNvPr>
          <p:cNvSpPr/>
          <p:nvPr/>
        </p:nvSpPr>
        <p:spPr>
          <a:xfrm>
            <a:off x="838200" y="3352199"/>
            <a:ext cx="5791200" cy="5143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a:ln w="22225">
                <a:solidFill>
                  <a:schemeClr val="accent2"/>
                </a:solidFill>
                <a:prstDash val="solid"/>
              </a:ln>
              <a:solidFill>
                <a:schemeClr val="accent2">
                  <a:lumMod val="40000"/>
                  <a:lumOff val="60000"/>
                </a:schemeClr>
              </a:solidFill>
            </a:endParaRPr>
          </a:p>
        </p:txBody>
      </p:sp>
      <p:sp>
        <p:nvSpPr>
          <p:cNvPr id="6" name="Rechteck 5">
            <a:extLst>
              <a:ext uri="{FF2B5EF4-FFF2-40B4-BE49-F238E27FC236}">
                <a16:creationId xmlns:a16="http://schemas.microsoft.com/office/drawing/2014/main" id="{44AD5FA9-C27E-46DA-A0D8-B31215D37037}"/>
              </a:ext>
            </a:extLst>
          </p:cNvPr>
          <p:cNvSpPr/>
          <p:nvPr/>
        </p:nvSpPr>
        <p:spPr>
          <a:xfrm>
            <a:off x="838200" y="1800644"/>
            <a:ext cx="7905750" cy="51435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778163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4">
            <a:extLst>
              <a:ext uri="{FF2B5EF4-FFF2-40B4-BE49-F238E27FC236}">
                <a16:creationId xmlns:a16="http://schemas.microsoft.com/office/drawing/2014/main" id="{FD5F430B-0E16-436E-824F-E98AC9A39A15}"/>
              </a:ext>
            </a:extLst>
          </p:cNvPr>
          <p:cNvPicPr>
            <a:picLocks noChangeAspect="1"/>
          </p:cNvPicPr>
          <p:nvPr/>
        </p:nvPicPr>
        <p:blipFill>
          <a:blip r:embed="rId3">
            <a:extLst>
              <a:ext uri="{BEBA8EAE-BF5A-486C-A8C5-ECC9F3942E4B}">
                <a14:imgProps xmlns:a14="http://schemas.microsoft.com/office/drawing/2010/main">
                  <a14:imgLayer r:embed="rId4">
                    <a14:imgEffect>
                      <a14:artisticFilmGrain/>
                    </a14:imgEffect>
                  </a14:imgLayer>
                </a14:imgProps>
              </a:ext>
            </a:extLst>
          </a:blip>
          <a:stretch>
            <a:fillRect/>
          </a:stretch>
        </p:blipFill>
        <p:spPr>
          <a:xfrm>
            <a:off x="0" y="-2286001"/>
            <a:ext cx="12192000" cy="9144001"/>
          </a:xfrm>
          <a:prstGeom prst="rect">
            <a:avLst/>
          </a:prstGeom>
          <a:ln w="228600" cap="sq" cmpd="thickThin">
            <a:solidFill>
              <a:srgbClr val="000000"/>
            </a:solidFill>
            <a:prstDash val="solid"/>
            <a:miter lim="800000"/>
          </a:ln>
          <a:effectLst>
            <a:innerShdw blurRad="76200">
              <a:srgbClr val="000000"/>
            </a:innerShdw>
          </a:effectLst>
        </p:spPr>
      </p:pic>
      <p:sp>
        <p:nvSpPr>
          <p:cNvPr id="5" name="Titel 3">
            <a:extLst>
              <a:ext uri="{FF2B5EF4-FFF2-40B4-BE49-F238E27FC236}">
                <a16:creationId xmlns:a16="http://schemas.microsoft.com/office/drawing/2014/main" id="{212D012E-6B5E-43D0-8E9E-3FF4A7F80F87}"/>
              </a:ext>
            </a:extLst>
          </p:cNvPr>
          <p:cNvSpPr txBox="1">
            <a:spLocks/>
          </p:cNvSpPr>
          <p:nvPr/>
        </p:nvSpPr>
        <p:spPr>
          <a:xfrm>
            <a:off x="5663183" y="4786611"/>
            <a:ext cx="5651157" cy="172998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4800" b="1" dirty="0">
                <a:solidFill>
                  <a:srgbClr val="00C0DA"/>
                </a:solidFill>
                <a:latin typeface="Calibri" charset="0"/>
                <a:ea typeface="Calibri" charset="0"/>
                <a:cs typeface="Calibri" charset="0"/>
              </a:rPr>
              <a:t>Mit Fehlverhalten im Team umgehen</a:t>
            </a:r>
          </a:p>
          <a:p>
            <a:endParaRPr lang="de-DE" sz="5500" b="1" dirty="0">
              <a:solidFill>
                <a:schemeClr val="accent2"/>
              </a:solidFill>
              <a:latin typeface="Calibri" charset="0"/>
              <a:ea typeface="Calibri" charset="0"/>
              <a:cs typeface="Calibri" charset="0"/>
            </a:endParaRPr>
          </a:p>
        </p:txBody>
      </p:sp>
      <p:sp>
        <p:nvSpPr>
          <p:cNvPr id="6" name="Untertitel 4">
            <a:extLst>
              <a:ext uri="{FF2B5EF4-FFF2-40B4-BE49-F238E27FC236}">
                <a16:creationId xmlns:a16="http://schemas.microsoft.com/office/drawing/2014/main" id="{FB7D0B48-CB37-49EE-9B69-B736D790F578}"/>
              </a:ext>
            </a:extLst>
          </p:cNvPr>
          <p:cNvSpPr txBox="1">
            <a:spLocks/>
          </p:cNvSpPr>
          <p:nvPr/>
        </p:nvSpPr>
        <p:spPr>
          <a:xfrm>
            <a:off x="1524000" y="3982914"/>
            <a:ext cx="9144000" cy="1274885"/>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e-DE" sz="4800" dirty="0"/>
          </a:p>
        </p:txBody>
      </p:sp>
    </p:spTree>
    <p:extLst>
      <p:ext uri="{BB962C8B-B14F-4D97-AF65-F5344CB8AC3E}">
        <p14:creationId xmlns:p14="http://schemas.microsoft.com/office/powerpoint/2010/main" val="1713860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41E94A4-4F42-49A1-AD1C-FF0CE1642C33}"/>
              </a:ext>
            </a:extLst>
          </p:cNvPr>
          <p:cNvSpPr>
            <a:spLocks noGrp="1"/>
          </p:cNvSpPr>
          <p:nvPr>
            <p:ph type="ctrTitle"/>
          </p:nvPr>
        </p:nvSpPr>
        <p:spPr>
          <a:xfrm>
            <a:off x="6096000" y="706726"/>
            <a:ext cx="5422465" cy="4637314"/>
          </a:xfrm>
        </p:spPr>
        <p:txBody>
          <a:bodyPr>
            <a:normAutofit/>
          </a:bodyPr>
          <a:lstStyle/>
          <a:p>
            <a:pPr algn="l"/>
            <a:r>
              <a:rPr lang="de-DE" sz="5400" b="1" dirty="0">
                <a:solidFill>
                  <a:srgbClr val="00C0DA"/>
                </a:solidFill>
                <a:latin typeface="Calibri" charset="0"/>
                <a:ea typeface="Calibri" charset="0"/>
                <a:cs typeface="Calibri" charset="0"/>
              </a:rPr>
              <a:t>Mit Fehlverhalten im Team umgehen</a:t>
            </a:r>
            <a:br>
              <a:rPr lang="de-DE" sz="5400" b="1" dirty="0">
                <a:solidFill>
                  <a:srgbClr val="00B050"/>
                </a:solidFill>
                <a:latin typeface="Calibri" charset="0"/>
                <a:ea typeface="Calibri" charset="0"/>
                <a:cs typeface="Calibri" charset="0"/>
              </a:rPr>
            </a:br>
            <a:endParaRPr lang="de-DE" sz="5400" b="1" dirty="0">
              <a:solidFill>
                <a:srgbClr val="00B050"/>
              </a:solidFill>
              <a:latin typeface="Calibri" charset="0"/>
              <a:ea typeface="Calibri" charset="0"/>
              <a:cs typeface="Calibri" charset="0"/>
            </a:endParaRPr>
          </a:p>
        </p:txBody>
      </p:sp>
    </p:spTree>
    <p:extLst>
      <p:ext uri="{BB962C8B-B14F-4D97-AF65-F5344CB8AC3E}">
        <p14:creationId xmlns:p14="http://schemas.microsoft.com/office/powerpoint/2010/main" val="42328098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a:xfrm>
            <a:off x="838200" y="365125"/>
            <a:ext cx="11107994" cy="1200329"/>
          </a:xfrm>
        </p:spPr>
        <p:txBody>
          <a:bodyPr>
            <a:normAutofit fontScale="90000"/>
          </a:bodyPr>
          <a:lstStyle/>
          <a:p>
            <a:r>
              <a:rPr lang="de-DE" dirty="0">
                <a:solidFill>
                  <a:srgbClr val="00C0DA"/>
                </a:solidFill>
                <a:latin typeface="Calibri" charset="0"/>
                <a:ea typeface="Calibri" charset="0"/>
                <a:cs typeface="Calibri" charset="0"/>
              </a:rPr>
              <a:t>Mit Fehlverhalten im Team umgehen</a:t>
            </a:r>
            <a:br>
              <a:rPr lang="de-DE" b="1" dirty="0">
                <a:latin typeface="Calibri" charset="0"/>
                <a:ea typeface="Calibri" charset="0"/>
                <a:cs typeface="Calibri" charset="0"/>
              </a:rPr>
            </a:br>
            <a:r>
              <a:rPr lang="de-DE" b="1" dirty="0">
                <a:latin typeface="Calibri" charset="0"/>
                <a:ea typeface="Calibri" charset="0"/>
                <a:cs typeface="Calibri" charset="0"/>
              </a:rPr>
              <a:t>Zentrale Aspekte </a:t>
            </a:r>
            <a:r>
              <a:rPr kumimoji="0" lang="de-DE" sz="2700" b="0" i="0" u="none" strike="noStrike" kern="1200" cap="none" spc="0" normalizeH="0" baseline="0" noProof="0" dirty="0">
                <a:ln>
                  <a:noFill/>
                </a:ln>
                <a:solidFill>
                  <a:srgbClr val="000000"/>
                </a:solidFill>
                <a:effectLst/>
                <a:uLnTx/>
                <a:uFillTx/>
                <a:latin typeface="Calibri" charset="0"/>
                <a:ea typeface="Calibri" charset="0"/>
                <a:cs typeface="Calibri" charset="0"/>
              </a:rPr>
              <a:t>(Bildungsplan, S. 30)</a:t>
            </a:r>
            <a:endParaRPr lang="de-DE" dirty="0">
              <a:highlight>
                <a:srgbClr val="FFFF00"/>
              </a:highlight>
            </a:endParaRPr>
          </a:p>
        </p:txBody>
      </p:sp>
      <p:sp>
        <p:nvSpPr>
          <p:cNvPr id="3" name="Inhaltsplatzhalter 2">
            <a:extLst>
              <a:ext uri="{FF2B5EF4-FFF2-40B4-BE49-F238E27FC236}">
                <a16:creationId xmlns:a16="http://schemas.microsoft.com/office/drawing/2014/main" id="{584EC4B9-BED7-CBC8-B1B0-6C7FBB082376}"/>
              </a:ext>
            </a:extLst>
          </p:cNvPr>
          <p:cNvSpPr>
            <a:spLocks noGrp="1"/>
          </p:cNvSpPr>
          <p:nvPr>
            <p:ph idx="1"/>
          </p:nvPr>
        </p:nvSpPr>
        <p:spPr>
          <a:xfrm>
            <a:off x="838200" y="1644350"/>
            <a:ext cx="10740390" cy="4848525"/>
          </a:xfrm>
        </p:spPr>
        <p:txBody>
          <a:bodyPr>
            <a:normAutofit fontScale="92500" lnSpcReduction="20000"/>
          </a:bodyPr>
          <a:lstStyle/>
          <a:p>
            <a:pPr>
              <a:buFont typeface="Wingdings" panose="05000000000000000000" pitchFamily="2" charset="2"/>
              <a:buChar char="Ø"/>
            </a:pPr>
            <a:r>
              <a:rPr lang="de-DE" sz="2800" dirty="0"/>
              <a:t>Worum geht es? </a:t>
            </a:r>
          </a:p>
          <a:p>
            <a:pPr marL="1143000" lvl="1" indent="-457200">
              <a:buFont typeface="Symbol" panose="05050102010706020507" pitchFamily="18" charset="2"/>
              <a:buChar char="-"/>
            </a:pPr>
            <a:r>
              <a:rPr lang="de-DE" dirty="0"/>
              <a:t>Fehler und Fehlverhalten gehören zu den Risiken des Alltags – in jedem Beruf.</a:t>
            </a:r>
          </a:p>
          <a:p>
            <a:pPr marL="1143000" lvl="1" indent="-457200">
              <a:buFont typeface="Symbol" panose="05050102010706020507" pitchFamily="18" charset="2"/>
              <a:buChar char="-"/>
            </a:pPr>
            <a:r>
              <a:rPr lang="de-DE" dirty="0"/>
              <a:t>Im Team soll über Formen, Ursachen und Folgen von Fehlverhalten gesprochen werden.</a:t>
            </a:r>
          </a:p>
          <a:p>
            <a:pPr marL="1143000" lvl="1" indent="-457200">
              <a:buFont typeface="Symbol" panose="05050102010706020507" pitchFamily="18" charset="2"/>
              <a:buChar char="-"/>
            </a:pPr>
            <a:r>
              <a:rPr lang="de-DE" dirty="0"/>
              <a:t>Im Team ist zu vereinbaren, wie </a:t>
            </a:r>
            <a:r>
              <a:rPr lang="de-DE" dirty="0" err="1"/>
              <a:t>Kolleg:innen</a:t>
            </a:r>
            <a:r>
              <a:rPr lang="de-DE" dirty="0"/>
              <a:t> auf Fehlverhalten angesprochen werden.</a:t>
            </a:r>
          </a:p>
          <a:p>
            <a:pPr>
              <a:buFont typeface="Wingdings" panose="05000000000000000000" pitchFamily="2" charset="2"/>
              <a:buChar char="Ø"/>
            </a:pPr>
            <a:r>
              <a:rPr lang="de-DE" sz="2800" dirty="0"/>
              <a:t>Was bedeutet das für die pädagogische Beziehung? </a:t>
            </a:r>
          </a:p>
          <a:p>
            <a:pPr marL="1143000" lvl="1" indent="-457200">
              <a:buFont typeface="Symbol" panose="05050102010706020507" pitchFamily="18" charset="2"/>
              <a:buChar char="-"/>
            </a:pPr>
            <a:r>
              <a:rPr lang="de-DE" dirty="0"/>
              <a:t>Kinder nehmen Grenzverletzungen durch Erwachsene wahr.</a:t>
            </a:r>
          </a:p>
          <a:p>
            <a:pPr marL="1143000" lvl="1" indent="-457200">
              <a:buFont typeface="Symbol" panose="05050102010706020507" pitchFamily="18" charset="2"/>
              <a:buChar char="-"/>
            </a:pPr>
            <a:r>
              <a:rPr lang="de-DE" dirty="0"/>
              <a:t>Kinder erleben: Fehler und Fehlverhalten gehören zum Alltag. Es gilt, Fehler einzugestehen und zu korrigieren, ggf. um Entschuldigung zu bitten und jede Form von Machtmissbrauch sofort zu verhindern. </a:t>
            </a:r>
          </a:p>
          <a:p>
            <a:pPr>
              <a:buFont typeface="Wingdings" panose="05000000000000000000" pitchFamily="2" charset="2"/>
              <a:buChar char="Ø"/>
            </a:pPr>
            <a:r>
              <a:rPr lang="de-DE" sz="2800" dirty="0"/>
              <a:t>Risiken: </a:t>
            </a:r>
          </a:p>
          <a:p>
            <a:pPr marL="1143000" lvl="1" indent="-457200">
              <a:buFont typeface="Symbol" panose="05050102010706020507" pitchFamily="18" charset="2"/>
              <a:buChar char="-"/>
            </a:pPr>
            <a:r>
              <a:rPr lang="de-DE" dirty="0"/>
              <a:t>Fehlverhalten oder Machtmissbrauch sind grundsätzlich Risiken für Kinder. </a:t>
            </a:r>
          </a:p>
          <a:p>
            <a:pPr marL="1143000" lvl="1" indent="-457200">
              <a:buFont typeface="Symbol" panose="05050102010706020507" pitchFamily="18" charset="2"/>
              <a:buChar char="-"/>
            </a:pPr>
            <a:r>
              <a:rPr lang="de-DE" dirty="0"/>
              <a:t>Erhöht werden diese Risiken, wenn Fehlverhalten durch </a:t>
            </a:r>
            <a:r>
              <a:rPr lang="de-DE" dirty="0" err="1"/>
              <a:t>Kolleg:innen</a:t>
            </a:r>
            <a:r>
              <a:rPr lang="de-DE" dirty="0"/>
              <a:t> ignoriert oder durch passives Schweigen oder aktives Mittun verstärkt wird.</a:t>
            </a:r>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p:txBody>
      </p:sp>
      <p:sp>
        <p:nvSpPr>
          <p:cNvPr id="4" name="Rechteck 3">
            <a:extLst>
              <a:ext uri="{FF2B5EF4-FFF2-40B4-BE49-F238E27FC236}">
                <a16:creationId xmlns:a16="http://schemas.microsoft.com/office/drawing/2014/main" id="{901763B4-C22C-659D-C5FF-2326E266DC9E}"/>
              </a:ext>
            </a:extLst>
          </p:cNvPr>
          <p:cNvSpPr/>
          <p:nvPr/>
        </p:nvSpPr>
        <p:spPr>
          <a:xfrm>
            <a:off x="11798710" y="0"/>
            <a:ext cx="393290" cy="2758440"/>
          </a:xfrm>
          <a:prstGeom prst="rect">
            <a:avLst/>
          </a:prstGeom>
          <a:solidFill>
            <a:srgbClr val="00C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743501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a:xfrm>
            <a:off x="838200" y="365125"/>
            <a:ext cx="11107994" cy="1200329"/>
          </a:xfrm>
        </p:spPr>
        <p:txBody>
          <a:bodyPr>
            <a:normAutofit fontScale="90000"/>
          </a:bodyPr>
          <a:lstStyle/>
          <a:p>
            <a:r>
              <a:rPr lang="de-DE" dirty="0">
                <a:solidFill>
                  <a:srgbClr val="00C0DA"/>
                </a:solidFill>
                <a:latin typeface="Calibri" charset="0"/>
                <a:ea typeface="Calibri" charset="0"/>
                <a:cs typeface="Calibri" charset="0"/>
              </a:rPr>
              <a:t>Mit Fehlverhalten im Team umgehen</a:t>
            </a:r>
            <a:br>
              <a:rPr lang="de-DE" b="1" dirty="0">
                <a:latin typeface="Calibri" charset="0"/>
                <a:ea typeface="Calibri" charset="0"/>
                <a:cs typeface="Calibri" charset="0"/>
              </a:rPr>
            </a:br>
            <a:r>
              <a:rPr lang="de-DE" b="1" dirty="0">
                <a:latin typeface="Calibri" charset="0"/>
                <a:ea typeface="Calibri" charset="0"/>
                <a:cs typeface="Calibri" charset="0"/>
              </a:rPr>
              <a:t>Rechtliche Hintergründe </a:t>
            </a:r>
            <a:r>
              <a:rPr kumimoji="0" lang="de-DE" sz="2700" b="0" i="0" u="none" strike="noStrike" kern="1200" cap="none" spc="0" normalizeH="0" baseline="0" noProof="0" dirty="0">
                <a:ln>
                  <a:noFill/>
                </a:ln>
                <a:solidFill>
                  <a:srgbClr val="000000"/>
                </a:solidFill>
                <a:effectLst/>
                <a:uLnTx/>
                <a:uFillTx/>
                <a:latin typeface="Calibri" charset="0"/>
                <a:ea typeface="Calibri" charset="0"/>
                <a:cs typeface="Calibri" charset="0"/>
              </a:rPr>
              <a:t>(Bildungsplan, S. 7 und S. 30)</a:t>
            </a:r>
            <a:endParaRPr lang="de-DE" dirty="0">
              <a:highlight>
                <a:srgbClr val="FFFF00"/>
              </a:highlight>
            </a:endParaRPr>
          </a:p>
        </p:txBody>
      </p:sp>
      <p:sp>
        <p:nvSpPr>
          <p:cNvPr id="4" name="Rechteck 3">
            <a:extLst>
              <a:ext uri="{FF2B5EF4-FFF2-40B4-BE49-F238E27FC236}">
                <a16:creationId xmlns:a16="http://schemas.microsoft.com/office/drawing/2014/main" id="{CAE08F80-01C4-40E7-C4A7-F9E7682FB837}"/>
              </a:ext>
            </a:extLst>
          </p:cNvPr>
          <p:cNvSpPr/>
          <p:nvPr/>
        </p:nvSpPr>
        <p:spPr>
          <a:xfrm>
            <a:off x="11798710" y="0"/>
            <a:ext cx="393290" cy="2758440"/>
          </a:xfrm>
          <a:prstGeom prst="rect">
            <a:avLst/>
          </a:prstGeom>
          <a:solidFill>
            <a:srgbClr val="00C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Inhaltsplatzhalter 2">
            <a:extLst>
              <a:ext uri="{FF2B5EF4-FFF2-40B4-BE49-F238E27FC236}">
                <a16:creationId xmlns:a16="http://schemas.microsoft.com/office/drawing/2014/main" id="{584EC4B9-BED7-CBC8-B1B0-6C7FBB082376}"/>
              </a:ext>
            </a:extLst>
          </p:cNvPr>
          <p:cNvSpPr>
            <a:spLocks noGrp="1"/>
          </p:cNvSpPr>
          <p:nvPr>
            <p:ph idx="1"/>
          </p:nvPr>
        </p:nvSpPr>
        <p:spPr>
          <a:xfrm>
            <a:off x="699650" y="1644350"/>
            <a:ext cx="11291888" cy="4848525"/>
          </a:xfrm>
        </p:spPr>
        <p:txBody>
          <a:bodyPr>
            <a:normAutofit fontScale="92500"/>
          </a:bodyPr>
          <a:lstStyle/>
          <a:p>
            <a:pPr>
              <a:buFont typeface="Wingdings" panose="05000000000000000000" pitchFamily="2" charset="2"/>
              <a:buChar char="Ø"/>
            </a:pPr>
            <a:r>
              <a:rPr lang="de-DE" dirty="0"/>
              <a:t>§45 SGB VIII: </a:t>
            </a:r>
            <a:r>
              <a:rPr lang="de-DE" sz="2600" dirty="0"/>
              <a:t>Betriebserlaubnis hängt an „Gewährleistung des Kindeswohls“ </a:t>
            </a:r>
          </a:p>
          <a:p>
            <a:pPr marL="1143000" lvl="1" indent="-457200">
              <a:buFont typeface="Symbol" panose="05050102010706020507" pitchFamily="18" charset="2"/>
              <a:buChar char="-"/>
            </a:pPr>
            <a:r>
              <a:rPr lang="de-DE" dirty="0"/>
              <a:t>Sicherung der Rechte von Kindern</a:t>
            </a:r>
          </a:p>
          <a:p>
            <a:pPr marL="1143000" lvl="1" indent="-457200">
              <a:buFont typeface="Symbol" panose="05050102010706020507" pitchFamily="18" charset="2"/>
              <a:buChar char="-"/>
            </a:pPr>
            <a:r>
              <a:rPr lang="de-DE" dirty="0"/>
              <a:t>Entwicklung, Anwendung und Überprüfung eines Konzepts zum Schutz vor Gewalt</a:t>
            </a:r>
          </a:p>
          <a:p>
            <a:pPr marL="1143000" lvl="1" indent="-457200">
              <a:buFont typeface="Symbol" panose="05050102010706020507" pitchFamily="18" charset="2"/>
              <a:buChar char="-"/>
            </a:pPr>
            <a:r>
              <a:rPr lang="de-DE" dirty="0"/>
              <a:t>Geeignete Verfahren der Beteiligung sowie die Möglichkeit der Beschwerde in persönlichen Angelegenheiten</a:t>
            </a:r>
          </a:p>
          <a:p>
            <a:pPr marL="1143000" lvl="1" indent="-457200">
              <a:buFont typeface="Symbol" panose="05050102010706020507" pitchFamily="18" charset="2"/>
              <a:buChar char="-"/>
            </a:pPr>
            <a:endParaRPr lang="de-DE" sz="500" dirty="0"/>
          </a:p>
          <a:p>
            <a:pPr>
              <a:buFont typeface="Wingdings" panose="05000000000000000000" pitchFamily="2" charset="2"/>
              <a:buChar char="Ø"/>
            </a:pPr>
            <a:r>
              <a:rPr lang="de-DE" dirty="0"/>
              <a:t>§8 SGB VIII: </a:t>
            </a:r>
            <a:r>
              <a:rPr lang="de-DE" sz="2600" dirty="0"/>
              <a:t>Beteiligung von Kindern muss in einer für sie verständlichen, nachvollziehbaren und wahrnehmbaren Form erfolgen.</a:t>
            </a:r>
          </a:p>
          <a:p>
            <a:endParaRPr lang="de-DE" sz="500" dirty="0"/>
          </a:p>
          <a:p>
            <a:pPr>
              <a:buFont typeface="Wingdings" panose="05000000000000000000" pitchFamily="2" charset="2"/>
              <a:buChar char="Ø"/>
            </a:pPr>
            <a:r>
              <a:rPr lang="de-DE" dirty="0"/>
              <a:t>§47 SGB VIII: </a:t>
            </a:r>
            <a:r>
              <a:rPr lang="de-DE" sz="2600" dirty="0"/>
              <a:t>„Der Träger einer erlaubnispflichtigen Einrichtung hat der zuständigen Behörde unverzüglich […] Ereignisse oder Entwicklungen, die geeignet sind, das Wohl der Kinder und Jugendlichen zu beeinträchtigen […], anzuzeigen“.</a:t>
            </a:r>
          </a:p>
        </p:txBody>
      </p:sp>
    </p:spTree>
    <p:extLst>
      <p:ext uri="{BB962C8B-B14F-4D97-AF65-F5344CB8AC3E}">
        <p14:creationId xmlns:p14="http://schemas.microsoft.com/office/powerpoint/2010/main" val="1891580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1947759B-62F6-400F-BD30-A86F41F936F3}"/>
              </a:ext>
            </a:extLst>
          </p:cNvPr>
          <p:cNvSpPr>
            <a:spLocks noGrp="1"/>
          </p:cNvSpPr>
          <p:nvPr>
            <p:ph type="title"/>
          </p:nvPr>
        </p:nvSpPr>
        <p:spPr>
          <a:xfrm>
            <a:off x="748981" y="442297"/>
            <a:ext cx="9404723" cy="1400530"/>
          </a:xfrm>
        </p:spPr>
        <p:txBody>
          <a:bodyPr>
            <a:normAutofit/>
          </a:bodyPr>
          <a:lstStyle/>
          <a:p>
            <a:r>
              <a:rPr lang="de-DE" sz="4000" b="1" dirty="0">
                <a:solidFill>
                  <a:srgbClr val="00C0DA"/>
                </a:solidFill>
                <a:latin typeface="Calibri" charset="0"/>
                <a:ea typeface="Calibri" charset="0"/>
                <a:cs typeface="Calibri" charset="0"/>
              </a:rPr>
              <a:t>Formen von Fehlverhalten… </a:t>
            </a:r>
          </a:p>
        </p:txBody>
      </p:sp>
      <p:sp>
        <p:nvSpPr>
          <p:cNvPr id="3" name="Inhaltsplatzhalter 2">
            <a:extLst>
              <a:ext uri="{FF2B5EF4-FFF2-40B4-BE49-F238E27FC236}">
                <a16:creationId xmlns:a16="http://schemas.microsoft.com/office/drawing/2014/main" id="{745EADAD-EF32-4873-BB74-E30E1607995A}"/>
              </a:ext>
            </a:extLst>
          </p:cNvPr>
          <p:cNvSpPr>
            <a:spLocks noGrp="1"/>
          </p:cNvSpPr>
          <p:nvPr>
            <p:ph idx="1"/>
          </p:nvPr>
        </p:nvSpPr>
        <p:spPr>
          <a:xfrm>
            <a:off x="810487" y="2009349"/>
            <a:ext cx="11134727" cy="505683"/>
          </a:xfrm>
        </p:spPr>
        <p:txBody>
          <a:bodyPr>
            <a:noAutofit/>
          </a:bodyPr>
          <a:lstStyle/>
          <a:p>
            <a:pPr>
              <a:buFont typeface="Wingdings" panose="05000000000000000000" pitchFamily="2" charset="2"/>
              <a:buChar char="Ø"/>
            </a:pPr>
            <a:r>
              <a:rPr lang="de-DE" sz="2400" dirty="0">
                <a:latin typeface="Calibri" charset="0"/>
                <a:ea typeface="Calibri" charset="0"/>
                <a:cs typeface="Calibri" charset="0"/>
              </a:rPr>
              <a:t>… pädagogischer Fachkräfte, die Sie schon beobachtet haben:</a:t>
            </a:r>
          </a:p>
        </p:txBody>
      </p:sp>
      <p:sp>
        <p:nvSpPr>
          <p:cNvPr id="2" name="Textfeld 1">
            <a:extLst>
              <a:ext uri="{FF2B5EF4-FFF2-40B4-BE49-F238E27FC236}">
                <a16:creationId xmlns:a16="http://schemas.microsoft.com/office/drawing/2014/main" id="{D3036E66-7BBA-4AB5-AE42-C6E81018950D}"/>
              </a:ext>
            </a:extLst>
          </p:cNvPr>
          <p:cNvSpPr txBox="1"/>
          <p:nvPr/>
        </p:nvSpPr>
        <p:spPr>
          <a:xfrm>
            <a:off x="955589" y="2586681"/>
            <a:ext cx="5140411" cy="3748216"/>
          </a:xfrm>
          <a:prstGeom prst="rect">
            <a:avLst/>
          </a:prstGeom>
          <a:noFill/>
        </p:spPr>
        <p:txBody>
          <a:bodyPr wrap="square" rtlCol="0">
            <a:spAutoFit/>
          </a:bodyPr>
          <a:lstStyle/>
          <a:p>
            <a:endParaRPr lang="de-DE" dirty="0"/>
          </a:p>
        </p:txBody>
      </p:sp>
      <p:sp>
        <p:nvSpPr>
          <p:cNvPr id="6" name="Textfeld 5">
            <a:extLst>
              <a:ext uri="{FF2B5EF4-FFF2-40B4-BE49-F238E27FC236}">
                <a16:creationId xmlns:a16="http://schemas.microsoft.com/office/drawing/2014/main" id="{FB635DEC-949B-479A-AD7E-CC6A927305EF}"/>
              </a:ext>
            </a:extLst>
          </p:cNvPr>
          <p:cNvSpPr txBox="1"/>
          <p:nvPr/>
        </p:nvSpPr>
        <p:spPr>
          <a:xfrm>
            <a:off x="955588" y="2586681"/>
            <a:ext cx="5140411" cy="3748216"/>
          </a:xfrm>
          <a:prstGeom prst="rect">
            <a:avLst/>
          </a:prstGeom>
          <a:noFill/>
        </p:spPr>
        <p:txBody>
          <a:bodyPr wrap="square" rtlCol="0">
            <a:spAutoFit/>
          </a:bodyPr>
          <a:lstStyle/>
          <a:p>
            <a:endParaRPr lang="de-DE" dirty="0"/>
          </a:p>
        </p:txBody>
      </p:sp>
      <p:sp>
        <p:nvSpPr>
          <p:cNvPr id="7" name="Textfeld 6">
            <a:extLst>
              <a:ext uri="{FF2B5EF4-FFF2-40B4-BE49-F238E27FC236}">
                <a16:creationId xmlns:a16="http://schemas.microsoft.com/office/drawing/2014/main" id="{7D4DAA68-E86E-4E43-AC3C-484B2F1CA7C2}"/>
              </a:ext>
            </a:extLst>
          </p:cNvPr>
          <p:cNvSpPr txBox="1"/>
          <p:nvPr/>
        </p:nvSpPr>
        <p:spPr>
          <a:xfrm>
            <a:off x="927879" y="2772207"/>
            <a:ext cx="5140411" cy="1046440"/>
          </a:xfrm>
          <a:prstGeom prst="rect">
            <a:avLst/>
          </a:prstGeom>
          <a:noFill/>
        </p:spPr>
        <p:txBody>
          <a:bodyPr wrap="square" rtlCol="0">
            <a:spAutoFit/>
          </a:bodyPr>
          <a:lstStyle/>
          <a:p>
            <a:pPr marL="342900" indent="-342900">
              <a:buFont typeface="Symbol" panose="05050102010706020507" pitchFamily="18" charset="2"/>
              <a:buChar char="-"/>
            </a:pPr>
            <a:r>
              <a:rPr lang="de-DE" sz="2200" dirty="0"/>
              <a:t>…</a:t>
            </a:r>
          </a:p>
          <a:p>
            <a:endParaRPr lang="de-DE" sz="2000" dirty="0"/>
          </a:p>
          <a:p>
            <a:endParaRPr lang="de-DE" sz="2000" dirty="0"/>
          </a:p>
        </p:txBody>
      </p:sp>
      <p:sp>
        <p:nvSpPr>
          <p:cNvPr id="8" name="Textfeld 7">
            <a:extLst>
              <a:ext uri="{FF2B5EF4-FFF2-40B4-BE49-F238E27FC236}">
                <a16:creationId xmlns:a16="http://schemas.microsoft.com/office/drawing/2014/main" id="{A50A6B78-19BA-452E-B5A3-170A8EFF0BEF}"/>
              </a:ext>
            </a:extLst>
          </p:cNvPr>
          <p:cNvSpPr txBox="1"/>
          <p:nvPr/>
        </p:nvSpPr>
        <p:spPr>
          <a:xfrm>
            <a:off x="6185679" y="2772207"/>
            <a:ext cx="5140411" cy="1261884"/>
          </a:xfrm>
          <a:prstGeom prst="rect">
            <a:avLst/>
          </a:prstGeom>
          <a:noFill/>
        </p:spPr>
        <p:txBody>
          <a:bodyPr wrap="square" rtlCol="0">
            <a:spAutoFit/>
          </a:bodyPr>
          <a:lstStyle/>
          <a:p>
            <a:pPr marL="342900" indent="-342900">
              <a:buFont typeface="Symbol" panose="05050102010706020507" pitchFamily="18" charset="2"/>
              <a:buChar char="-"/>
            </a:pPr>
            <a:r>
              <a:rPr lang="de-DE" sz="2200" dirty="0"/>
              <a:t>…</a:t>
            </a:r>
          </a:p>
          <a:p>
            <a:endParaRPr lang="de-DE" dirty="0"/>
          </a:p>
          <a:p>
            <a:endParaRPr lang="de-DE" dirty="0"/>
          </a:p>
          <a:p>
            <a:endParaRPr lang="de-DE" dirty="0"/>
          </a:p>
        </p:txBody>
      </p:sp>
      <p:sp>
        <p:nvSpPr>
          <p:cNvPr id="4" name="Rechteck 3">
            <a:extLst>
              <a:ext uri="{FF2B5EF4-FFF2-40B4-BE49-F238E27FC236}">
                <a16:creationId xmlns:a16="http://schemas.microsoft.com/office/drawing/2014/main" id="{5DD1CC50-B420-DD51-A8C2-481B1433E6FF}"/>
              </a:ext>
            </a:extLst>
          </p:cNvPr>
          <p:cNvSpPr/>
          <p:nvPr/>
        </p:nvSpPr>
        <p:spPr>
          <a:xfrm>
            <a:off x="11798710" y="0"/>
            <a:ext cx="393290" cy="2758440"/>
          </a:xfrm>
          <a:prstGeom prst="rect">
            <a:avLst/>
          </a:prstGeom>
          <a:solidFill>
            <a:srgbClr val="00C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838613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691E59E0-AEFE-4CA3-B2D3-8A4DF1D4DFBC}"/>
              </a:ext>
            </a:extLst>
          </p:cNvPr>
          <p:cNvSpPr>
            <a:spLocks noGrp="1"/>
          </p:cNvSpPr>
          <p:nvPr>
            <p:ph type="title"/>
          </p:nvPr>
        </p:nvSpPr>
        <p:spPr>
          <a:xfrm>
            <a:off x="792134" y="401384"/>
            <a:ext cx="11071860" cy="1325563"/>
          </a:xfrm>
        </p:spPr>
        <p:txBody>
          <a:bodyPr>
            <a:normAutofit/>
          </a:bodyPr>
          <a:lstStyle/>
          <a:p>
            <a:r>
              <a:rPr lang="de-DE" sz="4000" b="1" dirty="0">
                <a:solidFill>
                  <a:srgbClr val="00C0DA"/>
                </a:solidFill>
                <a:latin typeface="Calibri" charset="0"/>
                <a:ea typeface="Calibri" charset="0"/>
                <a:cs typeface="Calibri" charset="0"/>
              </a:rPr>
              <a:t>Austausch zu einigen Vorsicht-Sätzen</a:t>
            </a:r>
          </a:p>
        </p:txBody>
      </p:sp>
      <p:sp>
        <p:nvSpPr>
          <p:cNvPr id="3" name="Inhaltsplatzhalter 2">
            <a:extLst>
              <a:ext uri="{FF2B5EF4-FFF2-40B4-BE49-F238E27FC236}">
                <a16:creationId xmlns:a16="http://schemas.microsoft.com/office/drawing/2014/main" id="{71A954D3-65D1-42EF-87CD-BF7ED2E76942}"/>
              </a:ext>
            </a:extLst>
          </p:cNvPr>
          <p:cNvSpPr>
            <a:spLocks noGrp="1"/>
          </p:cNvSpPr>
          <p:nvPr>
            <p:ph idx="1"/>
          </p:nvPr>
        </p:nvSpPr>
        <p:spPr>
          <a:xfrm>
            <a:off x="964082" y="3299218"/>
            <a:ext cx="5490195" cy="1490387"/>
          </a:xfrm>
          <a:ln w="12700">
            <a:solidFill>
              <a:srgbClr val="7030A0"/>
            </a:solidFill>
          </a:ln>
        </p:spPr>
        <p:txBody>
          <a:bodyPr>
            <a:noAutofit/>
          </a:bodyPr>
          <a:lstStyle/>
          <a:p>
            <a:pPr marL="0" indent="0">
              <a:buNone/>
            </a:pPr>
            <a:r>
              <a:rPr lang="de-DE" sz="2200" i="1" dirty="0"/>
              <a:t>Lasst Kindern mit ihren Gefühlen nicht allein, zum Beispiel indem ihr sagt: „Wenn du fertig bist mit Bocken, kannst du gern nachkommen.“ </a:t>
            </a:r>
            <a:r>
              <a:rPr lang="de-DE" sz="1800" dirty="0"/>
              <a:t>(S. 197)</a:t>
            </a:r>
          </a:p>
        </p:txBody>
      </p:sp>
      <p:sp>
        <p:nvSpPr>
          <p:cNvPr id="4" name="Inhaltsplatzhalter 2">
            <a:extLst>
              <a:ext uri="{FF2B5EF4-FFF2-40B4-BE49-F238E27FC236}">
                <a16:creationId xmlns:a16="http://schemas.microsoft.com/office/drawing/2014/main" id="{72260D91-F276-4889-8B80-0BDEB339AE48}"/>
              </a:ext>
            </a:extLst>
          </p:cNvPr>
          <p:cNvSpPr txBox="1">
            <a:spLocks/>
          </p:cNvSpPr>
          <p:nvPr/>
        </p:nvSpPr>
        <p:spPr>
          <a:xfrm>
            <a:off x="7101839" y="3586408"/>
            <a:ext cx="4251959" cy="1200330"/>
          </a:xfrm>
          <a:prstGeom prst="rect">
            <a:avLst/>
          </a:prstGeom>
          <a:ln w="12700">
            <a:solidFill>
              <a:srgbClr val="7030A0"/>
            </a:solidFill>
          </a:ln>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2200" i="1" dirty="0"/>
              <a:t>Werdet bei Übergriffen zwischen Kindern nicht selbst übergriffig.</a:t>
            </a:r>
          </a:p>
          <a:p>
            <a:r>
              <a:rPr lang="de-DE" sz="1800" dirty="0"/>
              <a:t>(S. 187)</a:t>
            </a:r>
          </a:p>
        </p:txBody>
      </p:sp>
      <p:sp>
        <p:nvSpPr>
          <p:cNvPr id="6" name="Inhaltsplatzhalter 2">
            <a:extLst>
              <a:ext uri="{FF2B5EF4-FFF2-40B4-BE49-F238E27FC236}">
                <a16:creationId xmlns:a16="http://schemas.microsoft.com/office/drawing/2014/main" id="{BE2581C4-D6FB-42A2-BD19-E6EBC306CB56}"/>
              </a:ext>
            </a:extLst>
          </p:cNvPr>
          <p:cNvSpPr txBox="1">
            <a:spLocks/>
          </p:cNvSpPr>
          <p:nvPr/>
        </p:nvSpPr>
        <p:spPr>
          <a:xfrm>
            <a:off x="948706" y="1656711"/>
            <a:ext cx="5490196" cy="1186502"/>
          </a:xfrm>
          <a:prstGeom prst="rect">
            <a:avLst/>
          </a:prstGeom>
          <a:ln w="12700">
            <a:solidFill>
              <a:srgbClr val="7030A0"/>
            </a:solidFill>
          </a:ln>
        </p:spPr>
        <p:txBody>
          <a:bodyPr vert="horz" lIns="91440" tIns="45720" rIns="91440" bIns="45720" rtlCol="0">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2400" i="1" dirty="0"/>
              <a:t>Drängt Kinder weder dazu, etwas zu essen oder zu kosten, was sie nicht möchten, noch dazu, aufzuessen oder auszutrinken. </a:t>
            </a:r>
            <a:r>
              <a:rPr lang="de-DE" sz="1900" dirty="0"/>
              <a:t>(S. 67)</a:t>
            </a:r>
          </a:p>
        </p:txBody>
      </p:sp>
      <p:sp>
        <p:nvSpPr>
          <p:cNvPr id="2" name="Textfeld 1">
            <a:extLst>
              <a:ext uri="{FF2B5EF4-FFF2-40B4-BE49-F238E27FC236}">
                <a16:creationId xmlns:a16="http://schemas.microsoft.com/office/drawing/2014/main" id="{6D8C1CD4-B500-4A4E-978C-513E25318C6D}"/>
              </a:ext>
            </a:extLst>
          </p:cNvPr>
          <p:cNvSpPr txBox="1"/>
          <p:nvPr/>
        </p:nvSpPr>
        <p:spPr>
          <a:xfrm>
            <a:off x="948706" y="4907096"/>
            <a:ext cx="10490564" cy="1446550"/>
          </a:xfrm>
          <a:prstGeom prst="rect">
            <a:avLst/>
          </a:prstGeom>
          <a:noFill/>
        </p:spPr>
        <p:txBody>
          <a:bodyPr wrap="square" rtlCol="0">
            <a:spAutoFit/>
          </a:bodyPr>
          <a:lstStyle/>
          <a:p>
            <a:pPr marL="342900" indent="-342900">
              <a:buFont typeface="Symbol" panose="05050102010706020507" pitchFamily="18" charset="2"/>
              <a:buChar char="-"/>
            </a:pPr>
            <a:r>
              <a:rPr lang="de-DE" sz="2200" dirty="0"/>
              <a:t>Was lösen diese Vorsicht-Sätze in Ihnen aus? </a:t>
            </a:r>
          </a:p>
          <a:p>
            <a:pPr marL="342900" indent="-342900">
              <a:buFont typeface="Symbol" panose="05050102010706020507" pitchFamily="18" charset="2"/>
              <a:buChar char="-"/>
            </a:pPr>
            <a:r>
              <a:rPr lang="de-DE" sz="2200" dirty="0"/>
              <a:t>Was denken Sie, warum sind diese Vorsicht-Sätze aus fachlicher Sicht wichtig? </a:t>
            </a:r>
          </a:p>
          <a:p>
            <a:pPr marL="342900" indent="-342900">
              <a:buFont typeface="Symbol" panose="05050102010706020507" pitchFamily="18" charset="2"/>
              <a:buChar char="-"/>
            </a:pPr>
            <a:r>
              <a:rPr lang="de-DE" sz="2200" dirty="0"/>
              <a:t>Haben Sie über ähnliche Themen schon mit Ihrem Team gesprochen? </a:t>
            </a:r>
          </a:p>
        </p:txBody>
      </p:sp>
      <p:sp>
        <p:nvSpPr>
          <p:cNvPr id="9" name="Inhaltsplatzhalter 2">
            <a:extLst>
              <a:ext uri="{FF2B5EF4-FFF2-40B4-BE49-F238E27FC236}">
                <a16:creationId xmlns:a16="http://schemas.microsoft.com/office/drawing/2014/main" id="{85BA8689-4540-4A8A-9E2E-F83592111352}"/>
              </a:ext>
            </a:extLst>
          </p:cNvPr>
          <p:cNvSpPr txBox="1">
            <a:spLocks/>
          </p:cNvSpPr>
          <p:nvPr/>
        </p:nvSpPr>
        <p:spPr>
          <a:xfrm>
            <a:off x="7101840" y="1656465"/>
            <a:ext cx="4251960" cy="1691599"/>
          </a:xfrm>
          <a:prstGeom prst="rect">
            <a:avLst/>
          </a:prstGeom>
          <a:ln w="12700">
            <a:solidFill>
              <a:srgbClr val="7030A0"/>
            </a:solidFill>
          </a:ln>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2200" i="1" dirty="0"/>
              <a:t>Beschämt Kinder nicht, zum Beispiel durch Bloßstellen: </a:t>
            </a:r>
            <a:br>
              <a:rPr lang="de-DE" sz="2200" i="1" dirty="0"/>
            </a:br>
            <a:r>
              <a:rPr lang="de-DE" sz="2200" i="1" dirty="0"/>
              <a:t>„Hu, hier müffelt‘s, da hat einer von euch wohl volle Hosen!“</a:t>
            </a:r>
          </a:p>
          <a:p>
            <a:r>
              <a:rPr lang="de-DE" sz="1800" dirty="0"/>
              <a:t>(S. 89)</a:t>
            </a:r>
          </a:p>
        </p:txBody>
      </p:sp>
      <p:sp>
        <p:nvSpPr>
          <p:cNvPr id="7" name="Rechteck 6">
            <a:extLst>
              <a:ext uri="{FF2B5EF4-FFF2-40B4-BE49-F238E27FC236}">
                <a16:creationId xmlns:a16="http://schemas.microsoft.com/office/drawing/2014/main" id="{8183AC5B-5261-8C1A-21A7-08915313D805}"/>
              </a:ext>
            </a:extLst>
          </p:cNvPr>
          <p:cNvSpPr/>
          <p:nvPr/>
        </p:nvSpPr>
        <p:spPr>
          <a:xfrm>
            <a:off x="11798710" y="0"/>
            <a:ext cx="393290" cy="2758440"/>
          </a:xfrm>
          <a:prstGeom prst="rect">
            <a:avLst/>
          </a:prstGeom>
          <a:solidFill>
            <a:srgbClr val="00C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0035104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1947759B-62F6-400F-BD30-A86F41F936F3}"/>
              </a:ext>
            </a:extLst>
          </p:cNvPr>
          <p:cNvSpPr>
            <a:spLocks noGrp="1"/>
          </p:cNvSpPr>
          <p:nvPr>
            <p:ph type="title"/>
          </p:nvPr>
        </p:nvSpPr>
        <p:spPr>
          <a:xfrm>
            <a:off x="766990" y="355730"/>
            <a:ext cx="9661671" cy="1400530"/>
          </a:xfrm>
        </p:spPr>
        <p:txBody>
          <a:bodyPr>
            <a:normAutofit/>
          </a:bodyPr>
          <a:lstStyle/>
          <a:p>
            <a:r>
              <a:rPr lang="de-DE" sz="4000" b="1" dirty="0">
                <a:solidFill>
                  <a:srgbClr val="00C0DA"/>
                </a:solidFill>
              </a:rPr>
              <a:t>Eigener Umgang mit Feedback &amp; Kritik</a:t>
            </a:r>
            <a:endParaRPr lang="de-DE" sz="4000" b="1" dirty="0">
              <a:solidFill>
                <a:srgbClr val="00C0DA"/>
              </a:solidFill>
              <a:highlight>
                <a:srgbClr val="FFFF00"/>
              </a:highlight>
            </a:endParaRPr>
          </a:p>
        </p:txBody>
      </p:sp>
      <p:sp>
        <p:nvSpPr>
          <p:cNvPr id="3" name="Inhaltsplatzhalter 2">
            <a:extLst>
              <a:ext uri="{FF2B5EF4-FFF2-40B4-BE49-F238E27FC236}">
                <a16:creationId xmlns:a16="http://schemas.microsoft.com/office/drawing/2014/main" id="{745EADAD-EF32-4873-BB74-E30E1607995A}"/>
              </a:ext>
            </a:extLst>
          </p:cNvPr>
          <p:cNvSpPr>
            <a:spLocks noGrp="1"/>
          </p:cNvSpPr>
          <p:nvPr>
            <p:ph idx="1"/>
          </p:nvPr>
        </p:nvSpPr>
        <p:spPr>
          <a:xfrm>
            <a:off x="794700" y="1853248"/>
            <a:ext cx="10475279" cy="4195481"/>
          </a:xfrm>
        </p:spPr>
        <p:txBody>
          <a:bodyPr>
            <a:normAutofit fontScale="77500" lnSpcReduction="20000"/>
          </a:bodyPr>
          <a:lstStyle/>
          <a:p>
            <a:pPr marL="0" marR="0" lvl="0" indent="0" algn="l" defTabSz="914400" rtl="0" eaLnBrk="0" fontAlgn="base" latinLnBrk="0" hangingPunct="0">
              <a:lnSpc>
                <a:spcPct val="100000"/>
              </a:lnSpc>
              <a:spcBef>
                <a:spcPct val="20000"/>
              </a:spcBef>
              <a:spcAft>
                <a:spcPct val="0"/>
              </a:spcAft>
              <a:buClrTx/>
              <a:buSzTx/>
              <a:buFontTx/>
              <a:buNone/>
              <a:tabLst/>
              <a:defRPr/>
            </a:pPr>
            <a:r>
              <a:rPr kumimoji="0" lang="de-DE" sz="2700" b="0" i="1" u="none" strike="noStrike" kern="0" cap="none" spc="0" normalizeH="0" baseline="0" noProof="0" dirty="0">
                <a:ln>
                  <a:noFill/>
                </a:ln>
                <a:effectLst/>
                <a:uLnTx/>
                <a:uFillTx/>
                <a:latin typeface="Century Gothic" panose="020B0502020202020204" pitchFamily="34" charset="0"/>
                <a:ea typeface="+mn-ea"/>
                <a:cs typeface="+mn-cs"/>
              </a:rPr>
              <a:t>Überlegen Sie bitte still für sich …</a:t>
            </a:r>
          </a:p>
          <a:p>
            <a:pPr>
              <a:buFont typeface="Wingdings" panose="05000000000000000000" pitchFamily="2" charset="2"/>
              <a:buChar char="Ø"/>
            </a:pPr>
            <a:r>
              <a:rPr lang="de-DE" sz="2500" dirty="0"/>
              <a:t>Höre ich genau zu, wenn Kritik und Feedback geäußert werden? Bin ich offen dafür? </a:t>
            </a:r>
          </a:p>
          <a:p>
            <a:pPr>
              <a:buFont typeface="Wingdings" panose="05000000000000000000" pitchFamily="2" charset="2"/>
              <a:buChar char="Ø"/>
            </a:pPr>
            <a:r>
              <a:rPr lang="de-DE" sz="2500" dirty="0"/>
              <a:t>Schaffe ich, bei Kritik an mir ruhig und sachlich zu bleiben?</a:t>
            </a:r>
          </a:p>
          <a:p>
            <a:pPr>
              <a:buFont typeface="Wingdings" panose="05000000000000000000" pitchFamily="2" charset="2"/>
              <a:buChar char="Ø"/>
            </a:pPr>
            <a:r>
              <a:rPr lang="de-DE" sz="2500" dirty="0"/>
              <a:t>Bin ich grundsätzlich bereit, mein eigenes Verhalten gegebenenfalls zu verändern?</a:t>
            </a:r>
          </a:p>
          <a:p>
            <a:pPr>
              <a:buFont typeface="Wingdings" panose="05000000000000000000" pitchFamily="2" charset="2"/>
              <a:buChar char="Ø"/>
            </a:pPr>
            <a:r>
              <a:rPr lang="de-DE" sz="2500" dirty="0"/>
              <a:t>Wenn ich von Fehlern anderer höre, schaffe ich es, die Person nicht innerlich abzuwerten?</a:t>
            </a:r>
          </a:p>
          <a:p>
            <a:pPr marL="0" marR="0" lvl="0" indent="0" algn="l" defTabSz="914400" rtl="0" eaLnBrk="0" fontAlgn="base" latinLnBrk="0" hangingPunct="0">
              <a:lnSpc>
                <a:spcPct val="100000"/>
              </a:lnSpc>
              <a:spcBef>
                <a:spcPct val="20000"/>
              </a:spcBef>
              <a:spcAft>
                <a:spcPct val="0"/>
              </a:spcAft>
              <a:buClrTx/>
              <a:buSzTx/>
              <a:buFontTx/>
              <a:buNone/>
              <a:tabLst/>
              <a:defRPr/>
            </a:pPr>
            <a:endParaRPr lang="de-DE" sz="2200" i="1" kern="0" dirty="0">
              <a:latin typeface="Caecilia Light" panose="02020800000000000000" pitchFamily="18" charset="0"/>
              <a:ea typeface="+mn-ea"/>
              <a:cs typeface="+mn-cs"/>
            </a:endParaRPr>
          </a:p>
          <a:p>
            <a:pPr marL="0" marR="0" lvl="0" indent="0" algn="l" defTabSz="914400" rtl="0" eaLnBrk="0" fontAlgn="base" latinLnBrk="0" hangingPunct="0">
              <a:lnSpc>
                <a:spcPct val="100000"/>
              </a:lnSpc>
              <a:spcBef>
                <a:spcPct val="20000"/>
              </a:spcBef>
              <a:spcAft>
                <a:spcPct val="0"/>
              </a:spcAft>
              <a:buClrTx/>
              <a:buSzTx/>
              <a:buFontTx/>
              <a:buNone/>
              <a:tabLst/>
              <a:defRPr/>
            </a:pPr>
            <a:endParaRPr lang="de-DE" sz="2200" i="1" kern="0" dirty="0">
              <a:latin typeface="Caecilia Light" panose="02020800000000000000" pitchFamily="18" charset="0"/>
              <a:ea typeface="+mn-ea"/>
              <a:cs typeface="+mn-cs"/>
            </a:endParaRPr>
          </a:p>
          <a:p>
            <a:pPr marL="0" indent="0" defTabSz="914400" eaLnBrk="0" fontAlgn="base" hangingPunct="0">
              <a:spcBef>
                <a:spcPct val="20000"/>
              </a:spcBef>
              <a:spcAft>
                <a:spcPct val="0"/>
              </a:spcAft>
              <a:buClrTx/>
              <a:buSzTx/>
              <a:buNone/>
              <a:defRPr/>
            </a:pPr>
            <a:r>
              <a:rPr lang="de-DE" sz="2700" i="1" kern="0" dirty="0">
                <a:latin typeface="Century Gothic" panose="020B0502020202020204" pitchFamily="34" charset="0"/>
                <a:ea typeface="+mn-ea"/>
                <a:cs typeface="+mn-cs"/>
              </a:rPr>
              <a:t>Murmelgruppen</a:t>
            </a:r>
          </a:p>
          <a:p>
            <a:pPr>
              <a:buFont typeface="Wingdings" panose="05000000000000000000" pitchFamily="2" charset="2"/>
              <a:buChar char="Ø"/>
            </a:pPr>
            <a:r>
              <a:rPr lang="de-DE" sz="2600" dirty="0"/>
              <a:t>Wo sehe ich meine Stärken im Umgang mit Kritik und Feedback? </a:t>
            </a:r>
          </a:p>
          <a:p>
            <a:pPr>
              <a:buFont typeface="Wingdings" panose="05000000000000000000" pitchFamily="2" charset="2"/>
              <a:buChar char="Ø"/>
            </a:pPr>
            <a:r>
              <a:rPr lang="de-DE" sz="2600" dirty="0"/>
              <a:t>Womit habe ich Mühe?</a:t>
            </a:r>
          </a:p>
          <a:p>
            <a:pPr>
              <a:buFont typeface="Wingdings" panose="05000000000000000000" pitchFamily="2" charset="2"/>
              <a:buChar char="Ø"/>
            </a:pPr>
            <a:r>
              <a:rPr lang="de-DE" sz="2600" dirty="0"/>
              <a:t>Was hilft mir dabei, Feedback zu hören und Kritik anzunehmen?</a:t>
            </a:r>
          </a:p>
          <a:p>
            <a:pPr>
              <a:buFont typeface="Wingdings" panose="05000000000000000000" pitchFamily="2" charset="2"/>
              <a:buChar char="Ø"/>
            </a:pPr>
            <a:r>
              <a:rPr lang="de-DE" sz="2600" dirty="0"/>
              <a:t>Wie kann es mir gelingen, meinen Umgang mit Fehlern bewusster zu gestalten?</a:t>
            </a:r>
          </a:p>
        </p:txBody>
      </p:sp>
      <p:sp>
        <p:nvSpPr>
          <p:cNvPr id="2" name="Rechteck 1">
            <a:extLst>
              <a:ext uri="{FF2B5EF4-FFF2-40B4-BE49-F238E27FC236}">
                <a16:creationId xmlns:a16="http://schemas.microsoft.com/office/drawing/2014/main" id="{3DAAB537-4801-F9B3-CEA0-3292013F3C75}"/>
              </a:ext>
            </a:extLst>
          </p:cNvPr>
          <p:cNvSpPr/>
          <p:nvPr/>
        </p:nvSpPr>
        <p:spPr>
          <a:xfrm>
            <a:off x="11798710" y="0"/>
            <a:ext cx="393290" cy="2758440"/>
          </a:xfrm>
          <a:prstGeom prst="rect">
            <a:avLst/>
          </a:prstGeom>
          <a:solidFill>
            <a:srgbClr val="00C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1003759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1947759B-62F6-400F-BD30-A86F41F936F3}"/>
              </a:ext>
            </a:extLst>
          </p:cNvPr>
          <p:cNvSpPr>
            <a:spLocks noGrp="1"/>
          </p:cNvSpPr>
          <p:nvPr>
            <p:ph type="title"/>
          </p:nvPr>
        </p:nvSpPr>
        <p:spPr>
          <a:xfrm>
            <a:off x="646111" y="502319"/>
            <a:ext cx="9709172" cy="1400530"/>
          </a:xfrm>
        </p:spPr>
        <p:txBody>
          <a:bodyPr>
            <a:normAutofit/>
          </a:bodyPr>
          <a:lstStyle/>
          <a:p>
            <a:r>
              <a:rPr lang="de-DE" sz="4000" b="1" dirty="0">
                <a:solidFill>
                  <a:srgbClr val="00C0DA"/>
                </a:solidFill>
                <a:latin typeface="Calibri" charset="0"/>
                <a:ea typeface="Calibri" charset="0"/>
                <a:cs typeface="Calibri" charset="0"/>
              </a:rPr>
              <a:t>Mit Feedback und Kritik umgehen</a:t>
            </a:r>
            <a:endParaRPr lang="de-DE" sz="4000" dirty="0">
              <a:solidFill>
                <a:srgbClr val="00C0DA"/>
              </a:solidFill>
              <a:highlight>
                <a:srgbClr val="FFFF00"/>
              </a:highlight>
            </a:endParaRPr>
          </a:p>
        </p:txBody>
      </p:sp>
      <p:sp>
        <p:nvSpPr>
          <p:cNvPr id="3" name="Inhaltsplatzhalter 2">
            <a:extLst>
              <a:ext uri="{FF2B5EF4-FFF2-40B4-BE49-F238E27FC236}">
                <a16:creationId xmlns:a16="http://schemas.microsoft.com/office/drawing/2014/main" id="{745EADAD-EF32-4873-BB74-E30E1607995A}"/>
              </a:ext>
            </a:extLst>
          </p:cNvPr>
          <p:cNvSpPr>
            <a:spLocks noGrp="1"/>
          </p:cNvSpPr>
          <p:nvPr>
            <p:ph idx="1"/>
          </p:nvPr>
        </p:nvSpPr>
        <p:spPr>
          <a:xfrm>
            <a:off x="748981" y="1658350"/>
            <a:ext cx="11077575" cy="4351338"/>
          </a:xfrm>
        </p:spPr>
        <p:txBody>
          <a:bodyPr>
            <a:normAutofit/>
          </a:bodyPr>
          <a:lstStyle/>
          <a:p>
            <a:pPr marL="0" indent="0" eaLnBrk="0" fontAlgn="base" hangingPunct="0">
              <a:lnSpc>
                <a:spcPct val="100000"/>
              </a:lnSpc>
              <a:spcBef>
                <a:spcPct val="20000"/>
              </a:spcBef>
              <a:spcAft>
                <a:spcPct val="0"/>
              </a:spcAft>
              <a:buNone/>
              <a:defRPr/>
            </a:pPr>
            <a:r>
              <a:rPr lang="de-DE" sz="2400" i="1" kern="0" dirty="0">
                <a:latin typeface="Caecilia Light" panose="02020800000000000000" pitchFamily="18" charset="0"/>
                <a:ea typeface="+mn-ea"/>
                <a:cs typeface="+mn-cs"/>
              </a:rPr>
              <a:t>Sammeln Sie Schlussfolgerungen, die sich aus der Selbstreflexion zum Umgang mit Feedback und Kritik sich fürs Miteinander im Team ergeben. </a:t>
            </a:r>
          </a:p>
          <a:p>
            <a:pPr marL="0" indent="0" eaLnBrk="0" fontAlgn="base" hangingPunct="0">
              <a:lnSpc>
                <a:spcPct val="100000"/>
              </a:lnSpc>
              <a:spcBef>
                <a:spcPct val="20000"/>
              </a:spcBef>
              <a:spcAft>
                <a:spcPct val="0"/>
              </a:spcAft>
              <a:buNone/>
              <a:defRPr/>
            </a:pPr>
            <a:r>
              <a:rPr lang="de-DE" sz="2400" i="1" kern="0" dirty="0">
                <a:latin typeface="Caecilia Light" panose="02020800000000000000" pitchFamily="18" charset="0"/>
                <a:ea typeface="+mn-ea"/>
                <a:cs typeface="+mn-cs"/>
              </a:rPr>
              <a:t>Alle Antworten sind willkommen! Sammeln und sortieren Sie danach gemeinsam! </a:t>
            </a:r>
          </a:p>
          <a:p>
            <a:pPr marL="0" indent="0" eaLnBrk="0" fontAlgn="base" hangingPunct="0">
              <a:lnSpc>
                <a:spcPct val="100000"/>
              </a:lnSpc>
              <a:spcBef>
                <a:spcPct val="20000"/>
              </a:spcBef>
              <a:spcAft>
                <a:spcPct val="0"/>
              </a:spcAft>
              <a:buNone/>
              <a:defRPr/>
            </a:pPr>
            <a:endParaRPr lang="de-DE" sz="1100" i="1" kern="0" dirty="0">
              <a:latin typeface="Caecilia Light" panose="02020800000000000000" pitchFamily="18" charset="0"/>
              <a:ea typeface="+mn-ea"/>
              <a:cs typeface="+mn-cs"/>
            </a:endParaRPr>
          </a:p>
          <a:p>
            <a:pPr marR="0" lvl="0" algn="l" defTabSz="9144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lang="de-DE" sz="1800" i="1" kern="0" dirty="0">
                <a:latin typeface="Caecilia Light" panose="02020800000000000000" pitchFamily="18" charset="0"/>
                <a:ea typeface="+mn-ea"/>
                <a:cs typeface="+mn-cs"/>
              </a:rPr>
              <a:t> …</a:t>
            </a:r>
          </a:p>
          <a:p>
            <a:pPr marR="0" lvl="0" algn="l" defTabSz="914400" rtl="0" eaLnBrk="0" fontAlgn="base" latinLnBrk="0" hangingPunct="0">
              <a:lnSpc>
                <a:spcPct val="100000"/>
              </a:lnSpc>
              <a:spcBef>
                <a:spcPct val="20000"/>
              </a:spcBef>
              <a:spcAft>
                <a:spcPct val="0"/>
              </a:spcAft>
              <a:buClrTx/>
              <a:buSzTx/>
              <a:buFont typeface="Wingdings" panose="05000000000000000000" pitchFamily="2" charset="2"/>
              <a:buChar char="Ø"/>
              <a:tabLst/>
              <a:defRPr/>
            </a:pPr>
            <a:endParaRPr lang="de-DE" sz="1800" i="1" kern="0" dirty="0">
              <a:latin typeface="Caecilia Light" panose="02020800000000000000" pitchFamily="18" charset="0"/>
              <a:ea typeface="+mn-ea"/>
              <a:cs typeface="+mn-cs"/>
            </a:endParaRPr>
          </a:p>
          <a:p>
            <a:pPr marR="0" lvl="0" algn="l" defTabSz="9144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lang="de-DE" sz="1800" i="1" kern="0" dirty="0">
                <a:latin typeface="Caecilia Light" panose="02020800000000000000" pitchFamily="18" charset="0"/>
                <a:ea typeface="+mn-ea"/>
                <a:cs typeface="+mn-cs"/>
              </a:rPr>
              <a:t>…</a:t>
            </a:r>
          </a:p>
          <a:p>
            <a:pPr marR="0" lvl="0" algn="l" defTabSz="914400" rtl="0" eaLnBrk="0" fontAlgn="base" latinLnBrk="0" hangingPunct="0">
              <a:lnSpc>
                <a:spcPct val="100000"/>
              </a:lnSpc>
              <a:spcBef>
                <a:spcPct val="20000"/>
              </a:spcBef>
              <a:spcAft>
                <a:spcPct val="0"/>
              </a:spcAft>
              <a:buClrTx/>
              <a:buSzTx/>
              <a:buFont typeface="Wingdings" panose="05000000000000000000" pitchFamily="2" charset="2"/>
              <a:buChar char="Ø"/>
              <a:tabLst/>
              <a:defRPr/>
            </a:pPr>
            <a:endParaRPr lang="de-DE" sz="1800" i="1" kern="0" dirty="0">
              <a:latin typeface="Caecilia Light" panose="02020800000000000000" pitchFamily="18" charset="0"/>
              <a:ea typeface="+mn-ea"/>
              <a:cs typeface="+mn-cs"/>
            </a:endParaRPr>
          </a:p>
          <a:p>
            <a:pPr marR="0" lvl="0" algn="l" defTabSz="9144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lang="de-DE" sz="1800" i="1" kern="0" dirty="0">
                <a:latin typeface="Caecilia Light" panose="02020800000000000000" pitchFamily="18" charset="0"/>
                <a:ea typeface="+mn-ea"/>
                <a:cs typeface="+mn-cs"/>
              </a:rPr>
              <a:t>…</a:t>
            </a:r>
          </a:p>
        </p:txBody>
      </p:sp>
      <p:sp>
        <p:nvSpPr>
          <p:cNvPr id="2" name="Rechteck 1">
            <a:extLst>
              <a:ext uri="{FF2B5EF4-FFF2-40B4-BE49-F238E27FC236}">
                <a16:creationId xmlns:a16="http://schemas.microsoft.com/office/drawing/2014/main" id="{38B85725-736A-1DA1-5745-198E510339FB}"/>
              </a:ext>
            </a:extLst>
          </p:cNvPr>
          <p:cNvSpPr/>
          <p:nvPr/>
        </p:nvSpPr>
        <p:spPr>
          <a:xfrm>
            <a:off x="11798710" y="0"/>
            <a:ext cx="393290" cy="2758440"/>
          </a:xfrm>
          <a:prstGeom prst="rect">
            <a:avLst/>
          </a:prstGeom>
          <a:solidFill>
            <a:srgbClr val="00C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93710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A1582-E6C2-44FA-8D23-8AB6A3A2443B}"/>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C3AAD279-D1A6-1FE9-C93E-6AEB6E9F124C}"/>
              </a:ext>
            </a:extLst>
          </p:cNvPr>
          <p:cNvSpPr>
            <a:spLocks noGrp="1"/>
          </p:cNvSpPr>
          <p:nvPr>
            <p:ph type="title"/>
          </p:nvPr>
        </p:nvSpPr>
        <p:spPr>
          <a:xfrm>
            <a:off x="697571" y="548740"/>
            <a:ext cx="9827925" cy="1400530"/>
          </a:xfrm>
        </p:spPr>
        <p:txBody>
          <a:bodyPr>
            <a:normAutofit/>
          </a:bodyPr>
          <a:lstStyle/>
          <a:p>
            <a:r>
              <a:rPr lang="de-DE" sz="4000" b="1" dirty="0">
                <a:solidFill>
                  <a:srgbClr val="00C0DA"/>
                </a:solidFill>
                <a:latin typeface="Calibri" charset="0"/>
                <a:ea typeface="Calibri" charset="0"/>
                <a:cs typeface="Calibri" charset="0"/>
              </a:rPr>
              <a:t>Mit Fehlern und Fehlverhalten umgehen </a:t>
            </a:r>
            <a:endParaRPr lang="de-DE" dirty="0">
              <a:solidFill>
                <a:srgbClr val="00C0DA"/>
              </a:solidFill>
              <a:highlight>
                <a:srgbClr val="FFFF00"/>
              </a:highlight>
            </a:endParaRPr>
          </a:p>
        </p:txBody>
      </p:sp>
      <p:sp>
        <p:nvSpPr>
          <p:cNvPr id="3" name="Inhaltsplatzhalter 2">
            <a:extLst>
              <a:ext uri="{FF2B5EF4-FFF2-40B4-BE49-F238E27FC236}">
                <a16:creationId xmlns:a16="http://schemas.microsoft.com/office/drawing/2014/main" id="{A6B37772-85F5-CF54-E677-EF70CF6CC557}"/>
              </a:ext>
            </a:extLst>
          </p:cNvPr>
          <p:cNvSpPr>
            <a:spLocks noGrp="1"/>
          </p:cNvSpPr>
          <p:nvPr>
            <p:ph idx="1"/>
          </p:nvPr>
        </p:nvSpPr>
        <p:spPr>
          <a:xfrm>
            <a:off x="811872" y="1665605"/>
            <a:ext cx="10682558" cy="4351338"/>
          </a:xfrm>
        </p:spPr>
        <p:txBody>
          <a:bodyPr>
            <a:normAutofit fontScale="92500" lnSpcReduction="20000"/>
          </a:bodyPr>
          <a:lstStyle/>
          <a:p>
            <a:pPr marL="0" indent="0" eaLnBrk="0" fontAlgn="base" hangingPunct="0">
              <a:lnSpc>
                <a:spcPct val="100000"/>
              </a:lnSpc>
              <a:spcBef>
                <a:spcPct val="20000"/>
              </a:spcBef>
              <a:spcAft>
                <a:spcPct val="0"/>
              </a:spcAft>
              <a:buNone/>
              <a:defRPr/>
            </a:pPr>
            <a:r>
              <a:rPr lang="de-DE" sz="2400" b="1" i="1" u="sng" kern="0" dirty="0">
                <a:latin typeface="Caecilia Light" panose="02020800000000000000" pitchFamily="18" charset="0"/>
                <a:ea typeface="+mn-ea"/>
                <a:cs typeface="+mn-cs"/>
              </a:rPr>
              <a:t>In Kleingruppen</a:t>
            </a:r>
          </a:p>
          <a:p>
            <a:pPr marL="0" indent="0" eaLnBrk="0" fontAlgn="base" hangingPunct="0">
              <a:spcBef>
                <a:spcPct val="20000"/>
              </a:spcBef>
              <a:spcAft>
                <a:spcPct val="0"/>
              </a:spcAft>
              <a:buNone/>
              <a:defRPr/>
            </a:pPr>
            <a:r>
              <a:rPr lang="de-DE" sz="2400" kern="0" dirty="0">
                <a:latin typeface="Caecilia Light" panose="02020800000000000000" pitchFamily="18" charset="0"/>
                <a:ea typeface="+mn-ea"/>
                <a:cs typeface="+mn-cs"/>
              </a:rPr>
              <a:t>Alle stellen eine Situation vor, aus der sie im Laufe der letzten sechs Wochen aus einem Fehler gelernt haben. Erzählen Sie eine Kurzgeschichte (max. 3 Minuten pro Person)! </a:t>
            </a:r>
            <a:endParaRPr lang="de-DE" sz="1400" kern="0" dirty="0">
              <a:latin typeface="Caecilia Light" panose="02020800000000000000" pitchFamily="18" charset="0"/>
              <a:ea typeface="+mn-ea"/>
              <a:cs typeface="+mn-cs"/>
            </a:endParaRPr>
          </a:p>
          <a:p>
            <a:pPr eaLnBrk="0" fontAlgn="base" hangingPunct="0">
              <a:lnSpc>
                <a:spcPct val="100000"/>
              </a:lnSpc>
              <a:spcBef>
                <a:spcPct val="20000"/>
              </a:spcBef>
              <a:spcAft>
                <a:spcPct val="0"/>
              </a:spcAft>
              <a:buFont typeface="Wingdings" panose="05000000000000000000" pitchFamily="2" charset="2"/>
              <a:buChar char="Ø"/>
              <a:defRPr/>
            </a:pPr>
            <a:r>
              <a:rPr lang="de-DE" sz="2400" kern="0" dirty="0">
                <a:latin typeface="Caecilia Light" panose="02020800000000000000" pitchFamily="18" charset="0"/>
                <a:ea typeface="+mn-ea"/>
                <a:cs typeface="+mn-cs"/>
              </a:rPr>
              <a:t>Nach jeder Geschichte erfolgt Feedback aus der Gruppe. </a:t>
            </a:r>
            <a:r>
              <a:rPr lang="de-DE" sz="2400" kern="0" dirty="0" err="1">
                <a:latin typeface="Caecilia Light" panose="02020800000000000000" pitchFamily="18" charset="0"/>
                <a:ea typeface="+mn-ea"/>
                <a:cs typeface="+mn-cs"/>
              </a:rPr>
              <a:t>Jede:r</a:t>
            </a:r>
            <a:r>
              <a:rPr lang="de-DE" sz="2400" kern="0" dirty="0">
                <a:latin typeface="Caecilia Light" panose="02020800000000000000" pitchFamily="18" charset="0"/>
                <a:ea typeface="+mn-ea"/>
                <a:cs typeface="+mn-cs"/>
              </a:rPr>
              <a:t> sagt einen Satz in der Form: „Deine Lerngeschichte war für mich bedeutsam, weil …"</a:t>
            </a:r>
          </a:p>
          <a:p>
            <a:pPr eaLnBrk="0" fontAlgn="base" hangingPunct="0">
              <a:lnSpc>
                <a:spcPct val="100000"/>
              </a:lnSpc>
              <a:spcBef>
                <a:spcPct val="20000"/>
              </a:spcBef>
              <a:spcAft>
                <a:spcPct val="0"/>
              </a:spcAft>
              <a:buFont typeface="Wingdings" panose="05000000000000000000" pitchFamily="2" charset="2"/>
              <a:buChar char="Ø"/>
              <a:defRPr/>
            </a:pPr>
            <a:r>
              <a:rPr lang="de-DE" sz="2400" kern="0" dirty="0">
                <a:latin typeface="Caecilia Light" panose="02020800000000000000" pitchFamily="18" charset="0"/>
                <a:ea typeface="+mn-ea"/>
                <a:cs typeface="+mn-cs"/>
              </a:rPr>
              <a:t>Für die Präsentation im Plenum wählt die Gruppe „Unser Lernen des Monats“.</a:t>
            </a:r>
          </a:p>
          <a:p>
            <a:pPr marL="0" indent="0" eaLnBrk="0" fontAlgn="base" hangingPunct="0">
              <a:lnSpc>
                <a:spcPct val="100000"/>
              </a:lnSpc>
              <a:spcBef>
                <a:spcPct val="20000"/>
              </a:spcBef>
              <a:spcAft>
                <a:spcPct val="0"/>
              </a:spcAft>
              <a:buNone/>
              <a:defRPr/>
            </a:pPr>
            <a:endParaRPr lang="de-DE" sz="2400" i="1" kern="0" dirty="0">
              <a:latin typeface="Caecilia Light" panose="02020800000000000000" pitchFamily="18" charset="0"/>
              <a:ea typeface="+mn-ea"/>
              <a:cs typeface="+mn-cs"/>
            </a:endParaRPr>
          </a:p>
          <a:p>
            <a:pPr marL="0" indent="0" eaLnBrk="0" fontAlgn="base" hangingPunct="0">
              <a:lnSpc>
                <a:spcPct val="100000"/>
              </a:lnSpc>
              <a:spcBef>
                <a:spcPct val="20000"/>
              </a:spcBef>
              <a:spcAft>
                <a:spcPct val="0"/>
              </a:spcAft>
              <a:buNone/>
              <a:defRPr/>
            </a:pPr>
            <a:r>
              <a:rPr lang="de-DE" sz="2400" i="1" kern="0" dirty="0">
                <a:latin typeface="Caecilia Light" panose="02020800000000000000" pitchFamily="18" charset="0"/>
                <a:ea typeface="+mn-ea"/>
                <a:cs typeface="+mn-cs"/>
              </a:rPr>
              <a:t>Spielregeln:</a:t>
            </a:r>
          </a:p>
          <a:p>
            <a:pPr eaLnBrk="0" fontAlgn="base" hangingPunct="0">
              <a:lnSpc>
                <a:spcPct val="100000"/>
              </a:lnSpc>
              <a:spcBef>
                <a:spcPct val="20000"/>
              </a:spcBef>
              <a:spcAft>
                <a:spcPct val="0"/>
              </a:spcAft>
              <a:buFont typeface="Wingdings" panose="05000000000000000000" pitchFamily="2" charset="2"/>
              <a:buChar char="Ø"/>
              <a:defRPr/>
            </a:pPr>
            <a:r>
              <a:rPr lang="de-DE" sz="2400" kern="0" dirty="0">
                <a:latin typeface="Caecilia Light" panose="02020800000000000000" pitchFamily="18" charset="0"/>
                <a:ea typeface="+mn-ea"/>
                <a:cs typeface="+mn-cs"/>
              </a:rPr>
              <a:t>Einen relevanten Fehler für die Geschichte auswählen.</a:t>
            </a:r>
          </a:p>
          <a:p>
            <a:pPr eaLnBrk="0" fontAlgn="base" hangingPunct="0">
              <a:lnSpc>
                <a:spcPct val="100000"/>
              </a:lnSpc>
              <a:spcBef>
                <a:spcPct val="20000"/>
              </a:spcBef>
              <a:spcAft>
                <a:spcPct val="0"/>
              </a:spcAft>
              <a:buFont typeface="Wingdings" panose="05000000000000000000" pitchFamily="2" charset="2"/>
              <a:buChar char="Ø"/>
              <a:defRPr/>
            </a:pPr>
            <a:r>
              <a:rPr lang="de-DE" sz="2400" kern="0" dirty="0">
                <a:latin typeface="Caecilia Light" panose="02020800000000000000" pitchFamily="18" charset="0"/>
                <a:ea typeface="+mn-ea"/>
                <a:cs typeface="+mn-cs"/>
              </a:rPr>
              <a:t>Erzählen, ohne jemandem Schuld zuzuweisen.</a:t>
            </a:r>
          </a:p>
          <a:p>
            <a:pPr eaLnBrk="0" fontAlgn="base" hangingPunct="0">
              <a:lnSpc>
                <a:spcPct val="100000"/>
              </a:lnSpc>
              <a:spcBef>
                <a:spcPct val="20000"/>
              </a:spcBef>
              <a:spcAft>
                <a:spcPct val="0"/>
              </a:spcAft>
              <a:buFont typeface="Wingdings" panose="05000000000000000000" pitchFamily="2" charset="2"/>
              <a:buChar char="Ø"/>
              <a:defRPr/>
            </a:pPr>
            <a:r>
              <a:rPr lang="de-DE" sz="2400" kern="0" dirty="0">
                <a:latin typeface="Caecilia Light" panose="02020800000000000000" pitchFamily="18" charset="0"/>
                <a:ea typeface="+mn-ea"/>
                <a:cs typeface="+mn-cs"/>
              </a:rPr>
              <a:t>Keine selbst erhöhenden Geschichten erzählen.</a:t>
            </a:r>
          </a:p>
          <a:p>
            <a:pPr eaLnBrk="0" fontAlgn="base" hangingPunct="0">
              <a:lnSpc>
                <a:spcPct val="100000"/>
              </a:lnSpc>
              <a:spcBef>
                <a:spcPct val="20000"/>
              </a:spcBef>
              <a:spcAft>
                <a:spcPct val="0"/>
              </a:spcAft>
              <a:buFont typeface="Wingdings" panose="05000000000000000000" pitchFamily="2" charset="2"/>
              <a:buChar char="Ø"/>
              <a:defRPr/>
            </a:pPr>
            <a:r>
              <a:rPr lang="de-DE" sz="2400" kern="0" dirty="0">
                <a:latin typeface="Caecilia Light" panose="02020800000000000000" pitchFamily="18" charset="0"/>
                <a:ea typeface="+mn-ea"/>
                <a:cs typeface="+mn-cs"/>
              </a:rPr>
              <a:t>Zuhörende dürfen lächeln, nicken, Verständnis signalisieren, aber nicht mit ihren Reaktionen die erzählende Person verurteilen.</a:t>
            </a:r>
          </a:p>
        </p:txBody>
      </p:sp>
      <p:sp>
        <p:nvSpPr>
          <p:cNvPr id="2" name="Rechteck 1">
            <a:extLst>
              <a:ext uri="{FF2B5EF4-FFF2-40B4-BE49-F238E27FC236}">
                <a16:creationId xmlns:a16="http://schemas.microsoft.com/office/drawing/2014/main" id="{5D039149-54B9-3249-360A-BD322D0CA279}"/>
              </a:ext>
            </a:extLst>
          </p:cNvPr>
          <p:cNvSpPr/>
          <p:nvPr/>
        </p:nvSpPr>
        <p:spPr>
          <a:xfrm>
            <a:off x="11798710" y="0"/>
            <a:ext cx="393290" cy="2758440"/>
          </a:xfrm>
          <a:prstGeom prst="rect">
            <a:avLst/>
          </a:prstGeom>
          <a:solidFill>
            <a:srgbClr val="00C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1132567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324E4-91C5-7751-4F50-B1AE3EC3EE34}"/>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AA30EBD3-B925-CD40-9A57-D810AA7938E3}"/>
              </a:ext>
            </a:extLst>
          </p:cNvPr>
          <p:cNvSpPr>
            <a:spLocks noGrp="1"/>
          </p:cNvSpPr>
          <p:nvPr>
            <p:ph type="title"/>
          </p:nvPr>
        </p:nvSpPr>
        <p:spPr>
          <a:xfrm>
            <a:off x="697571" y="548741"/>
            <a:ext cx="9827925" cy="1400530"/>
          </a:xfrm>
        </p:spPr>
        <p:txBody>
          <a:bodyPr>
            <a:normAutofit/>
          </a:bodyPr>
          <a:lstStyle/>
          <a:p>
            <a:r>
              <a:rPr lang="de-DE" sz="4000" b="1" dirty="0">
                <a:solidFill>
                  <a:srgbClr val="00C0DA"/>
                </a:solidFill>
                <a:latin typeface="Calibri" charset="0"/>
                <a:ea typeface="Calibri" charset="0"/>
                <a:cs typeface="Calibri" charset="0"/>
              </a:rPr>
              <a:t>Mit Fehlern und Fehlverhalten umgehen </a:t>
            </a:r>
            <a:endParaRPr lang="de-DE" dirty="0">
              <a:solidFill>
                <a:srgbClr val="00C0DA"/>
              </a:solidFill>
              <a:highlight>
                <a:srgbClr val="FFFF00"/>
              </a:highlight>
            </a:endParaRPr>
          </a:p>
        </p:txBody>
      </p:sp>
      <p:sp>
        <p:nvSpPr>
          <p:cNvPr id="3" name="Inhaltsplatzhalter 2">
            <a:extLst>
              <a:ext uri="{FF2B5EF4-FFF2-40B4-BE49-F238E27FC236}">
                <a16:creationId xmlns:a16="http://schemas.microsoft.com/office/drawing/2014/main" id="{9DF6DC83-A045-A99C-D484-C8CB492914D3}"/>
              </a:ext>
            </a:extLst>
          </p:cNvPr>
          <p:cNvSpPr>
            <a:spLocks noGrp="1"/>
          </p:cNvSpPr>
          <p:nvPr>
            <p:ph idx="1"/>
          </p:nvPr>
        </p:nvSpPr>
        <p:spPr>
          <a:xfrm>
            <a:off x="811872" y="1790299"/>
            <a:ext cx="10682558" cy="4351338"/>
          </a:xfrm>
        </p:spPr>
        <p:txBody>
          <a:bodyPr>
            <a:normAutofit/>
          </a:bodyPr>
          <a:lstStyle/>
          <a:p>
            <a:pPr marL="0" indent="0" eaLnBrk="0" fontAlgn="base" hangingPunct="0">
              <a:lnSpc>
                <a:spcPct val="100000"/>
              </a:lnSpc>
              <a:spcBef>
                <a:spcPct val="20000"/>
              </a:spcBef>
              <a:spcAft>
                <a:spcPct val="0"/>
              </a:spcAft>
              <a:buNone/>
              <a:defRPr/>
            </a:pPr>
            <a:r>
              <a:rPr lang="de-DE" sz="2400" i="1" kern="0" dirty="0">
                <a:latin typeface="Caecilia Light" panose="02020800000000000000" pitchFamily="18" charset="0"/>
              </a:rPr>
              <a:t>Sammeln Sie Schlussfolgerungen, die sich aus der Selbstreflexion zum Lernen aus Fehlern ergeben. </a:t>
            </a:r>
          </a:p>
          <a:p>
            <a:pPr marL="0" indent="0" eaLnBrk="0" fontAlgn="base" hangingPunct="0">
              <a:lnSpc>
                <a:spcPct val="100000"/>
              </a:lnSpc>
              <a:spcBef>
                <a:spcPct val="20000"/>
              </a:spcBef>
              <a:spcAft>
                <a:spcPct val="0"/>
              </a:spcAft>
              <a:buNone/>
              <a:defRPr/>
            </a:pPr>
            <a:r>
              <a:rPr lang="de-DE" sz="2400" i="1" kern="0" dirty="0">
                <a:latin typeface="Caecilia Light" panose="02020800000000000000" pitchFamily="18" charset="0"/>
              </a:rPr>
              <a:t>Alle Antworten sind willkommen! Sammeln und sortieren Sie danach gemeinsam! </a:t>
            </a:r>
          </a:p>
          <a:p>
            <a:pPr marL="0" indent="0" eaLnBrk="0" fontAlgn="base" hangingPunct="0">
              <a:lnSpc>
                <a:spcPct val="100000"/>
              </a:lnSpc>
              <a:spcBef>
                <a:spcPct val="20000"/>
              </a:spcBef>
              <a:spcAft>
                <a:spcPct val="0"/>
              </a:spcAft>
              <a:buNone/>
              <a:defRPr/>
            </a:pPr>
            <a:endParaRPr lang="de-DE" sz="1100" i="1" kern="0" dirty="0">
              <a:latin typeface="Caecilia Light" panose="02020800000000000000" pitchFamily="18" charset="0"/>
            </a:endParaRPr>
          </a:p>
          <a:p>
            <a:pPr lvl="0" defTabSz="914400" eaLnBrk="0" fontAlgn="base" hangingPunct="0">
              <a:spcBef>
                <a:spcPct val="20000"/>
              </a:spcBef>
              <a:spcAft>
                <a:spcPct val="0"/>
              </a:spcAft>
              <a:buClrTx/>
              <a:buSzTx/>
              <a:buFont typeface="Wingdings" panose="05000000000000000000" pitchFamily="2" charset="2"/>
              <a:buChar char="Ø"/>
              <a:defRPr/>
            </a:pPr>
            <a:r>
              <a:rPr lang="de-DE" sz="1800" i="1" kern="0" dirty="0">
                <a:latin typeface="Caecilia Light" panose="02020800000000000000" pitchFamily="18" charset="0"/>
              </a:rPr>
              <a:t>…</a:t>
            </a:r>
          </a:p>
          <a:p>
            <a:pPr lvl="0" defTabSz="914400" eaLnBrk="0" fontAlgn="base" hangingPunct="0">
              <a:spcBef>
                <a:spcPct val="20000"/>
              </a:spcBef>
              <a:spcAft>
                <a:spcPct val="0"/>
              </a:spcAft>
              <a:buClrTx/>
              <a:buSzTx/>
              <a:buFont typeface="Wingdings" panose="05000000000000000000" pitchFamily="2" charset="2"/>
              <a:buChar char="Ø"/>
              <a:defRPr/>
            </a:pPr>
            <a:endParaRPr lang="de-DE" sz="1800" i="1" kern="0" dirty="0">
              <a:latin typeface="Caecilia Light" panose="02020800000000000000" pitchFamily="18" charset="0"/>
            </a:endParaRPr>
          </a:p>
          <a:p>
            <a:pPr lvl="0" defTabSz="914400" eaLnBrk="0" fontAlgn="base" hangingPunct="0">
              <a:spcBef>
                <a:spcPct val="20000"/>
              </a:spcBef>
              <a:spcAft>
                <a:spcPct val="0"/>
              </a:spcAft>
              <a:buClrTx/>
              <a:buSzTx/>
              <a:buFont typeface="Wingdings" panose="05000000000000000000" pitchFamily="2" charset="2"/>
              <a:buChar char="Ø"/>
              <a:defRPr/>
            </a:pPr>
            <a:r>
              <a:rPr lang="de-DE" sz="1800" i="1" kern="0" dirty="0">
                <a:latin typeface="Caecilia Light" panose="02020800000000000000" pitchFamily="18" charset="0"/>
              </a:rPr>
              <a:t>…</a:t>
            </a:r>
          </a:p>
          <a:p>
            <a:pPr lvl="0" defTabSz="914400" eaLnBrk="0" fontAlgn="base" hangingPunct="0">
              <a:spcBef>
                <a:spcPct val="20000"/>
              </a:spcBef>
              <a:spcAft>
                <a:spcPct val="0"/>
              </a:spcAft>
              <a:buClrTx/>
              <a:buSzTx/>
              <a:buFont typeface="Wingdings" panose="05000000000000000000" pitchFamily="2" charset="2"/>
              <a:buChar char="Ø"/>
              <a:defRPr/>
            </a:pPr>
            <a:endParaRPr lang="de-DE" sz="1800" i="1" kern="0" dirty="0">
              <a:latin typeface="Caecilia Light" panose="02020800000000000000" pitchFamily="18" charset="0"/>
            </a:endParaRPr>
          </a:p>
          <a:p>
            <a:pPr lvl="0" defTabSz="914400" eaLnBrk="0" fontAlgn="base" hangingPunct="0">
              <a:spcBef>
                <a:spcPct val="20000"/>
              </a:spcBef>
              <a:spcAft>
                <a:spcPct val="0"/>
              </a:spcAft>
              <a:buClrTx/>
              <a:buSzTx/>
              <a:buFont typeface="Wingdings" panose="05000000000000000000" pitchFamily="2" charset="2"/>
              <a:buChar char="Ø"/>
              <a:defRPr/>
            </a:pPr>
            <a:r>
              <a:rPr lang="de-DE" sz="1800" i="1" kern="0" dirty="0">
                <a:latin typeface="Caecilia Light" panose="02020800000000000000" pitchFamily="18" charset="0"/>
              </a:rPr>
              <a:t>…</a:t>
            </a:r>
          </a:p>
        </p:txBody>
      </p:sp>
      <p:sp>
        <p:nvSpPr>
          <p:cNvPr id="2" name="Rechteck 1">
            <a:extLst>
              <a:ext uri="{FF2B5EF4-FFF2-40B4-BE49-F238E27FC236}">
                <a16:creationId xmlns:a16="http://schemas.microsoft.com/office/drawing/2014/main" id="{0CFF5A5E-7446-7793-117D-B383E0C2B9CC}"/>
              </a:ext>
            </a:extLst>
          </p:cNvPr>
          <p:cNvSpPr/>
          <p:nvPr/>
        </p:nvSpPr>
        <p:spPr>
          <a:xfrm>
            <a:off x="11798710" y="0"/>
            <a:ext cx="393290" cy="2758440"/>
          </a:xfrm>
          <a:prstGeom prst="rect">
            <a:avLst/>
          </a:prstGeom>
          <a:solidFill>
            <a:srgbClr val="00C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749639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7CBFD-8116-0C70-906B-108228128F4E}"/>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9B56086A-3CB9-429C-22B6-935E728B3D01}"/>
              </a:ext>
            </a:extLst>
          </p:cNvPr>
          <p:cNvSpPr>
            <a:spLocks noGrp="1"/>
          </p:cNvSpPr>
          <p:nvPr>
            <p:ph type="title"/>
          </p:nvPr>
        </p:nvSpPr>
        <p:spPr>
          <a:xfrm>
            <a:off x="644231" y="606915"/>
            <a:ext cx="10658159" cy="1400530"/>
          </a:xfrm>
        </p:spPr>
        <p:txBody>
          <a:bodyPr>
            <a:normAutofit/>
          </a:bodyPr>
          <a:lstStyle/>
          <a:p>
            <a:r>
              <a:rPr lang="de-DE" sz="4000" b="1" dirty="0">
                <a:solidFill>
                  <a:srgbClr val="00C0DA"/>
                </a:solidFill>
                <a:latin typeface="Calibri" charset="0"/>
                <a:ea typeface="Calibri" charset="0"/>
                <a:cs typeface="Calibri" charset="0"/>
              </a:rPr>
              <a:t>Mit Fehlern und Fehlverhalten im Team umgehen - Prävention</a:t>
            </a:r>
            <a:endParaRPr lang="de-DE" sz="4000" dirty="0">
              <a:solidFill>
                <a:srgbClr val="00C0DA"/>
              </a:solidFill>
              <a:highlight>
                <a:srgbClr val="FFFF00"/>
              </a:highlight>
            </a:endParaRPr>
          </a:p>
        </p:txBody>
      </p:sp>
      <p:sp>
        <p:nvSpPr>
          <p:cNvPr id="3" name="Inhaltsplatzhalter 2">
            <a:extLst>
              <a:ext uri="{FF2B5EF4-FFF2-40B4-BE49-F238E27FC236}">
                <a16:creationId xmlns:a16="http://schemas.microsoft.com/office/drawing/2014/main" id="{51F08A4E-E02D-756B-219D-96AF321D83BD}"/>
              </a:ext>
            </a:extLst>
          </p:cNvPr>
          <p:cNvSpPr>
            <a:spLocks noGrp="1"/>
          </p:cNvSpPr>
          <p:nvPr>
            <p:ph idx="1"/>
          </p:nvPr>
        </p:nvSpPr>
        <p:spPr>
          <a:xfrm>
            <a:off x="697571" y="2201853"/>
            <a:ext cx="11077575" cy="4351338"/>
          </a:xfrm>
        </p:spPr>
        <p:txBody>
          <a:bodyPr>
            <a:normAutofit/>
          </a:bodyPr>
          <a:lstStyle/>
          <a:p>
            <a:pPr marL="0" indent="0" eaLnBrk="0" fontAlgn="base" hangingPunct="0">
              <a:lnSpc>
                <a:spcPct val="100000"/>
              </a:lnSpc>
              <a:spcBef>
                <a:spcPct val="20000"/>
              </a:spcBef>
              <a:spcAft>
                <a:spcPct val="0"/>
              </a:spcAft>
              <a:buNone/>
              <a:defRPr/>
            </a:pPr>
            <a:r>
              <a:rPr lang="de-DE" sz="2400" i="1" kern="0" dirty="0">
                <a:latin typeface="Caecilia Light" panose="02020800000000000000" pitchFamily="18" charset="0"/>
                <a:ea typeface="+mn-ea"/>
                <a:cs typeface="+mn-cs"/>
              </a:rPr>
              <a:t>Überlegen Sie sich Strategien, um für sich oder </a:t>
            </a:r>
            <a:r>
              <a:rPr lang="de-DE" sz="2400" i="1" kern="0" dirty="0" err="1">
                <a:latin typeface="Caecilia Light" panose="02020800000000000000" pitchFamily="18" charset="0"/>
                <a:ea typeface="+mn-ea"/>
                <a:cs typeface="+mn-cs"/>
              </a:rPr>
              <a:t>Team-Kolleg:innen</a:t>
            </a:r>
            <a:r>
              <a:rPr lang="de-DE" sz="2400" i="1" kern="0" dirty="0">
                <a:latin typeface="Caecilia Light" panose="02020800000000000000" pitchFamily="18" charset="0"/>
                <a:ea typeface="+mn-ea"/>
                <a:cs typeface="+mn-cs"/>
              </a:rPr>
              <a:t> grenzverletzendes oder übergriffiges Verhalten zu vermeiden.</a:t>
            </a:r>
          </a:p>
          <a:p>
            <a:pPr marL="0" indent="0" eaLnBrk="0" fontAlgn="base" hangingPunct="0">
              <a:lnSpc>
                <a:spcPct val="100000"/>
              </a:lnSpc>
              <a:spcBef>
                <a:spcPct val="20000"/>
              </a:spcBef>
              <a:spcAft>
                <a:spcPct val="0"/>
              </a:spcAft>
              <a:buNone/>
              <a:defRPr/>
            </a:pPr>
            <a:r>
              <a:rPr lang="de-DE" sz="2400" i="1" kern="0" dirty="0">
                <a:latin typeface="Caecilia Light" panose="02020800000000000000" pitchFamily="18" charset="0"/>
                <a:ea typeface="+mn-ea"/>
                <a:cs typeface="+mn-cs"/>
              </a:rPr>
              <a:t>Auch hier gilt: Alle Antworten sind willkommen! Wählen Sie die wichtigsten Punkte aus und formulieren Sie diese als Teamvereinbarungen.</a:t>
            </a:r>
          </a:p>
          <a:p>
            <a:pPr marL="0" indent="0" eaLnBrk="0" fontAlgn="base" hangingPunct="0">
              <a:lnSpc>
                <a:spcPct val="100000"/>
              </a:lnSpc>
              <a:spcBef>
                <a:spcPct val="20000"/>
              </a:spcBef>
              <a:spcAft>
                <a:spcPct val="0"/>
              </a:spcAft>
              <a:buNone/>
              <a:defRPr/>
            </a:pPr>
            <a:endParaRPr lang="de-DE" sz="2400" i="1" kern="0" dirty="0">
              <a:latin typeface="Caecilia Light" panose="02020800000000000000" pitchFamily="18" charset="0"/>
              <a:ea typeface="+mn-ea"/>
              <a:cs typeface="+mn-cs"/>
            </a:endParaRPr>
          </a:p>
          <a:p>
            <a:pPr lvl="0" defTabSz="914400" eaLnBrk="0" fontAlgn="base" hangingPunct="0">
              <a:spcBef>
                <a:spcPct val="20000"/>
              </a:spcBef>
              <a:spcAft>
                <a:spcPct val="0"/>
              </a:spcAft>
              <a:buClrTx/>
              <a:buSzTx/>
              <a:buFont typeface="Wingdings" panose="05000000000000000000" pitchFamily="2" charset="2"/>
              <a:buChar char="Ø"/>
              <a:defRPr/>
            </a:pPr>
            <a:r>
              <a:rPr lang="de-DE" sz="2400" i="1" kern="0" dirty="0">
                <a:latin typeface="Caecilia Light" panose="02020800000000000000" pitchFamily="18" charset="0"/>
              </a:rPr>
              <a:t>…</a:t>
            </a:r>
          </a:p>
          <a:p>
            <a:pPr lvl="0" defTabSz="914400" eaLnBrk="0" fontAlgn="base" hangingPunct="0">
              <a:spcBef>
                <a:spcPct val="20000"/>
              </a:spcBef>
              <a:spcAft>
                <a:spcPct val="0"/>
              </a:spcAft>
              <a:buClrTx/>
              <a:buSzTx/>
              <a:buFont typeface="Wingdings" panose="05000000000000000000" pitchFamily="2" charset="2"/>
              <a:buChar char="Ø"/>
              <a:defRPr/>
            </a:pPr>
            <a:endParaRPr lang="de-DE" sz="2400" i="1" kern="0" dirty="0">
              <a:latin typeface="Caecilia Light" panose="02020800000000000000" pitchFamily="18" charset="0"/>
            </a:endParaRPr>
          </a:p>
          <a:p>
            <a:pPr lvl="0" defTabSz="914400" eaLnBrk="0" fontAlgn="base" hangingPunct="0">
              <a:spcBef>
                <a:spcPct val="20000"/>
              </a:spcBef>
              <a:spcAft>
                <a:spcPct val="0"/>
              </a:spcAft>
              <a:buClrTx/>
              <a:buSzTx/>
              <a:buFont typeface="Wingdings" panose="05000000000000000000" pitchFamily="2" charset="2"/>
              <a:buChar char="Ø"/>
              <a:defRPr/>
            </a:pPr>
            <a:r>
              <a:rPr lang="de-DE" sz="2400" i="1" kern="0" dirty="0">
                <a:latin typeface="Caecilia Light" panose="02020800000000000000" pitchFamily="18" charset="0"/>
              </a:rPr>
              <a:t>…</a:t>
            </a:r>
          </a:p>
          <a:p>
            <a:pPr lvl="0" defTabSz="914400" eaLnBrk="0" fontAlgn="base" hangingPunct="0">
              <a:spcBef>
                <a:spcPct val="20000"/>
              </a:spcBef>
              <a:spcAft>
                <a:spcPct val="0"/>
              </a:spcAft>
              <a:buClrTx/>
              <a:buSzTx/>
              <a:buFont typeface="Wingdings" panose="05000000000000000000" pitchFamily="2" charset="2"/>
              <a:buChar char="Ø"/>
              <a:defRPr/>
            </a:pPr>
            <a:endParaRPr lang="de-DE" sz="2400" i="1" kern="0" dirty="0">
              <a:latin typeface="Caecilia Light" panose="02020800000000000000" pitchFamily="18" charset="0"/>
            </a:endParaRPr>
          </a:p>
          <a:p>
            <a:pPr lvl="0" defTabSz="914400" eaLnBrk="0" fontAlgn="base" hangingPunct="0">
              <a:spcBef>
                <a:spcPct val="20000"/>
              </a:spcBef>
              <a:spcAft>
                <a:spcPct val="0"/>
              </a:spcAft>
              <a:buClrTx/>
              <a:buSzTx/>
              <a:buFont typeface="Wingdings" panose="05000000000000000000" pitchFamily="2" charset="2"/>
              <a:buChar char="Ø"/>
              <a:defRPr/>
            </a:pPr>
            <a:r>
              <a:rPr lang="de-DE" sz="2400" i="1" kern="0" dirty="0">
                <a:latin typeface="Caecilia Light" panose="02020800000000000000" pitchFamily="18" charset="0"/>
              </a:rPr>
              <a:t>…</a:t>
            </a:r>
          </a:p>
          <a:p>
            <a:pPr marL="0" marR="0" lvl="0" indent="0" algn="l" defTabSz="914400" rtl="0" eaLnBrk="0" fontAlgn="base" latinLnBrk="0" hangingPunct="0">
              <a:lnSpc>
                <a:spcPct val="100000"/>
              </a:lnSpc>
              <a:spcBef>
                <a:spcPct val="20000"/>
              </a:spcBef>
              <a:spcAft>
                <a:spcPct val="0"/>
              </a:spcAft>
              <a:buClrTx/>
              <a:buSzTx/>
              <a:buNone/>
              <a:tabLst/>
              <a:defRPr/>
            </a:pPr>
            <a:endParaRPr lang="de-DE" sz="2400" i="1" kern="0" dirty="0">
              <a:latin typeface="Caecilia Light" panose="02020800000000000000" pitchFamily="18" charset="0"/>
              <a:ea typeface="+mn-ea"/>
              <a:cs typeface="+mn-cs"/>
            </a:endParaRPr>
          </a:p>
        </p:txBody>
      </p:sp>
      <p:sp>
        <p:nvSpPr>
          <p:cNvPr id="2" name="Rechteck 1">
            <a:extLst>
              <a:ext uri="{FF2B5EF4-FFF2-40B4-BE49-F238E27FC236}">
                <a16:creationId xmlns:a16="http://schemas.microsoft.com/office/drawing/2014/main" id="{DBCA0D9D-3A57-5895-87C8-650386EB29EB}"/>
              </a:ext>
            </a:extLst>
          </p:cNvPr>
          <p:cNvSpPr/>
          <p:nvPr/>
        </p:nvSpPr>
        <p:spPr>
          <a:xfrm>
            <a:off x="11798710" y="0"/>
            <a:ext cx="393290" cy="2758440"/>
          </a:xfrm>
          <a:prstGeom prst="rect">
            <a:avLst/>
          </a:prstGeom>
          <a:solidFill>
            <a:srgbClr val="00C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096855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07690-2B4C-034E-4C12-1A8AD35CD993}"/>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CC60E97A-9CCC-6A2D-DCDA-7B5F9DC200C9}"/>
              </a:ext>
            </a:extLst>
          </p:cNvPr>
          <p:cNvSpPr>
            <a:spLocks noGrp="1"/>
          </p:cNvSpPr>
          <p:nvPr>
            <p:ph type="title"/>
          </p:nvPr>
        </p:nvSpPr>
        <p:spPr>
          <a:xfrm>
            <a:off x="697571" y="845165"/>
            <a:ext cx="10658159" cy="1144307"/>
          </a:xfrm>
        </p:spPr>
        <p:txBody>
          <a:bodyPr>
            <a:normAutofit/>
          </a:bodyPr>
          <a:lstStyle/>
          <a:p>
            <a:r>
              <a:rPr lang="de-DE" sz="4000" b="1" dirty="0">
                <a:solidFill>
                  <a:srgbClr val="00C0DA"/>
                </a:solidFill>
                <a:latin typeface="Calibri" charset="0"/>
                <a:ea typeface="Calibri" charset="0"/>
                <a:cs typeface="Calibri" charset="0"/>
              </a:rPr>
              <a:t>Stärkender Abschluss</a:t>
            </a:r>
            <a:endParaRPr lang="de-DE" sz="4000" dirty="0">
              <a:solidFill>
                <a:srgbClr val="00C0DA"/>
              </a:solidFill>
            </a:endParaRPr>
          </a:p>
        </p:txBody>
      </p:sp>
      <p:sp>
        <p:nvSpPr>
          <p:cNvPr id="3" name="Inhaltsplatzhalter 2">
            <a:extLst>
              <a:ext uri="{FF2B5EF4-FFF2-40B4-BE49-F238E27FC236}">
                <a16:creationId xmlns:a16="http://schemas.microsoft.com/office/drawing/2014/main" id="{FD69FD36-2BA1-7A14-90F4-D4AE32069248}"/>
              </a:ext>
            </a:extLst>
          </p:cNvPr>
          <p:cNvSpPr>
            <a:spLocks noGrp="1"/>
          </p:cNvSpPr>
          <p:nvPr>
            <p:ph idx="1"/>
          </p:nvPr>
        </p:nvSpPr>
        <p:spPr>
          <a:xfrm>
            <a:off x="697571" y="2005597"/>
            <a:ext cx="11077575" cy="4351338"/>
          </a:xfrm>
        </p:spPr>
        <p:txBody>
          <a:bodyPr>
            <a:normAutofit/>
          </a:bodyPr>
          <a:lstStyle/>
          <a:p>
            <a:pPr marL="0" indent="0">
              <a:buNone/>
            </a:pPr>
            <a:r>
              <a:rPr lang="de-DE" sz="2400" dirty="0"/>
              <a:t>Finden Sie einen persönlich und den Teamzusammenhalt stärkenden Abschluss für Ihre Fortbildung, z. B. mit der Methode „Rücken stärken“.</a:t>
            </a:r>
          </a:p>
          <a:p>
            <a:endParaRPr lang="de-DE" sz="1200" dirty="0"/>
          </a:p>
          <a:p>
            <a:pPr defTabSz="914400" eaLnBrk="0" fontAlgn="base" hangingPunct="0">
              <a:spcBef>
                <a:spcPct val="20000"/>
              </a:spcBef>
              <a:spcAft>
                <a:spcPct val="0"/>
              </a:spcAft>
              <a:buClrTx/>
              <a:buSzTx/>
              <a:buFont typeface="Wingdings" panose="05000000000000000000" pitchFamily="2" charset="2"/>
              <a:buChar char="Ø"/>
              <a:defRPr/>
            </a:pPr>
            <a:r>
              <a:rPr lang="de-DE" sz="2400" dirty="0"/>
              <a:t>Von dir habe ich heute gelernt …</a:t>
            </a:r>
            <a:endParaRPr lang="de-DE" sz="2400" i="1" kern="0" dirty="0">
              <a:solidFill>
                <a:schemeClr val="bg2">
                  <a:lumMod val="40000"/>
                  <a:lumOff val="60000"/>
                </a:schemeClr>
              </a:solidFill>
              <a:latin typeface="Caecilia Light" panose="02020800000000000000" pitchFamily="18" charset="0"/>
            </a:endParaRPr>
          </a:p>
          <a:p>
            <a:pPr defTabSz="914400" eaLnBrk="0" fontAlgn="base" hangingPunct="0">
              <a:spcBef>
                <a:spcPct val="20000"/>
              </a:spcBef>
              <a:spcAft>
                <a:spcPct val="0"/>
              </a:spcAft>
              <a:buClrTx/>
              <a:buSzTx/>
              <a:buFont typeface="Wingdings" panose="05000000000000000000" pitchFamily="2" charset="2"/>
              <a:buChar char="Ø"/>
              <a:defRPr/>
            </a:pPr>
            <a:r>
              <a:rPr lang="de-DE" sz="2400" dirty="0"/>
              <a:t>Deine Stärke … beeindruckt mich.</a:t>
            </a:r>
            <a:endParaRPr lang="de-DE" sz="2400" i="1" kern="0" dirty="0">
              <a:solidFill>
                <a:schemeClr val="bg2">
                  <a:lumMod val="40000"/>
                  <a:lumOff val="60000"/>
                </a:schemeClr>
              </a:solidFill>
              <a:latin typeface="Caecilia Light" panose="02020800000000000000" pitchFamily="18" charset="0"/>
            </a:endParaRPr>
          </a:p>
          <a:p>
            <a:pPr defTabSz="914400" eaLnBrk="0" fontAlgn="base" hangingPunct="0">
              <a:spcBef>
                <a:spcPct val="20000"/>
              </a:spcBef>
              <a:spcAft>
                <a:spcPct val="0"/>
              </a:spcAft>
              <a:buClrTx/>
              <a:buSzTx/>
              <a:buFont typeface="Wingdings" panose="05000000000000000000" pitchFamily="2" charset="2"/>
              <a:buChar char="Ø"/>
              <a:defRPr/>
            </a:pPr>
            <a:r>
              <a:rPr lang="de-DE" sz="2400" dirty="0"/>
              <a:t>Durch dich fühle ich mich bestärkt, künftig …</a:t>
            </a:r>
          </a:p>
          <a:p>
            <a:pPr defTabSz="914400" eaLnBrk="0" fontAlgn="base" hangingPunct="0">
              <a:spcBef>
                <a:spcPct val="20000"/>
              </a:spcBef>
              <a:spcAft>
                <a:spcPct val="0"/>
              </a:spcAft>
              <a:buClrTx/>
              <a:buSzTx/>
              <a:buFont typeface="Wingdings" panose="05000000000000000000" pitchFamily="2" charset="2"/>
              <a:buChar char="Ø"/>
              <a:defRPr/>
            </a:pPr>
            <a:r>
              <a:rPr lang="de-DE" sz="2400" dirty="0"/>
              <a:t>…</a:t>
            </a:r>
          </a:p>
          <a:p>
            <a:pPr lvl="0" defTabSz="914400" eaLnBrk="0" fontAlgn="base" hangingPunct="0">
              <a:spcBef>
                <a:spcPct val="20000"/>
              </a:spcBef>
              <a:spcAft>
                <a:spcPct val="0"/>
              </a:spcAft>
              <a:buClrTx/>
              <a:buSzTx/>
              <a:buFont typeface="Wingdings" panose="05000000000000000000" pitchFamily="2" charset="2"/>
              <a:buChar char="Ø"/>
              <a:defRPr/>
            </a:pPr>
            <a:endParaRPr lang="de-DE" sz="2400" i="1" kern="0" dirty="0">
              <a:solidFill>
                <a:schemeClr val="bg2">
                  <a:lumMod val="40000"/>
                  <a:lumOff val="60000"/>
                </a:schemeClr>
              </a:solidFill>
              <a:latin typeface="Caecilia Light" panose="02020800000000000000" pitchFamily="18" charset="0"/>
            </a:endParaRPr>
          </a:p>
          <a:p>
            <a:pPr marL="0" marR="0" lvl="0" indent="0" algn="l" defTabSz="914400" rtl="0" eaLnBrk="0" fontAlgn="base" latinLnBrk="0" hangingPunct="0">
              <a:lnSpc>
                <a:spcPct val="100000"/>
              </a:lnSpc>
              <a:spcBef>
                <a:spcPct val="20000"/>
              </a:spcBef>
              <a:spcAft>
                <a:spcPct val="0"/>
              </a:spcAft>
              <a:buClrTx/>
              <a:buSzTx/>
              <a:buNone/>
              <a:tabLst/>
              <a:defRPr/>
            </a:pPr>
            <a:endParaRPr lang="de-DE" sz="2400" i="1" kern="0" dirty="0">
              <a:latin typeface="Caecilia Light" panose="02020800000000000000" pitchFamily="18" charset="0"/>
              <a:ea typeface="+mn-ea"/>
              <a:cs typeface="+mn-cs"/>
            </a:endParaRPr>
          </a:p>
        </p:txBody>
      </p:sp>
      <p:sp>
        <p:nvSpPr>
          <p:cNvPr id="2" name="Rechteck 1">
            <a:extLst>
              <a:ext uri="{FF2B5EF4-FFF2-40B4-BE49-F238E27FC236}">
                <a16:creationId xmlns:a16="http://schemas.microsoft.com/office/drawing/2014/main" id="{1CD9826E-C8A7-1AF7-0965-C2765444923B}"/>
              </a:ext>
            </a:extLst>
          </p:cNvPr>
          <p:cNvSpPr/>
          <p:nvPr/>
        </p:nvSpPr>
        <p:spPr>
          <a:xfrm>
            <a:off x="11798710" y="0"/>
            <a:ext cx="393290" cy="2758440"/>
          </a:xfrm>
          <a:prstGeom prst="rect">
            <a:avLst/>
          </a:prstGeom>
          <a:solidFill>
            <a:srgbClr val="00C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4127977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4FA47C22-C2CF-E96A-DD15-4AB3D03653B6}"/>
              </a:ext>
            </a:extLst>
          </p:cNvPr>
          <p:cNvPicPr>
            <a:picLocks noChangeAspect="1"/>
          </p:cNvPicPr>
          <p:nvPr/>
        </p:nvPicPr>
        <p:blipFill>
          <a:blip r:embed="rId3"/>
          <a:stretch>
            <a:fillRect/>
          </a:stretch>
        </p:blipFill>
        <p:spPr>
          <a:xfrm>
            <a:off x="3747911" y="4541013"/>
            <a:ext cx="1921679" cy="1936182"/>
          </a:xfrm>
          <a:prstGeom prst="rect">
            <a:avLst/>
          </a:prstGeom>
        </p:spPr>
      </p:pic>
      <p:pic>
        <p:nvPicPr>
          <p:cNvPr id="10" name="Grafik 9" descr="Ein Bild, das Text, Person, Kleidung, Screenshot enthält.&#10;&#10;KI-generierte Inhalte können fehlerhaft sein.">
            <a:extLst>
              <a:ext uri="{FF2B5EF4-FFF2-40B4-BE49-F238E27FC236}">
                <a16:creationId xmlns:a16="http://schemas.microsoft.com/office/drawing/2014/main" id="{F1131E94-EECB-E16E-0647-56BFE434D5B4}"/>
              </a:ext>
            </a:extLst>
          </p:cNvPr>
          <p:cNvPicPr>
            <a:picLocks noChangeAspect="1"/>
          </p:cNvPicPr>
          <p:nvPr/>
        </p:nvPicPr>
        <p:blipFill>
          <a:blip r:embed="rId4"/>
          <a:stretch>
            <a:fillRect/>
          </a:stretch>
        </p:blipFill>
        <p:spPr>
          <a:xfrm rot="192787">
            <a:off x="6283380" y="1765443"/>
            <a:ext cx="5820208" cy="3011295"/>
          </a:xfrm>
          <a:prstGeom prst="rect">
            <a:avLst/>
          </a:prstGeom>
        </p:spPr>
      </p:pic>
      <p:sp>
        <p:nvSpPr>
          <p:cNvPr id="2" name="Titel 1">
            <a:extLst>
              <a:ext uri="{FF2B5EF4-FFF2-40B4-BE49-F238E27FC236}">
                <a16:creationId xmlns:a16="http://schemas.microsoft.com/office/drawing/2014/main" id="{142F67D0-3358-219C-87A3-F259F3C7457B}"/>
              </a:ext>
            </a:extLst>
          </p:cNvPr>
          <p:cNvSpPr>
            <a:spLocks noGrp="1"/>
          </p:cNvSpPr>
          <p:nvPr>
            <p:ph type="title"/>
          </p:nvPr>
        </p:nvSpPr>
        <p:spPr>
          <a:xfrm>
            <a:off x="838200" y="295365"/>
            <a:ext cx="10515600" cy="1325563"/>
          </a:xfrm>
        </p:spPr>
        <p:txBody>
          <a:bodyPr>
            <a:normAutofit/>
          </a:bodyPr>
          <a:lstStyle/>
          <a:p>
            <a:r>
              <a:rPr lang="de-DE" sz="3600" b="1" dirty="0">
                <a:latin typeface="Calibri" charset="0"/>
                <a:ea typeface="Calibri" charset="0"/>
                <a:cs typeface="Calibri" charset="0"/>
              </a:rPr>
              <a:t>Weitere kostenfreie Angebote zum Bildungsplan </a:t>
            </a:r>
            <a:br>
              <a:rPr lang="de-DE" sz="3600" b="1" dirty="0">
                <a:latin typeface="Calibri" charset="0"/>
                <a:ea typeface="Calibri" charset="0"/>
                <a:cs typeface="Calibri" charset="0"/>
              </a:rPr>
            </a:br>
            <a:r>
              <a:rPr lang="de-DE" sz="3600" b="1" dirty="0">
                <a:latin typeface="Calibri" charset="0"/>
                <a:ea typeface="Calibri" charset="0"/>
                <a:cs typeface="Calibri" charset="0"/>
              </a:rPr>
              <a:t>auf der Website: </a:t>
            </a:r>
            <a:r>
              <a:rPr lang="de-DE" sz="3600" dirty="0">
                <a:latin typeface="Calibri" charset="0"/>
                <a:ea typeface="Calibri" charset="0"/>
                <a:cs typeface="Calibri" charset="0"/>
              </a:rPr>
              <a:t>bildungsplan-brandenburg.de</a:t>
            </a:r>
          </a:p>
        </p:txBody>
      </p:sp>
      <p:sp>
        <p:nvSpPr>
          <p:cNvPr id="3" name="Inhaltsplatzhalter 2">
            <a:extLst>
              <a:ext uri="{FF2B5EF4-FFF2-40B4-BE49-F238E27FC236}">
                <a16:creationId xmlns:a16="http://schemas.microsoft.com/office/drawing/2014/main" id="{0D3CD9DC-C1CB-36F7-D3F4-132CEE5240C9}"/>
              </a:ext>
            </a:extLst>
          </p:cNvPr>
          <p:cNvSpPr>
            <a:spLocks noGrp="1"/>
          </p:cNvSpPr>
          <p:nvPr>
            <p:ph idx="1"/>
          </p:nvPr>
        </p:nvSpPr>
        <p:spPr>
          <a:xfrm>
            <a:off x="838201" y="1825625"/>
            <a:ext cx="5962650" cy="4847024"/>
          </a:xfrm>
        </p:spPr>
        <p:txBody>
          <a:bodyPr>
            <a:normAutofit/>
          </a:bodyPr>
          <a:lstStyle/>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a:p>
            <a:endParaRPr lang="de-DE" dirty="0"/>
          </a:p>
        </p:txBody>
      </p:sp>
      <p:sp>
        <p:nvSpPr>
          <p:cNvPr id="4" name="Google Shape;387;p27">
            <a:extLst>
              <a:ext uri="{FF2B5EF4-FFF2-40B4-BE49-F238E27FC236}">
                <a16:creationId xmlns:a16="http://schemas.microsoft.com/office/drawing/2014/main" id="{6ECE1683-DAB8-FD7F-5354-660E62AAA751}"/>
              </a:ext>
            </a:extLst>
          </p:cNvPr>
          <p:cNvSpPr txBox="1">
            <a:spLocks/>
          </p:cNvSpPr>
          <p:nvPr/>
        </p:nvSpPr>
        <p:spPr>
          <a:xfrm>
            <a:off x="838199" y="2009832"/>
            <a:ext cx="5498055" cy="2765367"/>
          </a:xfrm>
          <a:prstGeom prst="rect">
            <a:avLst/>
          </a:prstGeom>
          <a:noFill/>
          <a:ln>
            <a:noFill/>
          </a:ln>
        </p:spPr>
        <p:txBody>
          <a:bodyPr spcFirstLastPara="1" vert="horz" wrap="square" lIns="91425" tIns="45700" rIns="91425" bIns="45700" rtlCol="0" anchor="t" anchorCtr="0">
            <a:normAutofit fontScale="70000" lnSpcReduction="20000"/>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1200"/>
              </a:spcAft>
              <a:buClr>
                <a:schemeClr val="dk1"/>
              </a:buClr>
              <a:buSzPct val="100000"/>
            </a:pPr>
            <a:r>
              <a:rPr lang="de-DE" dirty="0">
                <a:latin typeface="Calibri" panose="020F0502020204030204" pitchFamily="34" charset="0"/>
                <a:ea typeface="Calibri" panose="020F0502020204030204" pitchFamily="34" charset="0"/>
                <a:cs typeface="Calibri" panose="020F0502020204030204" pitchFamily="34" charset="0"/>
              </a:rPr>
              <a:t>Registrierungs- und Anmeldemöglichkeit</a:t>
            </a:r>
          </a:p>
          <a:p>
            <a:pPr>
              <a:lnSpc>
                <a:spcPct val="100000"/>
              </a:lnSpc>
              <a:spcBef>
                <a:spcPts val="0"/>
              </a:spcBef>
              <a:spcAft>
                <a:spcPts val="1200"/>
              </a:spcAft>
              <a:buClr>
                <a:schemeClr val="dk1"/>
              </a:buClr>
              <a:buSzPct val="100000"/>
            </a:pPr>
            <a:r>
              <a:rPr lang="de-DE" b="1" dirty="0">
                <a:latin typeface="Calibri" panose="020F0502020204030204" pitchFamily="34" charset="0"/>
                <a:ea typeface="Calibri" panose="020F0502020204030204" pitchFamily="34" charset="0"/>
                <a:cs typeface="Calibri" panose="020F0502020204030204" pitchFamily="34" charset="0"/>
              </a:rPr>
              <a:t>Fortbildungskalender</a:t>
            </a:r>
            <a:r>
              <a:rPr lang="de-DE" dirty="0">
                <a:latin typeface="Calibri" panose="020F0502020204030204" pitchFamily="34" charset="0"/>
                <a:ea typeface="Calibri" panose="020F0502020204030204" pitchFamily="34" charset="0"/>
                <a:cs typeface="Calibri" panose="020F0502020204030204" pitchFamily="34" charset="0"/>
              </a:rPr>
              <a:t> für verschiedene Fortbildungen zum Bildungsplan – online &amp; Präsenz zu Grundlagen, Alltagssituationen + Bildungsbereichen</a:t>
            </a:r>
          </a:p>
          <a:p>
            <a:pPr>
              <a:lnSpc>
                <a:spcPct val="100000"/>
              </a:lnSpc>
              <a:spcBef>
                <a:spcPts val="0"/>
              </a:spcBef>
              <a:spcAft>
                <a:spcPts val="1200"/>
              </a:spcAft>
              <a:buClr>
                <a:schemeClr val="dk1"/>
              </a:buClr>
              <a:buSzPct val="100000"/>
            </a:pPr>
            <a:r>
              <a:rPr lang="de-DE" b="1" dirty="0">
                <a:latin typeface="Calibri" panose="020F0502020204030204" pitchFamily="34" charset="0"/>
                <a:ea typeface="Calibri" panose="020F0502020204030204" pitchFamily="34" charset="0"/>
                <a:cs typeface="Calibri" panose="020F0502020204030204" pitchFamily="34" charset="0"/>
              </a:rPr>
              <a:t>Begleitmaterialien</a:t>
            </a:r>
            <a:r>
              <a:rPr lang="de-DE" dirty="0">
                <a:latin typeface="Calibri" panose="020F0502020204030204" pitchFamily="34" charset="0"/>
                <a:ea typeface="Calibri" panose="020F0502020204030204" pitchFamily="34" charset="0"/>
                <a:cs typeface="Calibri" panose="020F0502020204030204" pitchFamily="34" charset="0"/>
              </a:rPr>
              <a:t> zum Bildungsplan zum Download und Anschauen</a:t>
            </a:r>
          </a:p>
          <a:p>
            <a:pPr>
              <a:lnSpc>
                <a:spcPct val="100000"/>
              </a:lnSpc>
              <a:spcBef>
                <a:spcPts val="0"/>
              </a:spcBef>
              <a:spcAft>
                <a:spcPts val="1200"/>
              </a:spcAft>
              <a:buClr>
                <a:schemeClr val="dk1"/>
              </a:buClr>
              <a:buSzPct val="100000"/>
            </a:pPr>
            <a:r>
              <a:rPr lang="de-DE" b="1" dirty="0">
                <a:latin typeface="Calibri" panose="020F0502020204030204" pitchFamily="34" charset="0"/>
                <a:ea typeface="Calibri" panose="020F0502020204030204" pitchFamily="34" charset="0"/>
                <a:cs typeface="Calibri" panose="020F0502020204030204" pitchFamily="34" charset="0"/>
              </a:rPr>
              <a:t>Kontaktmöglichkeit</a:t>
            </a:r>
            <a:r>
              <a:rPr lang="de-DE" dirty="0">
                <a:latin typeface="Calibri" panose="020F0502020204030204" pitchFamily="34" charset="0"/>
                <a:ea typeface="Calibri" panose="020F0502020204030204" pitchFamily="34" charset="0"/>
                <a:cs typeface="Calibri" panose="020F0502020204030204" pitchFamily="34" charset="0"/>
              </a:rPr>
              <a:t> bei Fragen zu Fortbildungen</a:t>
            </a:r>
            <a:endParaRPr lang="de-DE" sz="3200" dirty="0"/>
          </a:p>
          <a:p>
            <a:pPr>
              <a:buClr>
                <a:schemeClr val="dk1"/>
              </a:buClr>
              <a:buSzPct val="100000"/>
            </a:pPr>
            <a:endParaRPr lang="de-DE" sz="3200" dirty="0"/>
          </a:p>
        </p:txBody>
      </p:sp>
      <p:sp>
        <p:nvSpPr>
          <p:cNvPr id="11" name="Textfeld 10">
            <a:extLst>
              <a:ext uri="{FF2B5EF4-FFF2-40B4-BE49-F238E27FC236}">
                <a16:creationId xmlns:a16="http://schemas.microsoft.com/office/drawing/2014/main" id="{3199D8D6-6F37-163D-59C2-9E45B774CDB9}"/>
              </a:ext>
            </a:extLst>
          </p:cNvPr>
          <p:cNvSpPr txBox="1"/>
          <p:nvPr/>
        </p:nvSpPr>
        <p:spPr>
          <a:xfrm rot="21088040">
            <a:off x="1149672" y="4878468"/>
            <a:ext cx="2825109" cy="1200329"/>
          </a:xfrm>
          <a:prstGeom prst="rect">
            <a:avLst/>
          </a:prstGeom>
          <a:noFill/>
        </p:spPr>
        <p:txBody>
          <a:bodyPr wrap="square" rtlCol="0">
            <a:spAutoFit/>
          </a:bodyPr>
          <a:lstStyle/>
          <a:p>
            <a:r>
              <a:rPr lang="de-DE" sz="2400" dirty="0">
                <a:latin typeface="Calibri" panose="020F0502020204030204" pitchFamily="34" charset="0"/>
                <a:ea typeface="Calibri" panose="020F0502020204030204" pitchFamily="34" charset="0"/>
                <a:cs typeface="Calibri" panose="020F0502020204030204" pitchFamily="34" charset="0"/>
              </a:rPr>
              <a:t>Scannen, um zur Website zu gelangen!</a:t>
            </a:r>
          </a:p>
        </p:txBody>
      </p:sp>
    </p:spTree>
    <p:extLst>
      <p:ext uri="{BB962C8B-B14F-4D97-AF65-F5344CB8AC3E}">
        <p14:creationId xmlns:p14="http://schemas.microsoft.com/office/powerpoint/2010/main" val="20860418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E1AA28-C4F8-D1A4-B43F-74D71DFAF647}"/>
              </a:ext>
            </a:extLst>
          </p:cNvPr>
          <p:cNvSpPr>
            <a:spLocks noGrp="1"/>
          </p:cNvSpPr>
          <p:nvPr>
            <p:ph type="title"/>
          </p:nvPr>
        </p:nvSpPr>
        <p:spPr>
          <a:xfrm>
            <a:off x="1683170" y="2217827"/>
            <a:ext cx="8825659" cy="1981200"/>
          </a:xfrm>
        </p:spPr>
        <p:txBody>
          <a:bodyPr/>
          <a:lstStyle/>
          <a:p>
            <a:pPr algn="ctr"/>
            <a:r>
              <a:rPr lang="de-DE" b="1" dirty="0">
                <a:solidFill>
                  <a:srgbClr val="00C0DA"/>
                </a:solidFill>
              </a:rPr>
              <a:t>Danke!</a:t>
            </a:r>
          </a:p>
        </p:txBody>
      </p:sp>
      <p:sp>
        <p:nvSpPr>
          <p:cNvPr id="3" name="Textplatzhalter 2">
            <a:extLst>
              <a:ext uri="{FF2B5EF4-FFF2-40B4-BE49-F238E27FC236}">
                <a16:creationId xmlns:a16="http://schemas.microsoft.com/office/drawing/2014/main" id="{5B44C2A1-6370-CE07-AC86-E0BA4A828846}"/>
              </a:ext>
            </a:extLst>
          </p:cNvPr>
          <p:cNvSpPr>
            <a:spLocks noGrp="1"/>
          </p:cNvSpPr>
          <p:nvPr>
            <p:ph type="body" sz="half" idx="2"/>
          </p:nvPr>
        </p:nvSpPr>
        <p:spPr>
          <a:xfrm>
            <a:off x="1683169" y="2620880"/>
            <a:ext cx="8825659" cy="2362200"/>
          </a:xfrm>
        </p:spPr>
        <p:txBody>
          <a:bodyPr>
            <a:normAutofit/>
          </a:bodyPr>
          <a:lstStyle/>
          <a:p>
            <a:pPr marL="0" lvl="0" indent="0" algn="ctr" rtl="0">
              <a:lnSpc>
                <a:spcPct val="90000"/>
              </a:lnSpc>
              <a:spcBef>
                <a:spcPts val="1000"/>
              </a:spcBef>
              <a:spcAft>
                <a:spcPts val="0"/>
              </a:spcAft>
              <a:buSzPts val="1800"/>
              <a:buNone/>
            </a:pPr>
            <a:r>
              <a:rPr lang="de-DE" sz="2400" dirty="0"/>
              <a:t>Vielen Dank für Ihre und eure Aufmerksamkeit!</a:t>
            </a:r>
          </a:p>
        </p:txBody>
      </p:sp>
    </p:spTree>
    <p:extLst>
      <p:ext uri="{BB962C8B-B14F-4D97-AF65-F5344CB8AC3E}">
        <p14:creationId xmlns:p14="http://schemas.microsoft.com/office/powerpoint/2010/main" val="3961566148"/>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9F8A01FCADD1D24EBF5639A24D77F94A" ma:contentTypeVersion="19" ma:contentTypeDescription="Ein neues Dokument erstellen." ma:contentTypeScope="" ma:versionID="1f903d2623e8a5a673a1793d8831edd6">
  <xsd:schema xmlns:xsd="http://www.w3.org/2001/XMLSchema" xmlns:xs="http://www.w3.org/2001/XMLSchema" xmlns:p="http://schemas.microsoft.com/office/2006/metadata/properties" xmlns:ns2="4483d124-32de-47e9-89a5-3c9f48c62a64" xmlns:ns3="83569f19-8c1d-41b4-bb5b-bc61d4c53846" targetNamespace="http://schemas.microsoft.com/office/2006/metadata/properties" ma:root="true" ma:fieldsID="db74a668fd8d892862e04b73a3aec638" ns2:_="" ns3:_="">
    <xsd:import namespace="4483d124-32de-47e9-89a5-3c9f48c62a64"/>
    <xsd:import namespace="83569f19-8c1d-41b4-bb5b-bc61d4c5384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_Flow_SignoffStatus"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83d124-32de-47e9-89a5-3c9f48c62a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_Flow_SignoffStatus" ma:index="11" nillable="true" ma:displayName="Status Unterschrift" ma:internalName="Status_x0020_Unterschrift">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Bildmarkierungen" ma:readOnly="false" ma:fieldId="{5cf76f15-5ced-4ddc-b409-7134ff3c332f}" ma:taxonomyMulti="true" ma:sspId="5230f095-131b-4bb4-a49f-2949a93d514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3569f19-8c1d-41b4-bb5b-bc61d4c53846" elementFormDefault="qualified">
    <xsd:import namespace="http://schemas.microsoft.com/office/2006/documentManagement/types"/>
    <xsd:import namespace="http://schemas.microsoft.com/office/infopath/2007/PartnerControls"/>
    <xsd:element name="SharedWithUsers" ma:index="19"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Freigegeben für - Details" ma:internalName="SharedWithDetails" ma:readOnly="true">
      <xsd:simpleType>
        <xsd:restriction base="dms:Note">
          <xsd:maxLength value="255"/>
        </xsd:restriction>
      </xsd:simpleType>
    </xsd:element>
    <xsd:element name="TaxCatchAll" ma:index="24" nillable="true" ma:displayName="Taxonomy Catch All Column" ma:hidden="true" ma:list="{ed57ba41-05c1-4456-96cd-56a0fab62a94}" ma:internalName="TaxCatchAll" ma:showField="CatchAllData" ma:web="83569f19-8c1d-41b4-bb5b-bc61d4c538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EDE22F2-24B8-4341-98F1-B24AC28E6B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483d124-32de-47e9-89a5-3c9f48c62a64"/>
    <ds:schemaRef ds:uri="83569f19-8c1d-41b4-bb5b-bc61d4c5384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830B7CE-CE78-4999-97EF-40C71C6ED48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2642</Words>
  <Application>Microsoft Office PowerPoint</Application>
  <PresentationFormat>Breitbild</PresentationFormat>
  <Paragraphs>253</Paragraphs>
  <Slides>19</Slides>
  <Notes>18</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19</vt:i4>
      </vt:variant>
    </vt:vector>
  </HeadingPairs>
  <TitlesOfParts>
    <vt:vector size="28" baseType="lpstr">
      <vt:lpstr>Aptos</vt:lpstr>
      <vt:lpstr>Aptos Display</vt:lpstr>
      <vt:lpstr>Arial</vt:lpstr>
      <vt:lpstr>Caecilia Light</vt:lpstr>
      <vt:lpstr>Calibri</vt:lpstr>
      <vt:lpstr>Century Gothic</vt:lpstr>
      <vt:lpstr>Symbol</vt:lpstr>
      <vt:lpstr>Wingdings</vt:lpstr>
      <vt:lpstr>Office</vt:lpstr>
      <vt:lpstr>   </vt:lpstr>
      <vt:lpstr>Guten Tag! </vt:lpstr>
      <vt:lpstr>Themen</vt:lpstr>
      <vt:lpstr>Inhaltsverzeichnis</vt:lpstr>
      <vt:lpstr>Aufbau der pädagogischen Alltagssituationen</vt:lpstr>
      <vt:lpstr>PowerPoint-Präsentation</vt:lpstr>
      <vt:lpstr>Mit Fehlverhalten im Team umgehen </vt:lpstr>
      <vt:lpstr>Mit Fehlverhalten im Team umgehen Zentrale Aspekte (Bildungsplan, S. 30)</vt:lpstr>
      <vt:lpstr>Mit Fehlverhalten im Team umgehen Rechtliche Hintergründe (Bildungsplan, S. 7 und S. 30)</vt:lpstr>
      <vt:lpstr>Formen von Fehlverhalten… </vt:lpstr>
      <vt:lpstr>Austausch zu einigen Vorsicht-Sätzen</vt:lpstr>
      <vt:lpstr>Eigener Umgang mit Feedback &amp; Kritik</vt:lpstr>
      <vt:lpstr>Mit Feedback und Kritik umgehen</vt:lpstr>
      <vt:lpstr>Mit Fehlern und Fehlverhalten umgehen </vt:lpstr>
      <vt:lpstr>Mit Fehlern und Fehlverhalten umgehen </vt:lpstr>
      <vt:lpstr>Mit Fehlern und Fehlverhalten im Team umgehen - Prävention</vt:lpstr>
      <vt:lpstr>Stärkender Abschluss</vt:lpstr>
      <vt:lpstr>Weitere kostenfreie Angebote zum Bildungsplan  auf der Website: bildungsplan-brandenburg.de</vt:lpstr>
      <vt:lpstr>Danke!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Vorstandsbericht zur Mitgliederversammlung</dc:title>
  <dc:creator>Ramiro Glauer</dc:creator>
  <cp:lastModifiedBy>bildungsplan-brandenburg@iffe.de</cp:lastModifiedBy>
  <cp:revision>220</cp:revision>
  <cp:lastPrinted>2024-09-16T11:49:40Z</cp:lastPrinted>
  <dcterms:created xsi:type="dcterms:W3CDTF">2020-11-24T13:22:07Z</dcterms:created>
  <dcterms:modified xsi:type="dcterms:W3CDTF">2026-09-29T10:01:54Z</dcterms:modified>
</cp:coreProperties>
</file>