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notesMasterIdLst>
    <p:notesMasterId r:id="rId37"/>
  </p:notesMasterIdLst>
  <p:sldIdLst>
    <p:sldId id="1159" r:id="rId4"/>
    <p:sldId id="1161" r:id="rId5"/>
    <p:sldId id="1182" r:id="rId6"/>
    <p:sldId id="1058" r:id="rId7"/>
    <p:sldId id="1175" r:id="rId8"/>
    <p:sldId id="1177" r:id="rId9"/>
    <p:sldId id="1179" r:id="rId10"/>
    <p:sldId id="1162" r:id="rId11"/>
    <p:sldId id="1164" r:id="rId12"/>
    <p:sldId id="1163" r:id="rId13"/>
    <p:sldId id="1157" r:id="rId14"/>
    <p:sldId id="1170" r:id="rId15"/>
    <p:sldId id="1183" r:id="rId16"/>
    <p:sldId id="1184" r:id="rId17"/>
    <p:sldId id="1172" r:id="rId18"/>
    <p:sldId id="1148" r:id="rId19"/>
    <p:sldId id="1151" r:id="rId20"/>
    <p:sldId id="1171" r:id="rId21"/>
    <p:sldId id="1158" r:id="rId22"/>
    <p:sldId id="1165" r:id="rId23"/>
    <p:sldId id="1185" r:id="rId24"/>
    <p:sldId id="1167" r:id="rId25"/>
    <p:sldId id="1168" r:id="rId26"/>
    <p:sldId id="1169" r:id="rId27"/>
    <p:sldId id="1126" r:id="rId28"/>
    <p:sldId id="1173" r:id="rId29"/>
    <p:sldId id="1174" r:id="rId30"/>
    <p:sldId id="1127" r:id="rId31"/>
    <p:sldId id="1181" r:id="rId32"/>
    <p:sldId id="1180" r:id="rId33"/>
    <p:sldId id="1131" r:id="rId34"/>
    <p:sldId id="1132" r:id="rId35"/>
    <p:sldId id="1133" r:id="rId3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CF92A9A8-1AA3-430B-A48E-007D9029B65A}">
          <p14:sldIdLst>
            <p14:sldId id="1159"/>
            <p14:sldId id="1161"/>
            <p14:sldId id="1182"/>
            <p14:sldId id="1058"/>
          </p14:sldIdLst>
        </p14:section>
        <p14:section name="Fachlicher Hintergrund" id="{5BF5E8AD-D7AE-4BEF-911F-8E7429DE3850}">
          <p14:sldIdLst>
            <p14:sldId id="1175"/>
            <p14:sldId id="1177"/>
            <p14:sldId id="1179"/>
          </p14:sldIdLst>
        </p14:section>
        <p14:section name="Einführung Pädagogische Alltagssituationen" id="{ADD66B64-AA73-4250-A7FF-58D26CFD6B65}">
          <p14:sldIdLst>
            <p14:sldId id="1162"/>
            <p14:sldId id="1164"/>
            <p14:sldId id="1163"/>
          </p14:sldIdLst>
        </p14:section>
        <p14:section name="Alltagssituation" id="{9D4C2EAF-2EEA-487D-A2A9-083DEB1BEB35}">
          <p14:sldIdLst>
            <p14:sldId id="1157"/>
            <p14:sldId id="1170"/>
            <p14:sldId id="1183"/>
            <p14:sldId id="1184"/>
            <p14:sldId id="1172"/>
            <p14:sldId id="1148"/>
            <p14:sldId id="1151"/>
            <p14:sldId id="1171"/>
          </p14:sldIdLst>
        </p14:section>
        <p14:section name="Bildungsbereich Sprache" id="{D21FEE58-54AF-4536-B072-80784387234A}">
          <p14:sldIdLst>
            <p14:sldId id="1158"/>
            <p14:sldId id="1165"/>
            <p14:sldId id="1185"/>
            <p14:sldId id="1167"/>
            <p14:sldId id="1168"/>
            <p14:sldId id="1169"/>
          </p14:sldIdLst>
        </p14:section>
        <p14:section name="Verknüpfung Draußen mit Sprache" id="{C033C580-10C8-420E-8E8E-F88403AC8B4E}">
          <p14:sldIdLst>
            <p14:sldId id="1126"/>
            <p14:sldId id="1173"/>
            <p14:sldId id="1174"/>
            <p14:sldId id="1127"/>
            <p14:sldId id="1181"/>
          </p14:sldIdLst>
        </p14:section>
        <p14:section name="Abschluss" id="{9F8584C0-DAFB-4ABE-AB28-3511808D8792}">
          <p14:sldIdLst>
            <p14:sldId id="1180"/>
            <p14:sldId id="1131"/>
            <p14:sldId id="1132"/>
            <p14:sldId id="11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37EA947-BF91-DEEA-1F7E-AF6A0E6BF6B2}" name="Bianka Pergande" initials="BP" userId="S::bianka.pergande@liga-kind.de::98480419-8a0f-4aec-9c38-3ac5e4f8d3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607"/>
    <a:srgbClr val="30AFC5"/>
    <a:srgbClr val="F8C522"/>
    <a:srgbClr val="D91E57"/>
    <a:srgbClr val="AACC3A"/>
    <a:srgbClr val="EFF4F9"/>
    <a:srgbClr val="7F8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757" autoAdjust="0"/>
    <p:restoredTop sz="48910" autoAdjust="0"/>
  </p:normalViewPr>
  <p:slideViewPr>
    <p:cSldViewPr snapToGrid="0" snapToObjects="1">
      <p:cViewPr varScale="1">
        <p:scale>
          <a:sx n="54" d="100"/>
          <a:sy n="54" d="100"/>
        </p:scale>
        <p:origin x="2406" y="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995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D8DF9-BBC7-4817-B501-46A748C1613B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5933A5-608E-483C-9005-E71D0DB3BF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30441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Anmerkungen</a:t>
            </a:r>
          </a:p>
          <a:p>
            <a:r>
              <a:rPr lang="de-DE" dirty="0"/>
              <a:t>Verstehen Sie diesen Foliensatz gerne als ‚Bausatz‘, aus dem Sie jene Folien auswählen, die für Sie und Ihr Team aktuell hilfreich sind.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0874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1200" i="0" baseline="0" dirty="0">
                <a:sym typeface="Wingdings" pitchFamily="2" charset="2"/>
              </a:rPr>
              <a:t> Methodische Hinweise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/>
              <a:t>Um gut miteinander in die Arbeit zu kommen ist es hilfreich, sich am Anfang etwas Zeit für das gemeinsame Ankommen zu nehmen.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Eine Möglichkeit ist, Stimmungen (die einen großen Einfluss auf die gemeinsame Arbeit haben) zu Beginn (und am Ende) abzufragen.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de-DE" dirty="0">
              <a:sym typeface="Wingding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Hier kann z. B. das Stimmungsbarometer „</a:t>
            </a:r>
            <a:r>
              <a:rPr lang="de-DE" dirty="0" err="1">
                <a:sym typeface="Wingdings"/>
              </a:rPr>
              <a:t>Mood</a:t>
            </a:r>
            <a:r>
              <a:rPr lang="de-DE" dirty="0">
                <a:sym typeface="Wingdings"/>
              </a:rPr>
              <a:t> Meter“ genutzt werden. Es ist hilfreich, um sich gemeinsam einen Überblick über die Stimmungen im Raum zu verschaffen. Die Arbeit mit dem </a:t>
            </a:r>
            <a:r>
              <a:rPr lang="de-DE" dirty="0" err="1">
                <a:sym typeface="Wingdings"/>
              </a:rPr>
              <a:t>Mood</a:t>
            </a:r>
            <a:r>
              <a:rPr lang="de-DE" dirty="0">
                <a:sym typeface="Wingdings"/>
              </a:rPr>
              <a:t> Meter kann vielfältig gestaltet werden. Anbei zwei Beispiele: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de-DE" dirty="0">
              <a:sym typeface="Wingding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Variante 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Das </a:t>
            </a:r>
            <a:r>
              <a:rPr lang="de-DE" dirty="0" err="1">
                <a:sym typeface="Wingdings"/>
              </a:rPr>
              <a:t>Mood</a:t>
            </a:r>
            <a:r>
              <a:rPr lang="de-DE" dirty="0">
                <a:sym typeface="Wingdings"/>
              </a:rPr>
              <a:t> Meter ist an einer Moderationswand angebracht.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Die Teilnehmenden setzen eine Pinnnadel auf das Feld, das am ehesten repräsentiert, wie sie in diesem Augenblick ‚hier‘ sind.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Kommen Sie anschließend über das Gesamtbild ins Gespräch, vielleicht gibt es Teilnehmende, die teilen möchten warum sie sich für ein bestimmtes Feld entschieden haben.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endParaRPr lang="de-DE" dirty="0">
              <a:sym typeface="Wingding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Variante 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Die Teilnehmenden platzieren Pinnnadeln oder Moderationspunkte in unterschiedlichen Farben zu unterschiedlichen Fragen, wie z. B.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sym typeface="Wingdings"/>
              </a:rPr>
              <a:t>Wie geht es mir in diesem Augenblick?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sym typeface="Wingdings"/>
              </a:rPr>
              <a:t>Wie ist meine Stimmung mit Blick auf das heutige Thema?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sym typeface="Wingdings"/>
              </a:rPr>
              <a:t>Wie geht es mir mit der Umsetzung des Bildungsplans?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dirty="0">
                <a:sym typeface="Wingdings"/>
              </a:rPr>
              <a:t>Und auch hier: Kommen Sie anschließend über das Gesamtbild ins Gespräch, vielleicht gibt es Teilnehmende, die teilen möchten warum sie sich für ein bestimmtes Feld entschieden haben.</a:t>
            </a:r>
          </a:p>
          <a:p>
            <a:pPr marL="0" indent="0">
              <a:buFont typeface="Symbol" panose="05050102010706020507" pitchFamily="18" charset="2"/>
              <a:buNone/>
            </a:pPr>
            <a:endParaRPr lang="de-DE" dirty="0">
              <a:sym typeface="Wingdings"/>
            </a:endParaRP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Notieren Sie ggf. Themen und Fragen auf einem Flipchart, so dass diese sichtbar sind und Sie an diese immer wieder (vor allem beim Abschluss) anschließen können.</a:t>
            </a:r>
          </a:p>
          <a:p>
            <a:pPr marL="0" indent="0">
              <a:buFont typeface="Symbol" panose="05050102010706020507" pitchFamily="18" charset="2"/>
              <a:buNone/>
            </a:pPr>
            <a:endParaRPr lang="de-DE" dirty="0">
              <a:sym typeface="Wingding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 Quelle</a:t>
            </a:r>
            <a:endParaRPr lang="de-DE" dirty="0">
              <a:sym typeface="Wingdings"/>
            </a:endParaRP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Das </a:t>
            </a:r>
            <a:r>
              <a:rPr lang="de-DE" dirty="0" err="1">
                <a:sym typeface="Wingdings"/>
              </a:rPr>
              <a:t>Mood</a:t>
            </a:r>
            <a:r>
              <a:rPr lang="de-DE" dirty="0">
                <a:sym typeface="Wingdings"/>
              </a:rPr>
              <a:t>-Meter können Sie herunterladen unter: https://meeting-time.de/das-stimmungsbarometer-der-perfekte-abschluss-fuer-online-meetings/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2478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800" b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Methodische Hinweise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Führen Sie in </a:t>
            </a:r>
            <a:r>
              <a:rPr lang="de-DE" dirty="0"/>
              <a:t>die gemeinsame Arbeitsphase ein:</a:t>
            </a:r>
          </a:p>
          <a:p>
            <a:pPr marL="171450" indent="-171450">
              <a:buFontTx/>
              <a:buChar char="-"/>
            </a:pPr>
            <a:r>
              <a:rPr lang="de-DE" dirty="0"/>
              <a:t>Welcher Zeitrahmen steht zur Verfügung?</a:t>
            </a:r>
          </a:p>
          <a:p>
            <a:pPr marL="171450" indent="-171450">
              <a:buFontTx/>
              <a:buChar char="-"/>
            </a:pPr>
            <a:r>
              <a:rPr lang="de-DE" b="0" dirty="0"/>
              <a:t>Gibt es weitere Themen für heute?</a:t>
            </a:r>
          </a:p>
          <a:p>
            <a:pPr marL="171450" indent="-171450">
              <a:buFontTx/>
              <a:buChar char="-"/>
            </a:pPr>
            <a:r>
              <a:rPr lang="de-DE" b="0" dirty="0"/>
              <a:t>Wann </a:t>
            </a:r>
            <a:r>
              <a:rPr lang="de-DE" dirty="0"/>
              <a:t>werden Themen bearbeitet, die brennen, für die heute aber nicht genug Zeit ist?</a:t>
            </a:r>
          </a:p>
          <a:p>
            <a:pPr marL="171450" indent="-171450">
              <a:buFontTx/>
              <a:buChar char="-"/>
            </a:pPr>
            <a:r>
              <a:rPr lang="de-DE" dirty="0"/>
              <a:t>Wie wird heute gearbeitet (Impulsvortrag, Arbeitsgruppen, Einzelarbeit)?</a:t>
            </a:r>
          </a:p>
          <a:p>
            <a:pPr marL="171450" indent="-171450">
              <a:buFontTx/>
              <a:buChar char="-"/>
            </a:pPr>
            <a:r>
              <a:rPr lang="de-DE" dirty="0"/>
              <a:t>Was passiert dann (z. B. Verabredung zur Weiterarbeit, z. B. in den Abteilungen im Haus, Folgetermine)?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22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0"/>
              <a:buChar char="¬"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Anmerkungen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0"/>
              <a:buNone/>
              <a:tabLst/>
              <a:defRPr/>
            </a:pPr>
            <a:r>
              <a:rPr lang="de-DE" dirty="0"/>
              <a:t>Im Abschnitt „Fachlicher</a:t>
            </a:r>
            <a:r>
              <a:rPr lang="de-DE" baseline="0" dirty="0"/>
              <a:t> Hintergrund“ dieses Foliensatzes finden Sie e</a:t>
            </a:r>
            <a:r>
              <a:rPr lang="de-DE" dirty="0"/>
              <a:t>in</a:t>
            </a:r>
            <a:r>
              <a:rPr lang="de-DE" baseline="0" dirty="0"/>
              <a:t> paar der zentralen Thesen des Brandenburger Bildungsplans die (auch) für dieses Thema relevant sind. (BBP, S. 15 ff.)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de-D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Im Brandenburger Bildungsplan wird davon ausgegangen, dass Bildung ein aktiver Aneignungsprozess ist. „Als aktiver Aneignungsprozess steht Bildung in engerem Zusammenhang mit dem Autonomiebedürfnis, das für Menschen […] von Geburt an kennzeichnend ist“, Bildungsplan S. 16 f. Hier wird die (Eigen)Aktivität des Kindes betont (wie z. B. im Situationsansatz).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7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D4530-16EF-6B70-A760-2E9A64F22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8A82B40-FE78-BF6A-515C-1901196D2F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0D620F8-53D7-C95F-D4A3-B1AC32E65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Anmerkungen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de-DE" dirty="0"/>
              <a:t>Im Brandenburger Bildungsplan wird davon ausgegangen, dass Bildung ein aktiver Aneignungsprozess ist. „Als aktiver Aneignungsprozess steht Bildung in engerem Zusammenhang mit dem Autonomiebedürfnis, das für Menschen […] von Geburt an kennzeichnend ist“, Bildungsplan S. 16 f. Hier wird die (Eigen)Aktivität des Kindes betont (wie z. B. im Situationsansatz).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de-DE" baseline="0" dirty="0"/>
              <a:t>Dies benötigt die Begleitung und Unterstützung der Fachkräfte – die „komplementäre Tätigkeit von Erwachsenen zur Anregung der Kindlichen Aneignungstätigkeit“ (</a:t>
            </a:r>
            <a:r>
              <a:rPr lang="de-DE" baseline="0" dirty="0" err="1"/>
              <a:t>Laewen</a:t>
            </a:r>
            <a:r>
              <a:rPr lang="de-DE" baseline="0" dirty="0"/>
              <a:t> zit. n. BBP, S. 17) und wird im Folgenden dargestellt.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de-DE" dirty="0"/>
          </a:p>
          <a:p>
            <a:pPr marL="171450" lvl="0" indent="-171450">
              <a:buFont typeface="Wingdings" pitchFamily="2" charset="2"/>
              <a:buChar char="3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5B2B6A-2EE7-CF58-E610-4767E87133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0016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charset="2"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Anmerkungen</a:t>
            </a:r>
            <a:endParaRPr lang="de-DE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charset="2"/>
              <a:buNone/>
              <a:tabLst/>
              <a:defRPr/>
            </a:pPr>
            <a:r>
              <a:rPr lang="de-DE" b="0" baseline="0" dirty="0"/>
              <a:t>Sichere Beziehungen und feinfühlige partizipative Interaktionen braucht ein Kind in allen (Alltags)Situationen – auch beim „Draußen unterwegs sein“.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charset="2"/>
              <a:buChar char="-"/>
              <a:tabLst/>
              <a:defRPr/>
            </a:pPr>
            <a:endParaRPr lang="de-DE" b="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charset="2"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b="0" baseline="0" dirty="0">
                <a:sym typeface="Wingdings" pitchFamily="2" charset="2"/>
              </a:rPr>
              <a:t>Methodischer Hinweis</a:t>
            </a:r>
            <a:endParaRPr lang="de-DE" b="0" baseline="0" dirty="0"/>
          </a:p>
          <a:p>
            <a:pPr marL="171450" indent="-171450">
              <a:buFont typeface="Symbol" charset="2"/>
              <a:buChar char="-"/>
            </a:pPr>
            <a:r>
              <a:rPr lang="de-DE" baseline="0" dirty="0"/>
              <a:t>Hier kann sich eine Reflexion im Team anschließen, wie die Beziehungsarbeit und Interaktionsgestaltung zu und mit den Kindern täglich gelingt und was es dafür braucht.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5336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¬"/>
              <a:tabLst/>
              <a:defRPr/>
            </a:pPr>
            <a:r>
              <a:rPr lang="de-DE" sz="1800" b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Anmerkungen</a:t>
            </a:r>
          </a:p>
          <a:p>
            <a:r>
              <a:rPr lang="de-DE" baseline="0" dirty="0"/>
              <a:t>Diese Folie verdeutlicht das Selbstverständnis des Bildungsplans: 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Pädagogische Alltagssituationen bilden die Grundstruktur und stehen im Mittelpunkt. 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Zu diesen Situationen zählen Essen, Spielen, Aufräumen, Konflikte und Ausgrenzung etc.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Die Alltagssituationen werden mit den insgesamt 10 Bildungsbereichen verknüpft. 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In den dazugehörigen Kapiteln finden sich dann Hinweise, was Kinder lernen können und wie vor diesem Hintergrund kinderrechtsbasiertes pädagogisches Handeln aussehen kann. 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Darüber hinaus gibt es Impulse für die anregende Gestaltung des Bildungsortes Kita.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771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Anmerkungen</a:t>
            </a:r>
          </a:p>
          <a:p>
            <a:pPr marL="171450" indent="-171450">
              <a:buFontTx/>
              <a:buChar char="-"/>
            </a:pPr>
            <a:r>
              <a:rPr lang="de-DE" dirty="0"/>
              <a:t>Das Them</a:t>
            </a:r>
            <a:r>
              <a:rPr lang="de-DE" baseline="0" dirty="0"/>
              <a:t>a „Draußen unterwegs sein“ findet sich im Bildungsplan in Kap. 6.2 unter „Situationen, in denen Themen der Kinder im Mittelpunkt stehen“.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Die Themen „Pädagogische Angebote gestalten“, „Kinderkreise moderieren“, „Mit Kindern planen“ hängen inhaltlich zusammen und können zusammen betrachtet werden.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707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Anmerkungen</a:t>
            </a:r>
          </a:p>
          <a:p>
            <a:pPr marL="0" indent="0">
              <a:buFontTx/>
              <a:buNone/>
            </a:pPr>
            <a:r>
              <a:rPr lang="de-DE" dirty="0"/>
              <a:t>Jede Pädagogische</a:t>
            </a:r>
            <a:r>
              <a:rPr lang="de-DE" baseline="0" dirty="0"/>
              <a:t> Alltagssituation ist im Bildungsplan auf gleiche Weise strukturiert: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Kurze Darstellung der Alltagssituation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Pädagogisches Handeln in der Situation: konkrete Beispiele und Handlungsbeschreibungen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Praxisbeispiele aus Tagespflege, Krippe, Elementarbereich und Hort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Äußerungen von Kindern zur Situation, die im Rahmen eines Interviews erfragt wurden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Hinweise auf Verhaltensweisen, die pädagogische Fachkräfte nicht zeigen sollten und worauf geachtet werden sollte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Verknüpfung der Alltagssituation mit Bildungsbereichen</a:t>
            </a:r>
          </a:p>
          <a:p>
            <a:pPr marL="171450" indent="-171450">
              <a:buFontTx/>
              <a:buChar char="-"/>
            </a:pPr>
            <a:r>
              <a:rPr lang="de-DE" baseline="0" dirty="0"/>
              <a:t>Bildungsbereich Sprache und Kommunikation wird immer erwähnt - an erster Stelle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22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charset="0"/>
              <a:buNone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de-DE" dirty="0">
                <a:sym typeface="Wingdings"/>
              </a:rPr>
              <a:t>Methodische Hinweise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/>
              <a:t>Überlegen Sie gemeinsam, worum es für Kinder beim „Draußen unterwegs sein“ gehen könnte.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/>
              <a:t>Bilder (wie auf dieser Folie) und/oder Zitate (wie auf den nächsten beiden Folien) sind hilfreich, um einen Zugang zum Thema zu finden. Auch das Praxisbeispiel auf Folie 15 kann einen Einstieg bieten.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/>
              <a:t>Kommen Sie z. B. über Gedanken und Gefühle zu den beiden Bildern bzw. Zitaten ins Gespräch. </a:t>
            </a:r>
          </a:p>
          <a:p>
            <a:pPr marL="171450" indent="-171450">
              <a:buFontTx/>
              <a:buChar char="-"/>
            </a:pPr>
            <a:r>
              <a:rPr lang="de-DE" dirty="0">
                <a:sym typeface="Wingdings"/>
              </a:rPr>
              <a:t>Sie können auch zwei Gruppen bilden: Eine Gruppe sammelt Gedanken zur Perspektive der Kinder</a:t>
            </a:r>
            <a:r>
              <a:rPr lang="de-DE" baseline="0" dirty="0">
                <a:sym typeface="Wingdings"/>
              </a:rPr>
              <a:t> und eine andere Gruppe zur Perspektive der Erwachsenen. Bitten Sie die Teilnehmenden die Gedanken auf Karten zu notieren und zentrale Themen im Plenum vorzustellen. </a:t>
            </a:r>
            <a:endParaRPr lang="de-DE" dirty="0">
              <a:sym typeface="Wingding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1343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charset="0"/>
              <a:buNone/>
            </a:pPr>
            <a:endParaRPr lang="de-DE" dirty="0">
              <a:sym typeface="Wingding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35710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charset="0"/>
              <a:buNone/>
            </a:pPr>
            <a:endParaRPr lang="de-DE" dirty="0">
              <a:sym typeface="Wingdings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1196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3473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7205B773-D90B-4C42-B996-90C623A08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i="0" baseline="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9188388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7205B773-D90B-4C42-B996-90C623A08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0"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b="0" baseline="0" dirty="0"/>
              <a:t>Anmerkungen</a:t>
            </a:r>
            <a:endParaRPr lang="de-DE" dirty="0">
              <a:sym typeface="Wingdings"/>
            </a:endParaRPr>
          </a:p>
          <a:p>
            <a:pPr marL="0" indent="0">
              <a:buFont typeface="Wingdings" charset="0"/>
              <a:buNone/>
            </a:pPr>
            <a:r>
              <a:rPr lang="de-DE" dirty="0">
                <a:sym typeface="Wingdings"/>
              </a:rPr>
              <a:t>Im Bildungsplan finden sich auf den Seiten 137-138 unterschiedliche und konkrete Ideen zum Pädagogischen Handeln.</a:t>
            </a:r>
          </a:p>
          <a:p>
            <a:pPr marL="0" indent="0">
              <a:buFont typeface="Wingdings" charset="0"/>
              <a:buNone/>
            </a:pPr>
            <a:endParaRPr lang="de-DE" dirty="0">
              <a:sym typeface="Wingdings"/>
            </a:endParaRPr>
          </a:p>
          <a:p>
            <a:pPr marL="171450" indent="-171450">
              <a:buFont typeface="Wingdings" panose="05000000000000000000" pitchFamily="2" charset="2"/>
              <a:buChar char="è"/>
            </a:pPr>
            <a:r>
              <a:rPr lang="de-DE" dirty="0">
                <a:sym typeface="Wingdings"/>
              </a:rPr>
              <a:t>Methodische</a:t>
            </a:r>
            <a:r>
              <a:rPr lang="de-DE" baseline="0" dirty="0">
                <a:sym typeface="Wingdings"/>
              </a:rPr>
              <a:t> Hinweise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de-DE" baseline="0" dirty="0">
                <a:sym typeface="Wingdings"/>
              </a:rPr>
              <a:t>Gehen Sie auf Spurensuche</a:t>
            </a:r>
          </a:p>
          <a:p>
            <a:pPr marL="0" indent="0">
              <a:buFontTx/>
              <a:buNone/>
            </a:pPr>
            <a:r>
              <a:rPr lang="de-DE" baseline="0" dirty="0">
                <a:sym typeface="Wingdings"/>
              </a:rPr>
              <a:t>Abhängig von der Größe der Gruppe können die Teilnehmenden </a:t>
            </a:r>
          </a:p>
          <a:p>
            <a:pPr marL="171450" indent="-171450">
              <a:buFontTx/>
              <a:buChar char="-"/>
            </a:pPr>
            <a:r>
              <a:rPr lang="de-DE" baseline="0" dirty="0">
                <a:sym typeface="Wingdings"/>
              </a:rPr>
              <a:t>zu zweit oder in Kleingruppen </a:t>
            </a:r>
          </a:p>
          <a:p>
            <a:pPr marL="171450" indent="-171450">
              <a:buFontTx/>
              <a:buChar char="-"/>
            </a:pPr>
            <a:r>
              <a:rPr lang="de-DE" baseline="0" dirty="0">
                <a:sym typeface="Wingdings"/>
              </a:rPr>
              <a:t>einen oder zwei Abschnitte mit Handlungsideen in den Blick nehmen und anschließend den anderen vorstellen.</a:t>
            </a:r>
          </a:p>
          <a:p>
            <a:pPr marL="628650" lvl="1" indent="-171450">
              <a:buFontTx/>
              <a:buChar char="-"/>
            </a:pPr>
            <a:r>
              <a:rPr lang="de-DE" baseline="0" dirty="0">
                <a:sym typeface="Wingdings"/>
              </a:rPr>
              <a:t>Hier könnten fragen mitgegeben werden, wie z. B.:</a:t>
            </a:r>
          </a:p>
          <a:p>
            <a:pPr marL="628650" lvl="1" indent="-171450">
              <a:buFontTx/>
              <a:buChar char="-"/>
            </a:pPr>
            <a:r>
              <a:rPr lang="de-DE" i="1" baseline="0" dirty="0">
                <a:sym typeface="Wingdings"/>
              </a:rPr>
              <a:t>Welche Impulse zum Pädagogischen Handeln finden wir in dem Abschnitt?</a:t>
            </a:r>
          </a:p>
          <a:p>
            <a:pPr marL="628650" lvl="1" indent="-171450">
              <a:buFontTx/>
              <a:buChar char="-"/>
            </a:pPr>
            <a:r>
              <a:rPr lang="de-DE" i="1" baseline="0" dirty="0">
                <a:sym typeface="Wingdings"/>
              </a:rPr>
              <a:t>Was setzen wir bereits in unserer Einrichtung um? Was ist neu?</a:t>
            </a:r>
          </a:p>
          <a:p>
            <a:pPr marL="628650" lvl="1" indent="-171450">
              <a:buFontTx/>
              <a:buChar char="-"/>
            </a:pPr>
            <a:r>
              <a:rPr lang="de-DE" i="1" baseline="0" dirty="0">
                <a:sym typeface="Wingdings"/>
              </a:rPr>
              <a:t>Wo sehen wir Stolpersteine? Wie können wir damit umgehen?</a:t>
            </a:r>
          </a:p>
          <a:p>
            <a:pPr marL="0" indent="0">
              <a:buFont typeface="Courier New"/>
              <a:buNone/>
            </a:pPr>
            <a:endParaRPr lang="de-DE" i="1" baseline="0" dirty="0">
              <a:sym typeface="Wingdings"/>
            </a:endParaRPr>
          </a:p>
          <a:p>
            <a:pPr marL="171450" indent="-171450">
              <a:buFontTx/>
              <a:buChar char="-"/>
            </a:pPr>
            <a:r>
              <a:rPr lang="de-DE" baseline="0" dirty="0">
                <a:sym typeface="Wingdings"/>
              </a:rPr>
              <a:t>Alternativ können Sie S. 136-137 gemeinsam lesen und danach die oben genannten Fragen bearbeiten.</a:t>
            </a:r>
          </a:p>
          <a:p>
            <a:pPr marL="171450" indent="-171450">
              <a:buFontTx/>
              <a:buChar char="-"/>
            </a:pPr>
            <a:endParaRPr lang="de-DE" baseline="0" dirty="0">
              <a:sym typeface="Wingdings"/>
            </a:endParaRPr>
          </a:p>
          <a:p>
            <a:pPr marL="171450" indent="-1714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88388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de-DE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800" b="0" baseline="0" dirty="0"/>
              <a:t>Anmerkungen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sz="1800" i="0" baseline="0" dirty="0"/>
              <a:t>Im Umgang mit den „Vorsicht“-Sätzen ist es wichtig, einen offenen Austausch und eine positive „Fehlerkultur“ zu schaffen.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sz="1800" i="0" baseline="0" dirty="0"/>
              <a:t>Bei Bedarf können Sie ansprechen, dass jede*r auch Fehler macht. Entscheidend ist im ersten Schritt, dies wahrzunehmen und dem Kind gegenüber anzuerkennen bzw. sich zu entschuldigen. Jedes Verhalten kann reflektiert und geändert werden.</a:t>
            </a:r>
            <a:endParaRPr lang="de-DE" sz="1800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lang="de-DE" sz="1800" i="0" baseline="0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800" dirty="0">
                <a:sym typeface="Wingdings" panose="05000000000000000000" pitchFamily="2" charset="2"/>
              </a:rPr>
              <a:t>Methodische Hinweise</a:t>
            </a:r>
            <a:endParaRPr lang="de-DE" sz="1800" dirty="0"/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de-DE" sz="1800" dirty="0"/>
              <a:t>Besprechen Sie exemplarisch die einzelnen Sätze. Möglicherweise ist es hilfreich zunächst einen der Sätze im Plenum zu besprechen, andere in Kleingruppen.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de-DE" sz="1800" dirty="0"/>
              <a:t>Nehmen Sie dabei folgende Fragen auf: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b="0" dirty="0"/>
              <a:t>Was lösen die Vorsicht-Sätze in Ihnen aus?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de-DE" sz="1800" b="0" dirty="0"/>
              <a:t>Warum sind diese Vorsicht-Sätze aus fachlicher Sicht wichtig?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800" b="0" dirty="0"/>
              <a:t>Was folgt daraus für Ihre Einrichtung?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3473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8B2B83D0-282D-4D75-BB85-F0B87C1DE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Anmerkungen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Jeder</a:t>
            </a:r>
            <a:r>
              <a:rPr lang="de-DE" baseline="0" dirty="0"/>
              <a:t> Bildungsbereich ist im Bildungsplan auf die gleiche Weise strukturiert: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Was Kinder lernen können: Fachliches zum Bildungsbereich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Pädagogisches Handeln: Konkrete Handlungen zur Umsetzung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Praxis-Impuls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Partizipative Bildungsumgebung: Gemeinsame Raumgestaltung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1530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Anmerkungen</a:t>
            </a:r>
          </a:p>
          <a:p>
            <a:pPr marL="0" indent="0">
              <a:buFontTx/>
              <a:buNone/>
            </a:pPr>
            <a:r>
              <a:rPr lang="de-DE" dirty="0"/>
              <a:t>Zum thematischen Einstieg können Sie sich bewusst machen, wofür Sprache wichtig ist.</a:t>
            </a:r>
          </a:p>
          <a:p>
            <a:pPr marL="0" indent="0">
              <a:buFontTx/>
              <a:buNone/>
            </a:pPr>
            <a:endParaRPr lang="de-DE" dirty="0"/>
          </a:p>
          <a:p>
            <a:pPr marL="0" indent="0">
              <a:buFont typeface="Wingdings" pitchFamily="2" charset="2"/>
              <a:buNone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dirty="0">
                <a:sym typeface="Wingdings" pitchFamily="2" charset="2"/>
              </a:rPr>
              <a:t>Methodische Hinweise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dirty="0"/>
              <a:t>Vielleicht mögen Sie auch dieses Zitat einbringen: „Sprache ist der Schlüssel zur Welt“ (Wilhelm v. Humboldt). </a:t>
            </a:r>
          </a:p>
          <a:p>
            <a:pPr marL="171450" indent="-171450">
              <a:buFontTx/>
              <a:buChar char="-"/>
            </a:pPr>
            <a:r>
              <a:rPr lang="de-DE" dirty="0">
                <a:sym typeface="Wingdings" pitchFamily="2" charset="2"/>
              </a:rPr>
              <a:t>Wenn Sie in dem Bild bleiben möchten, können Sie gemeinsam diskutieren und sammeln, welche Räume mit dem Schlüssel “Sprache“ erschlossen werden können. </a:t>
            </a:r>
          </a:p>
          <a:p>
            <a:pPr marL="171450" indent="-171450">
              <a:buFontTx/>
              <a:buChar char="-"/>
            </a:pPr>
            <a:r>
              <a:rPr lang="de-DE" dirty="0">
                <a:sym typeface="Wingdings" pitchFamily="2" charset="2"/>
              </a:rPr>
              <a:t>Alternativ können Sie sammeln, wofür Sprache wichtig ist: </a:t>
            </a:r>
          </a:p>
          <a:p>
            <a:pPr marL="0" indent="0">
              <a:buFontTx/>
              <a:buNone/>
            </a:pPr>
            <a:r>
              <a:rPr lang="de-DE" i="1" dirty="0">
                <a:sym typeface="Wingdings" pitchFamily="2" charset="2"/>
              </a:rPr>
              <a:t>Welche Erfahrungen ermöglicht Sprache? </a:t>
            </a:r>
          </a:p>
          <a:p>
            <a:pPr marL="0" indent="0">
              <a:buFontTx/>
              <a:buNone/>
            </a:pPr>
            <a:r>
              <a:rPr lang="de-DE" i="1" dirty="0">
                <a:sym typeface="Wingdings" pitchFamily="2" charset="2"/>
              </a:rPr>
              <a:t>Wofür wird Sprache eingesetzt?</a:t>
            </a:r>
          </a:p>
          <a:p>
            <a:pPr marL="0" indent="0">
              <a:buFontTx/>
              <a:buNone/>
            </a:pPr>
            <a:r>
              <a:rPr lang="de-DE" i="1" dirty="0">
                <a:sym typeface="Wingdings" pitchFamily="2" charset="2"/>
              </a:rPr>
              <a:t>Wofür nutzen wir Sprache und Sprechen?</a:t>
            </a:r>
          </a:p>
          <a:p>
            <a:pPr marL="0" indent="0">
              <a:buFontTx/>
              <a:buNone/>
            </a:pPr>
            <a:r>
              <a:rPr lang="de-DE" i="1" dirty="0">
                <a:sym typeface="Wingdings" pitchFamily="2" charset="2"/>
              </a:rPr>
              <a:t>Was wäre, wenn wir keine Sprache hätten? </a:t>
            </a:r>
          </a:p>
          <a:p>
            <a:pPr marL="0" indent="0">
              <a:buFont typeface="Wingdings" pitchFamily="2" charset="2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9097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b="0" baseline="0" dirty="0"/>
              <a:t>Anmerkungen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0" dirty="0"/>
              <a:t>Nach dieser Vorbereitung kann verglichen werden, welche Aussagen dazu im Brandenburger Bildungsplan zu finden sind.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i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i="0" baseline="0" dirty="0">
                <a:sym typeface="Wingdings" pitchFamily="2" charset="2"/>
              </a:rPr>
              <a:t>Methodische Hinweise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i="0" baseline="0" dirty="0">
                <a:sym typeface="Wingdings" pitchFamily="2" charset="2"/>
              </a:rPr>
              <a:t>Zur Abwechslung können Sie einen Abschnitt lesen (BBP S. 213-214) und die wichtigsten Stichpunkte sammeln.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i="0" baseline="0" dirty="0">
                <a:sym typeface="Wingdings" pitchFamily="2" charset="2"/>
              </a:rPr>
              <a:t>Wenn Sie die Aspekte in einem kurzen Input vorstellen möchten, können Sie auch das Schaubild auf der folgenden Folie nutzen.</a:t>
            </a:r>
            <a:endParaRPr lang="de-DE" i="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7115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b="0" baseline="0" dirty="0"/>
              <a:t>Anmerkungen</a:t>
            </a:r>
            <a:endParaRPr lang="de-DE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Im Bildungsplan werden die einzelnen Bereiche (“Identitätsentwicklung“, „soziale und emotionale Entwicklung“ usw.) zunächst vorgestellt (BBP, S. 213-214).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Darauf folgt im Abschnitt „Pädagogisches Handeln“ (BBP, S. 215-217), wie diese Bereiche durch Pädagogisches Handeln unterstützt werden können.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de-DE" dirty="0">
                <a:sym typeface="Wingdings" pitchFamily="2" charset="2"/>
              </a:rPr>
              <a:t>Methodische Hinweise</a:t>
            </a:r>
            <a:endParaRPr lang="de-DE" baseline="0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dirty="0"/>
              <a:t>Das Schaubild lässt sich leichter nachvollziehen und die Inhalte ankern besser, wenn es z. B. am Flipchart (</a:t>
            </a:r>
            <a:r>
              <a:rPr lang="de-DE" baseline="0" dirty="0"/>
              <a:t>gemeinsam) nach und nach entwickelt wird.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Nachdem Sie die Bereiche erarbeitet haben, können Sie z. B. in Kleingruppen die entsprechenden Abschnitte zum Pädagogischen Handeln lesen und sich gegenseitig vorstellen lassen.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Orientieren Sie für die gegenseitige Vorstellung, z. B.: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Ihr habt … min Zeit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Unterstützt die Vorstellung Eures Themas optisch am Flipchart/an der Moderationswand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Wer wird vorstellen …</a:t>
            </a:r>
          </a:p>
          <a:p>
            <a:pPr marL="171450" indent="-171450">
              <a:buFontTx/>
              <a:buChar char="-"/>
            </a:pPr>
            <a:endParaRPr lang="de-DE" baseline="0" dirty="0"/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97905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b="0" baseline="0" dirty="0"/>
              <a:t>Anmerkungen</a:t>
            </a:r>
            <a:endParaRPr lang="de-DE" dirty="0">
              <a:sym typeface="Wingdings" pitchFamily="2" charset="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Hier bietet sich eine gute Gelegenheit, sich bewusst zu machen, wie komplex Sprache ist und welche Aspekte/Sprachebenen gelernt werden müssen.</a:t>
            </a:r>
            <a:endParaRPr lang="de-DE" dirty="0">
              <a:sym typeface="Wingdings" pitchFamily="2" charset="2"/>
            </a:endParaRPr>
          </a:p>
          <a:p>
            <a:pPr marL="0" indent="0">
              <a:buFontTx/>
              <a:buNone/>
            </a:pPr>
            <a:endParaRPr lang="de-DE" dirty="0">
              <a:sym typeface="Wingdings" pitchFamily="2" charset="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de-DE" dirty="0">
                <a:sym typeface="Wingdings" pitchFamily="2" charset="2"/>
              </a:rPr>
              <a:t>Methodische Hinweise</a:t>
            </a:r>
            <a:endParaRPr lang="de-DE" baseline="0" dirty="0">
              <a:sym typeface="Wingdings" pitchFamily="2" charset="2"/>
            </a:endParaRPr>
          </a:p>
          <a:p>
            <a:pPr marL="171450" indent="-171450">
              <a:buFontTx/>
              <a:buChar char="-"/>
            </a:pPr>
            <a:r>
              <a:rPr lang="de-DE" dirty="0"/>
              <a:t>Sie können zu jedem Sprachbereich Beispiele sammeln bzw. aus</a:t>
            </a:r>
            <a:r>
              <a:rPr lang="de-DE" baseline="0" dirty="0"/>
              <a:t> dem Bildungsplan heraussuchen lassen (BBP S. 214).</a:t>
            </a:r>
          </a:p>
          <a:p>
            <a:pPr marL="171450" indent="-171450">
              <a:buFontTx/>
              <a:buChar char="-"/>
            </a:pPr>
            <a:endParaRPr lang="de-DE" baseline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9599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0040FE4A-AA61-4B3C-A28C-377E5FC98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b="0" baseline="0" dirty="0"/>
              <a:t>Anmerkungen</a:t>
            </a:r>
            <a:endParaRPr lang="de-DE" dirty="0">
              <a:sym typeface="Wingdings" pitchFamily="2" charset="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de-DE" baseline="0" dirty="0"/>
              <a:t>Diese Fragen eignen sich als Einstieg in das Thema.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de-DE" dirty="0">
                <a:sym typeface="Wingdings" pitchFamily="2" charset="2"/>
              </a:rPr>
              <a:t>Methodische Hinweise</a:t>
            </a:r>
            <a:endParaRPr lang="de-DE" baseline="0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0"/>
              <a:buNone/>
              <a:tabLst/>
              <a:defRPr/>
            </a:pPr>
            <a:r>
              <a:rPr lang="de-DE" baseline="0" dirty="0">
                <a:sym typeface="Wingdings"/>
              </a:rPr>
              <a:t>Notieren Sie gerne Beispielsätze oder Äußerungen, die Sie dann im nächsten Schritt untersuchen können (s. Folgefolie).</a:t>
            </a: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68737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0040FE4A-AA61-4B3C-A28C-377E5FC98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b="0" baseline="0" dirty="0"/>
              <a:t>Anmerkungen</a:t>
            </a:r>
            <a:endParaRPr lang="de-DE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Sie können gemeinsam überlegen, welche Kompetenzen die Kinder konkret in den jeweiligen Funktionsbereichen im Kontext der Alltagssituation „Draußen unterwegs sein“ lernen können.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de-DE" dirty="0">
                <a:sym typeface="Wingdings" pitchFamily="2" charset="2"/>
              </a:rPr>
              <a:t>Methodische Hinweise</a:t>
            </a:r>
            <a:endParaRPr lang="de-DE" baseline="0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Auch diese Aufgabe eignet sich gut, um sie in Kleingruppen zu bearbeiten.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6873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0040FE4A-AA61-4B3C-A28C-377E5FC98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b="0" baseline="0" dirty="0"/>
              <a:t>Anmerkungen</a:t>
            </a:r>
            <a:endParaRPr lang="de-DE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aseline="0" dirty="0"/>
              <a:t>Sie können gemeinsam überlegen, was die Kinder konkret in den jeweiligen Sprachebenen im Kontext der Alltagssituation „Draußen unterwegs sein“ lernen können.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de-DE" dirty="0">
                <a:sym typeface="Wingdings" pitchFamily="2" charset="2"/>
              </a:rPr>
              <a:t>Methodische Hinweise</a:t>
            </a:r>
            <a:endParaRPr lang="de-DE" baseline="0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0"/>
              <a:buNone/>
              <a:tabLst/>
              <a:defRPr/>
            </a:pPr>
            <a:r>
              <a:rPr lang="de-DE" baseline="0" dirty="0">
                <a:sym typeface="Wingdings"/>
              </a:rPr>
              <a:t>Sie können auf ein Flipchart eine Tonne malen (wie auf dem Schaubild) und auf jeder Ebene Beispiele eintragen.</a:t>
            </a: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de-D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68737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izenplatzhalter 1">
            <a:extLst>
              <a:ext uri="{FF2B5EF4-FFF2-40B4-BE49-F238E27FC236}">
                <a16:creationId xmlns:a16="http://schemas.microsoft.com/office/drawing/2014/main" id="{0040FE4A-AA61-4B3C-A28C-377E5FC989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0"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b="0" baseline="0" dirty="0"/>
              <a:t>Anmerkung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0"/>
              <a:buNone/>
              <a:tabLst/>
              <a:defRPr/>
            </a:pPr>
            <a:r>
              <a:rPr lang="de-DE" b="0" baseline="0" dirty="0">
                <a:sym typeface="Wingdings" pitchFamily="2" charset="2"/>
              </a:rPr>
              <a:t>Beachten Sie auch die Anregungen zur „Partizipativen Bildungsumgebung“ (BBP S. 143).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charset="0"/>
              <a:buNone/>
              <a:tabLst/>
              <a:defRPr/>
            </a:pPr>
            <a:endParaRPr lang="de-DE" dirty="0">
              <a:sym typeface="Wingdings" pitchFamily="2" charset="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è"/>
              <a:tabLst/>
              <a:defRPr/>
            </a:pPr>
            <a:r>
              <a:rPr lang="de-DE">
                <a:sym typeface="Wingdings" pitchFamily="2" charset="2"/>
              </a:rPr>
              <a:t>Methodische Hinweise</a:t>
            </a:r>
            <a:endParaRPr lang="de-DE" baseline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/>
              <a:t>Sie </a:t>
            </a:r>
            <a:r>
              <a:rPr lang="de-DE" b="0" dirty="0"/>
              <a:t>können hier einen Austausch in Kleingruppen anregen. Vielleicht können sich die Teilnehmenden aus den Kleinteams mischen, so dass Anregungen aus verschiedenen Gruppen ausgetauscht werden können.</a:t>
            </a:r>
          </a:p>
        </p:txBody>
      </p:sp>
    </p:spTree>
    <p:extLst>
      <p:ext uri="{BB962C8B-B14F-4D97-AF65-F5344CB8AC3E}">
        <p14:creationId xmlns:p14="http://schemas.microsoft.com/office/powerpoint/2010/main" val="31114901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</a:t>
            </a:r>
            <a:r>
              <a:rPr lang="de-DE" sz="1200" b="0" baseline="0" dirty="0"/>
              <a:t>Anmerkungen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sz="1200" i="0" baseline="0" dirty="0">
                <a:sym typeface="Wingdings" pitchFamily="2" charset="2"/>
              </a:rPr>
              <a:t>Nehmen Sie sich am Ende der gemeinsamen Arbeitsphase genug Zeit, um Ergebnisse zu sichern, die Bearbeitung offener Fragen zu planen und den Transfer der Arbeitsergebnisse in den Kita-Alltag zu planen.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de-DE" sz="1200" i="0" baseline="0" dirty="0">
              <a:sym typeface="Wingdings" pitchFamily="2" charset="2"/>
            </a:endParaRP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Ein gemeinsamer Abschluss hilft u. a.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letzte Fragen zu beantworten,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unklare Themen aufzudecken und zu adressieren,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Wissensanker zu setzen,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den Transfer zu unterstützen und 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die Zusammenarbeit gedanklich abzuschließen.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lang="de-DE" sz="1200" i="0" baseline="0" dirty="0">
              <a:sym typeface="Wingdings" pitchFamily="2" charset="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200" i="0" baseline="0" dirty="0">
                <a:sym typeface="Wingdings" pitchFamily="2" charset="2"/>
              </a:rPr>
              <a:t>Methodische Hinweise</a:t>
            </a:r>
          </a:p>
          <a:p>
            <a:pPr marL="0" indent="0">
              <a:buFont typeface="Wingdings" charset="0"/>
              <a:buNone/>
            </a:pPr>
            <a:r>
              <a:rPr lang="de-DE" dirty="0">
                <a:sym typeface="Wingdings"/>
              </a:rPr>
              <a:t>Besprechen Sie, ggf. in Kleingruppen, welche Schlussfolgerungen Sie aus dem bisher Erarbeiteten für Ihre künftige Arbeit ableiten, z. B. über folgende Fragen: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Was sind für Sie als Team für die Zukunft zentrale Aspekte des Draußen unterwegs seins?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Was soll aus der bisherigen Praxis erhalten bleiben, welche Veränderungen sind erforderlich?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Worauf wollen Sie sich als Team einigen?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0239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de-DE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1200" i="0" baseline="0" dirty="0">
                <a:sym typeface="Wingdings" pitchFamily="2" charset="2"/>
              </a:rPr>
              <a:t> Methodische Hinweise</a:t>
            </a: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Gemeinsame Arbeitsphasen können sehr unterschiedlich abgeschlossen werden. </a:t>
            </a: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Wie eingangs erwähnt kann es hilfreich sein, die gemeinsame Arbeit mit einem Stimmungsbild zu beginnen und zu beenden. Schauen Sie einfach, was für die Gruppe passt, mit der Sie arbeiten.</a:t>
            </a:r>
          </a:p>
          <a:p>
            <a:pPr marL="0" indent="0">
              <a:buFont typeface="Symbol" panose="05050102010706020507" pitchFamily="18" charset="2"/>
              <a:buNone/>
            </a:pPr>
            <a:endParaRPr lang="de-DE" dirty="0">
              <a:sym typeface="Wingdings"/>
            </a:endParaRP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Methodische Anregungen für den Abschluss finden Sie z. B. hier:</a:t>
            </a: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https://www.methodenkartei.uni-oldenburg.de/methoden/</a:t>
            </a: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Oder hier</a:t>
            </a: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https://kompetenzzentrum-vielfalt-hessen.de/site/assets/files/1064/leitfaden_wir_lotsen_methodenkoffer-1.pdf</a:t>
            </a:r>
          </a:p>
          <a:p>
            <a:pPr marL="0" indent="0">
              <a:buFont typeface="Symbol" panose="05050102010706020507" pitchFamily="18" charset="2"/>
              <a:buNone/>
            </a:pPr>
            <a:endParaRPr lang="de-DE" dirty="0">
              <a:sym typeface="Wingdings"/>
            </a:endParaRPr>
          </a:p>
          <a:p>
            <a:pPr marL="0" indent="0">
              <a:buFont typeface="Symbol" panose="05050102010706020507" pitchFamily="18" charset="2"/>
              <a:buNone/>
            </a:pPr>
            <a:r>
              <a:rPr lang="de-DE" dirty="0">
                <a:sym typeface="Wingdings"/>
              </a:rPr>
              <a:t>Wenn sie gerne mit Fragen arbeiten sind mögliche Feedbackfragen z. B.: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Das war mir heute … zu schnell, zu langsam oder genau richtig?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Was hat mich heute überrascht?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Was möchte ich so schnell wie möglich ändern? Was möchte ich unbedingt beibehalten?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Was hat mir heute an der Moderation gefallen? …und was an der Gruppe?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dirty="0">
                <a:sym typeface="Wingdings"/>
              </a:rPr>
              <a:t>…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50193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26483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5933A5-608E-483C-9005-E71D0DB3BF90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006949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3" name="Google Shape;383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de-DE" dirty="0"/>
          </a:p>
        </p:txBody>
      </p:sp>
      <p:sp>
        <p:nvSpPr>
          <p:cNvPr id="384" name="Google Shape;384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de-DE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989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nhaltsplatzhalter 4">
            <a:extLst>
              <a:ext uri="{FF2B5EF4-FFF2-40B4-BE49-F238E27FC236}">
                <a16:creationId xmlns:a16="http://schemas.microsoft.com/office/drawing/2014/main" id="{1D859160-11A9-8C48-07CE-D76115EE6F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0" y="-268942"/>
            <a:ext cx="12192000" cy="9144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2731436-CFD4-5149-890D-69D0BA359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5B8D50C-DFA6-F645-89EE-671B41416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395FA1D-21C0-A744-9671-B762FF029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4B8E6-319C-F74D-B689-C7A7FD2BF23E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D2F24-0CB0-8C42-96A7-8C595885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4" name="Google Shape;26;p94" descr="FHP.WMF">
            <a:extLst>
              <a:ext uri="{FF2B5EF4-FFF2-40B4-BE49-F238E27FC236}">
                <a16:creationId xmlns:a16="http://schemas.microsoft.com/office/drawing/2014/main" id="{10ED7118-C22E-D26A-E7FA-5590923072E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6711188" y="6533779"/>
            <a:ext cx="604707" cy="2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5;p94">
            <a:extLst>
              <a:ext uri="{FF2B5EF4-FFF2-40B4-BE49-F238E27FC236}">
                <a16:creationId xmlns:a16="http://schemas.microsoft.com/office/drawing/2014/main" id="{C8D278A7-FD0E-B9AB-317B-2F0FA31AFF11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7013542" y="5710885"/>
            <a:ext cx="2342981" cy="165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rafik 15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F00A6AE-5308-BFD9-7980-F660A769F65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41339" y="6338275"/>
            <a:ext cx="1719846" cy="428051"/>
          </a:xfrm>
          <a:prstGeom prst="rect">
            <a:avLst/>
          </a:prstGeom>
        </p:spPr>
      </p:pic>
      <p:pic>
        <p:nvPicPr>
          <p:cNvPr id="17" name="Grafik 16" descr="Ein Bild, das Schrift, Grafiken, Logo, Screenshot enthält.&#10;&#10;KI-generierte Inhalte können fehlerhaft sein.">
            <a:extLst>
              <a:ext uri="{FF2B5EF4-FFF2-40B4-BE49-F238E27FC236}">
                <a16:creationId xmlns:a16="http://schemas.microsoft.com/office/drawing/2014/main" id="{B83BC694-13AC-FBD4-8865-DDE7E36CC53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47703" y="6278492"/>
            <a:ext cx="1219586" cy="487834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1E2D14BE-0731-5174-E92D-BD2F2EF36C20}"/>
              </a:ext>
            </a:extLst>
          </p:cNvPr>
          <p:cNvSpPr txBox="1"/>
          <p:nvPr userDrawn="1"/>
        </p:nvSpPr>
        <p:spPr>
          <a:xfrm>
            <a:off x="124711" y="6281416"/>
            <a:ext cx="39695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300" dirty="0"/>
              <a:t>Brandenburger Bildungsplan, S. 240,</a:t>
            </a:r>
          </a:p>
          <a:p>
            <a:r>
              <a:rPr lang="de-DE" sz="1300" dirty="0"/>
              <a:t>Sebastian </a:t>
            </a:r>
            <a:r>
              <a:rPr lang="de-DE" sz="1300" dirty="0" err="1"/>
              <a:t>Treytnar</a:t>
            </a:r>
            <a:endParaRPr lang="de-DE" sz="1300" dirty="0"/>
          </a:p>
        </p:txBody>
      </p:sp>
    </p:spTree>
    <p:extLst>
      <p:ext uri="{BB962C8B-B14F-4D97-AF65-F5344CB8AC3E}">
        <p14:creationId xmlns:p14="http://schemas.microsoft.com/office/powerpoint/2010/main" val="4054752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342EB-8531-8744-96F4-B8A7F0B57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1D92A7-9153-524B-9D5D-617363FFC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8AE5F4-BD91-5D43-9FDF-75B123FE6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4B8E6-319C-F74D-B689-C7A7FD2BF23E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CA6A8F-4600-A546-ABDE-3BD2040DD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66815" y="6368461"/>
            <a:ext cx="4114800" cy="365125"/>
          </a:xfrm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5368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1EA5E4-DF31-2B4C-A011-99B55B7E0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B791E61-B460-A14D-9C89-5EBEBAC35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4B8E6-319C-F74D-B689-C7A7FD2BF23E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5815FE6-C964-0140-AC2D-EA21091AF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79B0D32-2AF6-1F4C-A56B-58A211652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3C58-136F-9C4A-9E14-317039DD4CD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369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899CD81-CD35-B242-9BB6-EAAC49C2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94B8E6-319C-F74D-B689-C7A7FD2BF23E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39156A2-42E3-1E4A-A615-D3B26449D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10F032-6C2E-264E-A9FC-FEB1A516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C13C58-136F-9C4A-9E14-317039DD4CD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324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A973AB2-9BD2-DB4B-9212-D96B41AAB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2C7CB49-FC88-6B4A-8166-03F34EFF1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 dirty="0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638B62-7F1B-A34C-A659-3E552B60C7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9057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94B8E6-319C-F74D-B689-C7A7FD2BF23E}" type="datetimeFigureOut">
              <a:rPr lang="de-DE" smtClean="0"/>
              <a:t>03.09.2026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66CBB6F-B7DD-2B40-86C8-4768656B6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89289" y="635634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4A9A49D-F772-4A43-BE99-E74EC8F72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87913" y="6356350"/>
            <a:ext cx="825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3C58-136F-9C4A-9E14-317039DD4CDF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DD54C878-2DD2-4A2D-96D7-CCFE9A96AE43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B80ECAF-D0DA-4050-8798-A5DAAA215293}" type="slidenum">
              <a:rPr lang="de-DE" baseline="0" smtClean="0">
                <a:solidFill>
                  <a:schemeClr val="bg1"/>
                </a:solidFill>
              </a:rPr>
              <a:pPr/>
              <a:t>‹Nr.›</a:t>
            </a:fld>
            <a:endParaRPr lang="de-DE" baseline="0" dirty="0">
              <a:solidFill>
                <a:schemeClr val="bg1"/>
              </a:solidFill>
            </a:endParaRPr>
          </a:p>
        </p:txBody>
      </p:sp>
      <p:pic>
        <p:nvPicPr>
          <p:cNvPr id="8" name="Grafik 7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AF0180A-5EBA-42B3-B79E-DC3B55017B2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041339" y="6338275"/>
            <a:ext cx="1719846" cy="428051"/>
          </a:xfrm>
          <a:prstGeom prst="rect">
            <a:avLst/>
          </a:prstGeom>
        </p:spPr>
      </p:pic>
      <p:pic>
        <p:nvPicPr>
          <p:cNvPr id="10" name="Google Shape;25;p94">
            <a:extLst>
              <a:ext uri="{FF2B5EF4-FFF2-40B4-BE49-F238E27FC236}">
                <a16:creationId xmlns:a16="http://schemas.microsoft.com/office/drawing/2014/main" id="{126B7EF1-E907-4A70-8205-FD1D0F5A14E6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/>
          <a:stretch/>
        </p:blipFill>
        <p:spPr>
          <a:xfrm>
            <a:off x="7013542" y="5710885"/>
            <a:ext cx="2342981" cy="165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26;p94" descr="FHP.WMF">
            <a:extLst>
              <a:ext uri="{FF2B5EF4-FFF2-40B4-BE49-F238E27FC236}">
                <a16:creationId xmlns:a16="http://schemas.microsoft.com/office/drawing/2014/main" id="{1A22CB0E-06D3-4E7E-A251-E4AEC40BC9F4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6711188" y="6533779"/>
            <a:ext cx="604707" cy="240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 descr="Ein Bild, das Schrift, Grafiken, Logo, Screenshot enthält.&#10;&#10;KI-generierte Inhalte können fehlerhaft sein.">
            <a:extLst>
              <a:ext uri="{FF2B5EF4-FFF2-40B4-BE49-F238E27FC236}">
                <a16:creationId xmlns:a16="http://schemas.microsoft.com/office/drawing/2014/main" id="{C136581A-A50D-2619-A358-DC0A30662D8D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847703" y="6278492"/>
            <a:ext cx="1219586" cy="48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5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Starline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https://www.magnific.com/free-vector/cartoon-emoji-mood-meter-business-survey-rating_426456020.htm#fromView=search&amp;page=1&amp;position=16&amp;uuid=2f9cb3f8-a87f-4bc6-8b11-d177845f6535&amp;track=ais_hybrid&amp;query=stimmungsbarometer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463915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0" y="6642556"/>
            <a:ext cx="263726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Bildungsplan Brandenburg, S. 140, Team Menschenskinder</a:t>
            </a:r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C3E58A13-F24C-242E-370D-556BC57F180A}"/>
              </a:ext>
            </a:extLst>
          </p:cNvPr>
          <p:cNvSpPr txBox="1">
            <a:spLocks/>
          </p:cNvSpPr>
          <p:nvPr/>
        </p:nvSpPr>
        <p:spPr>
          <a:xfrm>
            <a:off x="5780931" y="1373333"/>
            <a:ext cx="5892800" cy="3848100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de-DE" sz="2800" b="1" dirty="0">
              <a:solidFill>
                <a:srgbClr val="FF0000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de-DE" sz="2800" b="1" dirty="0">
                <a:solidFill>
                  <a:schemeClr val="accent1"/>
                </a:solidFill>
                <a:latin typeface="Calibri" charset="0"/>
                <a:ea typeface="Calibri" charset="0"/>
                <a:cs typeface="Calibri" charset="0"/>
              </a:rPr>
              <a:t>„Draußen unterwegs sein“</a:t>
            </a:r>
          </a:p>
          <a:p>
            <a:pPr algn="ctr"/>
            <a:endParaRPr lang="de-DE" sz="2800" dirty="0"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de-DE" sz="2800" dirty="0">
                <a:latin typeface="Calibri" charset="0"/>
                <a:ea typeface="Calibri" charset="0"/>
                <a:cs typeface="Calibri" charset="0"/>
              </a:rPr>
              <a:t>mit</a:t>
            </a:r>
          </a:p>
          <a:p>
            <a:pPr algn="ctr"/>
            <a:endParaRPr lang="de-DE" sz="2800" dirty="0"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de-DE" sz="2800" b="1" dirty="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„Sprache und Kommunikation“</a:t>
            </a:r>
          </a:p>
          <a:p>
            <a:pPr algn="ctr"/>
            <a:endParaRPr lang="de-DE" sz="2800" b="1" dirty="0">
              <a:solidFill>
                <a:schemeClr val="accent4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de-DE" sz="2800" dirty="0">
                <a:latin typeface="Calibri" charset="0"/>
                <a:ea typeface="Calibri" charset="0"/>
                <a:cs typeface="Calibri" charset="0"/>
              </a:rPr>
              <a:t>verknüpfen</a:t>
            </a:r>
          </a:p>
          <a:p>
            <a:pPr algn="ctr"/>
            <a:endParaRPr lang="de-DE" sz="2800" b="1" dirty="0">
              <a:latin typeface="Calibri" charset="0"/>
              <a:ea typeface="Calibri" charset="0"/>
              <a:cs typeface="Calibri" charset="0"/>
            </a:endParaRPr>
          </a:p>
          <a:p>
            <a:pPr algn="ctr"/>
            <a:r>
              <a:rPr lang="de-DE" sz="2800" b="1" dirty="0">
                <a:latin typeface="Calibri" charset="0"/>
                <a:ea typeface="Calibri" charset="0"/>
                <a:cs typeface="Calibri" charset="0"/>
              </a:rPr>
              <a:t> </a:t>
            </a:r>
            <a:endParaRPr lang="de-DE" sz="2200" dirty="0"/>
          </a:p>
          <a:p>
            <a:pPr algn="ctr"/>
            <a:endParaRPr lang="de-DE" sz="2800" b="1" dirty="0"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681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6588B-46A1-5079-F431-E3517A1E35C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de-DE" dirty="0"/>
              <a:t>Guten Tag!	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DD8608-DD7D-8E12-4919-CD6EA276C733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 lnSpcReduction="20000"/>
          </a:bodyPr>
          <a:lstStyle/>
          <a:p>
            <a:r>
              <a:rPr lang="de-DE" sz="2000" dirty="0"/>
              <a:t>Liebe Kita-Leitung, liebe pädagogische Fachkraft, </a:t>
            </a:r>
          </a:p>
          <a:p>
            <a:endParaRPr lang="de-DE" sz="2000" dirty="0"/>
          </a:p>
          <a:p>
            <a:r>
              <a:rPr lang="de-DE" sz="2000" dirty="0"/>
              <a:t>Sie möchten den Bildungsplan etwas besser kennenlernen, im Team verschiedene Bereiche oder Themen des Bildungsplans genauer in den Blick nehmen, im Team diskutieren und Ihre pädagogische Arbeit weiterentwickeln?</a:t>
            </a:r>
          </a:p>
          <a:p>
            <a:r>
              <a:rPr lang="de-DE" sz="2000" dirty="0"/>
              <a:t>Mit diesem Foliensatz, der hauptverantwortlich von Caroline Jeckel erstellt wurde, möchten wir Sie und ihr Team in Ihrem Vorhaben unterstützen. </a:t>
            </a:r>
          </a:p>
          <a:p>
            <a:r>
              <a:rPr lang="de-DE" sz="2000" dirty="0"/>
              <a:t>Sie finden unter einigen Folien ergänzende Gedanken in der Notiz- oder Kommentarfunktion sowie methodische Hinweise, die den Austausch im Team anregen und die gemeinsame Arbeit begleiten können.</a:t>
            </a:r>
          </a:p>
          <a:p>
            <a:endParaRPr lang="de-DE" sz="2000" dirty="0"/>
          </a:p>
          <a:p>
            <a:r>
              <a:rPr lang="de-DE" sz="2000" dirty="0"/>
              <a:t>Wir wünschen Ihnen eine inspirierende Arbeit mit dem Bildungsplan!</a:t>
            </a:r>
          </a:p>
          <a:p>
            <a:endParaRPr lang="de-DE" sz="2000" dirty="0"/>
          </a:p>
          <a:p>
            <a:r>
              <a:rPr lang="de-DE" sz="2000" dirty="0"/>
              <a:t>Ihr BIfF-Team</a:t>
            </a:r>
          </a:p>
        </p:txBody>
      </p:sp>
    </p:spTree>
    <p:extLst>
      <p:ext uri="{BB962C8B-B14F-4D97-AF65-F5344CB8AC3E}">
        <p14:creationId xmlns:p14="http://schemas.microsoft.com/office/powerpoint/2010/main" val="331223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36BFDBD-A28F-D22A-8BA0-BE7100EDC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26170" cy="1325563"/>
          </a:xfrm>
        </p:spPr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Gemeinsamer Einstieg und Stimmungsabfrage</a:t>
            </a:r>
            <a:endParaRPr lang="de-DE" sz="40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E324073-E593-DC9D-11E1-06177407C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5686" y="1529424"/>
            <a:ext cx="5851198" cy="4274528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0B4F791B-277B-A9C7-5743-B8E9D8F69F5F}"/>
              </a:ext>
            </a:extLst>
          </p:cNvPr>
          <p:cNvSpPr txBox="1"/>
          <p:nvPr/>
        </p:nvSpPr>
        <p:spPr>
          <a:xfrm>
            <a:off x="3676650" y="5828717"/>
            <a:ext cx="5550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Abb.: Bildausschnitt </a:t>
            </a:r>
            <a:r>
              <a:rPr lang="de-DE" sz="900" dirty="0" err="1"/>
              <a:t>Mood</a:t>
            </a:r>
            <a:r>
              <a:rPr lang="de-DE" sz="900" dirty="0"/>
              <a:t>-Meter. Erreichbar unter: https://meeting-time.de/das-stimmungsbarometer-der-perfekte-abschluss-fuer-online-meetings/ [19.08.2026]</a:t>
            </a:r>
          </a:p>
        </p:txBody>
      </p:sp>
    </p:spTree>
    <p:extLst>
      <p:ext uri="{BB962C8B-B14F-4D97-AF65-F5344CB8AC3E}">
        <p14:creationId xmlns:p14="http://schemas.microsoft.com/office/powerpoint/2010/main" val="2415670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2F67D0-3358-219C-87A3-F259F3C74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019" y="26069"/>
            <a:ext cx="10515600" cy="1325563"/>
          </a:xfrm>
        </p:spPr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Themen heute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3CD9DC-C1CB-36F7-D3F4-132CEE52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191" y="1026654"/>
            <a:ext cx="6296025" cy="5396536"/>
          </a:xfrm>
          <a:ln>
            <a:solidFill>
              <a:schemeClr val="accent3"/>
            </a:solidFill>
          </a:ln>
        </p:spPr>
        <p:txBody>
          <a:bodyPr>
            <a:normAutofit/>
          </a:bodyPr>
          <a:lstStyle/>
          <a:p>
            <a:pPr marL="457200" indent="-457200">
              <a:lnSpc>
                <a:spcPct val="7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DE" sz="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Bildungsplan </a:t>
            </a:r>
            <a:r>
              <a:rPr lang="mr-IN" dirty="0"/>
              <a:t>–</a:t>
            </a:r>
            <a:r>
              <a:rPr lang="de-DE" dirty="0"/>
              <a:t> ein paar Aspekte zum fachlichen Hintergrund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Zentrale Aspekte der Alltagssituation </a:t>
            </a:r>
            <a:r>
              <a:rPr lang="de-DE" b="1" dirty="0"/>
              <a:t>„Draußen unterwegs sein“  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Zentrale Aspekte des Bildungsbereichs </a:t>
            </a:r>
            <a:r>
              <a:rPr lang="de-DE" b="1" dirty="0"/>
              <a:t>„Sprache und Kommunikation“</a:t>
            </a:r>
          </a:p>
          <a:p>
            <a:pPr marL="457200" indent="-4572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de-DE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b="1" dirty="0"/>
              <a:t>Ideen für die Verknüpfung </a:t>
            </a:r>
            <a:r>
              <a:rPr lang="de-DE" dirty="0"/>
              <a:t>der Alltagssituation mit dem Bildungsbereich Sprache und Kommunikation</a:t>
            </a:r>
          </a:p>
          <a:p>
            <a:endParaRPr lang="de-DE" dirty="0"/>
          </a:p>
        </p:txBody>
      </p:sp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7F06A44B-CC8F-F56B-62B3-B89099C2F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8644" y="1131454"/>
            <a:ext cx="3669937" cy="489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4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5;p17"/>
          <p:cNvSpPr txBox="1">
            <a:spLocks/>
          </p:cNvSpPr>
          <p:nvPr/>
        </p:nvSpPr>
        <p:spPr>
          <a:xfrm>
            <a:off x="851292" y="2133600"/>
            <a:ext cx="10515600" cy="2625969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SzPts val="3000"/>
            </a:pPr>
            <a:endParaRPr lang="de-DE" sz="3000" dirty="0"/>
          </a:p>
          <a:p>
            <a:pPr>
              <a:spcBef>
                <a:spcPts val="0"/>
              </a:spcBef>
              <a:buSzPts val="3000"/>
            </a:pPr>
            <a:r>
              <a:rPr lang="de-DE" sz="3000" dirty="0"/>
              <a:t>„Kinder besitzen umfassende Fähigkeiten, sich zu bilden.</a:t>
            </a:r>
          </a:p>
          <a:p>
            <a:pPr marL="457200" indent="-457200">
              <a:spcBef>
                <a:spcPts val="0"/>
              </a:spcBef>
              <a:buSzPts val="3000"/>
              <a:buFont typeface="Arial" panose="020B0604020202020204" pitchFamily="34" charset="0"/>
              <a:buChar char="•"/>
            </a:pPr>
            <a:endParaRPr lang="de-DE" sz="3000" dirty="0"/>
          </a:p>
          <a:p>
            <a:pPr>
              <a:spcBef>
                <a:spcPts val="0"/>
              </a:spcBef>
              <a:buSzPts val="3000"/>
            </a:pPr>
            <a:r>
              <a:rPr lang="de-DE" sz="3000" dirty="0"/>
              <a:t>Ob sie diese Fähigkeiten entfalten können, hängt vorrangig von den Bildungsmöglichkeiten ab.“ (BBP S. 16)</a:t>
            </a:r>
          </a:p>
          <a:p>
            <a:pPr>
              <a:spcBef>
                <a:spcPts val="0"/>
              </a:spcBef>
              <a:buSzPts val="3000"/>
            </a:pPr>
            <a:endParaRPr lang="de-DE" sz="3000" dirty="0"/>
          </a:p>
          <a:p>
            <a:pPr>
              <a:spcBef>
                <a:spcPts val="0"/>
              </a:spcBef>
              <a:buSzPts val="3000"/>
            </a:pPr>
            <a:endParaRPr lang="de-DE" sz="3000" dirty="0"/>
          </a:p>
          <a:p>
            <a:pPr>
              <a:spcBef>
                <a:spcPts val="0"/>
              </a:spcBef>
              <a:buSzPts val="3000"/>
            </a:pPr>
            <a:endParaRPr lang="de-DE" sz="3000" dirty="0"/>
          </a:p>
        </p:txBody>
      </p:sp>
      <p:sp>
        <p:nvSpPr>
          <p:cNvPr id="2" name="Google Shape;304;p17">
            <a:extLst>
              <a:ext uri="{FF2B5EF4-FFF2-40B4-BE49-F238E27FC236}">
                <a16:creationId xmlns:a16="http://schemas.microsoft.com/office/drawing/2014/main" id="{FB742CEF-1EFC-6351-48CA-EA6BE0D9F09A}"/>
              </a:ext>
            </a:extLst>
          </p:cNvPr>
          <p:cNvSpPr txBox="1">
            <a:spLocks/>
          </p:cNvSpPr>
          <p:nvPr/>
        </p:nvSpPr>
        <p:spPr>
          <a:xfrm>
            <a:off x="851292" y="5425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000"/>
              <a:buFont typeface="Calibri"/>
              <a:buNone/>
            </a:pPr>
            <a:r>
              <a:rPr lang="de-DE" sz="4000" b="1" dirty="0">
                <a:latin typeface="Calibri"/>
                <a:ea typeface="Calibri"/>
                <a:cs typeface="Calibri"/>
                <a:sym typeface="Calibri"/>
              </a:rPr>
              <a:t>Fachlicher Hintergrund (S. 16)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de-DE" sz="4000" b="1" dirty="0"/>
              <a:t>Was ist wichtig für den Bildungserfolg?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4000"/>
              <a:buFont typeface="Calibri"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19378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52305-F22F-6229-4353-8B15E693B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05;p17">
            <a:extLst>
              <a:ext uri="{FF2B5EF4-FFF2-40B4-BE49-F238E27FC236}">
                <a16:creationId xmlns:a16="http://schemas.microsoft.com/office/drawing/2014/main" id="{1F562E51-2ACB-1258-4B16-F7CFEFBC36E0}"/>
              </a:ext>
            </a:extLst>
          </p:cNvPr>
          <p:cNvSpPr txBox="1">
            <a:spLocks/>
          </p:cNvSpPr>
          <p:nvPr/>
        </p:nvSpPr>
        <p:spPr>
          <a:xfrm>
            <a:off x="851292" y="2295524"/>
            <a:ext cx="10515600" cy="2628167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SzPts val="3000"/>
            </a:pPr>
            <a:endParaRPr lang="de-DE" sz="1200" dirty="0"/>
          </a:p>
          <a:p>
            <a:r>
              <a:rPr lang="de-DE" dirty="0"/>
              <a:t>Kinder brauchen 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 eine </a:t>
            </a:r>
            <a:r>
              <a:rPr lang="de-DE" b="1" dirty="0"/>
              <a:t>anregungsreiche Bildungsumgebung</a:t>
            </a:r>
            <a:r>
              <a:rPr lang="de-DE" dirty="0"/>
              <a:t>,</a:t>
            </a:r>
            <a:endParaRPr lang="de-DE" sz="3200" dirty="0"/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 die </a:t>
            </a:r>
            <a:r>
              <a:rPr lang="de-DE" b="1" dirty="0"/>
              <a:t>ergänzende Tätigkeit von Erwachsenen</a:t>
            </a:r>
            <a:r>
              <a:rPr lang="de-DE" dirty="0"/>
              <a:t>,</a:t>
            </a:r>
          </a:p>
          <a:p>
            <a:pPr marL="514350" indent="-514350">
              <a:buFont typeface="+mj-lt"/>
              <a:buAutoNum type="arabicPeriod"/>
            </a:pPr>
            <a:r>
              <a:rPr lang="de-DE" dirty="0"/>
              <a:t> </a:t>
            </a:r>
            <a:r>
              <a:rPr lang="de-DE" b="1" dirty="0"/>
              <a:t>sichere Beziehungen </a:t>
            </a:r>
            <a:r>
              <a:rPr lang="de-DE" dirty="0"/>
              <a:t>und </a:t>
            </a:r>
            <a:r>
              <a:rPr lang="de-DE" b="1" dirty="0"/>
              <a:t>feinfühlige partizipative </a:t>
            </a:r>
            <a:r>
              <a:rPr lang="de-DE" dirty="0"/>
              <a:t>Interaktionen.</a:t>
            </a:r>
            <a:r>
              <a:rPr lang="de-DE" b="1" dirty="0"/>
              <a:t> </a:t>
            </a:r>
          </a:p>
        </p:txBody>
      </p:sp>
      <p:sp>
        <p:nvSpPr>
          <p:cNvPr id="2" name="Google Shape;304;p17">
            <a:extLst>
              <a:ext uri="{FF2B5EF4-FFF2-40B4-BE49-F238E27FC236}">
                <a16:creationId xmlns:a16="http://schemas.microsoft.com/office/drawing/2014/main" id="{0E5AF5F8-AF45-82A3-9234-ACC6244B9622}"/>
              </a:ext>
            </a:extLst>
          </p:cNvPr>
          <p:cNvSpPr txBox="1">
            <a:spLocks/>
          </p:cNvSpPr>
          <p:nvPr/>
        </p:nvSpPr>
        <p:spPr>
          <a:xfrm>
            <a:off x="851292" y="5425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000"/>
              <a:buFont typeface="Calibri"/>
              <a:buNone/>
            </a:pPr>
            <a:r>
              <a:rPr lang="de-DE" sz="4000" b="1" dirty="0">
                <a:latin typeface="Calibri"/>
                <a:ea typeface="Calibri"/>
                <a:cs typeface="Calibri"/>
                <a:sym typeface="Calibri"/>
              </a:rPr>
              <a:t>Fachlicher Hintergrund (S. 15 ff.)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de-DE" sz="4000" b="1" dirty="0"/>
              <a:t>Was ist wichtig für den Bildungserfolg?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4000"/>
              <a:buFont typeface="Calibri"/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2606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4;p17"/>
          <p:cNvSpPr txBox="1">
            <a:spLocks/>
          </p:cNvSpPr>
          <p:nvPr/>
        </p:nvSpPr>
        <p:spPr>
          <a:xfrm>
            <a:off x="851292" y="54257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4000"/>
              <a:buFont typeface="Calibri"/>
              <a:buNone/>
            </a:pPr>
            <a:r>
              <a:rPr lang="de-DE" sz="4000" b="1" dirty="0">
                <a:latin typeface="Calibri"/>
                <a:ea typeface="Calibri"/>
                <a:cs typeface="Calibri"/>
                <a:sym typeface="Calibri"/>
              </a:rPr>
              <a:t>Fachlicher Hintergrund (S. 17)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4000"/>
            </a:pPr>
            <a:r>
              <a:rPr lang="de-DE" sz="4000" b="1" dirty="0"/>
              <a:t>Was ist wichtig für den Bildungserfolg?</a:t>
            </a:r>
          </a:p>
          <a:p>
            <a:pPr>
              <a:spcBef>
                <a:spcPts val="0"/>
              </a:spcBef>
              <a:buClr>
                <a:schemeClr val="dk1"/>
              </a:buClr>
              <a:buSzPts val="4000"/>
              <a:buFont typeface="Calibri"/>
              <a:buNone/>
            </a:pPr>
            <a:endParaRPr lang="de-DE" dirty="0"/>
          </a:p>
        </p:txBody>
      </p:sp>
      <p:sp>
        <p:nvSpPr>
          <p:cNvPr id="6" name="Google Shape;305;p17"/>
          <p:cNvSpPr txBox="1">
            <a:spLocks/>
          </p:cNvSpPr>
          <p:nvPr/>
        </p:nvSpPr>
        <p:spPr>
          <a:xfrm>
            <a:off x="851292" y="1664678"/>
            <a:ext cx="10515600" cy="4337538"/>
          </a:xfrm>
          <a:prstGeom prst="rect">
            <a:avLst/>
          </a:prstGeom>
          <a:noFill/>
          <a:ln w="25400">
            <a:solidFill>
              <a:schemeClr val="accent3">
                <a:lumMod val="75000"/>
              </a:schemeClr>
            </a:solidFill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SzPts val="3000"/>
            </a:pPr>
            <a:endParaRPr lang="de-DE" sz="1200" dirty="0"/>
          </a:p>
          <a:p>
            <a:pPr lvl="0">
              <a:spcBef>
                <a:spcPts val="0"/>
              </a:spcBef>
              <a:buSzPts val="3000"/>
            </a:pPr>
            <a:r>
              <a:rPr lang="de-DE" sz="3000" dirty="0"/>
              <a:t>Eine partizipative und feinfühlige Gestaltung von Interaktionen gelingt durch: </a:t>
            </a:r>
          </a:p>
          <a:p>
            <a:pPr lvl="0">
              <a:spcBef>
                <a:spcPts val="0"/>
              </a:spcBef>
              <a:buSzPts val="3000"/>
            </a:pPr>
            <a:endParaRPr lang="de-DE" sz="3000" dirty="0"/>
          </a:p>
          <a:p>
            <a:pPr marL="342900" lvl="0" indent="-342900">
              <a:spcBef>
                <a:spcPts val="0"/>
              </a:spcBef>
              <a:buSzPts val="3000"/>
              <a:buFont typeface="Wingdings" charset="2"/>
              <a:buChar char="Ø"/>
            </a:pPr>
            <a:r>
              <a:rPr lang="de-DE" sz="3000" b="1" dirty="0"/>
              <a:t>Erkennen und Aufgreifen von Bildungsgelegenheiten </a:t>
            </a:r>
            <a:r>
              <a:rPr lang="de-DE" sz="3000" dirty="0"/>
              <a:t>im Alltag: Anknüpfen an Themen, Interessen, Kompetenzen der Kinder</a:t>
            </a:r>
          </a:p>
          <a:p>
            <a:pPr marL="342900" lvl="0" indent="-342900">
              <a:spcBef>
                <a:spcPts val="0"/>
              </a:spcBef>
              <a:buSzPts val="3000"/>
              <a:buFont typeface="Wingdings" charset="2"/>
              <a:buChar char="Ø"/>
            </a:pPr>
            <a:endParaRPr lang="de-DE" sz="3000" dirty="0"/>
          </a:p>
          <a:p>
            <a:pPr marL="342900" lvl="0" indent="-342900">
              <a:spcBef>
                <a:spcPts val="0"/>
              </a:spcBef>
              <a:buSzPts val="3000"/>
              <a:buFont typeface="Wingdings" charset="2"/>
              <a:buChar char="Ø"/>
            </a:pPr>
            <a:r>
              <a:rPr lang="de-DE" sz="3000" b="1" dirty="0"/>
              <a:t>Interaktionen gestalten</a:t>
            </a:r>
            <a:r>
              <a:rPr lang="de-DE" sz="3000" dirty="0"/>
              <a:t>: partizipativ, kognitiv anregend, emotional unterstützend</a:t>
            </a:r>
          </a:p>
          <a:p>
            <a:pPr lvl="0">
              <a:spcBef>
                <a:spcPts val="0"/>
              </a:spcBef>
              <a:buSzPts val="3000"/>
            </a:pPr>
            <a:endParaRPr lang="de-DE" sz="2000" dirty="0"/>
          </a:p>
          <a:p>
            <a:pPr>
              <a:spcBef>
                <a:spcPts val="0"/>
              </a:spcBef>
              <a:buSzPts val="3000"/>
            </a:pPr>
            <a:endParaRPr lang="de-DE" sz="1200" dirty="0"/>
          </a:p>
          <a:p>
            <a:pPr>
              <a:spcBef>
                <a:spcPts val="0"/>
              </a:spcBef>
              <a:buSzPts val="3000"/>
            </a:pPr>
            <a:endParaRPr lang="de-DE" sz="3000" dirty="0"/>
          </a:p>
          <a:p>
            <a:pPr>
              <a:spcBef>
                <a:spcPts val="0"/>
              </a:spcBef>
              <a:buSzPts val="3000"/>
            </a:pPr>
            <a:endParaRPr lang="de-DE" sz="3000" dirty="0"/>
          </a:p>
        </p:txBody>
      </p:sp>
    </p:spTree>
    <p:extLst>
      <p:ext uri="{BB962C8B-B14F-4D97-AF65-F5344CB8AC3E}">
        <p14:creationId xmlns:p14="http://schemas.microsoft.com/office/powerpoint/2010/main" val="1524410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>
            <a:extLst>
              <a:ext uri="{FF2B5EF4-FFF2-40B4-BE49-F238E27FC236}">
                <a16:creationId xmlns:a16="http://schemas.microsoft.com/office/drawing/2014/main" id="{5753200D-E177-4A31-B7FC-CDCC7A33F685}"/>
              </a:ext>
            </a:extLst>
          </p:cNvPr>
          <p:cNvSpPr txBox="1">
            <a:spLocks/>
          </p:cNvSpPr>
          <p:nvPr/>
        </p:nvSpPr>
        <p:spPr>
          <a:xfrm>
            <a:off x="838199" y="664024"/>
            <a:ext cx="10515600" cy="132556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Grundidee und Aufbau des Bildungsplans</a:t>
            </a:r>
          </a:p>
        </p:txBody>
      </p:sp>
      <p:pic>
        <p:nvPicPr>
          <p:cNvPr id="3" name="Grafik 2" descr="Ein Bild, das Text, Visitenkarte, Screenshot, Buch enthält.&#10;&#10;KI-generierte Inhalte können fehlerhaft sein.">
            <a:extLst>
              <a:ext uri="{FF2B5EF4-FFF2-40B4-BE49-F238E27FC236}">
                <a16:creationId xmlns:a16="http://schemas.microsoft.com/office/drawing/2014/main" id="{107F33C3-8229-01B5-1F8A-09720A355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79294" y="2223393"/>
            <a:ext cx="3228993" cy="4086521"/>
          </a:xfrm>
          <a:prstGeom prst="rect">
            <a:avLst/>
          </a:prstGeom>
        </p:spPr>
      </p:pic>
      <p:pic>
        <p:nvPicPr>
          <p:cNvPr id="7" name="Grafik 6" descr="Ein Bild, das Farbigkeit, Rechteck, Muster, Quadrat enthält.&#10;&#10;KI-generierte Inhalte können fehlerhaft sein.">
            <a:extLst>
              <a:ext uri="{FF2B5EF4-FFF2-40B4-BE49-F238E27FC236}">
                <a16:creationId xmlns:a16="http://schemas.microsoft.com/office/drawing/2014/main" id="{1D5A1D74-553C-CDC1-7207-0DA4B5ADE9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43" t="3042" r="4015" b="4443"/>
          <a:stretch/>
        </p:blipFill>
        <p:spPr>
          <a:xfrm>
            <a:off x="8461662" y="2445810"/>
            <a:ext cx="3427875" cy="3641688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5776902-9030-23C2-A931-6DB8339A5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2019" y="2445810"/>
            <a:ext cx="3660644" cy="3641688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DA4FB5D2-98FE-525D-B1B6-A0F5227248D8}"/>
              </a:ext>
            </a:extLst>
          </p:cNvPr>
          <p:cNvSpPr/>
          <p:nvPr/>
        </p:nvSpPr>
        <p:spPr>
          <a:xfrm>
            <a:off x="502120" y="1326805"/>
            <a:ext cx="3520059" cy="803131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Pädagogische Alltagssituationen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198AA13-D70B-D652-3812-0C7ADC4D0DB4}"/>
              </a:ext>
            </a:extLst>
          </p:cNvPr>
          <p:cNvSpPr/>
          <p:nvPr/>
        </p:nvSpPr>
        <p:spPr>
          <a:xfrm>
            <a:off x="4862945" y="1328022"/>
            <a:ext cx="2982192" cy="79162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Bildungsbereiche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49D8CD3-88DC-099D-5C7B-9C9F9ACA0EAB}"/>
              </a:ext>
            </a:extLst>
          </p:cNvPr>
          <p:cNvSpPr/>
          <p:nvPr/>
        </p:nvSpPr>
        <p:spPr>
          <a:xfrm>
            <a:off x="8707686" y="1316514"/>
            <a:ext cx="2982192" cy="803131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Verknüpfung von</a:t>
            </a:r>
          </a:p>
          <a:p>
            <a:pPr algn="ctr"/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Alltagssituationen und Bildungsbereichen</a:t>
            </a:r>
          </a:p>
        </p:txBody>
      </p:sp>
      <p:sp>
        <p:nvSpPr>
          <p:cNvPr id="14" name="Additionszeichen 13">
            <a:extLst>
              <a:ext uri="{FF2B5EF4-FFF2-40B4-BE49-F238E27FC236}">
                <a16:creationId xmlns:a16="http://schemas.microsoft.com/office/drawing/2014/main" id="{DA29831F-D7B7-4268-C162-22CE54519252}"/>
              </a:ext>
            </a:extLst>
          </p:cNvPr>
          <p:cNvSpPr/>
          <p:nvPr/>
        </p:nvSpPr>
        <p:spPr>
          <a:xfrm>
            <a:off x="4237595" y="1557677"/>
            <a:ext cx="409935" cy="431909"/>
          </a:xfrm>
          <a:prstGeom prst="mathPlus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Gleich 14">
            <a:extLst>
              <a:ext uri="{FF2B5EF4-FFF2-40B4-BE49-F238E27FC236}">
                <a16:creationId xmlns:a16="http://schemas.microsoft.com/office/drawing/2014/main" id="{7BA133FE-6E2F-3EEF-26F3-4D72ECDA0410}"/>
              </a:ext>
            </a:extLst>
          </p:cNvPr>
          <p:cNvSpPr/>
          <p:nvPr/>
        </p:nvSpPr>
        <p:spPr>
          <a:xfrm>
            <a:off x="8060552" y="1572786"/>
            <a:ext cx="431719" cy="401689"/>
          </a:xfrm>
          <a:prstGeom prst="mathEqual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80ABE7C-20D3-A12C-6EBF-24F454F6E812}"/>
              </a:ext>
            </a:extLst>
          </p:cNvPr>
          <p:cNvSpPr txBox="1"/>
          <p:nvPr/>
        </p:nvSpPr>
        <p:spPr>
          <a:xfrm>
            <a:off x="250530" y="5964387"/>
            <a:ext cx="24642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/>
              <a:t>Brandenburger Bildungsplan, S. 12</a:t>
            </a:r>
          </a:p>
        </p:txBody>
      </p:sp>
    </p:spTree>
    <p:extLst>
      <p:ext uri="{BB962C8B-B14F-4D97-AF65-F5344CB8AC3E}">
        <p14:creationId xmlns:p14="http://schemas.microsoft.com/office/powerpoint/2010/main" val="54521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2DA8B1-1233-FB4D-8676-A628B943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887"/>
            <a:ext cx="10515600" cy="1325563"/>
          </a:xfrm>
          <a:noFill/>
        </p:spPr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Pädagogische Alltagssituationen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2ED86E-BF7E-C040-9AA3-A3FF8AC52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877550" cy="4667250"/>
          </a:xfrm>
        </p:spPr>
        <p:txBody>
          <a:bodyPr>
            <a:normAutofit/>
          </a:bodyPr>
          <a:lstStyle/>
          <a:p>
            <a:pPr lvl="0"/>
            <a:endParaRPr lang="de-DE" sz="3200" dirty="0"/>
          </a:p>
          <a:p>
            <a:endParaRPr lang="de-DE" sz="3200" dirty="0"/>
          </a:p>
        </p:txBody>
      </p:sp>
      <p:pic>
        <p:nvPicPr>
          <p:cNvPr id="13" name="Bild 5">
            <a:extLst>
              <a:ext uri="{FF2B5EF4-FFF2-40B4-BE49-F238E27FC236}">
                <a16:creationId xmlns:a16="http://schemas.microsoft.com/office/drawing/2014/main" id="{ED55876B-79DE-429F-B2D2-5F282A1F33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16" t="12830" r="53237" b="46811"/>
          <a:stretch/>
        </p:blipFill>
        <p:spPr>
          <a:xfrm rot="5400000">
            <a:off x="1176129" y="1215756"/>
            <a:ext cx="4293235" cy="5243100"/>
          </a:xfrm>
          <a:prstGeom prst="rect">
            <a:avLst/>
          </a:prstGeom>
        </p:spPr>
      </p:pic>
      <p:pic>
        <p:nvPicPr>
          <p:cNvPr id="14" name="Bild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684" y="2470556"/>
            <a:ext cx="4608576" cy="3553968"/>
          </a:xfrm>
          <a:prstGeom prst="rect">
            <a:avLst/>
          </a:prstGeom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343450"/>
            <a:ext cx="4578261" cy="1127106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:a16="http://schemas.microsoft.com/office/drawing/2014/main" id="{B74AAF38-EF2C-2E2B-3197-18D590DF32B7}"/>
              </a:ext>
            </a:extLst>
          </p:cNvPr>
          <p:cNvSpPr/>
          <p:nvPr/>
        </p:nvSpPr>
        <p:spPr>
          <a:xfrm>
            <a:off x="6271492" y="3519054"/>
            <a:ext cx="4496447" cy="193964"/>
          </a:xfrm>
          <a:prstGeom prst="rect">
            <a:avLst/>
          </a:prstGeom>
          <a:noFill/>
          <a:ln w="28575">
            <a:solidFill>
              <a:srgbClr val="FAC60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022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2F67D0-3358-219C-87A3-F259F3C74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Pädagogische Alltagssituationen </a:t>
            </a:r>
            <a:br>
              <a:rPr lang="de-DE" sz="4000" b="1" dirty="0">
                <a:latin typeface="Calibri" charset="0"/>
                <a:ea typeface="Calibri" charset="0"/>
                <a:cs typeface="Calibri" charset="0"/>
              </a:rPr>
            </a:br>
            <a:r>
              <a:rPr lang="de-DE" sz="2000" b="1" dirty="0">
                <a:latin typeface="Calibri" charset="0"/>
                <a:ea typeface="Calibri" charset="0"/>
                <a:cs typeface="Calibri" charset="0"/>
              </a:rPr>
              <a:t>Gliederung im Bildungsplan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3CD9DC-C1CB-36F7-D3F4-132CEE52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91728"/>
            <a:ext cx="8559800" cy="442929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Zentrale Aspekte der Situation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Pädagogisches Handeln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Praxisbeispiel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Aussagen von Kindern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Vorsicht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Verknüpfung der Alltagssituation mit den Bildungsbereichen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Partizipative Bildungsumgebung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3977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5305751" y="205275"/>
            <a:ext cx="68862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Pädagogische Alltagssituation </a:t>
            </a:r>
            <a:r>
              <a:rPr lang="de-DE" sz="4000" b="1" dirty="0">
                <a:solidFill>
                  <a:srgbClr val="F8C522"/>
                </a:solidFill>
              </a:rPr>
              <a:t>Draußen unterwegs sein</a:t>
            </a:r>
            <a:endParaRPr lang="de-DE" sz="4000" b="1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F06A44B-CC8F-F56B-62B3-B89099C2F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5610"/>
            <a:ext cx="5240932" cy="698791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rgbClr val="F8C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6909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54924" y="111600"/>
            <a:ext cx="100399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Pädagogische Alltagssituation </a:t>
            </a:r>
          </a:p>
          <a:p>
            <a:r>
              <a:rPr lang="de-DE" sz="3200" b="1" dirty="0">
                <a:solidFill>
                  <a:srgbClr val="F8C522"/>
                </a:solidFill>
              </a:rPr>
              <a:t>Draußen unterwegs sein</a:t>
            </a:r>
          </a:p>
        </p:txBody>
      </p:sp>
      <p:sp>
        <p:nvSpPr>
          <p:cNvPr id="7" name="Rechteck 6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754924" y="1316028"/>
            <a:ext cx="101957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/>
              <a:t>Worum geht es „Draußen unterwegs“ für die Kinder?</a:t>
            </a:r>
            <a:endParaRPr lang="de-DE" sz="2800" b="1" i="1" dirty="0"/>
          </a:p>
          <a:p>
            <a:r>
              <a:rPr lang="de-DE" sz="2800" i="1" dirty="0"/>
              <a:t>Was ist für die Kinder wichtig?</a:t>
            </a:r>
          </a:p>
          <a:p>
            <a:endParaRPr lang="de-DE" sz="2800" i="1" dirty="0"/>
          </a:p>
        </p:txBody>
      </p:sp>
      <p:pic>
        <p:nvPicPr>
          <p:cNvPr id="5" name="Bild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84" y="2758441"/>
            <a:ext cx="3539863" cy="249656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621083" y="5245206"/>
            <a:ext cx="2181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Bildungsplan Brandenburg, S. 136, Team Menschenskinder</a:t>
            </a:r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5170" y="2396715"/>
            <a:ext cx="2806317" cy="3453929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4605169" y="5850644"/>
            <a:ext cx="20082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Bildungsplan Brandenburg, S. 140, Team Menschenskinder</a:t>
            </a:r>
          </a:p>
        </p:txBody>
      </p:sp>
      <p:pic>
        <p:nvPicPr>
          <p:cNvPr id="11" name="Bild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1957" y="2396715"/>
            <a:ext cx="3187382" cy="2575477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7931957" y="4972192"/>
            <a:ext cx="1796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Bildungsplan Brandenburg, S. 143, Uli Malende</a:t>
            </a:r>
          </a:p>
        </p:txBody>
      </p:sp>
    </p:spTree>
    <p:extLst>
      <p:ext uri="{BB962C8B-B14F-4D97-AF65-F5344CB8AC3E}">
        <p14:creationId xmlns:p14="http://schemas.microsoft.com/office/powerpoint/2010/main" val="695270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54924" y="111600"/>
            <a:ext cx="100399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Pädagogische Alltagssituation (S. 139) </a:t>
            </a:r>
          </a:p>
          <a:p>
            <a:r>
              <a:rPr lang="de-DE" sz="3200" b="1" dirty="0">
                <a:solidFill>
                  <a:srgbClr val="F8C522"/>
                </a:solidFill>
              </a:rPr>
              <a:t>Draußen unterwegs sein</a:t>
            </a:r>
          </a:p>
        </p:txBody>
      </p:sp>
      <p:sp>
        <p:nvSpPr>
          <p:cNvPr id="7" name="Rechteck 6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754924" y="1316028"/>
            <a:ext cx="101957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/>
              <a:t>Worum geht es „Draußen unterwegs“ für die Kinder?</a:t>
            </a:r>
            <a:endParaRPr lang="de-DE" sz="2800" b="1" i="1" dirty="0"/>
          </a:p>
          <a:p>
            <a:r>
              <a:rPr lang="de-DE" sz="2800" i="1" dirty="0"/>
              <a:t>Was ist für die Kinder wichtig?</a:t>
            </a:r>
          </a:p>
          <a:p>
            <a:endParaRPr lang="de-DE" sz="2800" i="1" dirty="0"/>
          </a:p>
        </p:txBody>
      </p:sp>
      <p:sp>
        <p:nvSpPr>
          <p:cNvPr id="13" name="Textfeld 12"/>
          <p:cNvSpPr txBox="1"/>
          <p:nvPr/>
        </p:nvSpPr>
        <p:spPr>
          <a:xfrm>
            <a:off x="754924" y="2969865"/>
            <a:ext cx="995664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„Wir besprechen die Regeln, was man machen muss, wenn man zum Beispiel</a:t>
            </a:r>
          </a:p>
          <a:p>
            <a:r>
              <a:rPr lang="de-DE" sz="2400" dirty="0"/>
              <a:t>in der Bahn sitzen bleibt. Aber einmal musste ich mit einem blöden Jungen</a:t>
            </a:r>
          </a:p>
          <a:p>
            <a:r>
              <a:rPr lang="de-DE" sz="2400" dirty="0"/>
              <a:t>laufen, das hat mir nicht so Spaß gemacht. Weil meine Freundin krank war. Ich</a:t>
            </a:r>
          </a:p>
          <a:p>
            <a:r>
              <a:rPr lang="de-DE" sz="2400" dirty="0"/>
              <a:t>wünsche mir, dass man nicht mit den gleichen zurücklaufen muss. Weil, wenn</a:t>
            </a:r>
          </a:p>
          <a:p>
            <a:r>
              <a:rPr lang="de-DE" sz="2400" dirty="0"/>
              <a:t>man sich auf dem Spielplatz zum Beispiel streitet und hingelaufen ist, muss</a:t>
            </a:r>
          </a:p>
          <a:p>
            <a:r>
              <a:rPr lang="de-DE" sz="2400" dirty="0"/>
              <a:t>man auch mit der zurücklaufen. Ich wünsche mir, dass man neu entscheiden</a:t>
            </a:r>
          </a:p>
          <a:p>
            <a:r>
              <a:rPr lang="de-DE" sz="2400" dirty="0"/>
              <a:t>kann, mit wem man laufen will.“ (Laura)</a:t>
            </a:r>
          </a:p>
        </p:txBody>
      </p:sp>
    </p:spTree>
    <p:extLst>
      <p:ext uri="{BB962C8B-B14F-4D97-AF65-F5344CB8AC3E}">
        <p14:creationId xmlns:p14="http://schemas.microsoft.com/office/powerpoint/2010/main" val="2270072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754924" y="111600"/>
            <a:ext cx="100399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Pädagogische Alltagssituation (S. 139) </a:t>
            </a:r>
          </a:p>
          <a:p>
            <a:r>
              <a:rPr lang="de-DE" sz="3200" b="1" dirty="0">
                <a:solidFill>
                  <a:srgbClr val="F8C522"/>
                </a:solidFill>
              </a:rPr>
              <a:t>Draußen unterwegs sein</a:t>
            </a:r>
          </a:p>
        </p:txBody>
      </p:sp>
      <p:sp>
        <p:nvSpPr>
          <p:cNvPr id="7" name="Rechteck 6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754924" y="1316028"/>
            <a:ext cx="101957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dirty="0"/>
              <a:t>Worum geht es „Draußen unterwegs“ für die Kinder?</a:t>
            </a:r>
            <a:endParaRPr lang="de-DE" sz="2800" b="1" i="1" dirty="0"/>
          </a:p>
          <a:p>
            <a:r>
              <a:rPr lang="de-DE" sz="2800" i="1" dirty="0"/>
              <a:t>Was ist für die Kinder wichtig?</a:t>
            </a:r>
          </a:p>
          <a:p>
            <a:endParaRPr lang="de-DE" sz="2800" i="1" dirty="0"/>
          </a:p>
        </p:txBody>
      </p:sp>
      <p:sp>
        <p:nvSpPr>
          <p:cNvPr id="13" name="Textfeld 12"/>
          <p:cNvSpPr txBox="1"/>
          <p:nvPr/>
        </p:nvSpPr>
        <p:spPr>
          <a:xfrm>
            <a:off x="754924" y="3141315"/>
            <a:ext cx="99566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„Wir sollen immer was Langärmeliges mitnehmen wegen der Zecken. Wir</a:t>
            </a:r>
          </a:p>
          <a:p>
            <a:r>
              <a:rPr lang="de-DE" sz="2400" dirty="0"/>
              <a:t>sind oft im Wald und bauen Höhlen. Das macht richtig Spaß. Ich würde mir</a:t>
            </a:r>
          </a:p>
          <a:p>
            <a:r>
              <a:rPr lang="de-DE" sz="2400" dirty="0"/>
              <a:t>wünschen, dass man selber entscheiden kann, ob man das Langärmelige</a:t>
            </a:r>
          </a:p>
          <a:p>
            <a:r>
              <a:rPr lang="de-DE" sz="2400" dirty="0"/>
              <a:t>anziehen muss wegen der Zecken. Und wenn man eine Elefantenlücke lässt,</a:t>
            </a:r>
          </a:p>
          <a:p>
            <a:r>
              <a:rPr lang="de-DE" sz="2400" dirty="0"/>
              <a:t>weil man so viel quatscht, darf man nicht mehr zusammen laufen.“ (Blum)</a:t>
            </a:r>
          </a:p>
        </p:txBody>
      </p:sp>
    </p:spTree>
    <p:extLst>
      <p:ext uri="{BB962C8B-B14F-4D97-AF65-F5344CB8AC3E}">
        <p14:creationId xmlns:p14="http://schemas.microsoft.com/office/powerpoint/2010/main" val="20480891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F40967F-68FD-4840-A4E0-97A1E20D6CD8}"/>
              </a:ext>
            </a:extLst>
          </p:cNvPr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rgbClr val="F8C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9901518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dirty="0">
                <a:latin typeface="Calibri" charset="0"/>
                <a:ea typeface="Calibri" charset="0"/>
                <a:cs typeface="Calibri" charset="0"/>
              </a:rPr>
              <a:t>Pädagogisches Handeln - Praxisbeispiel (S. 138)</a:t>
            </a:r>
            <a:br>
              <a:rPr lang="de-DE" b="1" dirty="0">
                <a:latin typeface="Calibri" charset="0"/>
                <a:ea typeface="Calibri" charset="0"/>
                <a:cs typeface="Calibri" charset="0"/>
              </a:rPr>
            </a:br>
            <a:r>
              <a:rPr lang="de-DE" sz="3100" b="1" dirty="0">
                <a:solidFill>
                  <a:srgbClr val="F8C522"/>
                </a:solidFill>
                <a:latin typeface="Calibri" panose="020F0502020204030204"/>
                <a:ea typeface="+mn-ea"/>
                <a:cs typeface="+mn-cs"/>
              </a:rPr>
              <a:t>Draußen unterwegs sein</a:t>
            </a:r>
            <a:endParaRPr lang="de-DE" b="1" dirty="0">
              <a:solidFill>
                <a:srgbClr val="F8C522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7066188" y="2296775"/>
            <a:ext cx="433891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Bitte diskutiert:</a:t>
            </a:r>
          </a:p>
          <a:p>
            <a:endParaRPr lang="de-DE" dirty="0"/>
          </a:p>
          <a:p>
            <a:pPr marL="285750" indent="-285750">
              <a:buFont typeface="Arial"/>
              <a:buChar char="•"/>
            </a:pPr>
            <a:r>
              <a:rPr lang="de-DE" dirty="0"/>
              <a:t>Welche Lernmöglichkeiten stecken in dieser Situation?</a:t>
            </a:r>
          </a:p>
          <a:p>
            <a:pPr marL="285750" indent="-285750">
              <a:buFont typeface="Arial"/>
              <a:buChar char="•"/>
            </a:pPr>
            <a:endParaRPr lang="de-DE" dirty="0"/>
          </a:p>
          <a:p>
            <a:pPr marL="285750" indent="-285750">
              <a:buFont typeface="Arial"/>
              <a:buChar char="•"/>
            </a:pPr>
            <a:r>
              <a:rPr lang="de-DE" dirty="0"/>
              <a:t>Wie schätzt Ihr das pädagogische Handeln der Fachkraft ein?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31E9E6B-B4D0-3B8D-C844-311BCC695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508" y="1664970"/>
            <a:ext cx="6083292" cy="3964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714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1518" cy="1200329"/>
          </a:xfrm>
        </p:spPr>
        <p:txBody>
          <a:bodyPr>
            <a:normAutofit fontScale="90000"/>
          </a:bodyPr>
          <a:lstStyle/>
          <a:p>
            <a:r>
              <a:rPr lang="de-DE" b="1" dirty="0">
                <a:latin typeface="Calibri" charset="0"/>
                <a:ea typeface="Calibri" charset="0"/>
                <a:cs typeface="Calibri" charset="0"/>
              </a:rPr>
              <a:t>Zentrale</a:t>
            </a:r>
            <a:r>
              <a:rPr lang="de-DE" sz="3600" b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de-DE" b="1" dirty="0">
                <a:latin typeface="Calibri" charset="0"/>
                <a:ea typeface="Calibri" charset="0"/>
                <a:cs typeface="Calibri" charset="0"/>
              </a:rPr>
              <a:t>Aspekte</a:t>
            </a:r>
            <a:r>
              <a:rPr lang="de-DE" sz="3600" b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de-DE" b="1" dirty="0">
                <a:latin typeface="Calibri" charset="0"/>
                <a:ea typeface="Calibri" charset="0"/>
                <a:cs typeface="Calibri" charset="0"/>
              </a:rPr>
              <a:t>der</a:t>
            </a:r>
            <a:r>
              <a:rPr lang="de-DE" sz="3600" b="1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de-DE" b="1" dirty="0">
                <a:latin typeface="Calibri" charset="0"/>
                <a:ea typeface="Calibri" charset="0"/>
                <a:cs typeface="Calibri" charset="0"/>
              </a:rPr>
              <a:t>Alltagssituation </a:t>
            </a:r>
            <a:r>
              <a:rPr lang="de-DE" sz="4200" b="1" dirty="0">
                <a:latin typeface="Calibri" charset="0"/>
                <a:ea typeface="Calibri" charset="0"/>
                <a:cs typeface="Calibri" charset="0"/>
              </a:rPr>
              <a:t>(S. 136 f.)</a:t>
            </a:r>
            <a:br>
              <a:rPr lang="de-DE" b="1" dirty="0">
                <a:latin typeface="Calibri" charset="0"/>
                <a:ea typeface="Calibri" charset="0"/>
                <a:cs typeface="Calibri" charset="0"/>
              </a:rPr>
            </a:br>
            <a:r>
              <a:rPr kumimoji="0" lang="de-DE" sz="3100" b="1" i="0" u="none" strike="noStrike" kern="1200" cap="none" spc="0" normalizeH="0" baseline="0" noProof="0" dirty="0">
                <a:ln>
                  <a:noFill/>
                </a:ln>
                <a:solidFill>
                  <a:srgbClr val="F8C52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Draußen unterwegs sein</a:t>
            </a:r>
            <a:endParaRPr lang="de-DE" b="1" dirty="0">
              <a:solidFill>
                <a:srgbClr val="F8C522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4EC4B9-BED7-CBC8-B1B0-6C7FBB08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5804"/>
            <a:ext cx="10960510" cy="3343529"/>
          </a:xfrm>
        </p:spPr>
        <p:txBody>
          <a:bodyPr>
            <a:normAutofit fontScale="92500" lnSpcReduction="20000"/>
          </a:bodyPr>
          <a:lstStyle/>
          <a:p>
            <a:r>
              <a:rPr lang="de-DE" sz="2800" b="1" dirty="0"/>
              <a:t>Ziele: Kinder sollen...</a:t>
            </a:r>
          </a:p>
          <a:p>
            <a:pPr marL="1143000" lvl="1" indent="-457200"/>
            <a:endParaRPr lang="de-DE" dirty="0"/>
          </a:p>
          <a:p>
            <a:pPr marL="1143000" lvl="1" indent="-457200"/>
            <a:r>
              <a:rPr lang="de-DE" dirty="0"/>
              <a:t>Erfahrungen machen können, die innerhalb der Kita nicht möglich sind</a:t>
            </a:r>
          </a:p>
          <a:p>
            <a:pPr marL="1143000" lvl="1" indent="-457200"/>
            <a:r>
              <a:rPr lang="de-DE" dirty="0"/>
              <a:t>in Kontakt mit der Welt außerhalb der Einrichtung kommen</a:t>
            </a:r>
          </a:p>
          <a:p>
            <a:pPr marL="1143000" lvl="1" indent="-457200"/>
            <a:r>
              <a:rPr lang="de-DE" dirty="0"/>
              <a:t>pädagogisch nicht vorbereitete Situationen erleben</a:t>
            </a:r>
          </a:p>
          <a:p>
            <a:pPr marL="1143000" lvl="1" indent="-457200"/>
            <a:r>
              <a:rPr lang="de-DE" dirty="0"/>
              <a:t>unvertraute Umgebungen, unbekannte Situationen, fremde Menschen kennen lernen</a:t>
            </a:r>
          </a:p>
          <a:p>
            <a:pPr marL="1143000" lvl="1" indent="-457200"/>
            <a:r>
              <a:rPr lang="de-DE" dirty="0"/>
              <a:t>erleben, wie Menschen sich im öffentlichen Raum, in der Natur, im Kontakt mit anderen verhalten.</a:t>
            </a:r>
          </a:p>
          <a:p>
            <a:pPr marL="1143000" lvl="1" indent="-457200"/>
            <a:endParaRPr lang="de-DE" dirty="0"/>
          </a:p>
          <a:p>
            <a:pPr marL="1143000" lvl="1" indent="-457200">
              <a:buFont typeface="Wingdings" pitchFamily="2" charset="2"/>
              <a:buChar char="Ø"/>
            </a:pPr>
            <a:r>
              <a:rPr lang="de-DE" dirty="0">
                <a:solidFill>
                  <a:srgbClr val="008000"/>
                </a:solidFill>
              </a:rPr>
              <a:t>Unbekanntes kennenlernen, Orientierung finden, Mitverantwortung übernehmen</a:t>
            </a:r>
          </a:p>
          <a:p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03448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1518" cy="1200329"/>
          </a:xfrm>
        </p:spPr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Pädagogisches Handeln (S. 137)</a:t>
            </a:r>
            <a:br>
              <a:rPr lang="de-DE" sz="4000" b="1" dirty="0">
                <a:latin typeface="Calibri" charset="0"/>
                <a:ea typeface="Calibri" charset="0"/>
                <a:cs typeface="Calibri" charset="0"/>
              </a:rPr>
            </a:br>
            <a:r>
              <a:rPr kumimoji="0" lang="de-DE" sz="3100" b="1" i="0" u="none" strike="noStrike" kern="1200" cap="none" spc="0" normalizeH="0" baseline="0" noProof="0" dirty="0">
                <a:ln>
                  <a:noFill/>
                </a:ln>
                <a:solidFill>
                  <a:srgbClr val="F8C52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Draußen unterwegs sein</a:t>
            </a:r>
            <a:endParaRPr lang="de-DE" dirty="0">
              <a:solidFill>
                <a:srgbClr val="F8C522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4EC4B9-BED7-CBC8-B1B0-6C7FBB08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1251"/>
            <a:ext cx="10960510" cy="4146412"/>
          </a:xfrm>
        </p:spPr>
        <p:txBody>
          <a:bodyPr>
            <a:normAutofit fontScale="77500" lnSpcReduction="20000"/>
          </a:bodyPr>
          <a:lstStyle/>
          <a:p>
            <a:r>
              <a:rPr lang="de-DE" b="1" dirty="0"/>
              <a:t>Was bedeutet das für die pädagogische Gestaltung der Situation? </a:t>
            </a:r>
          </a:p>
          <a:p>
            <a:endParaRPr lang="de-DE" dirty="0"/>
          </a:p>
          <a:p>
            <a:pPr marL="457200" indent="-457200">
              <a:buFont typeface="Arial"/>
              <a:buChar char="•"/>
            </a:pPr>
            <a:r>
              <a:rPr lang="de-DE" dirty="0"/>
              <a:t>Gemeinsame Entscheidung über (Ausflugs)Ziele 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Gemeinsame Vorbereitung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Dafür sorgen, dass alle orientiert sind (Wie lange sind wir unterwegs? Wo gehen wir hin? Etc.)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Ausreichend Zeit einplanen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Soziale Verantwortung teilen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Impulse aufgreifen und Impulse geben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Unterwegs Verkehrsregeln besprechen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Unvorbereitete Bildungsmomente: „Geht manchmal auch einfach so mit Kindern raus und lasst euch ohne Ziel treiben.“ (BBP, S. 138)</a:t>
            </a:r>
          </a:p>
          <a:p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5" name="Rechteck 4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rgbClr val="F8C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2372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F40967F-68FD-4840-A4E0-97A1E20D6CD8}"/>
              </a:ext>
            </a:extLst>
          </p:cNvPr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rgbClr val="F8C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F8C522"/>
              </a:solidFill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9901518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Vorsicht (S. 139)</a:t>
            </a:r>
            <a:br>
              <a:rPr lang="de-DE" b="1" dirty="0">
                <a:latin typeface="Calibri" charset="0"/>
                <a:ea typeface="Calibri" charset="0"/>
                <a:cs typeface="Calibri" charset="0"/>
              </a:rPr>
            </a:br>
            <a:r>
              <a:rPr lang="de-DE" sz="3100" b="1" dirty="0">
                <a:solidFill>
                  <a:srgbClr val="F8C522"/>
                </a:solidFill>
                <a:latin typeface="Calibri" panose="020F0502020204030204"/>
                <a:ea typeface="+mn-ea"/>
                <a:cs typeface="+mn-cs"/>
              </a:rPr>
              <a:t>Draußen unterwegs sein</a:t>
            </a:r>
            <a:endParaRPr lang="de-DE" b="1" dirty="0">
              <a:solidFill>
                <a:srgbClr val="F8C522"/>
              </a:solidFill>
            </a:endParaRP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1A954D3-65D1-42EF-87CD-BF7ED2E769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4117"/>
            <a:ext cx="4909780" cy="1325564"/>
          </a:xfrm>
          <a:ln w="1270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de-DE" i="1" dirty="0"/>
              <a:t>Wenn ihr Kinder zählt, tippt sie dabei nicht mit dem Finger an.</a:t>
            </a:r>
          </a:p>
          <a:p>
            <a:endParaRPr lang="de-DE" i="1" dirty="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BE2581C4-D6FB-42A2-BD19-E6EBC306CB56}"/>
              </a:ext>
            </a:extLst>
          </p:cNvPr>
          <p:cNvSpPr txBox="1">
            <a:spLocks/>
          </p:cNvSpPr>
          <p:nvPr/>
        </p:nvSpPr>
        <p:spPr>
          <a:xfrm>
            <a:off x="838200" y="3478158"/>
            <a:ext cx="4909780" cy="1569660"/>
          </a:xfrm>
          <a:prstGeom prst="rect">
            <a:avLst/>
          </a:prstGeom>
          <a:ln w="12700">
            <a:solidFill>
              <a:srgbClr val="F8C52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i="1" dirty="0"/>
              <a:t>Drängt die Kinder nicht, andere Kinder oder euch anzufassen, wenn sie das nicht wollen..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72260D91-F276-4889-8B80-0BDEB339AE48}"/>
              </a:ext>
            </a:extLst>
          </p:cNvPr>
          <p:cNvSpPr txBox="1">
            <a:spLocks/>
          </p:cNvSpPr>
          <p:nvPr/>
        </p:nvSpPr>
        <p:spPr>
          <a:xfrm>
            <a:off x="5977626" y="1904117"/>
            <a:ext cx="3619833" cy="2072632"/>
          </a:xfrm>
          <a:prstGeom prst="rect">
            <a:avLst/>
          </a:prstGeom>
          <a:ln w="12700">
            <a:solidFill>
              <a:srgbClr val="F8C522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i="1" dirty="0">
                <a:solidFill>
                  <a:srgbClr val="000000"/>
                </a:solidFill>
              </a:rPr>
              <a:t>Zwingt die Kinder nicht, in Reih und Glied oder in einer Reihenfolge zu laufen, die sie nicht mitbestimmen können.</a:t>
            </a:r>
            <a:endParaRPr lang="de-DE" i="1" dirty="0"/>
          </a:p>
        </p:txBody>
      </p:sp>
    </p:spTree>
    <p:extLst>
      <p:ext uri="{BB962C8B-B14F-4D97-AF65-F5344CB8AC3E}">
        <p14:creationId xmlns:p14="http://schemas.microsoft.com/office/powerpoint/2010/main" val="1388590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161286" y="111600"/>
            <a:ext cx="118694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Bildungsbereich </a:t>
            </a:r>
            <a:r>
              <a:rPr lang="de-DE" sz="4000" b="1" dirty="0">
                <a:solidFill>
                  <a:schemeClr val="accent4"/>
                </a:solidFill>
              </a:rPr>
              <a:t>Sprache und Kommunikation</a:t>
            </a:r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416661" y="1046285"/>
            <a:ext cx="7163291" cy="490220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7B47096-69B5-60F9-E455-1959A2E7612A}"/>
              </a:ext>
            </a:extLst>
          </p:cNvPr>
          <p:cNvSpPr txBox="1"/>
          <p:nvPr/>
        </p:nvSpPr>
        <p:spPr>
          <a:xfrm>
            <a:off x="2453237" y="5696299"/>
            <a:ext cx="36819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Bildungsplan Brandenburg, S.216, Uli Malende</a:t>
            </a:r>
          </a:p>
        </p:txBody>
      </p:sp>
    </p:spTree>
    <p:extLst>
      <p:ext uri="{BB962C8B-B14F-4D97-AF65-F5344CB8AC3E}">
        <p14:creationId xmlns:p14="http://schemas.microsoft.com/office/powerpoint/2010/main" val="1876669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4EC4B9-BED7-CBC8-B1B0-6C7FBB08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5409"/>
            <a:ext cx="7760637" cy="3887518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endParaRPr lang="de-DE" sz="1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Was Kinder lernen können</a:t>
            </a:r>
          </a:p>
          <a:p>
            <a:endParaRPr lang="de-DE" sz="1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Pädagogisches Handeln</a:t>
            </a:r>
          </a:p>
          <a:p>
            <a:endParaRPr lang="de-DE" sz="1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Praxis-Impuls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sz="1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DE" dirty="0"/>
              <a:t>Partizipative Bildungsumgebung </a:t>
            </a:r>
          </a:p>
          <a:p>
            <a:endParaRPr lang="de-DE" sz="1800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1518" cy="1200329"/>
          </a:xfrm>
        </p:spPr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Zentrale Aspekte des Bildungsbereichs </a:t>
            </a:r>
            <a:r>
              <a:rPr lang="de-DE" sz="3100" dirty="0">
                <a:latin typeface="Calibri" panose="020F0502020204030204"/>
                <a:ea typeface="+mn-ea"/>
                <a:cs typeface="+mn-cs"/>
              </a:rPr>
              <a:t>Gliederung im Bildungsplan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03096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77360"/>
          </a:xfrm>
          <a:ln w="28575" cmpd="sng">
            <a:solidFill>
              <a:schemeClr val="accent4"/>
            </a:solidFill>
          </a:ln>
        </p:spPr>
        <p:txBody>
          <a:bodyPr/>
          <a:lstStyle/>
          <a:p>
            <a:endParaRPr lang="de-DE" dirty="0">
              <a:ln>
                <a:solidFill>
                  <a:srgbClr val="000000"/>
                </a:solidFill>
              </a:ln>
            </a:endParaRPr>
          </a:p>
          <a:p>
            <a:pPr algn="ctr"/>
            <a:r>
              <a:rPr lang="de-DE" dirty="0">
                <a:ln>
                  <a:solidFill>
                    <a:srgbClr val="000000"/>
                  </a:solidFill>
                </a:ln>
              </a:rPr>
              <a:t>„Die </a:t>
            </a:r>
            <a:r>
              <a:rPr lang="de-DE" b="1" dirty="0">
                <a:ln>
                  <a:solidFill>
                    <a:srgbClr val="000000"/>
                  </a:solidFill>
                </a:ln>
              </a:rPr>
              <a:t>Hauptaufgabe </a:t>
            </a:r>
            <a:r>
              <a:rPr lang="de-DE" dirty="0">
                <a:ln>
                  <a:solidFill>
                    <a:srgbClr val="000000"/>
                  </a:solidFill>
                </a:ln>
              </a:rPr>
              <a:t>sprachlicher Bildung besteht darin, </a:t>
            </a:r>
          </a:p>
          <a:p>
            <a:pPr algn="ctr"/>
            <a:r>
              <a:rPr lang="de-DE" b="1" dirty="0">
                <a:ln>
                  <a:solidFill>
                    <a:srgbClr val="000000"/>
                  </a:solidFill>
                </a:ln>
              </a:rPr>
              <a:t>Sprachräume zu öffnen</a:t>
            </a:r>
            <a:r>
              <a:rPr lang="de-DE" dirty="0">
                <a:ln>
                  <a:solidFill>
                    <a:srgbClr val="000000"/>
                  </a:solidFill>
                </a:ln>
              </a:rPr>
              <a:t>, </a:t>
            </a:r>
          </a:p>
          <a:p>
            <a:pPr algn="ctr"/>
            <a:r>
              <a:rPr lang="de-DE" dirty="0">
                <a:ln>
                  <a:solidFill>
                    <a:srgbClr val="000000"/>
                  </a:solidFill>
                </a:ln>
              </a:rPr>
              <a:t>in denen Kinder </a:t>
            </a:r>
          </a:p>
          <a:p>
            <a:pPr algn="ctr"/>
            <a:r>
              <a:rPr lang="de-DE" b="1" dirty="0">
                <a:ln>
                  <a:solidFill>
                    <a:srgbClr val="000000"/>
                  </a:solidFill>
                </a:ln>
              </a:rPr>
              <a:t>wertschätzende, vielfältige, qualitätsvolle und motivierende </a:t>
            </a:r>
          </a:p>
          <a:p>
            <a:pPr algn="ctr"/>
            <a:r>
              <a:rPr lang="de-DE" dirty="0">
                <a:ln>
                  <a:solidFill>
                    <a:srgbClr val="000000"/>
                  </a:solidFill>
                </a:ln>
              </a:rPr>
              <a:t>Erfahrungen mit ihren Sprachen machen können.“ </a:t>
            </a:r>
            <a:r>
              <a:rPr lang="de-DE" sz="1800" dirty="0">
                <a:ln>
                  <a:solidFill>
                    <a:srgbClr val="000000"/>
                  </a:solidFill>
                </a:ln>
              </a:rPr>
              <a:t>(BBP, S. 213)</a:t>
            </a:r>
            <a:endParaRPr lang="de-DE" sz="1800" b="1" dirty="0">
              <a:ln>
                <a:solidFill>
                  <a:srgbClr val="000000"/>
                </a:solidFill>
              </a:ln>
            </a:endParaRPr>
          </a:p>
          <a:p>
            <a:endParaRPr lang="de-DE" dirty="0">
              <a:ln>
                <a:solidFill>
                  <a:srgbClr val="000000"/>
                </a:solidFill>
              </a:ln>
            </a:endParaRPr>
          </a:p>
          <a:p>
            <a:endParaRPr lang="de-DE" dirty="0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1518" cy="1200329"/>
          </a:xfrm>
        </p:spPr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Zentrale Aspekte des Bildungsbereichs </a:t>
            </a:r>
            <a:br>
              <a:rPr lang="de-DE" sz="4000" b="1" dirty="0">
                <a:latin typeface="Calibri" charset="0"/>
                <a:ea typeface="Calibri" charset="0"/>
                <a:cs typeface="Calibri" charset="0"/>
              </a:rPr>
            </a:br>
            <a:r>
              <a:rPr lang="de-DE" sz="3100" b="1" dirty="0">
                <a:solidFill>
                  <a:srgbClr val="30AFC5"/>
                </a:solidFill>
                <a:latin typeface="Calibri" panose="020F0502020204030204"/>
                <a:ea typeface="+mn-ea"/>
                <a:cs typeface="+mn-cs"/>
              </a:rPr>
              <a:t>Sprache und Kommunikation</a:t>
            </a:r>
            <a:endParaRPr lang="de-DE" b="1" dirty="0">
              <a:solidFill>
                <a:srgbClr val="30AFC5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75781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577360"/>
          </a:xfrm>
        </p:spPr>
        <p:txBody>
          <a:bodyPr/>
          <a:lstStyle/>
          <a:p>
            <a:endParaRPr lang="de-DE" dirty="0"/>
          </a:p>
          <a:p>
            <a:r>
              <a:rPr lang="de-DE" b="1" dirty="0"/>
              <a:t>Wir befähigen die Kinder, mithilfe von Sprache...</a:t>
            </a:r>
          </a:p>
          <a:p>
            <a:endParaRPr lang="de-DE" dirty="0"/>
          </a:p>
          <a:p>
            <a:r>
              <a:rPr lang="de-DE" dirty="0"/>
              <a:t>... </a:t>
            </a:r>
            <a:r>
              <a:rPr lang="de-DE" b="1" dirty="0"/>
              <a:t>Kontakt</a:t>
            </a:r>
            <a:r>
              <a:rPr lang="de-DE" dirty="0"/>
              <a:t> mit anderen zu gestalten (sozial-emotionale Fähigkeiten).</a:t>
            </a:r>
          </a:p>
          <a:p>
            <a:r>
              <a:rPr lang="de-DE" dirty="0"/>
              <a:t>... </a:t>
            </a:r>
            <a:r>
              <a:rPr lang="de-DE" b="1" dirty="0"/>
              <a:t>Identität</a:t>
            </a:r>
            <a:r>
              <a:rPr lang="de-DE" dirty="0"/>
              <a:t> zu entwickeln.</a:t>
            </a:r>
          </a:p>
          <a:p>
            <a:r>
              <a:rPr lang="de-DE" dirty="0"/>
              <a:t>... </a:t>
            </a:r>
            <a:r>
              <a:rPr lang="de-DE" b="1" dirty="0"/>
              <a:t>Weltwissen</a:t>
            </a:r>
            <a:r>
              <a:rPr lang="de-DE" dirty="0"/>
              <a:t> aufzubauen (kognitive Fähigkeiten).</a:t>
            </a:r>
          </a:p>
          <a:p>
            <a:r>
              <a:rPr lang="de-DE" dirty="0"/>
              <a:t>... mit </a:t>
            </a:r>
            <a:r>
              <a:rPr lang="de-DE" b="1" dirty="0"/>
              <a:t>Symbolen und Schrift </a:t>
            </a:r>
            <a:r>
              <a:rPr lang="de-DE" dirty="0"/>
              <a:t>umzugehen.</a:t>
            </a:r>
          </a:p>
          <a:p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33299" cy="1200329"/>
          </a:xfrm>
        </p:spPr>
        <p:txBody>
          <a:bodyPr>
            <a:normAutofit fontScale="90000"/>
          </a:bodyPr>
          <a:lstStyle/>
          <a:p>
            <a:r>
              <a:rPr lang="de-DE" b="1" dirty="0">
                <a:latin typeface="Calibri" charset="0"/>
                <a:ea typeface="Calibri" charset="0"/>
                <a:cs typeface="Calibri" charset="0"/>
              </a:rPr>
              <a:t>Zentrale Aspekte des Bildungsbereichs (S. 213)</a:t>
            </a:r>
            <a:br>
              <a:rPr lang="de-DE" b="1" dirty="0">
                <a:latin typeface="Calibri" charset="0"/>
                <a:ea typeface="Calibri" charset="0"/>
                <a:cs typeface="Calibri" charset="0"/>
              </a:rPr>
            </a:br>
            <a:r>
              <a:rPr lang="de-DE" sz="3100" b="1" dirty="0">
                <a:solidFill>
                  <a:srgbClr val="30AFC5"/>
                </a:solidFill>
                <a:latin typeface="Calibri" panose="020F0502020204030204"/>
                <a:ea typeface="+mn-ea"/>
                <a:cs typeface="+mn-cs"/>
              </a:rPr>
              <a:t>Sprache und Kommunikation</a:t>
            </a:r>
            <a:endParaRPr lang="de-DE" b="1" dirty="0">
              <a:solidFill>
                <a:srgbClr val="30AFC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002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54118" cy="1200329"/>
          </a:xfrm>
        </p:spPr>
        <p:txBody>
          <a:bodyPr>
            <a:normAutofit fontScale="90000"/>
          </a:bodyPr>
          <a:lstStyle/>
          <a:p>
            <a:r>
              <a:rPr lang="de-DE" b="1" dirty="0">
                <a:latin typeface="Calibri" charset="0"/>
                <a:ea typeface="Calibri" charset="0"/>
                <a:cs typeface="Calibri" charset="0"/>
              </a:rPr>
              <a:t>Zentrale Aspekte des Bildungsbereichs (S. 213)</a:t>
            </a:r>
            <a:br>
              <a:rPr lang="de-DE" b="1" dirty="0">
                <a:latin typeface="Calibri" charset="0"/>
                <a:ea typeface="Calibri" charset="0"/>
                <a:cs typeface="Calibri" charset="0"/>
              </a:rPr>
            </a:br>
            <a:r>
              <a:rPr lang="de-DE" sz="3100" b="1" dirty="0">
                <a:solidFill>
                  <a:srgbClr val="30AFC5"/>
                </a:solidFill>
                <a:latin typeface="Calibri" panose="020F0502020204030204"/>
                <a:ea typeface="+mn-ea"/>
                <a:cs typeface="+mn-cs"/>
              </a:rPr>
              <a:t>Sprache und Kommunikation</a:t>
            </a:r>
            <a:endParaRPr lang="de-DE" b="1" dirty="0">
              <a:solidFill>
                <a:srgbClr val="30AFC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65454"/>
            <a:ext cx="6602174" cy="48006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52F62951-759C-90C9-E619-73E0065C3DE9}"/>
              </a:ext>
            </a:extLst>
          </p:cNvPr>
          <p:cNvSpPr txBox="1"/>
          <p:nvPr/>
        </p:nvSpPr>
        <p:spPr>
          <a:xfrm>
            <a:off x="838200" y="6366054"/>
            <a:ext cx="12875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Abb.: Caroline Jeckel </a:t>
            </a:r>
          </a:p>
        </p:txBody>
      </p:sp>
    </p:spTree>
    <p:extLst>
      <p:ext uri="{BB962C8B-B14F-4D97-AF65-F5344CB8AC3E}">
        <p14:creationId xmlns:p14="http://schemas.microsoft.com/office/powerpoint/2010/main" val="3852011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195755" cy="1200329"/>
          </a:xfrm>
        </p:spPr>
        <p:txBody>
          <a:bodyPr>
            <a:normAutofit fontScale="90000"/>
          </a:bodyPr>
          <a:lstStyle/>
          <a:p>
            <a:r>
              <a:rPr lang="de-DE" b="1" dirty="0">
                <a:latin typeface="Calibri" charset="0"/>
                <a:ea typeface="Calibri" charset="0"/>
                <a:cs typeface="Calibri" charset="0"/>
              </a:rPr>
              <a:t>Zentrale Aspekte der Bildungsbereichs (S. 214)</a:t>
            </a:r>
            <a:br>
              <a:rPr lang="de-DE" b="1" dirty="0">
                <a:latin typeface="Calibri" charset="0"/>
                <a:ea typeface="Calibri" charset="0"/>
                <a:cs typeface="Calibri" charset="0"/>
              </a:rPr>
            </a:br>
            <a:r>
              <a:rPr lang="de-DE" sz="3100" b="1" dirty="0">
                <a:solidFill>
                  <a:srgbClr val="30AFC5"/>
                </a:solidFill>
                <a:latin typeface="Calibri" panose="020F0502020204030204"/>
                <a:ea typeface="+mn-ea"/>
                <a:cs typeface="+mn-cs"/>
              </a:rPr>
              <a:t>Sprache und Kommunikation: Mündliche Sprachkompetenzen</a:t>
            </a:r>
            <a:endParaRPr lang="de-DE" b="1" dirty="0">
              <a:solidFill>
                <a:srgbClr val="30AFC5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7FCFB32-0DD3-9F11-CF4D-24DFFBE0F21A}"/>
              </a:ext>
            </a:extLst>
          </p:cNvPr>
          <p:cNvGrpSpPr/>
          <p:nvPr/>
        </p:nvGrpSpPr>
        <p:grpSpPr>
          <a:xfrm>
            <a:off x="2057400" y="1749244"/>
            <a:ext cx="3327400" cy="4508724"/>
            <a:chOff x="2057400" y="1749244"/>
            <a:chExt cx="3327400" cy="4508724"/>
          </a:xfrm>
        </p:grpSpPr>
        <p:sp>
          <p:nvSpPr>
            <p:cNvPr id="7" name="Magnetplattenspeicher 6"/>
            <p:cNvSpPr/>
            <p:nvPr/>
          </p:nvSpPr>
          <p:spPr>
            <a:xfrm>
              <a:off x="2057400" y="5433568"/>
              <a:ext cx="3327400" cy="824400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rgbClr val="FFFFFF"/>
                  </a:solidFill>
                </a:rPr>
                <a:t>Sprachhandlungswissen</a:t>
              </a:r>
            </a:p>
          </p:txBody>
        </p:sp>
        <p:sp>
          <p:nvSpPr>
            <p:cNvPr id="11" name="Magnetplattenspeicher 10"/>
            <p:cNvSpPr/>
            <p:nvPr/>
          </p:nvSpPr>
          <p:spPr>
            <a:xfrm>
              <a:off x="2057400" y="4818996"/>
              <a:ext cx="3327400" cy="824400"/>
            </a:xfrm>
            <a:prstGeom prst="flowChartMagneticDisk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Lautbildung</a:t>
              </a:r>
            </a:p>
          </p:txBody>
        </p:sp>
        <p:sp>
          <p:nvSpPr>
            <p:cNvPr id="14" name="Magnetplattenspeicher 13"/>
            <p:cNvSpPr/>
            <p:nvPr/>
          </p:nvSpPr>
          <p:spPr>
            <a:xfrm>
              <a:off x="2057400" y="4206550"/>
              <a:ext cx="3327400" cy="824400"/>
            </a:xfrm>
            <a:prstGeom prst="flowChartMagneticDisk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>
                  <a:solidFill>
                    <a:schemeClr val="bg1"/>
                  </a:solidFill>
                </a:rPr>
                <a:t>Wortschatz</a:t>
              </a:r>
            </a:p>
          </p:txBody>
        </p:sp>
        <p:sp>
          <p:nvSpPr>
            <p:cNvPr id="15" name="Magnetplattenspeicher 14"/>
            <p:cNvSpPr/>
            <p:nvPr/>
          </p:nvSpPr>
          <p:spPr>
            <a:xfrm>
              <a:off x="2057400" y="3589276"/>
              <a:ext cx="3327400" cy="824400"/>
            </a:xfrm>
            <a:prstGeom prst="flowChartMagneticDisk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Grammatik</a:t>
              </a:r>
            </a:p>
          </p:txBody>
        </p:sp>
        <p:sp>
          <p:nvSpPr>
            <p:cNvPr id="16" name="Magnetplattenspeicher 15"/>
            <p:cNvSpPr/>
            <p:nvPr/>
          </p:nvSpPr>
          <p:spPr>
            <a:xfrm>
              <a:off x="2057400" y="2977046"/>
              <a:ext cx="3327400" cy="824400"/>
            </a:xfrm>
            <a:prstGeom prst="flowChartMagneticDisk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Erzählen</a:t>
              </a:r>
            </a:p>
          </p:txBody>
        </p:sp>
        <p:sp>
          <p:nvSpPr>
            <p:cNvPr id="17" name="Magnetplattenspeicher 16"/>
            <p:cNvSpPr/>
            <p:nvPr/>
          </p:nvSpPr>
          <p:spPr>
            <a:xfrm>
              <a:off x="2057400" y="2359569"/>
              <a:ext cx="3327400" cy="824400"/>
            </a:xfrm>
            <a:prstGeom prst="flowChartMagneticDisk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Literalität</a:t>
              </a:r>
            </a:p>
          </p:txBody>
        </p:sp>
        <p:sp>
          <p:nvSpPr>
            <p:cNvPr id="18" name="Magnetplattenspeicher 17"/>
            <p:cNvSpPr/>
            <p:nvPr/>
          </p:nvSpPr>
          <p:spPr>
            <a:xfrm>
              <a:off x="2057400" y="1749244"/>
              <a:ext cx="3327400" cy="824468"/>
            </a:xfrm>
            <a:prstGeom prst="flowChartMagneticDisk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dirty="0"/>
                <a:t>Phonologische Bewusstheit</a:t>
              </a:r>
            </a:p>
          </p:txBody>
        </p:sp>
      </p:grpSp>
      <p:sp>
        <p:nvSpPr>
          <p:cNvPr id="3" name="Textfeld 2"/>
          <p:cNvSpPr txBox="1"/>
          <p:nvPr/>
        </p:nvSpPr>
        <p:spPr>
          <a:xfrm>
            <a:off x="6042966" y="2253734"/>
            <a:ext cx="249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Die Sprachebenen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2F62951-759C-90C9-E619-73E0065C3DE9}"/>
              </a:ext>
            </a:extLst>
          </p:cNvPr>
          <p:cNvSpPr txBox="1"/>
          <p:nvPr/>
        </p:nvSpPr>
        <p:spPr>
          <a:xfrm>
            <a:off x="2057400" y="6402447"/>
            <a:ext cx="128753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Abb.: Caroline Jeckel </a:t>
            </a:r>
          </a:p>
        </p:txBody>
      </p:sp>
    </p:spTree>
    <p:extLst>
      <p:ext uri="{BB962C8B-B14F-4D97-AF65-F5344CB8AC3E}">
        <p14:creationId xmlns:p14="http://schemas.microsoft.com/office/powerpoint/2010/main" val="953616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60510" cy="837508"/>
          </a:xfrm>
        </p:spPr>
        <p:txBody>
          <a:bodyPr>
            <a:normAutofit fontScale="90000"/>
          </a:bodyPr>
          <a:lstStyle/>
          <a:p>
            <a:r>
              <a:rPr lang="de-DE" sz="3100" b="1" dirty="0">
                <a:solidFill>
                  <a:schemeClr val="accent1"/>
                </a:solidFill>
                <a:latin typeface="+mn-lt"/>
              </a:rPr>
              <a:t>„Draußen unterwegs“ </a:t>
            </a:r>
            <a:r>
              <a:rPr lang="de-DE" sz="3100" b="1" dirty="0">
                <a:latin typeface="+mn-lt"/>
              </a:rPr>
              <a:t>verknüpfen mit </a:t>
            </a:r>
            <a:r>
              <a:rPr lang="de-DE" sz="3100" b="1" dirty="0">
                <a:solidFill>
                  <a:srgbClr val="30AFC5"/>
                </a:solidFill>
                <a:latin typeface="+mn-lt"/>
              </a:rPr>
              <a:t>„Sprache und Kommunikation“</a:t>
            </a:r>
            <a:endParaRPr lang="de-DE" b="1" dirty="0">
              <a:solidFill>
                <a:srgbClr val="30AFC5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4EC4B9-BED7-CBC8-B1B0-6C7FBB08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6793"/>
            <a:ext cx="10080596" cy="2758955"/>
          </a:xfrm>
          <a:solidFill>
            <a:srgbClr val="FEF3D3"/>
          </a:solidFill>
          <a:ln>
            <a:noFill/>
          </a:ln>
        </p:spPr>
        <p:txBody>
          <a:bodyPr>
            <a:normAutofit/>
          </a:bodyPr>
          <a:lstStyle/>
          <a:p>
            <a:endParaRPr lang="de-DE" dirty="0"/>
          </a:p>
          <a:p>
            <a:pPr marL="457200" indent="-457200">
              <a:buFont typeface="Arial"/>
              <a:buChar char="•"/>
            </a:pPr>
            <a:r>
              <a:rPr lang="de-DE" dirty="0"/>
              <a:t>Was sind aus Eurer Erfahrung Themen &amp; Interessen der Kinder in der Situation „Draußen unterwegs“? </a:t>
            </a:r>
          </a:p>
          <a:p>
            <a:pPr marL="457200" indent="-457200">
              <a:buFont typeface="Arial"/>
              <a:buChar char="•"/>
            </a:pPr>
            <a:r>
              <a:rPr lang="de-DE" sz="2800" dirty="0"/>
              <a:t>Worüber sprechen Kinder draußen? </a:t>
            </a:r>
          </a:p>
        </p:txBody>
      </p:sp>
      <p:sp>
        <p:nvSpPr>
          <p:cNvPr id="4" name="Rechteck 3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 rot="16200000">
            <a:off x="10616135" y="-1210739"/>
            <a:ext cx="393290" cy="2758440"/>
          </a:xfrm>
          <a:prstGeom prst="rect">
            <a:avLst/>
          </a:prstGeom>
          <a:solidFill>
            <a:srgbClr val="F8C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0285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60510" cy="837508"/>
          </a:xfrm>
        </p:spPr>
        <p:txBody>
          <a:bodyPr>
            <a:normAutofit fontScale="90000"/>
          </a:bodyPr>
          <a:lstStyle/>
          <a:p>
            <a:r>
              <a:rPr lang="de-DE" sz="3100" b="1" dirty="0">
                <a:solidFill>
                  <a:schemeClr val="accent1"/>
                </a:solidFill>
                <a:latin typeface="+mn-lt"/>
              </a:rPr>
              <a:t>„Draußen unterwegs“ </a:t>
            </a:r>
            <a:r>
              <a:rPr lang="de-DE" sz="3100" b="1" dirty="0">
                <a:latin typeface="+mn-lt"/>
              </a:rPr>
              <a:t>verknüpfen mit </a:t>
            </a:r>
            <a:r>
              <a:rPr lang="de-DE" sz="3100" b="1" dirty="0">
                <a:solidFill>
                  <a:srgbClr val="30AFC5"/>
                </a:solidFill>
                <a:latin typeface="+mn-lt"/>
              </a:rPr>
              <a:t>„Sprache und Kommunikation“</a:t>
            </a:r>
            <a:endParaRPr lang="de-DE" b="1" dirty="0">
              <a:solidFill>
                <a:srgbClr val="30AFC5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4EC4B9-BED7-CBC8-B1B0-6C7FBB08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013" y="1707065"/>
            <a:ext cx="6838313" cy="4018779"/>
          </a:xfrm>
          <a:solidFill>
            <a:srgbClr val="FEF3D3"/>
          </a:solidFill>
          <a:ln>
            <a:noFill/>
          </a:ln>
        </p:spPr>
        <p:txBody>
          <a:bodyPr>
            <a:normAutofit/>
          </a:bodyPr>
          <a:lstStyle/>
          <a:p>
            <a:endParaRPr lang="de-DE" sz="1200" dirty="0"/>
          </a:p>
          <a:p>
            <a:r>
              <a:rPr lang="de-DE" dirty="0"/>
              <a:t>Welche konkreten Kompetenzen können Kinder „Draußen unterwegs“ durch Sprache in diesen Bereichen lernen: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Identitätsentwicklung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Sozial-emotionale Kompetenzen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Kognition-Weltwissen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Literalität</a:t>
            </a:r>
          </a:p>
          <a:p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 rot="16200000">
            <a:off x="10616135" y="-1210739"/>
            <a:ext cx="393290" cy="2758440"/>
          </a:xfrm>
          <a:prstGeom prst="rect">
            <a:avLst/>
          </a:prstGeom>
          <a:solidFill>
            <a:srgbClr val="F8C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2C02534-DA28-29DD-2B8F-5852DAE92D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497" y="1943070"/>
            <a:ext cx="4083958" cy="297185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6B5CB5E-A99C-2C35-A193-D39B47A4011F}"/>
              </a:ext>
            </a:extLst>
          </p:cNvPr>
          <p:cNvSpPr txBox="1"/>
          <p:nvPr/>
        </p:nvSpPr>
        <p:spPr>
          <a:xfrm>
            <a:off x="7616220" y="4943245"/>
            <a:ext cx="10695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Abb.: Caroline Jeckel </a:t>
            </a:r>
          </a:p>
        </p:txBody>
      </p:sp>
    </p:spTree>
    <p:extLst>
      <p:ext uri="{BB962C8B-B14F-4D97-AF65-F5344CB8AC3E}">
        <p14:creationId xmlns:p14="http://schemas.microsoft.com/office/powerpoint/2010/main" val="3800683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60510" cy="837508"/>
          </a:xfrm>
        </p:spPr>
        <p:txBody>
          <a:bodyPr>
            <a:normAutofit fontScale="90000"/>
          </a:bodyPr>
          <a:lstStyle/>
          <a:p>
            <a:r>
              <a:rPr lang="de-DE" sz="3100" b="1" dirty="0">
                <a:solidFill>
                  <a:schemeClr val="accent1"/>
                </a:solidFill>
                <a:latin typeface="+mn-lt"/>
              </a:rPr>
              <a:t>„Draußen unterwegs“ </a:t>
            </a:r>
            <a:r>
              <a:rPr lang="de-DE" sz="3100" b="1" dirty="0">
                <a:latin typeface="+mn-lt"/>
              </a:rPr>
              <a:t>verknüpfen mit </a:t>
            </a:r>
            <a:r>
              <a:rPr lang="de-DE" sz="3100" b="1" dirty="0">
                <a:solidFill>
                  <a:srgbClr val="30AFC5"/>
                </a:solidFill>
                <a:latin typeface="+mn-lt"/>
              </a:rPr>
              <a:t>„Sprache und Kommunikation“</a:t>
            </a:r>
            <a:endParaRPr lang="de-DE" b="1" dirty="0">
              <a:solidFill>
                <a:srgbClr val="30AFC5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84EC4B9-BED7-CBC8-B1B0-6C7FBB08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013" y="1707065"/>
            <a:ext cx="6838313" cy="4018779"/>
          </a:xfrm>
          <a:solidFill>
            <a:srgbClr val="FEF3D3"/>
          </a:solidFill>
          <a:ln>
            <a:noFill/>
          </a:ln>
        </p:spPr>
        <p:txBody>
          <a:bodyPr>
            <a:normAutofit/>
          </a:bodyPr>
          <a:lstStyle/>
          <a:p>
            <a:endParaRPr lang="de-DE" sz="1200" dirty="0"/>
          </a:p>
          <a:p>
            <a:r>
              <a:rPr lang="de-DE" dirty="0"/>
              <a:t>Was können die Kinder in den Sprachebenen „Draußen unterwegs“ lernen? Sammelt: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Laute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Worte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grammatische Konstruktionen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Erzählungen</a:t>
            </a:r>
          </a:p>
          <a:p>
            <a:pPr marL="457200" indent="-457200">
              <a:buFont typeface="Arial"/>
              <a:buChar char="•"/>
            </a:pPr>
            <a:r>
              <a:rPr lang="de-DE" dirty="0"/>
              <a:t>...</a:t>
            </a:r>
          </a:p>
          <a:p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 rot="16200000">
            <a:off x="10616135" y="-1210739"/>
            <a:ext cx="393290" cy="2758440"/>
          </a:xfrm>
          <a:prstGeom prst="rect">
            <a:avLst/>
          </a:prstGeom>
          <a:solidFill>
            <a:srgbClr val="F8C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Bild 6"/>
          <p:cNvPicPr>
            <a:picLocks noChangeAspect="1"/>
          </p:cNvPicPr>
          <p:nvPr/>
        </p:nvPicPr>
        <p:blipFill>
          <a:blip r:embed="rId3"/>
          <a:srcRect b="4224"/>
          <a:stretch/>
        </p:blipFill>
        <p:spPr>
          <a:xfrm>
            <a:off x="8181816" y="1943263"/>
            <a:ext cx="2755343" cy="346431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A0C70B1-A741-EC94-3441-131BDF13F53D}"/>
              </a:ext>
            </a:extLst>
          </p:cNvPr>
          <p:cNvSpPr txBox="1"/>
          <p:nvPr/>
        </p:nvSpPr>
        <p:spPr>
          <a:xfrm>
            <a:off x="8271955" y="5284462"/>
            <a:ext cx="10695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Abb.: Caroline Jeckel </a:t>
            </a:r>
          </a:p>
        </p:txBody>
      </p:sp>
    </p:spTree>
    <p:extLst>
      <p:ext uri="{BB962C8B-B14F-4D97-AF65-F5344CB8AC3E}">
        <p14:creationId xmlns:p14="http://schemas.microsoft.com/office/powerpoint/2010/main" val="36936567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584EC4B9-BED7-CBC8-B1B0-6C7FBB082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211" y="1570334"/>
            <a:ext cx="10080596" cy="4325555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156082"/>
            </a:solidFill>
          </a:ln>
        </p:spPr>
        <p:txBody>
          <a:bodyPr>
            <a:normAutofit/>
          </a:bodyPr>
          <a:lstStyle/>
          <a:p>
            <a:endParaRPr lang="de-DE" sz="3000" i="1" dirty="0"/>
          </a:p>
          <a:p>
            <a:r>
              <a:rPr lang="de-DE" sz="3000" i="1" dirty="0"/>
              <a:t>Bitte tauscht Euch zu den Impulsen zur Verknüpfung (S. 139 f.) aus:</a:t>
            </a:r>
          </a:p>
          <a:p>
            <a:endParaRPr lang="de-DE" dirty="0"/>
          </a:p>
          <a:p>
            <a:pPr marL="457200" indent="-457200">
              <a:buFont typeface="Arial"/>
              <a:buChar char="•"/>
            </a:pPr>
            <a:r>
              <a:rPr lang="de-DE" dirty="0"/>
              <a:t>Wie könnt Ihr die Impulse nutzen?</a:t>
            </a:r>
          </a:p>
          <a:p>
            <a:pPr marL="457200" indent="-457200">
              <a:buFont typeface="Arial"/>
              <a:buChar char="•"/>
            </a:pPr>
            <a:endParaRPr lang="de-DE" dirty="0"/>
          </a:p>
          <a:p>
            <a:pPr marL="457200" indent="-457200">
              <a:buFont typeface="Arial"/>
              <a:buChar char="•"/>
            </a:pPr>
            <a:r>
              <a:rPr lang="de-DE" dirty="0"/>
              <a:t>Sammelt gerne weitere Beispiele und Ideen.</a:t>
            </a:r>
          </a:p>
          <a:p>
            <a:pPr marL="457200" indent="-457200">
              <a:buFont typeface="Arial"/>
              <a:buChar char="•"/>
            </a:pPr>
            <a:endParaRPr lang="de-DE" dirty="0"/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11F0C0EB-8812-2997-9407-1DAF26C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960510" cy="837508"/>
          </a:xfrm>
        </p:spPr>
        <p:txBody>
          <a:bodyPr>
            <a:normAutofit fontScale="90000"/>
          </a:bodyPr>
          <a:lstStyle/>
          <a:p>
            <a:r>
              <a:rPr lang="de-DE" sz="3100" b="1" dirty="0">
                <a:solidFill>
                  <a:srgbClr val="F8C522"/>
                </a:solidFill>
                <a:latin typeface="+mn-lt"/>
              </a:rPr>
              <a:t>„Draußen unterwegs“ </a:t>
            </a:r>
            <a:r>
              <a:rPr lang="de-DE" sz="3100" b="1" dirty="0">
                <a:latin typeface="+mn-lt"/>
              </a:rPr>
              <a:t>verknüpfen mit </a:t>
            </a:r>
            <a:r>
              <a:rPr lang="de-DE" sz="3100" b="1" dirty="0">
                <a:solidFill>
                  <a:srgbClr val="30AFC5"/>
                </a:solidFill>
                <a:latin typeface="+mn-lt"/>
              </a:rPr>
              <a:t>„Sprache und Kommunikation“</a:t>
            </a:r>
            <a:endParaRPr lang="de-DE" b="1" dirty="0">
              <a:solidFill>
                <a:srgbClr val="30AFC5"/>
              </a:solidFill>
              <a:latin typeface="+mn-lt"/>
              <a:ea typeface="Calibri" charset="0"/>
              <a:cs typeface="Calibri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11798710" y="0"/>
            <a:ext cx="393290" cy="27584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 rot="16200000">
            <a:off x="10616135" y="-1210739"/>
            <a:ext cx="393290" cy="2758440"/>
          </a:xfrm>
          <a:prstGeom prst="rect">
            <a:avLst/>
          </a:prstGeom>
          <a:solidFill>
            <a:srgbClr val="F8C5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0767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F920D5-ABE6-020B-E89E-6368B8A4F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Wie weiter?</a:t>
            </a:r>
            <a:endParaRPr lang="de-DE" sz="4000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45F8600-FF12-F702-D4AA-80A64F70A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1029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Gibt es offene Fragen?  </a:t>
            </a:r>
          </a:p>
          <a:p>
            <a:endParaRPr lang="de-DE" dirty="0"/>
          </a:p>
          <a:p>
            <a:r>
              <a:rPr lang="de-DE" dirty="0"/>
              <a:t>Welche inhaltlichen ‚Highlights‘ gab es heute?</a:t>
            </a:r>
          </a:p>
          <a:p>
            <a:endParaRPr lang="de-DE" dirty="0"/>
          </a:p>
          <a:p>
            <a:r>
              <a:rPr lang="de-DE" dirty="0"/>
              <a:t>Welche Verabredungen braucht es zur Weiterarbeit am Thema?</a:t>
            </a:r>
          </a:p>
          <a:p>
            <a:endParaRPr lang="de-DE" dirty="0"/>
          </a:p>
          <a:p>
            <a:r>
              <a:rPr lang="de-DE" dirty="0"/>
              <a:t>Wie geht es für uns als Team zu der Alltagssituation „Draußen unterwegs sein“ weiter? </a:t>
            </a:r>
          </a:p>
          <a:p>
            <a:endParaRPr lang="de-DE" dirty="0"/>
          </a:p>
          <a:p>
            <a:r>
              <a:rPr lang="de-DE" dirty="0">
                <a:sym typeface="Wingdings"/>
              </a:rPr>
              <a:t>Welche Vereinbarungen und Absprachen zur Umsetzung treffen wir?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45353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509946-4F40-4D4E-1204-B4F438DF5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Gemeinsamer Abschluss und Feedback</a:t>
            </a:r>
            <a:endParaRPr lang="de-DE" sz="40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4D32877-9736-B1DD-6319-31A94BEC0C3E}"/>
              </a:ext>
            </a:extLst>
          </p:cNvPr>
          <p:cNvSpPr txBox="1"/>
          <p:nvPr/>
        </p:nvSpPr>
        <p:spPr>
          <a:xfrm>
            <a:off x="3425824" y="4116495"/>
            <a:ext cx="20415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/>
              <a:t>Abb.: </a:t>
            </a:r>
            <a:r>
              <a:rPr lang="de-DE" sz="800" dirty="0" err="1">
                <a:hlinkClick r:id="rId3" action="ppaction://hlinkfile"/>
              </a:rPr>
              <a:t>Starline</a:t>
            </a:r>
            <a:r>
              <a:rPr lang="de-DE" sz="800" dirty="0"/>
              <a:t> auf </a:t>
            </a:r>
            <a:r>
              <a:rPr lang="de-DE" sz="800" dirty="0" err="1">
                <a:hlinkClick r:id="rId4"/>
              </a:rPr>
              <a:t>Magnific</a:t>
            </a:r>
            <a:endParaRPr lang="de-DE" sz="800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BC759F8-3C25-DAEB-FEA9-BF01BED9C0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7064"/>
          <a:stretch/>
        </p:blipFill>
        <p:spPr>
          <a:xfrm>
            <a:off x="2940524" y="1914525"/>
            <a:ext cx="6310951" cy="216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147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2DA8B1-1233-FB4D-8676-A628B943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4880"/>
            <a:ext cx="10515600" cy="745808"/>
          </a:xfrm>
          <a:noFill/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chemeClr val="accent4"/>
                </a:solidFill>
                <a:latin typeface="Calibri" charset="0"/>
                <a:ea typeface="Calibri" charset="0"/>
                <a:cs typeface="Calibri" charset="0"/>
              </a:rPr>
              <a:t>Danke!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2ED86E-BF7E-C040-9AA3-A3FF8AC52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Vielen Dank für Ihr und Euer Engagement!</a:t>
            </a:r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  <a:p>
            <a:pPr marL="0" indent="0" algn="ctr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1718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2F67D0-3358-219C-87A3-F259F3C74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5365"/>
            <a:ext cx="10515600" cy="1325563"/>
          </a:xfrm>
        </p:spPr>
        <p:txBody>
          <a:bodyPr>
            <a:normAutofit/>
          </a:bodyPr>
          <a:lstStyle/>
          <a:p>
            <a:r>
              <a:rPr lang="de-DE" sz="4000" b="1" dirty="0">
                <a:latin typeface="Calibri" charset="0"/>
                <a:ea typeface="Calibri" charset="0"/>
                <a:cs typeface="Calibri" charset="0"/>
              </a:rPr>
              <a:t>Weitere kostenfreie Angebote zum Bildungsplan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3CD9DC-C1CB-36F7-D3F4-132CEE524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962650" cy="4847024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DE" dirty="0"/>
          </a:p>
          <a:p>
            <a:endParaRPr lang="de-DE" dirty="0"/>
          </a:p>
        </p:txBody>
      </p:sp>
      <p:sp>
        <p:nvSpPr>
          <p:cNvPr id="4" name="Google Shape;387;p27">
            <a:extLst>
              <a:ext uri="{FF2B5EF4-FFF2-40B4-BE49-F238E27FC236}">
                <a16:creationId xmlns:a16="http://schemas.microsoft.com/office/drawing/2014/main" id="{6ECE1683-DAB8-FD7F-5354-660E62AAA751}"/>
              </a:ext>
            </a:extLst>
          </p:cNvPr>
          <p:cNvSpPr txBox="1">
            <a:spLocks/>
          </p:cNvSpPr>
          <p:nvPr/>
        </p:nvSpPr>
        <p:spPr>
          <a:xfrm>
            <a:off x="838200" y="1688608"/>
            <a:ext cx="6896101" cy="36226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</a:pPr>
            <a:r>
              <a:rPr lang="de-DE" sz="4700" b="1" dirty="0">
                <a:latin typeface="Calibri" charset="0"/>
                <a:ea typeface="Calibri" charset="0"/>
                <a:cs typeface="Calibri" charset="0"/>
              </a:rPr>
              <a:t>Website</a:t>
            </a:r>
            <a:r>
              <a:rPr lang="de-DE" sz="4700" dirty="0"/>
              <a:t> </a:t>
            </a:r>
            <a:endParaRPr lang="de-DE" sz="3900" dirty="0"/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dirty="0"/>
              <a:t>Registrierungs- und Anmeldemöglichkeit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dirty="0"/>
              <a:t>Fortbildungskalender für verschiedene Fortbildungen zum Bildungsplan – online und Präsenz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dirty="0"/>
              <a:t>Begleitmaterialien zum Bildungsplan zum Download und Anschauen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dirty="0"/>
              <a:t>Kontaktmöglichkeit bei Fragen zu Fortbildungen 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endParaRPr lang="de-DE" sz="2400" dirty="0"/>
          </a:p>
          <a:p>
            <a:pPr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</a:pPr>
            <a:endParaRPr lang="de-DE" sz="2400" dirty="0"/>
          </a:p>
          <a:p>
            <a:pPr>
              <a:spcBef>
                <a:spcPts val="0"/>
              </a:spcBef>
              <a:buClr>
                <a:schemeClr val="dk1"/>
              </a:buClr>
              <a:buSzPct val="100000"/>
            </a:pPr>
            <a:endParaRPr lang="de-DE" sz="3200" dirty="0"/>
          </a:p>
          <a:p>
            <a:pPr>
              <a:buClr>
                <a:schemeClr val="dk1"/>
              </a:buClr>
              <a:buSzPct val="100000"/>
            </a:pPr>
            <a:endParaRPr lang="de-DE" sz="3200" dirty="0"/>
          </a:p>
        </p:txBody>
      </p:sp>
      <p:pic>
        <p:nvPicPr>
          <p:cNvPr id="6" name="Google Shape;190;p2">
            <a:extLst>
              <a:ext uri="{FF2B5EF4-FFF2-40B4-BE49-F238E27FC236}">
                <a16:creationId xmlns:a16="http://schemas.microsoft.com/office/drawing/2014/main" id="{550418B9-E8E1-4140-9B10-FC0BBF2AB73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0074" t="8333" r="11872" b="11438"/>
          <a:stretch/>
        </p:blipFill>
        <p:spPr>
          <a:xfrm>
            <a:off x="8276897" y="1361379"/>
            <a:ext cx="3279227" cy="432997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BC42EC38-9EF4-7D86-EECA-FCECF3867B0E}"/>
              </a:ext>
            </a:extLst>
          </p:cNvPr>
          <p:cNvSpPr txBox="1"/>
          <p:nvPr/>
        </p:nvSpPr>
        <p:spPr>
          <a:xfrm>
            <a:off x="8285149" y="5311200"/>
            <a:ext cx="1501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Bildungsplan Brandenburg, S. 1, </a:t>
            </a:r>
          </a:p>
          <a:p>
            <a:r>
              <a:rPr lang="de-DE" sz="700" dirty="0"/>
              <a:t>Sebastian </a:t>
            </a:r>
            <a:r>
              <a:rPr lang="de-DE" sz="700" dirty="0" err="1"/>
              <a:t>Treytnar</a:t>
            </a:r>
            <a:r>
              <a:rPr lang="de-DE" sz="700" dirty="0"/>
              <a:t>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7506072-3604-3290-7E85-636BB397D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745" y="4249137"/>
            <a:ext cx="1883404" cy="1872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0418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Kleidung, Person, Schuhwerk, Menschliches Gesicht enthält.&#10;&#10;KI-generierte Inhalte können fehlerhaft sein.">
            <a:extLst>
              <a:ext uri="{FF2B5EF4-FFF2-40B4-BE49-F238E27FC236}">
                <a16:creationId xmlns:a16="http://schemas.microsoft.com/office/drawing/2014/main" id="{E42EF86B-6628-8B50-8041-8C666D0D1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36746">
            <a:off x="9701900" y="916121"/>
            <a:ext cx="2262018" cy="2262018"/>
          </a:xfrm>
          <a:prstGeom prst="rect">
            <a:avLst/>
          </a:prstGeom>
        </p:spPr>
      </p:pic>
      <p:sp>
        <p:nvSpPr>
          <p:cNvPr id="386" name="Google Shape;386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</a:pPr>
            <a:r>
              <a:rPr lang="de-DE" sz="4000" b="1" dirty="0">
                <a:latin typeface="Calibri" charset="0"/>
                <a:ea typeface="Calibri" charset="0"/>
                <a:cs typeface="Calibri" charset="0"/>
                <a:sym typeface="Calibri"/>
              </a:rPr>
              <a:t>Ergänzende Materialien zum Bildungsplan  </a:t>
            </a:r>
            <a:endParaRPr sz="40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87" name="Google Shape;387;p27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10877550" cy="466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Der Bildungsplan zum Hören (Hörbuch)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Filme zum Bildungsplan 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Interviews mit Autor*innen und pädagogischen Fachkräften</a:t>
            </a:r>
            <a:endParaRPr lang="de-DE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Begleitmaterialien zu den Fortbildungen (Bildkarten-Sets, Methodenblock, Poster, Arbeitshefte)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PowerPoint-Präsentationen: Impulse für Teamfortbildungen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de-DE" sz="2400" dirty="0">
                <a:latin typeface="Calibri" panose="020F0502020204030204" pitchFamily="34" charset="0"/>
                <a:ea typeface="Calibri" panose="020F0502020204030204" pitchFamily="34" charset="0"/>
              </a:rPr>
              <a:t>Eltern-Flyer </a:t>
            </a:r>
            <a:endParaRPr sz="40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71E81C3-7960-B6C0-4C06-E30BC5E20F7F}"/>
              </a:ext>
            </a:extLst>
          </p:cNvPr>
          <p:cNvSpPr txBox="1"/>
          <p:nvPr/>
        </p:nvSpPr>
        <p:spPr>
          <a:xfrm rot="375132">
            <a:off x="9609428" y="2836568"/>
            <a:ext cx="1358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00" dirty="0"/>
              <a:t>Bildungsplan Brandenburg, S. 1, </a:t>
            </a:r>
          </a:p>
          <a:p>
            <a:r>
              <a:rPr lang="de-DE" sz="700" dirty="0"/>
              <a:t>Sebastian </a:t>
            </a:r>
            <a:r>
              <a:rPr lang="de-DE" sz="700" dirty="0" err="1"/>
              <a:t>Treytnar</a:t>
            </a:r>
            <a:r>
              <a:rPr lang="de-DE" sz="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6820857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">
  <a:themeElements>
    <a:clrScheme name="Benutzerdefiniert 2">
      <a:dk1>
        <a:srgbClr val="000000"/>
      </a:dk1>
      <a:lt1>
        <a:srgbClr val="FFFFFF"/>
      </a:lt1>
      <a:dk2>
        <a:srgbClr val="242852"/>
      </a:dk2>
      <a:lt2>
        <a:srgbClr val="694186"/>
      </a:lt2>
      <a:accent1>
        <a:srgbClr val="F8C522"/>
      </a:accent1>
      <a:accent2>
        <a:srgbClr val="D91E57"/>
      </a:accent2>
      <a:accent3>
        <a:srgbClr val="AACC3A"/>
      </a:accent3>
      <a:accent4>
        <a:srgbClr val="00AECB"/>
      </a:accent4>
      <a:accent5>
        <a:srgbClr val="682979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F8A01FCADD1D24EBF5639A24D77F94A" ma:contentTypeVersion="19" ma:contentTypeDescription="Ein neues Dokument erstellen." ma:contentTypeScope="" ma:versionID="1f903d2623e8a5a673a1793d8831edd6">
  <xsd:schema xmlns:xsd="http://www.w3.org/2001/XMLSchema" xmlns:xs="http://www.w3.org/2001/XMLSchema" xmlns:p="http://schemas.microsoft.com/office/2006/metadata/properties" xmlns:ns2="4483d124-32de-47e9-89a5-3c9f48c62a64" xmlns:ns3="83569f19-8c1d-41b4-bb5b-bc61d4c53846" targetNamespace="http://schemas.microsoft.com/office/2006/metadata/properties" ma:root="true" ma:fieldsID="db74a668fd8d892862e04b73a3aec638" ns2:_="" ns3:_="">
    <xsd:import namespace="4483d124-32de-47e9-89a5-3c9f48c62a64"/>
    <xsd:import namespace="83569f19-8c1d-41b4-bb5b-bc61d4c538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_Flow_SignoffStatu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83d124-32de-47e9-89a5-3c9f48c62a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_Flow_SignoffStatus" ma:index="11" nillable="true" ma:displayName="Status Unterschrift" ma:internalName="Status_x0020_Unterschrift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5230f095-131b-4bb4-a49f-2949a93d51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569f19-8c1d-41b4-bb5b-bc61d4c5384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ed57ba41-05c1-4456-96cd-56a0fab62a94}" ma:internalName="TaxCatchAll" ma:showField="CatchAllData" ma:web="83569f19-8c1d-41b4-bb5b-bc61d4c538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30B7CE-CE78-4999-97EF-40C71C6ED4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DE22F2-24B8-4341-98F1-B24AC28E6B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83d124-32de-47e9-89a5-3c9f48c62a64"/>
    <ds:schemaRef ds:uri="83569f19-8c1d-41b4-bb5b-bc61d4c538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3517</Words>
  <Application>Microsoft Office PowerPoint</Application>
  <PresentationFormat>Breitbild</PresentationFormat>
  <Paragraphs>445</Paragraphs>
  <Slides>33</Slides>
  <Notes>30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33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Courier New</vt:lpstr>
      <vt:lpstr>Symbol</vt:lpstr>
      <vt:lpstr>Wingdings</vt:lpstr>
      <vt:lpstr>1_Office</vt:lpstr>
      <vt:lpstr>PowerPoint-Präsentation</vt:lpstr>
      <vt:lpstr>Guten Tag! </vt:lpstr>
      <vt:lpstr>Gemeinsamer Einstieg und Stimmungsabfrage</vt:lpstr>
      <vt:lpstr>Themen heute</vt:lpstr>
      <vt:lpstr>PowerPoint-Präsentation</vt:lpstr>
      <vt:lpstr>PowerPoint-Präsentation</vt:lpstr>
      <vt:lpstr>PowerPoint-Präsentation</vt:lpstr>
      <vt:lpstr>PowerPoint-Präsentation</vt:lpstr>
      <vt:lpstr>Pädagogische Alltagssituationen</vt:lpstr>
      <vt:lpstr>Pädagogische Alltagssituationen  Gliederung im Bildungsplan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Zentrale Aspekte der Alltagssituation (S. 136 f.) Draußen unterwegs sein</vt:lpstr>
      <vt:lpstr>Pädagogisches Handeln (S. 137) Draußen unterwegs sein</vt:lpstr>
      <vt:lpstr>PowerPoint-Präsentation</vt:lpstr>
      <vt:lpstr>PowerPoint-Präsentation</vt:lpstr>
      <vt:lpstr>Zentrale Aspekte des Bildungsbereichs Gliederung im Bildungsplan</vt:lpstr>
      <vt:lpstr>Zentrale Aspekte des Bildungsbereichs  Sprache und Kommunikation</vt:lpstr>
      <vt:lpstr>Zentrale Aspekte des Bildungsbereichs (S. 213) Sprache und Kommunikation</vt:lpstr>
      <vt:lpstr>Zentrale Aspekte des Bildungsbereichs (S. 213) Sprache und Kommunikation</vt:lpstr>
      <vt:lpstr>Zentrale Aspekte der Bildungsbereichs (S. 214) Sprache und Kommunikation: Mündliche Sprachkompetenzen</vt:lpstr>
      <vt:lpstr>„Draußen unterwegs“ verknüpfen mit „Sprache und Kommunikation“</vt:lpstr>
      <vt:lpstr>„Draußen unterwegs“ verknüpfen mit „Sprache und Kommunikation“</vt:lpstr>
      <vt:lpstr>„Draußen unterwegs“ verknüpfen mit „Sprache und Kommunikation“</vt:lpstr>
      <vt:lpstr>„Draußen unterwegs“ verknüpfen mit „Sprache und Kommunikation“</vt:lpstr>
      <vt:lpstr>Wie weiter?</vt:lpstr>
      <vt:lpstr>Gemeinsamer Abschluss und Feedback</vt:lpstr>
      <vt:lpstr>Danke!</vt:lpstr>
      <vt:lpstr>Weitere kostenfreie Angebote zum Bildungsplan</vt:lpstr>
      <vt:lpstr>Ergänzende Materialien zum Bildungsplan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Vorstandsbericht zur Mitgliederversammlung</dc:title>
  <dc:creator>Ramiro Glauer</dc:creator>
  <cp:lastModifiedBy>Simone Wüstner</cp:lastModifiedBy>
  <cp:revision>298</cp:revision>
  <cp:lastPrinted>2024-09-16T11:49:40Z</cp:lastPrinted>
  <dcterms:created xsi:type="dcterms:W3CDTF">2020-11-24T13:22:07Z</dcterms:created>
  <dcterms:modified xsi:type="dcterms:W3CDTF">2026-09-03T08:25:40Z</dcterms:modified>
</cp:coreProperties>
</file>