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
  </p:sldMasterIdLst>
  <p:notesMasterIdLst>
    <p:notesMasterId r:id="rId30"/>
  </p:notesMasterIdLst>
  <p:sldIdLst>
    <p:sldId id="1159" r:id="rId4"/>
    <p:sldId id="1161" r:id="rId5"/>
    <p:sldId id="1182" r:id="rId6"/>
    <p:sldId id="1058" r:id="rId7"/>
    <p:sldId id="1173" r:id="rId8"/>
    <p:sldId id="1174" r:id="rId9"/>
    <p:sldId id="1176" r:id="rId10"/>
    <p:sldId id="1175" r:id="rId11"/>
    <p:sldId id="1177" r:id="rId12"/>
    <p:sldId id="1178" r:id="rId13"/>
    <p:sldId id="1162" r:id="rId14"/>
    <p:sldId id="1164" r:id="rId15"/>
    <p:sldId id="1163" r:id="rId16"/>
    <p:sldId id="1157" r:id="rId17"/>
    <p:sldId id="1170" r:id="rId18"/>
    <p:sldId id="1172" r:id="rId19"/>
    <p:sldId id="1148" r:id="rId20"/>
    <p:sldId id="1151" r:id="rId21"/>
    <p:sldId id="1152" r:id="rId22"/>
    <p:sldId id="1171" r:id="rId23"/>
    <p:sldId id="1179" r:id="rId24"/>
    <p:sldId id="1181" r:id="rId25"/>
    <p:sldId id="1180" r:id="rId26"/>
    <p:sldId id="1132" r:id="rId27"/>
    <p:sldId id="1133" r:id="rId28"/>
    <p:sldId id="1131" r:id="rId2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F92A9A8-1AA3-430B-A48E-007D9029B65A}">
          <p14:sldIdLst>
            <p14:sldId id="1159"/>
            <p14:sldId id="1161"/>
            <p14:sldId id="1182"/>
            <p14:sldId id="1058"/>
          </p14:sldIdLst>
        </p14:section>
        <p14:section name="Fachlicher Hintergrund" id="{5BF5E8AD-D7AE-4BEF-911F-8E7429DE3850}">
          <p14:sldIdLst>
            <p14:sldId id="1173"/>
            <p14:sldId id="1174"/>
            <p14:sldId id="1176"/>
            <p14:sldId id="1175"/>
            <p14:sldId id="1177"/>
            <p14:sldId id="1178"/>
          </p14:sldIdLst>
        </p14:section>
        <p14:section name="Einführung Pädagogische Alltagssituationen" id="{ADD66B64-AA73-4250-A7FF-58D26CFD6B65}">
          <p14:sldIdLst>
            <p14:sldId id="1162"/>
            <p14:sldId id="1164"/>
            <p14:sldId id="1163"/>
          </p14:sldIdLst>
        </p14:section>
        <p14:section name="Alltagssituation" id="{9D4C2EAF-2EEA-487D-A2A9-083DEB1BEB35}">
          <p14:sldIdLst>
            <p14:sldId id="1157"/>
            <p14:sldId id="1170"/>
            <p14:sldId id="1172"/>
            <p14:sldId id="1148"/>
            <p14:sldId id="1151"/>
            <p14:sldId id="1152"/>
          </p14:sldIdLst>
        </p14:section>
        <p14:section name="Vorsicht" id="{D7DD0C13-9A3D-0147-829A-1309B72AB3E4}">
          <p14:sldIdLst>
            <p14:sldId id="1171"/>
          </p14:sldIdLst>
        </p14:section>
        <p14:section name="Verknüpfung der Alltagssituation mit Bildungsbereichen" id="{01317F68-AB6C-1947-BE59-5CE6D7ED8671}">
          <p14:sldIdLst>
            <p14:sldId id="1179"/>
            <p14:sldId id="1181"/>
            <p14:sldId id="1180"/>
          </p14:sldIdLst>
        </p14:section>
        <p14:section name="Hinweise auf die Webseite und weitere Fortbildungen" id="{9F8584C0-DAFB-4ABE-AB28-3511808D8792}">
          <p14:sldIdLst>
            <p14:sldId id="1132"/>
            <p14:sldId id="1133"/>
          </p14:sldIdLst>
        </p14:section>
        <p14:section name="Abschlussfolie" id="{C8874D56-F6E1-4EF8-9270-660FA0BBF707}">
          <p14:sldIdLst>
            <p14:sldId id="113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EA947-BF91-DEEA-1F7E-AF6A0E6BF6B2}" name="Bianka Pergande" initials="BP" userId="S::bianka.pergande@liga-kind.de::98480419-8a0f-4aec-9c38-3ac5e4f8d3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AFC5"/>
    <a:srgbClr val="F8C522"/>
    <a:srgbClr val="D91E57"/>
    <a:srgbClr val="AACC3A"/>
    <a:srgbClr val="EFF4F9"/>
    <a:srgbClr val="7F8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55" autoAdjust="0"/>
    <p:restoredTop sz="52179" autoAdjust="0"/>
  </p:normalViewPr>
  <p:slideViewPr>
    <p:cSldViewPr snapToGrid="0" snapToObjects="1">
      <p:cViewPr varScale="1">
        <p:scale>
          <a:sx n="57" d="100"/>
          <a:sy n="57" d="100"/>
        </p:scale>
        <p:origin x="2286" y="42"/>
      </p:cViewPr>
      <p:guideLst>
        <p:guide orient="horz" pos="2160"/>
        <p:guide pos="3840"/>
      </p:guideLst>
    </p:cSldViewPr>
  </p:slideViewPr>
  <p:outlineViewPr>
    <p:cViewPr>
      <p:scale>
        <a:sx n="33" d="100"/>
        <a:sy n="33" d="100"/>
      </p:scale>
      <p:origin x="0" y="-59958"/>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D8DF9-BBC7-4817-B501-46A748C1613B}" type="datetimeFigureOut">
              <a:rPr lang="de-DE" smtClean="0"/>
              <a:t>03.09.2026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933A5-608E-483C-9005-E71D0DB3BF90}" type="slidenum">
              <a:rPr lang="de-DE" smtClean="0"/>
              <a:t>‹Nr.›</a:t>
            </a:fld>
            <a:endParaRPr lang="de-DE"/>
          </a:p>
        </p:txBody>
      </p:sp>
    </p:spTree>
    <p:extLst>
      <p:ext uri="{BB962C8B-B14F-4D97-AF65-F5344CB8AC3E}">
        <p14:creationId xmlns:p14="http://schemas.microsoft.com/office/powerpoint/2010/main" val="10030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t>QR-Code führt auf www.bildungsplan-brandenburg.de. Dort finden sich der Bildungsplan als PDF, vielfältige Materialien zur Unterstützung, Beispiel- und Erklärvideos sowie ein Kalender zu Fortbildungsangeboten zum Bildungsplan online und in Präsenz.</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a:t>
            </a:fld>
            <a:endParaRPr lang="de-DE"/>
          </a:p>
        </p:txBody>
      </p:sp>
    </p:spTree>
    <p:extLst>
      <p:ext uri="{BB962C8B-B14F-4D97-AF65-F5344CB8AC3E}">
        <p14:creationId xmlns:p14="http://schemas.microsoft.com/office/powerpoint/2010/main" val="2658198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Verstehen Sie diesen Foliensatz gerne als ‚Bausatz‘, aus dem Sie jene Folien auswählen, die für Sie und Ihr Team aktuell hilfreich sind.</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a:t>
            </a:fld>
            <a:endParaRPr lang="de-DE"/>
          </a:p>
        </p:txBody>
      </p:sp>
    </p:spTree>
    <p:extLst>
      <p:ext uri="{BB962C8B-B14F-4D97-AF65-F5344CB8AC3E}">
        <p14:creationId xmlns:p14="http://schemas.microsoft.com/office/powerpoint/2010/main" val="540874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i="0" baseline="0" dirty="0">
                <a:sym typeface="Wingdings" pitchFamily="2" charset="2"/>
              </a:rPr>
              <a:t> Methodische Hinweise</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sym typeface="Wingdings"/>
              </a:rPr>
              <a:t>Stimmungen und Befindlichkeiten haben großen Einfluss auf die gemeinsame Arbeit – daher ist das Abfragen der Stimmungen zu Beginn (und am Ende) hilfreich.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DE" dirty="0">
              <a:sym typeface="Wingdings"/>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sym typeface="Wingdings"/>
              </a:rPr>
              <a:t>Bilderkarten können ausgelegt oder über den </a:t>
            </a:r>
            <a:r>
              <a:rPr lang="de-DE" dirty="0" err="1">
                <a:sym typeface="Wingdings"/>
              </a:rPr>
              <a:t>Beamer</a:t>
            </a:r>
            <a:r>
              <a:rPr lang="de-DE" dirty="0">
                <a:sym typeface="Wingdings"/>
              </a:rPr>
              <a:t> gezeigt werden, so dass die Teilnehmenden sich entsprechend zuordnen können.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sym typeface="Wingdings"/>
              </a:rPr>
              <a:t>Methodische Anregungen für den Einstieg finden Sie z. B. hier: </a:t>
            </a:r>
            <a:r>
              <a:rPr lang="de-DE" dirty="0"/>
              <a:t>https://</a:t>
            </a:r>
            <a:r>
              <a:rPr lang="de-DE" dirty="0" err="1"/>
              <a:t>meetingguru.de</a:t>
            </a:r>
            <a:r>
              <a:rPr lang="de-DE" dirty="0"/>
              <a:t>/stimmungsabfrage/ oder https://</a:t>
            </a:r>
            <a:r>
              <a:rPr lang="de-DE" dirty="0" err="1"/>
              <a:t>www.gefuehlsmonster.de</a:t>
            </a:r>
            <a:r>
              <a:rPr lang="de-DE" dirty="0"/>
              <a:t>.</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DE" dirty="0"/>
          </a:p>
          <a:p>
            <a:pPr marL="0" indent="0">
              <a:buFont typeface="Symbol" panose="05050102010706020507" pitchFamily="18" charset="2"/>
              <a:buNone/>
            </a:pPr>
            <a:r>
              <a:rPr lang="de-DE" dirty="0">
                <a:sym typeface="Wingdings"/>
              </a:rPr>
              <a:t>Fragen zum Einstieg können auch sein:</a:t>
            </a:r>
          </a:p>
          <a:p>
            <a:pPr marL="171450" indent="-171450">
              <a:buFont typeface="Arial" panose="020B0604020202020204" pitchFamily="34" charset="0"/>
              <a:buChar char="•"/>
            </a:pPr>
            <a:r>
              <a:rPr lang="de-DE" dirty="0">
                <a:sym typeface="Wingdings"/>
              </a:rPr>
              <a:t>Wie geht es mir gerade? </a:t>
            </a:r>
          </a:p>
          <a:p>
            <a:pPr marL="171450" indent="-171450">
              <a:buFont typeface="Arial" panose="020B0604020202020204" pitchFamily="34" charset="0"/>
              <a:buChar char="•"/>
            </a:pPr>
            <a:r>
              <a:rPr lang="de-DE" dirty="0">
                <a:sym typeface="Wingdings"/>
              </a:rPr>
              <a:t>Was beschäftigt mich?</a:t>
            </a:r>
          </a:p>
          <a:p>
            <a:pPr marL="171450" indent="-171450">
              <a:buFont typeface="Arial" panose="020B0604020202020204" pitchFamily="34" charset="0"/>
              <a:buChar char="•"/>
            </a:pPr>
            <a:r>
              <a:rPr lang="de-DE" dirty="0">
                <a:sym typeface="Wingdings"/>
              </a:rPr>
              <a:t>Wie geht es mir in der Umsetzung des Bildungsplans?</a:t>
            </a:r>
          </a:p>
          <a:p>
            <a:pPr marL="171450" indent="-171450">
              <a:buFont typeface="Arial" panose="020B0604020202020204" pitchFamily="34" charset="0"/>
              <a:buChar char="•"/>
            </a:pPr>
            <a:r>
              <a:rPr lang="de-DE" dirty="0">
                <a:sym typeface="Wingdings"/>
              </a:rPr>
              <a:t>Welche Frage(</a:t>
            </a:r>
            <a:r>
              <a:rPr lang="de-DE" dirty="0" err="1">
                <a:sym typeface="Wingdings"/>
              </a:rPr>
              <a:t>n</a:t>
            </a:r>
            <a:r>
              <a:rPr lang="de-DE" dirty="0">
                <a:sym typeface="Wingdings"/>
              </a:rPr>
              <a:t>) und Anliegen habe ich mitgebracht?</a:t>
            </a:r>
          </a:p>
          <a:p>
            <a:pPr marL="0" indent="0">
              <a:buFont typeface="Symbol" panose="05050102010706020507" pitchFamily="18" charset="2"/>
              <a:buNone/>
            </a:pPr>
            <a:endParaRPr lang="de-DE" dirty="0">
              <a:sym typeface="Wingdings"/>
            </a:endParaRPr>
          </a:p>
          <a:p>
            <a:pPr marL="0" indent="0">
              <a:buFont typeface="Symbol" panose="05050102010706020507" pitchFamily="18" charset="2"/>
              <a:buNone/>
            </a:pPr>
            <a:r>
              <a:rPr lang="de-DE" dirty="0">
                <a:sym typeface="Wingdings"/>
              </a:rPr>
              <a:t>Notieren Sie ggf. Fragen und Anliegen auf einem Flipchart, so dass diese sichtbar sind und Sie an diese immer wieder (vor allem beim Abschluss) anschließen können.</a:t>
            </a:r>
          </a:p>
          <a:p>
            <a:pPr marL="0" indent="0">
              <a:buFont typeface="Symbol" panose="05050102010706020507" pitchFamily="18" charset="2"/>
              <a:buNone/>
            </a:pPr>
            <a:endParaRPr lang="de-DE" dirty="0">
              <a:sym typeface="Wingdings"/>
            </a:endParaRPr>
          </a:p>
          <a:p>
            <a:pPr marL="0" indent="0">
              <a:buFont typeface="Symbol" panose="05050102010706020507" pitchFamily="18" charset="2"/>
              <a:buNone/>
            </a:pPr>
            <a:r>
              <a:rPr lang="de-DE" dirty="0">
                <a:sym typeface="Wingdings"/>
              </a:rPr>
              <a:t>Bildnachweis:</a:t>
            </a:r>
          </a:p>
          <a:p>
            <a:pPr marL="0" indent="0">
              <a:buFont typeface="+mj-lt"/>
              <a:buNone/>
            </a:pPr>
            <a:r>
              <a:rPr lang="de-DE" dirty="0">
                <a:sym typeface="Wingdings"/>
              </a:rPr>
              <a:t>1. Bild von </a:t>
            </a:r>
            <a:r>
              <a:rPr lang="de-DE" dirty="0" err="1">
                <a:sym typeface="Wingdings"/>
              </a:rPr>
              <a:t>sethink</a:t>
            </a:r>
            <a:r>
              <a:rPr lang="de-DE" dirty="0">
                <a:sym typeface="Wingdings"/>
              </a:rPr>
              <a:t> auf </a:t>
            </a:r>
            <a:r>
              <a:rPr lang="de-DE" dirty="0" err="1">
                <a:sym typeface="Wingdings"/>
              </a:rPr>
              <a:t>Pixabay</a:t>
            </a:r>
            <a:r>
              <a:rPr lang="de-DE" dirty="0">
                <a:sym typeface="Wingdings"/>
              </a:rPr>
              <a:t>, Erreichbar unter: https://pixabay.com/de/photos/blitz-sturm-wetter-himmel-donner-399853/ [12.08.2026]</a:t>
            </a:r>
            <a:endParaRPr lang="de-DE" sz="1200" b="0" i="0" dirty="0">
              <a:solidFill>
                <a:schemeClr val="tx1"/>
              </a:solidFill>
              <a:effectLst/>
              <a:latin typeface="+mn-lt"/>
              <a:sym typeface="Wingdings"/>
            </a:endParaRPr>
          </a:p>
          <a:p>
            <a:pPr marL="0" indent="0">
              <a:buFont typeface="+mj-lt"/>
              <a:buNone/>
            </a:pPr>
            <a:r>
              <a:rPr lang="de-DE" sz="1200" b="0" i="0" dirty="0">
                <a:solidFill>
                  <a:srgbClr val="353535"/>
                </a:solidFill>
                <a:effectLst/>
                <a:latin typeface="geist"/>
              </a:rPr>
              <a:t>2. </a:t>
            </a:r>
            <a:r>
              <a:rPr lang="de-DE" dirty="0">
                <a:sym typeface="Wingdings"/>
              </a:rPr>
              <a:t>Bild von </a:t>
            </a:r>
            <a:r>
              <a:rPr lang="de-DE" sz="1200" b="0" i="0" dirty="0">
                <a:solidFill>
                  <a:srgbClr val="353535"/>
                </a:solidFill>
                <a:effectLst/>
                <a:latin typeface="geist"/>
              </a:rPr>
              <a:t>jannoon028, </a:t>
            </a:r>
            <a:r>
              <a:rPr lang="de-DE" sz="1200" i="0" dirty="0" err="1">
                <a:solidFill>
                  <a:srgbClr val="1A1A1A"/>
                </a:solidFill>
                <a:effectLst/>
              </a:rPr>
              <a:t>Designed</a:t>
            </a:r>
            <a:r>
              <a:rPr lang="de-DE" sz="1200" i="0" dirty="0">
                <a:solidFill>
                  <a:srgbClr val="1A1A1A"/>
                </a:solidFill>
                <a:effectLst/>
              </a:rPr>
              <a:t> </a:t>
            </a:r>
            <a:r>
              <a:rPr lang="de-DE" sz="1200" i="0" dirty="0" err="1">
                <a:solidFill>
                  <a:srgbClr val="1A1A1A"/>
                </a:solidFill>
                <a:effectLst/>
              </a:rPr>
              <a:t>by</a:t>
            </a:r>
            <a:r>
              <a:rPr lang="de-DE" sz="1200" i="0" dirty="0">
                <a:solidFill>
                  <a:srgbClr val="1A1A1A"/>
                </a:solidFill>
                <a:effectLst/>
              </a:rPr>
              <a:t> </a:t>
            </a:r>
            <a:r>
              <a:rPr lang="de-DE" sz="1200" i="0" dirty="0" err="1">
                <a:solidFill>
                  <a:srgbClr val="1A1A1A"/>
                </a:solidFill>
                <a:effectLst/>
              </a:rPr>
              <a:t>Magnific</a:t>
            </a:r>
            <a:r>
              <a:rPr lang="de-DE" sz="1200" i="0" dirty="0">
                <a:solidFill>
                  <a:srgbClr val="1A1A1A"/>
                </a:solidFill>
                <a:effectLst/>
              </a:rPr>
              <a:t>, </a:t>
            </a:r>
            <a:r>
              <a:rPr lang="de-DE" dirty="0">
                <a:sym typeface="Wingdings"/>
              </a:rPr>
              <a:t>Erreichbar unter: </a:t>
            </a:r>
            <a:r>
              <a:rPr lang="de-DE" sz="1200" b="0" i="0" u="none" strike="noStrike" baseline="0" dirty="0">
                <a:latin typeface="Arial" panose="020B0604020202020204" pitchFamily="34" charset="0"/>
              </a:rPr>
              <a:t>https://www.magnific.com/de/fotos-kostenlos/wolke-am-blauen-himmel_</a:t>
            </a:r>
          </a:p>
          <a:p>
            <a:pPr algn="l"/>
            <a:r>
              <a:rPr lang="de-DE" sz="1200" b="0" i="0" u="none" strike="noStrike" baseline="0" dirty="0">
                <a:latin typeface="Arial" panose="020B0604020202020204" pitchFamily="34" charset="0"/>
              </a:rPr>
              <a:t>1017702.htm </a:t>
            </a:r>
            <a:r>
              <a:rPr lang="de-DE" dirty="0">
                <a:sym typeface="Wingdings"/>
              </a:rPr>
              <a:t>[12.08.2026]</a:t>
            </a:r>
            <a:endParaRPr lang="de-DE" sz="1200" b="0" i="0" u="none" strike="noStrike" baseline="0" dirty="0">
              <a:latin typeface="Arial" panose="020B0604020202020204" pitchFamily="34" charset="0"/>
            </a:endParaRPr>
          </a:p>
          <a:p>
            <a:pPr algn="l"/>
            <a:r>
              <a:rPr lang="de-DE" dirty="0">
                <a:sym typeface="Wingdings"/>
              </a:rPr>
              <a:t>3. Bild von topntp26, </a:t>
            </a:r>
            <a:r>
              <a:rPr lang="de-DE" sz="1200" i="0" dirty="0" err="1">
                <a:solidFill>
                  <a:srgbClr val="1A1A1A"/>
                </a:solidFill>
                <a:effectLst/>
              </a:rPr>
              <a:t>Designed</a:t>
            </a:r>
            <a:r>
              <a:rPr lang="de-DE" sz="1200" i="0" dirty="0">
                <a:solidFill>
                  <a:srgbClr val="1A1A1A"/>
                </a:solidFill>
                <a:effectLst/>
              </a:rPr>
              <a:t> </a:t>
            </a:r>
            <a:r>
              <a:rPr lang="de-DE" sz="1200" i="0" dirty="0" err="1">
                <a:solidFill>
                  <a:srgbClr val="1A1A1A"/>
                </a:solidFill>
                <a:effectLst/>
              </a:rPr>
              <a:t>by</a:t>
            </a:r>
            <a:r>
              <a:rPr lang="de-DE" sz="1200" i="0" dirty="0">
                <a:solidFill>
                  <a:srgbClr val="1A1A1A"/>
                </a:solidFill>
                <a:effectLst/>
              </a:rPr>
              <a:t> </a:t>
            </a:r>
            <a:r>
              <a:rPr lang="de-DE" sz="1200" i="0" dirty="0" err="1">
                <a:solidFill>
                  <a:srgbClr val="1A1A1A"/>
                </a:solidFill>
                <a:effectLst/>
              </a:rPr>
              <a:t>Magnific</a:t>
            </a:r>
            <a:r>
              <a:rPr lang="de-DE" sz="1200" i="0" dirty="0">
                <a:solidFill>
                  <a:srgbClr val="1A1A1A"/>
                </a:solidFill>
                <a:effectLst/>
              </a:rPr>
              <a:t>, </a:t>
            </a:r>
            <a:r>
              <a:rPr lang="de-DE" sz="1800" dirty="0">
                <a:sym typeface="Wingdings"/>
              </a:rPr>
              <a:t>Erreichbar unter: </a:t>
            </a:r>
            <a:r>
              <a:rPr lang="de-DE" sz="1800" b="0" i="0" u="none" strike="noStrike" baseline="0" dirty="0">
                <a:solidFill>
                  <a:srgbClr val="336AEB"/>
                </a:solidFill>
                <a:latin typeface="Arial" panose="020B0604020202020204" pitchFamily="34" charset="0"/>
              </a:rPr>
              <a:t>https://www.magnific.com/de/fotos-kostenlos/regentropfen-auf-das-fenster_</a:t>
            </a:r>
          </a:p>
          <a:p>
            <a:pPr algn="l"/>
            <a:r>
              <a:rPr lang="de-DE" sz="1800" b="0" i="0" u="none" strike="noStrike" baseline="0" dirty="0">
                <a:solidFill>
                  <a:srgbClr val="336AEB"/>
                </a:solidFill>
                <a:latin typeface="Arial" panose="020B0604020202020204" pitchFamily="34" charset="0"/>
              </a:rPr>
              <a:t>1273688.htm </a:t>
            </a:r>
            <a:r>
              <a:rPr lang="de-DE" sz="1800" dirty="0">
                <a:sym typeface="Wingdings"/>
              </a:rPr>
              <a:t>[12.08.2026]</a:t>
            </a:r>
            <a:endParaRPr lang="de-DE" sz="1800" b="0" i="0" u="none" strike="noStrike" baseline="0" dirty="0">
              <a:solidFill>
                <a:srgbClr val="336AEB"/>
              </a:solidFill>
              <a:latin typeface="Arial" panose="020B0604020202020204" pitchFamily="34" charset="0"/>
            </a:endParaRPr>
          </a:p>
          <a:p>
            <a:pPr algn="l"/>
            <a:r>
              <a:rPr lang="de-DE" sz="1800" b="0" i="0" u="none" strike="noStrike" baseline="0" dirty="0">
                <a:solidFill>
                  <a:srgbClr val="336AEB"/>
                </a:solidFill>
                <a:latin typeface="Arial" panose="020B0604020202020204" pitchFamily="34" charset="0"/>
                <a:sym typeface="Wingdings"/>
              </a:rPr>
              <a:t>4. </a:t>
            </a:r>
            <a:r>
              <a:rPr lang="de-DE" sz="2800" b="0" i="0" dirty="0">
                <a:effectLst/>
                <a:latin typeface="Open Sans" panose="020B0606030504020204" pitchFamily="34" charset="0"/>
              </a:rPr>
              <a:t>Bild von Engin </a:t>
            </a:r>
            <a:r>
              <a:rPr lang="de-DE" sz="2800" b="0" i="0" dirty="0" err="1">
                <a:effectLst/>
                <a:latin typeface="Open Sans" panose="020B0606030504020204" pitchFamily="34" charset="0"/>
              </a:rPr>
              <a:t>Akyurt</a:t>
            </a:r>
            <a:r>
              <a:rPr lang="de-DE" sz="2800" b="0" i="0" dirty="0">
                <a:effectLst/>
                <a:latin typeface="Open Sans" panose="020B0606030504020204" pitchFamily="34" charset="0"/>
              </a:rPr>
              <a:t> auf </a:t>
            </a:r>
            <a:r>
              <a:rPr lang="de-DE" sz="2800" b="0" i="0" dirty="0" err="1">
                <a:effectLst/>
                <a:latin typeface="Open Sans" panose="020B0606030504020204" pitchFamily="34" charset="0"/>
              </a:rPr>
              <a:t>Pixabay</a:t>
            </a:r>
            <a:r>
              <a:rPr lang="de-DE" sz="2800" b="0" i="0" dirty="0">
                <a:effectLst/>
                <a:latin typeface="Open Sans" panose="020B0606030504020204" pitchFamily="34" charset="0"/>
              </a:rPr>
              <a:t>, </a:t>
            </a:r>
            <a:r>
              <a:rPr lang="de-DE" sz="1800" dirty="0">
                <a:sym typeface="Wingdings"/>
              </a:rPr>
              <a:t>Erreichbar unter: </a:t>
            </a:r>
            <a:r>
              <a:rPr lang="de-DE" sz="1800" b="0" i="0" u="none" strike="noStrike" baseline="0" dirty="0">
                <a:solidFill>
                  <a:srgbClr val="336AEB"/>
                </a:solidFill>
                <a:latin typeface="Arial" panose="020B0604020202020204" pitchFamily="34" charset="0"/>
                <a:sym typeface="Wingdings"/>
              </a:rPr>
              <a:t>https://pixabay.com/de/photos/wolke-regen-grau-grau-regen-2695361/ </a:t>
            </a:r>
            <a:r>
              <a:rPr lang="de-DE" sz="1200" dirty="0">
                <a:sym typeface="Wingdings"/>
              </a:rPr>
              <a:t>[12.08.2026]</a:t>
            </a:r>
            <a:endParaRPr lang="de-DE" dirty="0">
              <a:sym typeface="Wingdings"/>
            </a:endParaRP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a:t>
            </a:fld>
            <a:endParaRPr lang="de-DE"/>
          </a:p>
        </p:txBody>
      </p:sp>
    </p:spTree>
    <p:extLst>
      <p:ext uri="{BB962C8B-B14F-4D97-AF65-F5344CB8AC3E}">
        <p14:creationId xmlns:p14="http://schemas.microsoft.com/office/powerpoint/2010/main" val="3722478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b="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Führen Sie in </a:t>
            </a:r>
            <a:r>
              <a:rPr lang="de-DE" dirty="0"/>
              <a:t>die gemeinsame Arbeitsphase ein:</a:t>
            </a:r>
          </a:p>
          <a:p>
            <a:pPr marL="171450" indent="-171450">
              <a:buFontTx/>
              <a:buChar char="-"/>
            </a:pPr>
            <a:r>
              <a:rPr lang="de-DE" dirty="0"/>
              <a:t>Welcher Zeitrahmen steht zur Verfügung?</a:t>
            </a:r>
          </a:p>
          <a:p>
            <a:pPr marL="171450" indent="-171450">
              <a:buFontTx/>
              <a:buChar char="-"/>
            </a:pPr>
            <a:r>
              <a:rPr lang="de-DE" b="0" dirty="0"/>
              <a:t>Gibt es weitere Themen für heute?</a:t>
            </a:r>
          </a:p>
          <a:p>
            <a:pPr marL="171450" indent="-171450">
              <a:buFontTx/>
              <a:buChar char="-"/>
            </a:pPr>
            <a:r>
              <a:rPr lang="de-DE" b="0" dirty="0"/>
              <a:t>Wann </a:t>
            </a:r>
            <a:r>
              <a:rPr lang="de-DE" dirty="0"/>
              <a:t>werden Themen bearbeitet, die brennen, für die heute aber nicht genug Zeit ist?</a:t>
            </a:r>
          </a:p>
          <a:p>
            <a:pPr marL="171450" indent="-171450">
              <a:buFontTx/>
              <a:buChar char="-"/>
            </a:pPr>
            <a:r>
              <a:rPr lang="de-DE" dirty="0"/>
              <a:t>Wie wird heute gearbeitet (Impulsvortrag, Arbeitsgruppen, Einzelarbeit)?</a:t>
            </a:r>
          </a:p>
          <a:p>
            <a:pPr marL="171450" indent="-171450">
              <a:buFontTx/>
              <a:buChar char="-"/>
            </a:pPr>
            <a:r>
              <a:rPr lang="de-DE" dirty="0"/>
              <a:t>Was passiert dann (z. B. Verabredung zur Weiterarbeit, z. B. in den Abteilungen im Haus, Folgetermine)?</a:t>
            </a:r>
          </a:p>
        </p:txBody>
      </p:sp>
      <p:sp>
        <p:nvSpPr>
          <p:cNvPr id="4" name="Foliennummernplatzhalter 3"/>
          <p:cNvSpPr>
            <a:spLocks noGrp="1"/>
          </p:cNvSpPr>
          <p:nvPr>
            <p:ph type="sldNum" sz="quarter" idx="5"/>
          </p:nvPr>
        </p:nvSpPr>
        <p:spPr/>
        <p:txBody>
          <a:bodyPr/>
          <a:lstStyle/>
          <a:p>
            <a:fld id="{595933A5-608E-483C-9005-E71D0DB3BF90}" type="slidenum">
              <a:rPr lang="de-DE" smtClean="0"/>
              <a:t>4</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charset="0"/>
              <a:buChar char="¬"/>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Anmerkungen</a:t>
            </a:r>
          </a:p>
          <a:p>
            <a:pPr marL="0" marR="0" lvl="0" indent="0" algn="l" defTabSz="914400" rtl="0" eaLnBrk="1" fontAlgn="auto" latinLnBrk="0" hangingPunct="1">
              <a:lnSpc>
                <a:spcPct val="100000"/>
              </a:lnSpc>
              <a:spcBef>
                <a:spcPts val="0"/>
              </a:spcBef>
              <a:spcAft>
                <a:spcPts val="0"/>
              </a:spcAft>
              <a:buClrTx/>
              <a:buSzTx/>
              <a:buFont typeface="Wingdings" charset="0"/>
              <a:buNone/>
              <a:tabLst/>
              <a:defRPr/>
            </a:pPr>
            <a:r>
              <a:rPr lang="de-DE" b="0" baseline="0" dirty="0">
                <a:solidFill>
                  <a:srgbClr val="C00000"/>
                </a:solidFill>
              </a:rPr>
              <a:t>Im Abschnitt „Fachlicher Hintergrund“ dieses Foliensatzes finden Sie zentrale Thesen des Brandenburger Bildungsplans…, Bildungsplan, „Grundlagen: Bildung im Kindesalter“, S. 15 ff.</a:t>
            </a:r>
            <a:endParaRPr lang="de-DE" b="0" baseline="0" dirty="0"/>
          </a:p>
          <a:p>
            <a:pPr marL="0" marR="0" lvl="0" indent="0" algn="l" defTabSz="914400" rtl="0" eaLnBrk="1" fontAlgn="auto" latinLnBrk="0" hangingPunct="1">
              <a:lnSpc>
                <a:spcPct val="100000"/>
              </a:lnSpc>
              <a:spcBef>
                <a:spcPts val="0"/>
              </a:spcBef>
              <a:spcAft>
                <a:spcPts val="0"/>
              </a:spcAft>
              <a:buClrTx/>
              <a:buSzTx/>
              <a:buFont typeface="Wingdings" charset="0"/>
              <a:buNone/>
              <a:tabLst/>
              <a:defRPr/>
            </a:pPr>
            <a:endParaRPr lang="de-DE" baseline="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baseline="0" dirty="0">
                <a:sym typeface="Wingdings"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sym typeface="Wingdings" pitchFamily="2" charset="2"/>
              </a:rPr>
              <a:t>Gemeinsam können Sie zusammentragen, welche „Bildungsmöglichkeiten“ hier gemeint sein können.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sym typeface="Wingdings" pitchFamily="2" charset="2"/>
              </a:rPr>
              <a:t>Alternativ können Sie z. B. auch über folgende Fragen ins Gespräch kommen: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i="1" baseline="0" dirty="0">
                <a:sym typeface="Wingdings" pitchFamily="2" charset="2"/>
              </a:rPr>
              <a:t>Was brauchen Kinder, um zu lernen?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i="1" baseline="0" dirty="0">
                <a:sym typeface="Wingdings" pitchFamily="2" charset="2"/>
              </a:rPr>
              <a:t>Wie bilden sich Kinder?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i="1" baseline="0" dirty="0">
                <a:sym typeface="Wingdings" pitchFamily="2" charset="2"/>
              </a:rPr>
              <a:t>Was braucht es dabei von uns Fachkräften in der Kita?</a:t>
            </a:r>
            <a:endParaRPr lang="de-DE" i="1" dirty="0"/>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5</a:t>
            </a:fld>
            <a:endParaRPr lang="de-DE"/>
          </a:p>
        </p:txBody>
      </p:sp>
    </p:spTree>
    <p:extLst>
      <p:ext uri="{BB962C8B-B14F-4D97-AF65-F5344CB8AC3E}">
        <p14:creationId xmlns:p14="http://schemas.microsoft.com/office/powerpoint/2010/main" val="23077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4BC6A-5CFD-7250-DDDD-36FE216283D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6096F57-B0E1-9FF8-A359-C7B7EE732BF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475CB1B-65A5-4AAF-666C-E3D1D157B80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Mit dem “Nürnberger Trichter“ (linkes Bild) ist die Vorstellung verbunden, dass Kindern Lerninhalte von außen eingeflößt werden können. Damit geht auch die Annahme einher, dass Fachkräfte Lerninhalte vermitteln können, ohne dass es größerer Anstrengungen durch den*die Lernende*n braucht</a:t>
            </a:r>
            <a:r>
              <a:rPr lang="de-DE" b="0" dirty="0"/>
              <a:t>. Hier liegt die Betonung auf der Aktivität von Lehrenden. Sie sind diejenigen, die vorab überlegen, planen, vermitteln.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Im Brandenburger Bildungsplan wird davon ausgegangen, dass Bildung ein aktiver Aneignungsprozess ist. „Als aktiver Aneignungsprozess steht Bildung in engerem Zusammenhang mit dem Autonomiebedürfnis, das für Menschen […] von Geburt an kennzeichnend ist“, Bildungsplan S. 16 f. Hier wird die (Eigen)Aktivität des Kindes betont (wie z. B. im Situationsansatz).</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Dies benötigt die Begleitung und Unterstützung der Fachkräfte (BBP “Grundlagen: Bildung im Kindesalter“, S. 15 f.) und wird im Folgenden dargestellt.</a:t>
            </a:r>
            <a:endParaRPr lang="de-DE" dirty="0"/>
          </a:p>
        </p:txBody>
      </p:sp>
      <p:sp>
        <p:nvSpPr>
          <p:cNvPr id="4" name="Foliennummernplatzhalter 3">
            <a:extLst>
              <a:ext uri="{FF2B5EF4-FFF2-40B4-BE49-F238E27FC236}">
                <a16:creationId xmlns:a16="http://schemas.microsoft.com/office/drawing/2014/main" id="{770F8C91-045B-3179-9C76-E0C0137DA91B}"/>
              </a:ext>
            </a:extLst>
          </p:cNvPr>
          <p:cNvSpPr>
            <a:spLocks noGrp="1"/>
          </p:cNvSpPr>
          <p:nvPr>
            <p:ph type="sldNum" sz="quarter" idx="5"/>
          </p:nvPr>
        </p:nvSpPr>
        <p:spPr/>
        <p:txBody>
          <a:bodyPr/>
          <a:lstStyle/>
          <a:p>
            <a:fld id="{595933A5-608E-483C-9005-E71D0DB3BF90}" type="slidenum">
              <a:rPr lang="de-DE" smtClean="0"/>
              <a:t>6</a:t>
            </a:fld>
            <a:endParaRPr lang="de-DE"/>
          </a:p>
        </p:txBody>
      </p:sp>
    </p:spTree>
    <p:extLst>
      <p:ext uri="{BB962C8B-B14F-4D97-AF65-F5344CB8AC3E}">
        <p14:creationId xmlns:p14="http://schemas.microsoft.com/office/powerpoint/2010/main" val="3029626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D4530-16EF-6B70-A760-2E9A64F22CC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8A82B40-FE78-BF6A-515C-1901196D2F4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0D620F8-53D7-C95F-D4A3-B1AC32E653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baseline="0" dirty="0"/>
              <a:t>Bildungsprozesse gelingen vor allem dann im Sinne des Bildungsplans, „wenn das kindliche Autonomiebedürfnis berücksichtigt wird […]“, wenn vertrauensvolle Beziehungen zu Erwachsenen bestehen „sowie eine Umgebung, in der Kinder sich sicher und anerkannt fühlen“ und wenn Bildungsprozesse durch die pädagogischen Fachkräfte partizipativ und feinfühlig gestaltet werden. </a:t>
            </a:r>
            <a:endParaRPr lang="de-DE" dirty="0"/>
          </a:p>
          <a:p>
            <a:pPr marL="0" lvl="0" indent="0">
              <a:buFont typeface="Wingdings" pitchFamily="2" charset="2"/>
              <a:buNone/>
            </a:pPr>
            <a:endParaRPr lang="de-DE" dirty="0"/>
          </a:p>
        </p:txBody>
      </p:sp>
      <p:sp>
        <p:nvSpPr>
          <p:cNvPr id="4" name="Foliennummernplatzhalter 3">
            <a:extLst>
              <a:ext uri="{FF2B5EF4-FFF2-40B4-BE49-F238E27FC236}">
                <a16:creationId xmlns:a16="http://schemas.microsoft.com/office/drawing/2014/main" id="{635B2B6A-2EE7-CF58-E610-4767E8713334}"/>
              </a:ext>
            </a:extLst>
          </p:cNvPr>
          <p:cNvSpPr>
            <a:spLocks noGrp="1"/>
          </p:cNvSpPr>
          <p:nvPr>
            <p:ph type="sldNum" sz="quarter" idx="5"/>
          </p:nvPr>
        </p:nvSpPr>
        <p:spPr/>
        <p:txBody>
          <a:bodyPr/>
          <a:lstStyle/>
          <a:p>
            <a:fld id="{595933A5-608E-483C-9005-E71D0DB3BF90}" type="slidenum">
              <a:rPr lang="de-DE" smtClean="0"/>
              <a:t>7</a:t>
            </a:fld>
            <a:endParaRPr lang="de-DE"/>
          </a:p>
        </p:txBody>
      </p:sp>
    </p:spTree>
    <p:extLst>
      <p:ext uri="{BB962C8B-B14F-4D97-AF65-F5344CB8AC3E}">
        <p14:creationId xmlns:p14="http://schemas.microsoft.com/office/powerpoint/2010/main" val="720016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76081-2F5B-7E2D-DEDD-700F83CC009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26903BF-571E-B5B8-8EC8-31725F4058A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92E5B5E-3211-67A2-EF0A-0DD85C2A286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DAB1C51-DD2E-4455-7956-6B356514FA8A}"/>
              </a:ext>
            </a:extLst>
          </p:cNvPr>
          <p:cNvSpPr>
            <a:spLocks noGrp="1"/>
          </p:cNvSpPr>
          <p:nvPr>
            <p:ph type="sldNum" sz="quarter" idx="5"/>
          </p:nvPr>
        </p:nvSpPr>
        <p:spPr/>
        <p:txBody>
          <a:bodyPr/>
          <a:lstStyle/>
          <a:p>
            <a:fld id="{595933A5-608E-483C-9005-E71D0DB3BF90}" type="slidenum">
              <a:rPr lang="de-DE" smtClean="0"/>
              <a:t>8</a:t>
            </a:fld>
            <a:endParaRPr lang="de-DE"/>
          </a:p>
        </p:txBody>
      </p:sp>
    </p:spTree>
    <p:extLst>
      <p:ext uri="{BB962C8B-B14F-4D97-AF65-F5344CB8AC3E}">
        <p14:creationId xmlns:p14="http://schemas.microsoft.com/office/powerpoint/2010/main" val="1528213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b="0" baseline="0" dirty="0"/>
          </a:p>
          <a:p>
            <a:pPr marL="0" marR="0" lvl="0" indent="0" algn="l" defTabSz="914400" rtl="0" eaLnBrk="1" fontAlgn="auto" latinLnBrk="0" hangingPunct="1">
              <a:lnSpc>
                <a:spcPct val="100000"/>
              </a:lnSpc>
              <a:spcBef>
                <a:spcPts val="0"/>
              </a:spcBef>
              <a:spcAft>
                <a:spcPts val="0"/>
              </a:spcAft>
              <a:buClrTx/>
              <a:buSzTx/>
              <a:buFont typeface="Symbol" charset="2"/>
              <a:buNone/>
              <a:tabLst/>
              <a:defRPr/>
            </a:pPr>
            <a:r>
              <a:rPr lang="de-DE" b="0" baseline="0" dirty="0"/>
              <a:t>Sichere Beziehungen und feinfühlige partizipative Interaktionen braucht ein Kind in allen (Alltags)Situationen – auch beim „Draußen unterwegs sein“.</a:t>
            </a:r>
          </a:p>
          <a:p>
            <a:pPr marL="171450" marR="0" lvl="0" indent="-171450" algn="l" defTabSz="914400" rtl="0" eaLnBrk="1" fontAlgn="auto" latinLnBrk="0" hangingPunct="1">
              <a:lnSpc>
                <a:spcPct val="100000"/>
              </a:lnSpc>
              <a:spcBef>
                <a:spcPts val="0"/>
              </a:spcBef>
              <a:spcAft>
                <a:spcPts val="0"/>
              </a:spcAft>
              <a:buClrTx/>
              <a:buSzTx/>
              <a:buFont typeface="Symbol" charset="2"/>
              <a:buChar char="-"/>
              <a:tabLst/>
              <a:defRPr/>
            </a:pPr>
            <a:endParaRPr lang="de-DE" b="0" baseline="0" dirty="0"/>
          </a:p>
          <a:p>
            <a:pPr marL="0" marR="0" lvl="0" indent="0" algn="l" defTabSz="914400" rtl="0" eaLnBrk="1" fontAlgn="auto" latinLnBrk="0" hangingPunct="1">
              <a:lnSpc>
                <a:spcPct val="100000"/>
              </a:lnSpc>
              <a:spcBef>
                <a:spcPts val="0"/>
              </a:spcBef>
              <a:spcAft>
                <a:spcPts val="0"/>
              </a:spcAft>
              <a:buClrTx/>
              <a:buSzTx/>
              <a:buFont typeface="Symbol"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sym typeface="Wingdings" pitchFamily="2" charset="2"/>
              </a:rPr>
              <a:t> Methodische Hinweise</a:t>
            </a:r>
            <a:endParaRPr lang="de-DE" b="0" baseline="0" dirty="0"/>
          </a:p>
          <a:p>
            <a:pPr marL="171450" indent="-171450">
              <a:buFont typeface="Symbol" charset="2"/>
              <a:buChar char="-"/>
            </a:pPr>
            <a:r>
              <a:rPr lang="de-DE" baseline="0" dirty="0"/>
              <a:t>Hier kann sich eine Reflexion im Team anschließen, wie die Beziehungsarbeit und Interaktionsgestaltung zu und mit den Kindern täglich gelingt und was es dafür braucht.</a:t>
            </a:r>
            <a:endParaRPr lang="de-DE" dirty="0"/>
          </a:p>
        </p:txBody>
      </p:sp>
      <p:sp>
        <p:nvSpPr>
          <p:cNvPr id="4" name="Foliennummernplatzhalter 3"/>
          <p:cNvSpPr>
            <a:spLocks noGrp="1"/>
          </p:cNvSpPr>
          <p:nvPr>
            <p:ph type="sldNum" sz="quarter" idx="10"/>
          </p:nvPr>
        </p:nvSpPr>
        <p:spPr/>
        <p:txBody>
          <a:bodyPr/>
          <a:lstStyle/>
          <a:p>
            <a:fld id="{595933A5-608E-483C-9005-E71D0DB3BF90}" type="slidenum">
              <a:rPr lang="de-DE" smtClean="0"/>
              <a:t>9</a:t>
            </a:fld>
            <a:endParaRPr lang="de-DE"/>
          </a:p>
        </p:txBody>
      </p:sp>
    </p:spTree>
    <p:extLst>
      <p:ext uri="{BB962C8B-B14F-4D97-AF65-F5344CB8AC3E}">
        <p14:creationId xmlns:p14="http://schemas.microsoft.com/office/powerpoint/2010/main" val="4205336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charset="0"/>
              <a:buChar char="¬"/>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Anmerkungen</a:t>
            </a:r>
            <a:endParaRPr lang="de-DE" dirty="0"/>
          </a:p>
          <a:p>
            <a:pPr marL="171450" indent="-171450">
              <a:buFontTx/>
              <a:buChar char="-"/>
            </a:pPr>
            <a:r>
              <a:rPr lang="de-DE" sz="1200" b="0" i="0" u="none" strike="noStrike" kern="1200" dirty="0">
                <a:solidFill>
                  <a:schemeClr val="tx1"/>
                </a:solidFill>
                <a:effectLst/>
                <a:latin typeface="+mn-lt"/>
                <a:ea typeface="+mn-ea"/>
                <a:cs typeface="+mn-cs"/>
              </a:rPr>
              <a:t>In</a:t>
            </a:r>
            <a:r>
              <a:rPr lang="de-DE" sz="1200" b="0" i="0" u="none" strike="noStrike" kern="1200" baseline="0" dirty="0">
                <a:solidFill>
                  <a:schemeClr val="tx1"/>
                </a:solidFill>
                <a:effectLst/>
                <a:latin typeface="+mn-lt"/>
                <a:ea typeface="+mn-ea"/>
                <a:cs typeface="+mn-cs"/>
              </a:rPr>
              <a:t> dem</a:t>
            </a:r>
            <a:r>
              <a:rPr lang="de-DE" sz="1200" b="0" i="0" u="none" strike="noStrike" kern="1200" dirty="0">
                <a:solidFill>
                  <a:schemeClr val="tx1"/>
                </a:solidFill>
                <a:effectLst/>
                <a:latin typeface="+mn-lt"/>
                <a:ea typeface="+mn-ea"/>
                <a:cs typeface="+mn-cs"/>
              </a:rPr>
              <a:t> Vortrag auf der Fachtagung Bildungsplan am</a:t>
            </a:r>
            <a:r>
              <a:rPr lang="de-DE" sz="1200" b="0" i="0" u="none" strike="noStrike" kern="1200" baseline="0" dirty="0">
                <a:solidFill>
                  <a:schemeClr val="tx1"/>
                </a:solidFill>
                <a:effectLst/>
                <a:latin typeface="+mn-lt"/>
                <a:ea typeface="+mn-ea"/>
                <a:cs typeface="+mn-cs"/>
              </a:rPr>
              <a:t> 14. November 2024</a:t>
            </a:r>
            <a:r>
              <a:rPr lang="de-DE" sz="1200" b="0" i="0" u="none" strike="noStrike" kern="1200" dirty="0">
                <a:solidFill>
                  <a:schemeClr val="tx1"/>
                </a:solidFill>
                <a:effectLst/>
                <a:latin typeface="+mn-lt"/>
                <a:ea typeface="+mn-ea"/>
                <a:cs typeface="+mn-cs"/>
              </a:rPr>
              <a:t> hebt Prof. Dr. F. Becker-Stoll die Bedeutung der Interaktions- und Bildungsqualität anschaulich hervor. Sie geht auch auf den Zusammenhang zwischen strukturellen Bedingungen (Anzahl Fachkräfte) und Interaktionsqualität ein.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b="0" i="0" u="none" strike="noStrike" kern="1200" dirty="0">
                <a:solidFill>
                  <a:schemeClr val="tx1"/>
                </a:solidFill>
                <a:effectLst/>
                <a:latin typeface="+mn-lt"/>
                <a:ea typeface="+mn-ea"/>
                <a:cs typeface="+mn-cs"/>
              </a:rPr>
              <a:t>Sie</a:t>
            </a:r>
            <a:r>
              <a:rPr lang="de-DE" sz="1200" b="0" i="0" u="none" strike="noStrike" kern="1200" baseline="0" dirty="0">
                <a:solidFill>
                  <a:schemeClr val="tx1"/>
                </a:solidFill>
                <a:effectLst/>
                <a:latin typeface="+mn-lt"/>
                <a:ea typeface="+mn-ea"/>
                <a:cs typeface="+mn-cs"/>
              </a:rPr>
              <a:t> können sich den </a:t>
            </a:r>
            <a:r>
              <a:rPr lang="de-DE" sz="1200" b="0" i="0" u="none" strike="noStrike" kern="1200" dirty="0">
                <a:solidFill>
                  <a:schemeClr val="tx1"/>
                </a:solidFill>
                <a:effectLst/>
                <a:latin typeface="+mn-lt"/>
                <a:ea typeface="+mn-ea"/>
                <a:cs typeface="+mn-cs"/>
              </a:rPr>
              <a:t>Foliensatz zum Vortrag</a:t>
            </a:r>
            <a:r>
              <a:rPr lang="de-DE" sz="1200" b="0" i="0" u="none" strike="noStrike" kern="1200" baseline="0" dirty="0">
                <a:solidFill>
                  <a:schemeClr val="tx1"/>
                </a:solidFill>
                <a:effectLst/>
                <a:latin typeface="+mn-lt"/>
                <a:ea typeface="+mn-ea"/>
                <a:cs typeface="+mn-cs"/>
              </a:rPr>
              <a:t> herunterladen (Link s. u. „Quelle“)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b="0" i="0" u="none" strike="noStrike" kern="1200" dirty="0">
                <a:solidFill>
                  <a:schemeClr val="tx1"/>
                </a:solidFill>
                <a:effectLst/>
                <a:latin typeface="+mn-lt"/>
                <a:ea typeface="+mn-ea"/>
                <a:cs typeface="+mn-cs"/>
              </a:rPr>
              <a:t>Sie können sich den Vortrag</a:t>
            </a:r>
            <a:r>
              <a:rPr lang="de-DE" sz="1200" b="0" i="0" u="none" strike="noStrike" kern="1200" baseline="0" dirty="0">
                <a:solidFill>
                  <a:schemeClr val="tx1"/>
                </a:solidFill>
                <a:effectLst/>
                <a:latin typeface="+mn-lt"/>
                <a:ea typeface="+mn-ea"/>
                <a:cs typeface="+mn-cs"/>
              </a:rPr>
              <a:t> ansehen (Link s. u. „Quelle“)</a:t>
            </a:r>
            <a:endParaRPr lang="de-DE" sz="1200" b="0" i="0" u="none" strike="noStrike" kern="1200" dirty="0">
              <a:solidFill>
                <a:schemeClr val="tx1"/>
              </a:solidFill>
              <a:effectLst/>
              <a:latin typeface="+mn-lt"/>
              <a:ea typeface="+mn-ea"/>
              <a:cs typeface="+mn-cs"/>
            </a:endParaRPr>
          </a:p>
          <a:p>
            <a:pPr marL="0" indent="0">
              <a:buFont typeface="Wingdings" pitchFamily="2" charset="2"/>
              <a:buNone/>
            </a:pPr>
            <a:endParaRPr lang="de-DE" sz="1200" b="0" i="0" u="none" strike="noStrike" kern="1200" dirty="0">
              <a:solidFill>
                <a:schemeClr val="tx1"/>
              </a:solidFill>
              <a:effectLst/>
              <a:latin typeface="+mn-lt"/>
              <a:ea typeface="+mn-ea"/>
              <a:cs typeface="+mn-cs"/>
              <a:sym typeface="Wingdings" pitchFamily="2" charset="2"/>
            </a:endParaRPr>
          </a:p>
          <a:p>
            <a:pPr marL="171450" lvl="0" indent="-171450">
              <a:buFont typeface="Wingdings" pitchFamily="2" charset="2"/>
              <a:buChar char="3"/>
            </a:pPr>
            <a:r>
              <a:rPr lang="de-DE" dirty="0"/>
              <a:t>Quelle und Link zum Vortrag:</a:t>
            </a:r>
            <a:r>
              <a:rPr lang="de-DE" baseline="0" dirty="0"/>
              <a:t> https</a:t>
            </a:r>
            <a:r>
              <a:rPr lang="de-DE" sz="1200" b="0" i="0" u="none" strike="noStrike" kern="1200" dirty="0">
                <a:solidFill>
                  <a:schemeClr val="tx1"/>
                </a:solidFill>
                <a:effectLst/>
                <a:latin typeface="+mn-lt"/>
                <a:ea typeface="+mn-ea"/>
                <a:cs typeface="+mn-cs"/>
                <a:sym typeface="Wingdings" pitchFamily="2" charset="2"/>
              </a:rPr>
              <a:t>://www.netquali-bb.de/der-bildungsplan-brandenburg-grundlage-fuer-interaktions-und-bildungsqualitaet/</a:t>
            </a:r>
          </a:p>
          <a:p>
            <a:pPr marL="0" indent="0">
              <a:buFont typeface="Wingdings" pitchFamily="2" charset="2"/>
              <a:buNone/>
            </a:pPr>
            <a:endParaRPr lang="de-DE" sz="1200" b="0" i="0" u="none" strike="noStrike" kern="1200" dirty="0">
              <a:solidFill>
                <a:schemeClr val="tx1"/>
              </a:solidFill>
              <a:effectLst/>
              <a:latin typeface="+mn-lt"/>
              <a:ea typeface="+mn-ea"/>
              <a:cs typeface="+mn-cs"/>
              <a:sym typeface="Wingdings" pitchFamily="2" charset="2"/>
            </a:endParaRPr>
          </a:p>
          <a:p>
            <a:pPr marL="0" indent="0">
              <a:buFont typeface="Wingdings" pitchFamily="2" charset="2"/>
              <a:buNone/>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200" b="0" i="0" u="none" strike="noStrike" kern="1200" dirty="0">
                <a:solidFill>
                  <a:schemeClr val="tx1"/>
                </a:solidFill>
                <a:effectLst/>
                <a:latin typeface="+mn-lt"/>
                <a:ea typeface="+mn-ea"/>
                <a:cs typeface="+mn-cs"/>
                <a:sym typeface="Wingdings"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200" b="0" i="0" u="none" strike="noStrike" kern="1200" dirty="0">
                <a:solidFill>
                  <a:schemeClr val="tx1"/>
                </a:solidFill>
                <a:effectLst/>
                <a:latin typeface="+mn-lt"/>
                <a:ea typeface="+mn-ea"/>
                <a:cs typeface="+mn-cs"/>
                <a:sym typeface="Wingdings" pitchFamily="2" charset="2"/>
              </a:rPr>
              <a:t>Wenn Sie die Möglichkeit haben, ist das gemeinsame Ansehen der kurzen Sequenz </a:t>
            </a:r>
            <a:r>
              <a:rPr lang="de-DE" sz="1200" b="0" i="0" u="none" strike="noStrike" kern="1200" dirty="0">
                <a:solidFill>
                  <a:schemeClr val="tx1"/>
                </a:solidFill>
                <a:effectLst/>
                <a:latin typeface="+mn-lt"/>
                <a:ea typeface="+mn-ea"/>
                <a:cs typeface="+mn-cs"/>
              </a:rPr>
              <a:t>(Minute 50:00-52:30) empfehlenswert. Hier wird die Bedeutung der Interaktionsqualität besonders anschaulich benannt.</a:t>
            </a:r>
          </a:p>
          <a:p>
            <a:pPr marL="0" indent="0">
              <a:buFont typeface="Wingdings" pitchFamily="2" charset="2"/>
              <a:buNone/>
            </a:pPr>
            <a:r>
              <a:rPr lang="de-DE" sz="1200" b="0" i="0" u="none" strike="noStrike" kern="1200" dirty="0">
                <a:solidFill>
                  <a:schemeClr val="tx1"/>
                </a:solidFill>
                <a:effectLst/>
                <a:latin typeface="+mn-lt"/>
                <a:ea typeface="+mn-ea"/>
                <a:cs typeface="+mn-cs"/>
                <a:sym typeface="Wingdings" pitchFamily="2" charset="2"/>
              </a:rPr>
              <a:t> </a:t>
            </a: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10</a:t>
            </a:fld>
            <a:endParaRPr lang="de-DE"/>
          </a:p>
        </p:txBody>
      </p:sp>
    </p:spTree>
    <p:extLst>
      <p:ext uri="{BB962C8B-B14F-4D97-AF65-F5344CB8AC3E}">
        <p14:creationId xmlns:p14="http://schemas.microsoft.com/office/powerpoint/2010/main" val="3567836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b="0" kern="100" dirty="0">
                <a:effectLst/>
                <a:latin typeface="Aptos" panose="020B0004020202020204" pitchFamily="34" charset="0"/>
                <a:ea typeface="Aptos" panose="020B0004020202020204" pitchFamily="34" charset="0"/>
                <a:cs typeface="Times New Roman" panose="02020603050405020304" pitchFamily="18" charset="0"/>
              </a:rPr>
              <a:t>Anmerkungen</a:t>
            </a:r>
          </a:p>
          <a:p>
            <a:r>
              <a:rPr lang="de-DE" baseline="0" dirty="0"/>
              <a:t>Diese Folie verdeutlicht das Selbstverständnis des Bildungsplans: </a:t>
            </a:r>
          </a:p>
          <a:p>
            <a:pPr marL="171450" indent="-171450">
              <a:buFontTx/>
              <a:buChar char="-"/>
            </a:pPr>
            <a:r>
              <a:rPr lang="de-DE" baseline="0" dirty="0"/>
              <a:t>Pädagogische Alltagssituationen bilden die Grundstruktur und stehen im Mittelpunkt. </a:t>
            </a:r>
          </a:p>
          <a:p>
            <a:pPr marL="171450" indent="-171450">
              <a:buFontTx/>
              <a:buChar char="-"/>
            </a:pPr>
            <a:r>
              <a:rPr lang="de-DE" baseline="0" dirty="0"/>
              <a:t>Zu diesen Situationen zählen Essen, Spielen, Aufräumen, Konflikte und Ausgrenzung etc.</a:t>
            </a:r>
          </a:p>
          <a:p>
            <a:pPr marL="171450" indent="-171450">
              <a:buFontTx/>
              <a:buChar char="-"/>
            </a:pPr>
            <a:r>
              <a:rPr lang="de-DE" baseline="0" dirty="0"/>
              <a:t>Die Alltagssituationen werden mit den insgesamt 10 Bildungsbereichen verknüpft. </a:t>
            </a:r>
          </a:p>
          <a:p>
            <a:pPr marL="171450" indent="-171450">
              <a:buFontTx/>
              <a:buChar char="-"/>
            </a:pPr>
            <a:r>
              <a:rPr lang="de-DE" baseline="0" dirty="0"/>
              <a:t>In den dazugehörigen Kapiteln finden sich dann Hinweise, was Kinder lernen können und wie vor diesem Hintergrund kinderrechtsbasiertes pädagogisches Handeln aussehen kann. </a:t>
            </a:r>
          </a:p>
          <a:p>
            <a:pPr marL="171450" indent="-171450">
              <a:buFontTx/>
              <a:buChar char="-"/>
            </a:pPr>
            <a:r>
              <a:rPr lang="de-DE" baseline="0" dirty="0"/>
              <a:t>Darüber hinaus gibt es Impulse für die anregende Gestaltung des Bildungsortes Kita.</a:t>
            </a:r>
          </a:p>
        </p:txBody>
      </p:sp>
      <p:sp>
        <p:nvSpPr>
          <p:cNvPr id="4" name="Foliennummernplatzhalter 3"/>
          <p:cNvSpPr>
            <a:spLocks noGrp="1"/>
          </p:cNvSpPr>
          <p:nvPr>
            <p:ph type="sldNum" sz="quarter" idx="5"/>
          </p:nvPr>
        </p:nvSpPr>
        <p:spPr/>
        <p:txBody>
          <a:bodyPr/>
          <a:lstStyle/>
          <a:p>
            <a:fld id="{595933A5-608E-483C-9005-E71D0DB3BF90}" type="slidenum">
              <a:rPr lang="de-DE" smtClean="0"/>
              <a:t>11</a:t>
            </a:fld>
            <a:endParaRPr lang="de-DE"/>
          </a:p>
        </p:txBody>
      </p:sp>
    </p:spTree>
    <p:extLst>
      <p:ext uri="{BB962C8B-B14F-4D97-AF65-F5344CB8AC3E}">
        <p14:creationId xmlns:p14="http://schemas.microsoft.com/office/powerpoint/2010/main" val="4270771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171450" indent="-171450">
              <a:buFontTx/>
              <a:buChar char="-"/>
            </a:pPr>
            <a:r>
              <a:rPr lang="de-DE" dirty="0"/>
              <a:t>Das Them</a:t>
            </a:r>
            <a:r>
              <a:rPr lang="de-DE" baseline="0" dirty="0"/>
              <a:t>a „Draußen unterwegs sein“ findet sich im Bildungsplan in Kap. 6.2 unter „Situationen, in denen Themen der Kinder im Mittelpunkt stehen“.</a:t>
            </a:r>
          </a:p>
          <a:p>
            <a:pPr marL="171450" indent="-171450">
              <a:buFontTx/>
              <a:buChar char="-"/>
            </a:pPr>
            <a:r>
              <a:rPr lang="de-DE" baseline="0" dirty="0"/>
              <a:t>Die Themen „Pädagogische Angebote gestalten“, „Kinderkreise moderieren“, „Mit Kindern planen“ hängen inhaltlich zusammen und können zusammen betrachtet werden.</a:t>
            </a:r>
          </a:p>
        </p:txBody>
      </p:sp>
      <p:sp>
        <p:nvSpPr>
          <p:cNvPr id="4" name="Foliennummernplatzhalter 3"/>
          <p:cNvSpPr>
            <a:spLocks noGrp="1"/>
          </p:cNvSpPr>
          <p:nvPr>
            <p:ph type="sldNum" sz="quarter" idx="5"/>
          </p:nvPr>
        </p:nvSpPr>
        <p:spPr/>
        <p:txBody>
          <a:bodyPr/>
          <a:lstStyle/>
          <a:p>
            <a:fld id="{595933A5-608E-483C-9005-E71D0DB3BF90}" type="slidenum">
              <a:rPr lang="de-DE" smtClean="0"/>
              <a:t>12</a:t>
            </a:fld>
            <a:endParaRPr lang="de-DE"/>
          </a:p>
        </p:txBody>
      </p:sp>
    </p:spTree>
    <p:extLst>
      <p:ext uri="{BB962C8B-B14F-4D97-AF65-F5344CB8AC3E}">
        <p14:creationId xmlns:p14="http://schemas.microsoft.com/office/powerpoint/2010/main" val="3988707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indent="0">
              <a:buFontTx/>
              <a:buNone/>
            </a:pPr>
            <a:r>
              <a:rPr lang="de-DE" dirty="0"/>
              <a:t>Jede Pädagogische</a:t>
            </a:r>
            <a:r>
              <a:rPr lang="de-DE" baseline="0" dirty="0"/>
              <a:t> Alltagssituation ist im Bildungsplan auf gleiche Weise strukturiert:</a:t>
            </a:r>
          </a:p>
          <a:p>
            <a:pPr marL="171450" indent="-171450">
              <a:buFontTx/>
              <a:buChar char="-"/>
            </a:pPr>
            <a:r>
              <a:rPr lang="de-DE" baseline="0" dirty="0"/>
              <a:t>Kurze Darstellung der Alltagssituation</a:t>
            </a:r>
          </a:p>
          <a:p>
            <a:pPr marL="171450" indent="-171450">
              <a:buFontTx/>
              <a:buChar char="-"/>
            </a:pPr>
            <a:r>
              <a:rPr lang="de-DE" baseline="0" dirty="0"/>
              <a:t>Pädagogisches Handeln in der Situation: konkrete Beispiele und Handlungsbeschreibungen</a:t>
            </a:r>
          </a:p>
          <a:p>
            <a:pPr marL="171450" indent="-171450">
              <a:buFontTx/>
              <a:buChar char="-"/>
            </a:pPr>
            <a:r>
              <a:rPr lang="de-DE" baseline="0" dirty="0"/>
              <a:t>Praxisbeispiele aus Tagespflege, Krippe, Elementarbereich und Hort</a:t>
            </a:r>
          </a:p>
          <a:p>
            <a:pPr marL="171450" indent="-171450">
              <a:buFontTx/>
              <a:buChar char="-"/>
            </a:pPr>
            <a:r>
              <a:rPr lang="de-DE" baseline="0" dirty="0"/>
              <a:t>Äußerungen von Kindern zur Situation, die im Rahmen eines Interviews erfragt wurden</a:t>
            </a:r>
          </a:p>
          <a:p>
            <a:pPr marL="171450" indent="-171450">
              <a:buFontTx/>
              <a:buChar char="-"/>
            </a:pPr>
            <a:r>
              <a:rPr lang="de-DE" baseline="0" dirty="0"/>
              <a:t>Hinweise auf Verhaltensweisen, die pädagogische Fachkräfte nicht zeigen sollten und worauf geachtet werden sollte</a:t>
            </a:r>
          </a:p>
          <a:p>
            <a:pPr marL="171450" indent="-171450">
              <a:buFontTx/>
              <a:buChar char="-"/>
            </a:pPr>
            <a:r>
              <a:rPr lang="de-DE" baseline="0" dirty="0"/>
              <a:t>Verknüpfung der Alltagssituation mit Bildungsbereichen</a:t>
            </a:r>
          </a:p>
          <a:p>
            <a:pPr marL="171450" indent="-171450">
              <a:buFontTx/>
              <a:buChar char="-"/>
            </a:pPr>
            <a:r>
              <a:rPr lang="de-DE" baseline="0" dirty="0"/>
              <a:t>Bildungsbereich Sprache und Kommunikation wird immer erwähnt, an erster Stelle</a:t>
            </a: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13</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a:t>
            </a:r>
          </a:p>
          <a:p>
            <a:pPr marL="171450" indent="-171450">
              <a:buFontTx/>
              <a:buChar char="-"/>
            </a:pPr>
            <a:r>
              <a:rPr lang="de-DE" dirty="0"/>
              <a:t>Mit dieser Frage können Sie sich auf die Perspektive der Kinder „draußen unterwegs“ einstellen.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dirty="0"/>
              <a:t>Sie können auch überlegen, worum es Erwachsenen in ihrer Freizeit „draußen unterwegs“ geht und was für sie wichtig ist. Hier</a:t>
            </a:r>
            <a:r>
              <a:rPr lang="de-DE" baseline="0" dirty="0"/>
              <a:t> kann bewusst werden, wie unterschiedlich die Bedarfe und Interessen sein können. </a:t>
            </a:r>
            <a:endParaRPr lang="de-DE" dirty="0"/>
          </a:p>
          <a:p>
            <a:pPr marL="171450" indent="-171450">
              <a:buFontTx/>
              <a:buChar char="-"/>
            </a:pPr>
            <a:endParaRPr lang="de-DE" dirty="0"/>
          </a:p>
          <a:p>
            <a:pPr marL="0" indent="0">
              <a:buFont typeface="Wingdings" charset="0"/>
              <a:buNone/>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dirty="0">
                <a:sym typeface="Wingdings"/>
              </a:rPr>
              <a:t>Methodische Hinweise</a:t>
            </a:r>
          </a:p>
          <a:p>
            <a:pPr marL="171450" indent="-171450">
              <a:buFontTx/>
              <a:buChar char="-"/>
            </a:pPr>
            <a:r>
              <a:rPr lang="de-DE" dirty="0">
                <a:sym typeface="Wingdings"/>
              </a:rPr>
              <a:t>Die Frage kann in Murmelgruppen diskutiert und Stichpunkte auf kleine Karteikarten notiert werden.</a:t>
            </a:r>
          </a:p>
          <a:p>
            <a:pPr marL="171450" indent="-171450">
              <a:buFontTx/>
              <a:buChar char="-"/>
            </a:pPr>
            <a:r>
              <a:rPr lang="de-DE" dirty="0">
                <a:sym typeface="Wingdings"/>
              </a:rPr>
              <a:t>Sie können auch zwei Gruppen bilden: Eine Gruppe nimmt die Perspektive der Kinder</a:t>
            </a:r>
            <a:r>
              <a:rPr lang="de-DE" baseline="0" dirty="0">
                <a:sym typeface="Wingdings"/>
              </a:rPr>
              <a:t> ein und eine andere Gruppe die Perspektive der Erwachsenen. Bitten Sie die Gruppen, Stichworte auf unterschiedlich farbigen Karteikarten zu notieren.</a:t>
            </a:r>
          </a:p>
          <a:p>
            <a:pPr marL="171450" indent="-171450">
              <a:buFontTx/>
              <a:buChar char="-"/>
            </a:pPr>
            <a:r>
              <a:rPr lang="de-DE" baseline="0" dirty="0">
                <a:sym typeface="Wingdings"/>
              </a:rPr>
              <a:t>Gleichen Sie die Ergebnisse im Plenum ab: Wo gibt es Gemeinsamkeiten, wo Unterschiede? </a:t>
            </a:r>
            <a:endParaRPr lang="de-DE" dirty="0">
              <a:sym typeface="Wingdings"/>
            </a:endParaRPr>
          </a:p>
        </p:txBody>
      </p:sp>
      <p:sp>
        <p:nvSpPr>
          <p:cNvPr id="4" name="Foliennummernplatzhalter 3"/>
          <p:cNvSpPr>
            <a:spLocks noGrp="1"/>
          </p:cNvSpPr>
          <p:nvPr>
            <p:ph type="sldNum" sz="quarter" idx="10"/>
          </p:nvPr>
        </p:nvSpPr>
        <p:spPr/>
        <p:txBody>
          <a:bodyPr/>
          <a:lstStyle/>
          <a:p>
            <a:fld id="{595933A5-608E-483C-9005-E71D0DB3BF90}" type="slidenum">
              <a:rPr lang="de-DE" smtClean="0"/>
              <a:t>15</a:t>
            </a:fld>
            <a:endParaRPr lang="de-DE"/>
          </a:p>
        </p:txBody>
      </p:sp>
    </p:spTree>
    <p:extLst>
      <p:ext uri="{BB962C8B-B14F-4D97-AF65-F5344CB8AC3E}">
        <p14:creationId xmlns:p14="http://schemas.microsoft.com/office/powerpoint/2010/main" val="342134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40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2800" b="0" baseline="0" dirty="0"/>
              <a:t>Anmerkung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2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Als praktischer Einstieg</a:t>
            </a:r>
            <a:r>
              <a:rPr lang="de-DE" sz="2800" baseline="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eignet sich auch die Bearbeitung und Diskussion des Praxisbeispiels im Bildungsplan, S. 138.</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2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2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2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Methodische Hinweise</a:t>
            </a:r>
            <a:endParaRPr lang="de-DE" sz="1800" b="0" baseline="0" dirty="0"/>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Für diese Arbeitsphase bietet sich ein Austausch zu zweit oder in Murmelgruppen an.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Wichtig ist, den Fokus auf den beiden Fragen zu halten.</a:t>
            </a:r>
          </a:p>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2800" dirty="0"/>
              <a:t>Welche Lernmöglichkeiten stecken in dieser Situation?</a:t>
            </a:r>
          </a:p>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4000" dirty="0"/>
              <a:t>Wie schätzt Ihr das pädagogische Handeln der Fachkraft ein?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Zurück im Plenum können exemplarisch Momente des Austauschs eingesammelt werden, z. B.: </a:t>
            </a:r>
          </a:p>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Gibt es eine Erkenntnis, die Sie teilen möchten?</a:t>
            </a:r>
          </a:p>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Hatten Sie einen AHA-Moment?</a:t>
            </a:r>
          </a:p>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Haben sich Fragen ergeben?</a:t>
            </a:r>
          </a:p>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de-DE" sz="1800" baseline="0" dirty="0"/>
          </a:p>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de-DE" sz="1800" baseline="0" dirty="0"/>
          </a:p>
        </p:txBody>
      </p:sp>
      <p:sp>
        <p:nvSpPr>
          <p:cNvPr id="4" name="Foliennummernplatzhalter 3"/>
          <p:cNvSpPr>
            <a:spLocks noGrp="1"/>
          </p:cNvSpPr>
          <p:nvPr>
            <p:ph type="sldNum" sz="quarter" idx="5"/>
          </p:nvPr>
        </p:nvSpPr>
        <p:spPr/>
        <p:txBody>
          <a:bodyPr/>
          <a:lstStyle/>
          <a:p>
            <a:fld id="{595933A5-608E-483C-9005-E71D0DB3BF90}" type="slidenum">
              <a:rPr lang="de-DE" smtClean="0"/>
              <a:t>16</a:t>
            </a:fld>
            <a:endParaRPr lang="de-DE"/>
          </a:p>
        </p:txBody>
      </p:sp>
    </p:spTree>
    <p:extLst>
      <p:ext uri="{BB962C8B-B14F-4D97-AF65-F5344CB8AC3E}">
        <p14:creationId xmlns:p14="http://schemas.microsoft.com/office/powerpoint/2010/main" val="1473473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i="0" dirty="0"/>
              <a:t>Nach dieser Vorbereitung kann verglichen werden, welche Ziele zu dieser Alltagssituation im Brandenburger Bildungsplan zu finden sind.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0" dirty="0"/>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i="0" baseline="0" dirty="0">
                <a:sym typeface="Wingdings"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i="0" baseline="0" dirty="0">
                <a:sym typeface="Wingdings" pitchFamily="2" charset="2"/>
              </a:rPr>
              <a:t>Sie können vorab im Bildungsplan S. 136-138 lesen und die wichtigsten Stichpunkte zu dieser Frage sammeln:</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i="1" baseline="0" dirty="0">
                <a:sym typeface="Wingdings" pitchFamily="2" charset="2"/>
              </a:rPr>
              <a:t>Um welche Ziele geht es in der Pädagogischen Alltagssituation „draußen unterwegs“? </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i="1" baseline="0" dirty="0">
                <a:sym typeface="Wingdings" pitchFamily="2" charset="2"/>
              </a:rPr>
              <a:t>Was sollen/können Kinder laut Brandenburger Bildungsplan in der Situation lernen?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0" baseline="0" dirty="0">
              <a:sym typeface="Wingdings" pitchFamily="2" charset="2"/>
            </a:endParaRPr>
          </a:p>
        </p:txBody>
      </p:sp>
    </p:spTree>
    <p:extLst>
      <p:ext uri="{BB962C8B-B14F-4D97-AF65-F5344CB8AC3E}">
        <p14:creationId xmlns:p14="http://schemas.microsoft.com/office/powerpoint/2010/main" val="1918838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charset="0"/>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Anmerkungen</a:t>
            </a:r>
            <a:endParaRPr lang="de-DE" dirty="0">
              <a:sym typeface="Wingdings"/>
            </a:endParaRPr>
          </a:p>
          <a:p>
            <a:pPr marL="0" indent="0">
              <a:buFont typeface="Wingdings" charset="0"/>
              <a:buNone/>
            </a:pPr>
            <a:r>
              <a:rPr lang="de-DE" dirty="0">
                <a:sym typeface="Wingdings"/>
              </a:rPr>
              <a:t>Zu diesen Stichpunkten finden Sie im Bildungsplan S. 137-138 konkrete Ideen zum Pädagogischen Handeln.</a:t>
            </a:r>
          </a:p>
          <a:p>
            <a:pPr marL="0" indent="0">
              <a:buFont typeface="Wingdings" charset="0"/>
              <a:buNone/>
            </a:pPr>
            <a:endParaRPr lang="de-DE" dirty="0">
              <a:sym typeface="Wingdings"/>
            </a:endParaRPr>
          </a:p>
          <a:p>
            <a:pPr marL="0" indent="0">
              <a:buFont typeface="Wingdings" charset="0"/>
              <a:buNone/>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dirty="0">
                <a:sym typeface="Wingdings"/>
              </a:rPr>
              <a:t>Methodische</a:t>
            </a:r>
            <a:r>
              <a:rPr lang="de-DE" baseline="0" dirty="0">
                <a:sym typeface="Wingdings"/>
              </a:rPr>
              <a:t> Hinweise</a:t>
            </a:r>
          </a:p>
          <a:p>
            <a:pPr marL="171450" indent="-171450">
              <a:buFontTx/>
              <a:buChar char="-"/>
            </a:pPr>
            <a:r>
              <a:rPr lang="de-DE" baseline="0" dirty="0">
                <a:sym typeface="Wingdings"/>
              </a:rPr>
              <a:t>Sie können in Murmelgruppen oder zu zweit jeweils einen Abschnitt vorbereiten und gegenseitig vorstellen lassen. </a:t>
            </a:r>
          </a:p>
          <a:p>
            <a:pPr marL="171450" indent="-171450">
              <a:buFontTx/>
              <a:buChar char="-"/>
            </a:pPr>
            <a:r>
              <a:rPr lang="de-DE" baseline="0" dirty="0">
                <a:sym typeface="Wingdings"/>
              </a:rPr>
              <a:t>Dazu können Sie diese Fragen mitgeben:</a:t>
            </a:r>
          </a:p>
          <a:p>
            <a:pPr marL="628650" lvl="1" indent="-171450">
              <a:buFont typeface="Arial"/>
              <a:buChar char="•"/>
            </a:pPr>
            <a:r>
              <a:rPr lang="de-DE" i="1" baseline="0" dirty="0">
                <a:sym typeface="Wingdings"/>
              </a:rPr>
              <a:t>Welche Impulse zum Pädagogischen Handeln finden wir in dem Abschnitt?</a:t>
            </a:r>
          </a:p>
          <a:p>
            <a:pPr marL="628650" lvl="1" indent="-171450">
              <a:buFont typeface="Arial"/>
              <a:buChar char="•"/>
            </a:pPr>
            <a:r>
              <a:rPr lang="de-DE" i="1" baseline="0" dirty="0">
                <a:sym typeface="Wingdings"/>
              </a:rPr>
              <a:t>Wie setzen wir diese Impulse in unserer Einrichtung um? Was ist neu? </a:t>
            </a:r>
          </a:p>
          <a:p>
            <a:pPr marL="628650" lvl="1" indent="-171450">
              <a:buFont typeface="Arial"/>
              <a:buChar char="•"/>
            </a:pPr>
            <a:r>
              <a:rPr lang="de-DE" i="1" baseline="0" dirty="0">
                <a:sym typeface="Wingdings"/>
              </a:rPr>
              <a:t>Wo sehen wir Stolpersteine? Wie können wir damit umgehen?</a:t>
            </a:r>
          </a:p>
          <a:p>
            <a:pPr marL="0" indent="0">
              <a:buFont typeface="Courier New"/>
              <a:buNone/>
            </a:pPr>
            <a:endParaRPr lang="de-DE" i="1" baseline="0" dirty="0">
              <a:sym typeface="Wingdings"/>
            </a:endParaRPr>
          </a:p>
          <a:p>
            <a:pPr marL="171450" indent="-171450">
              <a:buFontTx/>
              <a:buChar char="-"/>
            </a:pPr>
            <a:r>
              <a:rPr lang="de-DE" baseline="0" dirty="0">
                <a:sym typeface="Wingdings"/>
              </a:rPr>
              <a:t>Alternativ können Sie S. 136-137 gemeinsam lesen und danach die Fragen der folgenden Folie in Kleingruppen bearbeiten.</a:t>
            </a:r>
          </a:p>
          <a:p>
            <a:pPr marL="171450" indent="-171450">
              <a:buFontTx/>
              <a:buChar char="-"/>
            </a:pPr>
            <a:endParaRPr lang="de-DE" baseline="0" dirty="0">
              <a:sym typeface="Wingdings"/>
            </a:endParaRPr>
          </a:p>
          <a:p>
            <a:pPr marL="171450" indent="-171450">
              <a:buFontTx/>
              <a:buChar char="-"/>
            </a:pPr>
            <a:endParaRPr lang="de-DE" dirty="0"/>
          </a:p>
        </p:txBody>
      </p:sp>
    </p:spTree>
    <p:extLst>
      <p:ext uri="{BB962C8B-B14F-4D97-AF65-F5344CB8AC3E}">
        <p14:creationId xmlns:p14="http://schemas.microsoft.com/office/powerpoint/2010/main" val="1918838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charset="0"/>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Anmerkungen</a:t>
            </a:r>
            <a:endParaRPr lang="de-DE" dirty="0">
              <a:sym typeface="Wingdings"/>
            </a:endParaRPr>
          </a:p>
          <a:p>
            <a:pPr marL="0" indent="0">
              <a:buFont typeface="Wingdings" charset="0"/>
              <a:buNone/>
            </a:pPr>
            <a:r>
              <a:rPr lang="de-DE" dirty="0">
                <a:sym typeface="Wingdings"/>
              </a:rPr>
              <a:t>Nach dem</a:t>
            </a:r>
            <a:r>
              <a:rPr lang="de-DE" baseline="0" dirty="0">
                <a:sym typeface="Wingdings"/>
              </a:rPr>
              <a:t> Lesen der Seiten 136-138 können Sie mithilfe der Fragen auf der Folie in einen konstruktiven Austausch gehen.</a:t>
            </a:r>
          </a:p>
          <a:p>
            <a:pPr marL="0" indent="0">
              <a:buFont typeface="Wingdings" charset="0"/>
              <a:buNone/>
            </a:pPr>
            <a:endParaRPr lang="de-DE" dirty="0"/>
          </a:p>
        </p:txBody>
      </p:sp>
      <p:sp>
        <p:nvSpPr>
          <p:cNvPr id="4" name="Foliennummernplatzhalter 3"/>
          <p:cNvSpPr>
            <a:spLocks noGrp="1"/>
          </p:cNvSpPr>
          <p:nvPr>
            <p:ph type="sldNum" sz="quarter" idx="10"/>
          </p:nvPr>
        </p:nvSpPr>
        <p:spPr/>
        <p:txBody>
          <a:bodyPr/>
          <a:lstStyle/>
          <a:p>
            <a:fld id="{595933A5-608E-483C-9005-E71D0DB3BF90}" type="slidenum">
              <a:rPr lang="de-DE" smtClean="0"/>
              <a:t>19</a:t>
            </a:fld>
            <a:endParaRPr lang="de-DE"/>
          </a:p>
        </p:txBody>
      </p:sp>
    </p:spTree>
    <p:extLst>
      <p:ext uri="{BB962C8B-B14F-4D97-AF65-F5344CB8AC3E}">
        <p14:creationId xmlns:p14="http://schemas.microsoft.com/office/powerpoint/2010/main" val="75536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2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800" b="0" baseline="0" dirty="0"/>
              <a:t>Anmerkungen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i="0" baseline="0" dirty="0"/>
              <a:t>Im Umgang mit den „Vorsicht“-Sätzen ist es wichtig, einen offenen Austausch und eine positive „Fehlerkultur“ zu schaffen und zu pflegen.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i="0" baseline="0" dirty="0"/>
              <a:t>Bei Bedarf können Sie ansprechen, dass jede*r auch Fehler macht. Entscheidend ist im ersten Schritt, dies wahrzunehmen und dem Kind gegenüber anzuerkennen bzw. sich zu entschuldigen. Jedes Verhalten kann reflektiert und geändert werden.</a:t>
            </a:r>
            <a:endParaRPr lang="de-DE" sz="1800" i="0" dirty="0"/>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de-DE" sz="1800" i="0" baseline="0" dirty="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800" i="0" baseline="0" dirty="0">
                <a:sym typeface="Wingdings" pitchFamily="2" charset="2"/>
              </a:rPr>
              <a:t>Methodische Hinweise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i="0" baseline="0" dirty="0">
                <a:sym typeface="Wingdings" pitchFamily="2" charset="2"/>
              </a:rPr>
              <a:t>Mit diesen </a:t>
            </a:r>
            <a:r>
              <a:rPr lang="de-DE" sz="1800" i="0" baseline="0" dirty="0"/>
              <a:t>Fragen können Sie die Auseinandersetzung anregen und unterstützen: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i="1" baseline="0" dirty="0"/>
              <a:t>Was ist Deine Erfahrung mit den angeführten Beispielen?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i="1" baseline="0" dirty="0"/>
              <a:t>Wie könnte man stattdessen handeln?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i="1" baseline="0" dirty="0"/>
              <a:t>Wie handeln wir selber in den genannten Situationen?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i="1" baseline="0" dirty="0"/>
              <a:t>Gibt es dafür einen Grund?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i="1" baseline="0" dirty="0"/>
              <a:t>Was sollten wir ändern?</a:t>
            </a:r>
          </a:p>
        </p:txBody>
      </p:sp>
      <p:sp>
        <p:nvSpPr>
          <p:cNvPr id="4" name="Foliennummernplatzhalter 3"/>
          <p:cNvSpPr>
            <a:spLocks noGrp="1"/>
          </p:cNvSpPr>
          <p:nvPr>
            <p:ph type="sldNum" sz="quarter" idx="5"/>
          </p:nvPr>
        </p:nvSpPr>
        <p:spPr/>
        <p:txBody>
          <a:bodyPr/>
          <a:lstStyle/>
          <a:p>
            <a:fld id="{595933A5-608E-483C-9005-E71D0DB3BF90}" type="slidenum">
              <a:rPr lang="de-DE" smtClean="0"/>
              <a:t>20</a:t>
            </a:fld>
            <a:endParaRPr lang="de-DE"/>
          </a:p>
        </p:txBody>
      </p:sp>
    </p:spTree>
    <p:extLst>
      <p:ext uri="{BB962C8B-B14F-4D97-AF65-F5344CB8AC3E}">
        <p14:creationId xmlns:p14="http://schemas.microsoft.com/office/powerpoint/2010/main" val="1473473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b="0" baseline="0" dirty="0"/>
              <a:t>Anmerkungen</a:t>
            </a:r>
          </a:p>
          <a:p>
            <a:r>
              <a:rPr lang="de-DE" dirty="0"/>
              <a:t>Im Bildungsplan sind Ideen zur Verknüpfung der Alltagssituation „Draußen unterwegs sein“ in diesen Bildungsbereich beschrieben:</a:t>
            </a:r>
          </a:p>
          <a:p>
            <a:pPr marL="171450" indent="-171450">
              <a:buFontTx/>
              <a:buChar char="-"/>
            </a:pPr>
            <a:r>
              <a:rPr lang="de-DE" dirty="0"/>
              <a:t>Sprache und Kommunikation</a:t>
            </a:r>
          </a:p>
          <a:p>
            <a:pPr marL="171450" indent="-171450">
              <a:buFontTx/>
              <a:buChar char="-"/>
            </a:pPr>
            <a:r>
              <a:rPr lang="de-DE" dirty="0"/>
              <a:t>Mathematik</a:t>
            </a:r>
          </a:p>
          <a:p>
            <a:pPr marL="171450" indent="-171450">
              <a:buFontTx/>
              <a:buChar char="-"/>
            </a:pPr>
            <a:r>
              <a:rPr lang="de-DE" dirty="0"/>
              <a:t>Natur und Technik</a:t>
            </a:r>
          </a:p>
          <a:p>
            <a:pPr marL="171450" indent="-171450">
              <a:buFontTx/>
              <a:buChar char="-"/>
            </a:pPr>
            <a:r>
              <a:rPr lang="de-DE" dirty="0"/>
              <a:t>Bewegung</a:t>
            </a:r>
            <a:r>
              <a:rPr lang="de-DE" baseline="0" dirty="0"/>
              <a:t> und Sport</a:t>
            </a:r>
          </a:p>
          <a:p>
            <a:pPr marL="171450" indent="-171450">
              <a:buFontTx/>
              <a:buChar char="-"/>
            </a:pPr>
            <a:r>
              <a:rPr lang="de-DE" baseline="0" dirty="0"/>
              <a:t>Ästhetik und Musik</a:t>
            </a:r>
          </a:p>
          <a:p>
            <a:pPr marL="171450" indent="-171450">
              <a:buFontTx/>
              <a:buChar char="-"/>
            </a:pPr>
            <a:r>
              <a:rPr lang="de-DE" baseline="0" dirty="0"/>
              <a:t>Digitale Medien</a:t>
            </a:r>
          </a:p>
          <a:p>
            <a:pPr marL="171450" indent="-171450">
              <a:buFontTx/>
              <a:buChar char="-"/>
            </a:pPr>
            <a:endParaRPr lang="de-DE" baseline="0" dirty="0"/>
          </a:p>
          <a:p>
            <a:pPr marL="0" indent="0">
              <a:buFont typeface="Wingdings" charset="0"/>
              <a:buNone/>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baseline="0" dirty="0">
                <a:sym typeface="Wingdings"/>
              </a:rPr>
              <a:t>Methodische Hinweise</a:t>
            </a:r>
          </a:p>
          <a:p>
            <a:pPr marL="0" marR="0" lvl="0" indent="0" algn="l" defTabSz="914400" rtl="0" eaLnBrk="1" fontAlgn="auto" latinLnBrk="0" hangingPunct="1">
              <a:lnSpc>
                <a:spcPct val="100000"/>
              </a:lnSpc>
              <a:spcBef>
                <a:spcPts val="0"/>
              </a:spcBef>
              <a:spcAft>
                <a:spcPts val="0"/>
              </a:spcAft>
              <a:buClrTx/>
              <a:buSzTx/>
              <a:buFont typeface="Wingdings" charset="0"/>
              <a:buNone/>
              <a:tabLst/>
              <a:defRPr/>
            </a:pPr>
            <a:r>
              <a:rPr lang="de-DE" baseline="0" dirty="0">
                <a:sym typeface="Wingdings"/>
              </a:rPr>
              <a:t>Sie können die Abschnitte zu den Bildungsbereichen in Kleingruppen bearbeiten und gegenseitig vorstellen lassen. Falls es im Haus </a:t>
            </a:r>
            <a:r>
              <a:rPr lang="de-DE" b="0" dirty="0"/>
              <a:t>Kleinteams gibt könnten sie sich mischen, so dass Ideen und Anregungen aus verschiedenen Gruppen für alle zugänglich werden.</a:t>
            </a:r>
          </a:p>
          <a:p>
            <a:pPr marL="0" marR="0" lvl="0" indent="0" algn="l" defTabSz="914400" rtl="0" eaLnBrk="1" fontAlgn="auto" latinLnBrk="0" hangingPunct="1">
              <a:lnSpc>
                <a:spcPct val="100000"/>
              </a:lnSpc>
              <a:spcBef>
                <a:spcPts val="0"/>
              </a:spcBef>
              <a:spcAft>
                <a:spcPts val="0"/>
              </a:spcAft>
              <a:buClrTx/>
              <a:buSzTx/>
              <a:buFont typeface="Wingdings" charset="0"/>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 typeface="Wingdings" charset="0"/>
              <a:buNone/>
              <a:tabLst/>
              <a:defRPr/>
            </a:pPr>
            <a:endParaRPr lang="de-DE" b="0" dirty="0"/>
          </a:p>
        </p:txBody>
      </p:sp>
      <p:sp>
        <p:nvSpPr>
          <p:cNvPr id="4" name="Foliennummernplatzhalter 3"/>
          <p:cNvSpPr>
            <a:spLocks noGrp="1"/>
          </p:cNvSpPr>
          <p:nvPr>
            <p:ph type="sldNum" sz="quarter" idx="10"/>
          </p:nvPr>
        </p:nvSpPr>
        <p:spPr/>
        <p:txBody>
          <a:bodyPr/>
          <a:lstStyle/>
          <a:p>
            <a:fld id="{595933A5-608E-483C-9005-E71D0DB3BF90}" type="slidenum">
              <a:rPr lang="de-DE" smtClean="0"/>
              <a:t>21</a:t>
            </a:fld>
            <a:endParaRPr lang="de-DE"/>
          </a:p>
        </p:txBody>
      </p:sp>
    </p:spTree>
    <p:extLst>
      <p:ext uri="{BB962C8B-B14F-4D97-AF65-F5344CB8AC3E}">
        <p14:creationId xmlns:p14="http://schemas.microsoft.com/office/powerpoint/2010/main" val="625234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b="0" baseline="0" dirty="0"/>
              <a:t>Anmerkungen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i="0" baseline="0" dirty="0">
                <a:sym typeface="Wingdings" pitchFamily="2" charset="2"/>
              </a:rPr>
              <a:t>Geben Sie sich am Ende der gemeinsamen Arbeitsphase genug Zeit, um die Früchte der Arbeit einzusammeln und den Transfer der Arbeitsergebnisse in den Kita-Alltag zu unterstützen.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200" i="0" baseline="0" dirty="0">
              <a:sym typeface="Wingdings" pitchFamily="2" charset="2"/>
            </a:endParaRPr>
          </a:p>
          <a:p>
            <a:pPr marL="0" indent="0">
              <a:buFont typeface="Symbol" panose="05050102010706020507" pitchFamily="18" charset="2"/>
              <a:buNone/>
            </a:pPr>
            <a:r>
              <a:rPr lang="de-DE" dirty="0">
                <a:sym typeface="Wingdings"/>
              </a:rPr>
              <a:t>Ein gemeinsamer Abschluss hilft u. a. </a:t>
            </a:r>
          </a:p>
          <a:p>
            <a:pPr marL="171450" indent="-171450">
              <a:buFont typeface="Symbol" panose="05050102010706020507" pitchFamily="18" charset="2"/>
              <a:buChar char="-"/>
            </a:pPr>
            <a:r>
              <a:rPr lang="de-DE" dirty="0">
                <a:sym typeface="Wingdings"/>
              </a:rPr>
              <a:t>letzte Fragen zu beantworten, </a:t>
            </a:r>
          </a:p>
          <a:p>
            <a:pPr marL="171450" indent="-171450">
              <a:buFont typeface="Symbol" panose="05050102010706020507" pitchFamily="18" charset="2"/>
              <a:buChar char="-"/>
            </a:pPr>
            <a:r>
              <a:rPr lang="de-DE" dirty="0">
                <a:sym typeface="Wingdings"/>
              </a:rPr>
              <a:t>unklare Themen aufzudecken und zu adressieren, </a:t>
            </a:r>
          </a:p>
          <a:p>
            <a:pPr marL="171450" indent="-171450">
              <a:buFont typeface="Symbol" panose="05050102010706020507" pitchFamily="18" charset="2"/>
              <a:buChar char="-"/>
            </a:pPr>
            <a:r>
              <a:rPr lang="de-DE" dirty="0">
                <a:sym typeface="Wingdings"/>
              </a:rPr>
              <a:t>Wissensanker zu setzen,</a:t>
            </a:r>
          </a:p>
          <a:p>
            <a:pPr marL="171450" indent="-171450">
              <a:buFont typeface="Symbol" panose="05050102010706020507" pitchFamily="18" charset="2"/>
              <a:buChar char="-"/>
            </a:pPr>
            <a:r>
              <a:rPr lang="de-DE" dirty="0">
                <a:sym typeface="Wingdings"/>
              </a:rPr>
              <a:t>den Transfer zu unterstützen und  </a:t>
            </a:r>
          </a:p>
          <a:p>
            <a:pPr marL="171450" indent="-171450">
              <a:buFont typeface="Symbol" panose="05050102010706020507" pitchFamily="18" charset="2"/>
              <a:buChar char="-"/>
            </a:pPr>
            <a:r>
              <a:rPr lang="de-DE" dirty="0">
                <a:sym typeface="Wingdings"/>
              </a:rPr>
              <a:t>die Zusammenarbeit gedanklich abzuschließen.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200" i="0" baseline="0" dirty="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200" i="0" baseline="0" dirty="0">
                <a:sym typeface="Wingdings" pitchFamily="2" charset="2"/>
              </a:rPr>
              <a:t>Methodische Hinweise</a:t>
            </a:r>
          </a:p>
          <a:p>
            <a:pPr marL="0" indent="0">
              <a:buFont typeface="Wingdings" charset="0"/>
              <a:buNone/>
            </a:pPr>
            <a:r>
              <a:rPr lang="de-DE" dirty="0">
                <a:sym typeface="Wingdings"/>
              </a:rPr>
              <a:t>Besprechen Sie, (ggf. in Kleingruppen), welche Schlussfolgerungen Sie aus dem bisher Erarbeiteten für Ihre künftige Arbeit ableiten, z. B. über folgende Fragen: </a:t>
            </a:r>
          </a:p>
          <a:p>
            <a:pPr marL="171450" indent="-171450">
              <a:buFont typeface="Symbol" panose="05050102010706020507" pitchFamily="18" charset="2"/>
              <a:buChar char="-"/>
            </a:pPr>
            <a:r>
              <a:rPr lang="de-DE" dirty="0">
                <a:sym typeface="Wingdings"/>
              </a:rPr>
              <a:t>Was sind für Sie als Team für die Zukunft zentrale Aspekte des Draußen unterwegs seins?</a:t>
            </a:r>
          </a:p>
          <a:p>
            <a:pPr marL="171450" indent="-171450">
              <a:buFont typeface="Symbol" panose="05050102010706020507" pitchFamily="18" charset="2"/>
              <a:buChar char="-"/>
            </a:pPr>
            <a:r>
              <a:rPr lang="de-DE" dirty="0">
                <a:sym typeface="Wingdings"/>
              </a:rPr>
              <a:t>Was soll aus der bisherigen Praxis erhalten bleiben, welche Veränderungen sind erforderlich?</a:t>
            </a:r>
          </a:p>
          <a:p>
            <a:pPr marL="171450" indent="-171450">
              <a:buFont typeface="Symbol" panose="05050102010706020507" pitchFamily="18" charset="2"/>
              <a:buChar char="-"/>
            </a:pPr>
            <a:r>
              <a:rPr lang="de-DE" dirty="0">
                <a:sym typeface="Wingdings"/>
              </a:rPr>
              <a:t>Worauf wollen Sie sich als Team einigen?</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22</a:t>
            </a:fld>
            <a:endParaRPr lang="de-DE"/>
          </a:p>
        </p:txBody>
      </p:sp>
    </p:spTree>
    <p:extLst>
      <p:ext uri="{BB962C8B-B14F-4D97-AF65-F5344CB8AC3E}">
        <p14:creationId xmlns:p14="http://schemas.microsoft.com/office/powerpoint/2010/main" val="368023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i="0" baseline="0" dirty="0">
                <a:sym typeface="Wingdings" pitchFamily="2" charset="2"/>
              </a:rPr>
              <a:t> Methodische Hinweise</a:t>
            </a:r>
          </a:p>
          <a:p>
            <a:pPr marL="0" indent="0">
              <a:buFont typeface="Symbol" panose="05050102010706020507" pitchFamily="18" charset="2"/>
              <a:buNone/>
            </a:pPr>
            <a:r>
              <a:rPr lang="de-DE" dirty="0">
                <a:sym typeface="Wingdings"/>
              </a:rPr>
              <a:t>Arbeitsphasen können sehr unterschiedlich abgeschlossen werden. Methodische Anregungen für den Abschluss finden Sie z. B. hier:</a:t>
            </a:r>
          </a:p>
          <a:p>
            <a:pPr marL="0" indent="0">
              <a:buFont typeface="Symbol" panose="05050102010706020507" pitchFamily="18" charset="2"/>
              <a:buNone/>
            </a:pPr>
            <a:r>
              <a:rPr lang="de-DE" dirty="0">
                <a:sym typeface="Wingdings"/>
              </a:rPr>
              <a:t>https://www.methodenkartei.uni-oldenburg.de/methoden/</a:t>
            </a:r>
          </a:p>
          <a:p>
            <a:pPr marL="0" indent="0">
              <a:buFont typeface="Symbol" panose="05050102010706020507" pitchFamily="18" charset="2"/>
              <a:buNone/>
            </a:pPr>
            <a:r>
              <a:rPr lang="de-DE" dirty="0">
                <a:sym typeface="Wingdings"/>
              </a:rPr>
              <a:t>Oder hier</a:t>
            </a:r>
          </a:p>
          <a:p>
            <a:pPr marL="0" indent="0">
              <a:buFont typeface="Symbol" panose="05050102010706020507" pitchFamily="18" charset="2"/>
              <a:buNone/>
            </a:pPr>
            <a:r>
              <a:rPr lang="de-DE" dirty="0">
                <a:sym typeface="Wingdings"/>
              </a:rPr>
              <a:t>https://kompetenzzentrum-vielfalt-hessen.de/site/assets/files/1064/leitfaden_wir_lotsen_methodenkoffer-1.pdf</a:t>
            </a:r>
          </a:p>
          <a:p>
            <a:pPr marL="0" indent="0">
              <a:buFont typeface="Symbol" panose="05050102010706020507" pitchFamily="18" charset="2"/>
              <a:buNone/>
            </a:pPr>
            <a:endParaRPr lang="de-DE" dirty="0">
              <a:sym typeface="Wingdings"/>
            </a:endParaRPr>
          </a:p>
          <a:p>
            <a:pPr marL="0" indent="0">
              <a:buFont typeface="Symbol" panose="05050102010706020507" pitchFamily="18" charset="2"/>
              <a:buNone/>
            </a:pPr>
            <a:r>
              <a:rPr lang="de-DE" dirty="0">
                <a:sym typeface="Wingdings"/>
              </a:rPr>
              <a:t>Wenn sie gerne mit Fragen arbeiten sind mögliche Feedbackfragen:</a:t>
            </a:r>
          </a:p>
          <a:p>
            <a:pPr marL="171450" indent="-171450">
              <a:buFont typeface="Symbol" panose="05050102010706020507" pitchFamily="18" charset="2"/>
              <a:buChar char="-"/>
            </a:pPr>
            <a:r>
              <a:rPr lang="de-DE" dirty="0">
                <a:sym typeface="Wingdings"/>
              </a:rPr>
              <a:t>Das war mir heute … zu schnell, zu langsam oder genau richtig?</a:t>
            </a:r>
          </a:p>
          <a:p>
            <a:pPr marL="171450" indent="-171450">
              <a:buFont typeface="Symbol" panose="05050102010706020507" pitchFamily="18" charset="2"/>
              <a:buChar char="-"/>
            </a:pPr>
            <a:r>
              <a:rPr lang="de-DE" dirty="0">
                <a:sym typeface="Wingdings"/>
              </a:rPr>
              <a:t>Was hat mich heute begeistert?</a:t>
            </a:r>
          </a:p>
          <a:p>
            <a:pPr marL="171450" indent="-171450">
              <a:buFont typeface="Symbol" panose="05050102010706020507" pitchFamily="18" charset="2"/>
              <a:buChar char="-"/>
            </a:pPr>
            <a:r>
              <a:rPr lang="de-DE" dirty="0">
                <a:sym typeface="Wingdings"/>
              </a:rPr>
              <a:t>Was hat Ihnen heute an der Moderation gefallen? …und was an der Gruppe?</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23</a:t>
            </a:fld>
            <a:endParaRPr lang="de-DE"/>
          </a:p>
        </p:txBody>
      </p:sp>
    </p:spTree>
    <p:extLst>
      <p:ext uri="{BB962C8B-B14F-4D97-AF65-F5344CB8AC3E}">
        <p14:creationId xmlns:p14="http://schemas.microsoft.com/office/powerpoint/2010/main" val="38350193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24</a:t>
            </a:fld>
            <a:endParaRPr lang="de-DE"/>
          </a:p>
        </p:txBody>
      </p:sp>
    </p:spTree>
    <p:extLst>
      <p:ext uri="{BB962C8B-B14F-4D97-AF65-F5344CB8AC3E}">
        <p14:creationId xmlns:p14="http://schemas.microsoft.com/office/powerpoint/2010/main" val="1500694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de-DE" dirty="0"/>
          </a:p>
        </p:txBody>
      </p:sp>
      <p:sp>
        <p:nvSpPr>
          <p:cNvPr id="384" name="Google Shape;38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e-DE" sz="1200" b="0" i="0" u="none" strike="noStrike" cap="none">
                <a:solidFill>
                  <a:srgbClr val="000000"/>
                </a:solidFill>
                <a:latin typeface="Calibri"/>
                <a:ea typeface="Calibri"/>
                <a:cs typeface="Calibri"/>
                <a:sym typeface="Calibri"/>
              </a:rPr>
              <a:t>25</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69896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26</a:t>
            </a:fld>
            <a:endParaRPr lang="de-DE"/>
          </a:p>
        </p:txBody>
      </p:sp>
    </p:spTree>
    <p:extLst>
      <p:ext uri="{BB962C8B-B14F-4D97-AF65-F5344CB8AC3E}">
        <p14:creationId xmlns:p14="http://schemas.microsoft.com/office/powerpoint/2010/main" val="24526483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4" name="Inhaltsplatzhalter 4">
            <a:extLst>
              <a:ext uri="{FF2B5EF4-FFF2-40B4-BE49-F238E27FC236}">
                <a16:creationId xmlns:a16="http://schemas.microsoft.com/office/drawing/2014/main" id="{1D859160-11A9-8C48-07CE-D76115EE6F6D}"/>
              </a:ext>
            </a:extLst>
          </p:cNvPr>
          <p:cNvPicPr>
            <a:picLocks noChangeAspect="1"/>
          </p:cNvPicPr>
          <p:nvPr userDrawn="1"/>
        </p:nvPicPr>
        <p:blipFill>
          <a:blip r:embed="rId2">
            <a:alphaModFix amt="50000"/>
          </a:blip>
          <a:stretch>
            <a:fillRect/>
          </a:stretch>
        </p:blipFill>
        <p:spPr>
          <a:xfrm>
            <a:off x="0" y="-268942"/>
            <a:ext cx="12192000" cy="9144000"/>
          </a:xfrm>
          <a:prstGeom prst="rect">
            <a:avLst/>
          </a:prstGeom>
        </p:spPr>
      </p:pic>
      <p:sp>
        <p:nvSpPr>
          <p:cNvPr id="2" name="Titel 1">
            <a:extLst>
              <a:ext uri="{FF2B5EF4-FFF2-40B4-BE49-F238E27FC236}">
                <a16:creationId xmlns:a16="http://schemas.microsoft.com/office/drawing/2014/main" id="{F2731436-CFD4-5149-890D-69D0BA35994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5B8D50C-DFA6-F645-89EE-671B41416A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4" name="Datumsplatzhalter 3">
            <a:extLst>
              <a:ext uri="{FF2B5EF4-FFF2-40B4-BE49-F238E27FC236}">
                <a16:creationId xmlns:a16="http://schemas.microsoft.com/office/drawing/2014/main" id="{F395FA1D-21C0-A744-9671-B762FF029CDA}"/>
              </a:ext>
            </a:extLst>
          </p:cNvPr>
          <p:cNvSpPr>
            <a:spLocks noGrp="1"/>
          </p:cNvSpPr>
          <p:nvPr>
            <p:ph type="dt" sz="half" idx="10"/>
          </p:nvPr>
        </p:nvSpPr>
        <p:spPr/>
        <p:txBody>
          <a:bodyPr/>
          <a:lstStyle/>
          <a:p>
            <a:fld id="{7094B8E6-319C-F74D-B689-C7A7FD2BF23E}" type="datetimeFigureOut">
              <a:rPr lang="de-DE" smtClean="0"/>
              <a:t>03.09.2026</a:t>
            </a:fld>
            <a:endParaRPr lang="de-DE"/>
          </a:p>
        </p:txBody>
      </p:sp>
      <p:sp>
        <p:nvSpPr>
          <p:cNvPr id="5" name="Fußzeilenplatzhalter 4">
            <a:extLst>
              <a:ext uri="{FF2B5EF4-FFF2-40B4-BE49-F238E27FC236}">
                <a16:creationId xmlns:a16="http://schemas.microsoft.com/office/drawing/2014/main" id="{902D2F24-0CB0-8C42-96A7-8C5958851214}"/>
              </a:ext>
            </a:extLst>
          </p:cNvPr>
          <p:cNvSpPr>
            <a:spLocks noGrp="1"/>
          </p:cNvSpPr>
          <p:nvPr>
            <p:ph type="ftr" sz="quarter" idx="11"/>
          </p:nvPr>
        </p:nvSpPr>
        <p:spPr/>
        <p:txBody>
          <a:bodyPr/>
          <a:lstStyle/>
          <a:p>
            <a:endParaRPr lang="de-DE" dirty="0"/>
          </a:p>
        </p:txBody>
      </p:sp>
      <p:pic>
        <p:nvPicPr>
          <p:cNvPr id="14" name="Google Shape;26;p94" descr="FHP.WMF">
            <a:extLst>
              <a:ext uri="{FF2B5EF4-FFF2-40B4-BE49-F238E27FC236}">
                <a16:creationId xmlns:a16="http://schemas.microsoft.com/office/drawing/2014/main" id="{10ED7118-C22E-D26A-E7FA-5590923072E2}"/>
              </a:ext>
            </a:extLst>
          </p:cNvPr>
          <p:cNvPicPr preferRelativeResize="0"/>
          <p:nvPr userDrawn="1"/>
        </p:nvPicPr>
        <p:blipFill rotWithShape="1">
          <a:blip r:embed="rId3">
            <a:alphaModFix/>
          </a:blip>
          <a:srcRect/>
          <a:stretch/>
        </p:blipFill>
        <p:spPr>
          <a:xfrm>
            <a:off x="6711188" y="6533779"/>
            <a:ext cx="604707" cy="240080"/>
          </a:xfrm>
          <a:prstGeom prst="rect">
            <a:avLst/>
          </a:prstGeom>
          <a:noFill/>
          <a:ln>
            <a:noFill/>
          </a:ln>
        </p:spPr>
      </p:pic>
      <p:pic>
        <p:nvPicPr>
          <p:cNvPr id="15" name="Google Shape;25;p94">
            <a:extLst>
              <a:ext uri="{FF2B5EF4-FFF2-40B4-BE49-F238E27FC236}">
                <a16:creationId xmlns:a16="http://schemas.microsoft.com/office/drawing/2014/main" id="{C8D278A7-FD0E-B9AB-317B-2F0FA31AFF11}"/>
              </a:ext>
            </a:extLst>
          </p:cNvPr>
          <p:cNvPicPr preferRelativeResize="0"/>
          <p:nvPr userDrawn="1"/>
        </p:nvPicPr>
        <p:blipFill rotWithShape="1">
          <a:blip r:embed="rId4">
            <a:alphaModFix/>
          </a:blip>
          <a:srcRect/>
          <a:stretch/>
        </p:blipFill>
        <p:spPr>
          <a:xfrm>
            <a:off x="7013542" y="5710885"/>
            <a:ext cx="2342981" cy="1656052"/>
          </a:xfrm>
          <a:prstGeom prst="rect">
            <a:avLst/>
          </a:prstGeom>
          <a:noFill/>
          <a:ln>
            <a:noFill/>
          </a:ln>
        </p:spPr>
      </p:pic>
      <p:pic>
        <p:nvPicPr>
          <p:cNvPr id="16" name="Grafik 15" descr="Ein Bild, das Text, Schrift, Grafiken, Logo enthält.&#10;&#10;KI-generierte Inhalte können fehlerhaft sein.">
            <a:extLst>
              <a:ext uri="{FF2B5EF4-FFF2-40B4-BE49-F238E27FC236}">
                <a16:creationId xmlns:a16="http://schemas.microsoft.com/office/drawing/2014/main" id="{6F00A6AE-5308-BFD9-7980-F660A769F656}"/>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a:off x="9041339" y="6338275"/>
            <a:ext cx="1719846" cy="428051"/>
          </a:xfrm>
          <a:prstGeom prst="rect">
            <a:avLst/>
          </a:prstGeom>
        </p:spPr>
      </p:pic>
      <p:pic>
        <p:nvPicPr>
          <p:cNvPr id="17" name="Grafik 16" descr="Ein Bild, das Schrift, Grafiken, Logo, Screenshot enthält.&#10;&#10;KI-generierte Inhalte können fehlerhaft sein.">
            <a:extLst>
              <a:ext uri="{FF2B5EF4-FFF2-40B4-BE49-F238E27FC236}">
                <a16:creationId xmlns:a16="http://schemas.microsoft.com/office/drawing/2014/main" id="{B83BC694-13AC-FBD4-8865-DDE7E36CC535}"/>
              </a:ext>
            </a:extLst>
          </p:cNvPr>
          <p:cNvPicPr>
            <a:picLocks noChangeAspect="1"/>
          </p:cNvPicPr>
          <p:nvPr userDrawn="1"/>
        </p:nvPicPr>
        <p:blipFill>
          <a:blip r:embed="rId6"/>
          <a:stretch>
            <a:fillRect/>
          </a:stretch>
        </p:blipFill>
        <p:spPr>
          <a:xfrm>
            <a:off x="10847703" y="6278492"/>
            <a:ext cx="1219586" cy="487834"/>
          </a:xfrm>
          <a:prstGeom prst="rect">
            <a:avLst/>
          </a:prstGeom>
        </p:spPr>
      </p:pic>
      <p:sp>
        <p:nvSpPr>
          <p:cNvPr id="25" name="Textfeld 24">
            <a:extLst>
              <a:ext uri="{FF2B5EF4-FFF2-40B4-BE49-F238E27FC236}">
                <a16:creationId xmlns:a16="http://schemas.microsoft.com/office/drawing/2014/main" id="{1E2D14BE-0731-5174-E92D-BD2F2EF36C20}"/>
              </a:ext>
            </a:extLst>
          </p:cNvPr>
          <p:cNvSpPr txBox="1"/>
          <p:nvPr userDrawn="1"/>
        </p:nvSpPr>
        <p:spPr>
          <a:xfrm>
            <a:off x="124711" y="6281416"/>
            <a:ext cx="3969572" cy="492443"/>
          </a:xfrm>
          <a:prstGeom prst="rect">
            <a:avLst/>
          </a:prstGeom>
          <a:noFill/>
        </p:spPr>
        <p:txBody>
          <a:bodyPr wrap="square" rtlCol="0">
            <a:spAutoFit/>
          </a:bodyPr>
          <a:lstStyle/>
          <a:p>
            <a:r>
              <a:rPr lang="de-DE" sz="1300" dirty="0"/>
              <a:t>Brandenburger Bildungsplan, S. 240,</a:t>
            </a:r>
          </a:p>
          <a:p>
            <a:r>
              <a:rPr lang="de-DE" sz="1300" dirty="0"/>
              <a:t>Sebastian </a:t>
            </a:r>
            <a:r>
              <a:rPr lang="de-DE" sz="1300" dirty="0" err="1"/>
              <a:t>Treytnar</a:t>
            </a:r>
            <a:endParaRPr lang="de-DE" sz="1300" dirty="0"/>
          </a:p>
        </p:txBody>
      </p:sp>
    </p:spTree>
    <p:extLst>
      <p:ext uri="{BB962C8B-B14F-4D97-AF65-F5344CB8AC3E}">
        <p14:creationId xmlns:p14="http://schemas.microsoft.com/office/powerpoint/2010/main" val="4054752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342EB-8531-8744-96F4-B8A7F0B571A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71D92A7-9153-524B-9D5D-617363FFC86A}"/>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828AE5F4-BD91-5D43-9FDF-75B123FE608F}"/>
              </a:ext>
            </a:extLst>
          </p:cNvPr>
          <p:cNvSpPr>
            <a:spLocks noGrp="1"/>
          </p:cNvSpPr>
          <p:nvPr>
            <p:ph type="dt" sz="half" idx="10"/>
          </p:nvPr>
        </p:nvSpPr>
        <p:spPr/>
        <p:txBody>
          <a:bodyPr/>
          <a:lstStyle/>
          <a:p>
            <a:fld id="{7094B8E6-319C-F74D-B689-C7A7FD2BF23E}" type="datetimeFigureOut">
              <a:rPr lang="de-DE" smtClean="0"/>
              <a:t>03.09.2026</a:t>
            </a:fld>
            <a:endParaRPr lang="de-DE"/>
          </a:p>
        </p:txBody>
      </p:sp>
      <p:sp>
        <p:nvSpPr>
          <p:cNvPr id="5" name="Fußzeilenplatzhalter 4">
            <a:extLst>
              <a:ext uri="{FF2B5EF4-FFF2-40B4-BE49-F238E27FC236}">
                <a16:creationId xmlns:a16="http://schemas.microsoft.com/office/drawing/2014/main" id="{D9CA6A8F-4600-A546-ABDE-3BD2040DDBF9}"/>
              </a:ext>
            </a:extLst>
          </p:cNvPr>
          <p:cNvSpPr>
            <a:spLocks noGrp="1"/>
          </p:cNvSpPr>
          <p:nvPr>
            <p:ph type="ftr" sz="quarter" idx="11"/>
          </p:nvPr>
        </p:nvSpPr>
        <p:spPr>
          <a:xfrm>
            <a:off x="3666815" y="6368461"/>
            <a:ext cx="4114800" cy="365125"/>
          </a:xfrm>
        </p:spPr>
        <p:txBody>
          <a:bodyPr/>
          <a:lstStyle/>
          <a:p>
            <a:endParaRPr lang="de-DE" dirty="0"/>
          </a:p>
        </p:txBody>
      </p:sp>
    </p:spTree>
    <p:extLst>
      <p:ext uri="{BB962C8B-B14F-4D97-AF65-F5344CB8AC3E}">
        <p14:creationId xmlns:p14="http://schemas.microsoft.com/office/powerpoint/2010/main" val="2875368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1EA5E4-DF31-2B4C-A011-99B55B7E039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B791E61-B460-A14D-9C89-5EBEBAC35C64}"/>
              </a:ext>
            </a:extLst>
          </p:cNvPr>
          <p:cNvSpPr>
            <a:spLocks noGrp="1"/>
          </p:cNvSpPr>
          <p:nvPr>
            <p:ph type="dt" sz="half" idx="10"/>
          </p:nvPr>
        </p:nvSpPr>
        <p:spPr/>
        <p:txBody>
          <a:bodyPr/>
          <a:lstStyle/>
          <a:p>
            <a:fld id="{7094B8E6-319C-F74D-B689-C7A7FD2BF23E}" type="datetimeFigureOut">
              <a:rPr lang="de-DE" smtClean="0"/>
              <a:t>03.09.2026</a:t>
            </a:fld>
            <a:endParaRPr lang="de-DE"/>
          </a:p>
        </p:txBody>
      </p:sp>
      <p:sp>
        <p:nvSpPr>
          <p:cNvPr id="4" name="Fußzeilenplatzhalter 3">
            <a:extLst>
              <a:ext uri="{FF2B5EF4-FFF2-40B4-BE49-F238E27FC236}">
                <a16:creationId xmlns:a16="http://schemas.microsoft.com/office/drawing/2014/main" id="{35815FE6-C964-0140-AC2D-EA21091AFC8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9B0D32-2AF6-1F4C-A56B-58A211652C0A}"/>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99436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899CD81-CD35-B242-9BB6-EAAC49C257BE}"/>
              </a:ext>
            </a:extLst>
          </p:cNvPr>
          <p:cNvSpPr>
            <a:spLocks noGrp="1"/>
          </p:cNvSpPr>
          <p:nvPr>
            <p:ph type="dt" sz="half" idx="10"/>
          </p:nvPr>
        </p:nvSpPr>
        <p:spPr/>
        <p:txBody>
          <a:bodyPr/>
          <a:lstStyle/>
          <a:p>
            <a:fld id="{7094B8E6-319C-F74D-B689-C7A7FD2BF23E}" type="datetimeFigureOut">
              <a:rPr lang="de-DE" smtClean="0"/>
              <a:t>03.09.2026</a:t>
            </a:fld>
            <a:endParaRPr lang="de-DE"/>
          </a:p>
        </p:txBody>
      </p:sp>
      <p:sp>
        <p:nvSpPr>
          <p:cNvPr id="3" name="Fußzeilenplatzhalter 2">
            <a:extLst>
              <a:ext uri="{FF2B5EF4-FFF2-40B4-BE49-F238E27FC236}">
                <a16:creationId xmlns:a16="http://schemas.microsoft.com/office/drawing/2014/main" id="{039156A2-42E3-1E4A-A615-D3B26449DF9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010F032-6C2E-264E-A9FC-FEB1A5165BC8}"/>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49324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A973AB2-9BD2-DB4B-9212-D96B41AAB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42C7CB49-FC88-6B4A-8166-03F34EFF1C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5A638B62-7F1B-A34C-A659-3E552B60C7CC}"/>
              </a:ext>
            </a:extLst>
          </p:cNvPr>
          <p:cNvSpPr>
            <a:spLocks noGrp="1"/>
          </p:cNvSpPr>
          <p:nvPr>
            <p:ph type="dt" sz="half" idx="2"/>
          </p:nvPr>
        </p:nvSpPr>
        <p:spPr>
          <a:xfrm>
            <a:off x="838200" y="6356350"/>
            <a:ext cx="9057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4B8E6-319C-F74D-B689-C7A7FD2BF23E}" type="datetimeFigureOut">
              <a:rPr lang="de-DE" smtClean="0"/>
              <a:t>03.09.2026</a:t>
            </a:fld>
            <a:endParaRPr lang="de-DE" dirty="0"/>
          </a:p>
        </p:txBody>
      </p:sp>
      <p:sp>
        <p:nvSpPr>
          <p:cNvPr id="5" name="Fußzeilenplatzhalter 4">
            <a:extLst>
              <a:ext uri="{FF2B5EF4-FFF2-40B4-BE49-F238E27FC236}">
                <a16:creationId xmlns:a16="http://schemas.microsoft.com/office/drawing/2014/main" id="{666CBB6F-B7DD-2B40-86C8-4768656B6083}"/>
              </a:ext>
            </a:extLst>
          </p:cNvPr>
          <p:cNvSpPr>
            <a:spLocks noGrp="1"/>
          </p:cNvSpPr>
          <p:nvPr>
            <p:ph type="ftr" sz="quarter" idx="3"/>
          </p:nvPr>
        </p:nvSpPr>
        <p:spPr>
          <a:xfrm>
            <a:off x="1889289" y="635634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Foliennummernplatzhalter 5">
            <a:extLst>
              <a:ext uri="{FF2B5EF4-FFF2-40B4-BE49-F238E27FC236}">
                <a16:creationId xmlns:a16="http://schemas.microsoft.com/office/drawing/2014/main" id="{84A9A49D-F772-4A43-BE99-E74EC8F72C76}"/>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7" name="Foliennummernplatzhalter 5">
            <a:extLst>
              <a:ext uri="{FF2B5EF4-FFF2-40B4-BE49-F238E27FC236}">
                <a16:creationId xmlns:a16="http://schemas.microsoft.com/office/drawing/2014/main" id="{DD54C878-2DD2-4A2D-96D7-CCFE9A96AE43}"/>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8" name="Grafik 7" descr="Ein Bild, das Text, Schrift, Grafiken, Logo enthält.&#10;&#10;KI-generierte Inhalte können fehlerhaft sein.">
            <a:extLst>
              <a:ext uri="{FF2B5EF4-FFF2-40B4-BE49-F238E27FC236}">
                <a16:creationId xmlns:a16="http://schemas.microsoft.com/office/drawing/2014/main" id="{6AF0180A-5EBA-42B3-B79E-DC3B55017B26}"/>
              </a:ext>
            </a:extLst>
          </p:cNvPr>
          <p:cNvPicPr>
            <a:picLocks noChangeAspect="1"/>
          </p:cNvPicPr>
          <p:nvPr userDrawn="1"/>
        </p:nvPicPr>
        <p:blipFill>
          <a:blip r:embed="rId6"/>
          <a:stretch>
            <a:fillRect/>
          </a:stretch>
        </p:blipFill>
        <p:spPr>
          <a:xfrm>
            <a:off x="9041339" y="6338275"/>
            <a:ext cx="1719846" cy="428051"/>
          </a:xfrm>
          <a:prstGeom prst="rect">
            <a:avLst/>
          </a:prstGeom>
        </p:spPr>
      </p:pic>
      <p:pic>
        <p:nvPicPr>
          <p:cNvPr id="10" name="Google Shape;25;p94">
            <a:extLst>
              <a:ext uri="{FF2B5EF4-FFF2-40B4-BE49-F238E27FC236}">
                <a16:creationId xmlns:a16="http://schemas.microsoft.com/office/drawing/2014/main" id="{126B7EF1-E907-4A70-8205-FD1D0F5A14E6}"/>
              </a:ext>
            </a:extLst>
          </p:cNvPr>
          <p:cNvPicPr preferRelativeResize="0"/>
          <p:nvPr userDrawn="1"/>
        </p:nvPicPr>
        <p:blipFill rotWithShape="1">
          <a:blip r:embed="rId7">
            <a:alphaModFix/>
          </a:blip>
          <a:srcRect/>
          <a:stretch/>
        </p:blipFill>
        <p:spPr>
          <a:xfrm>
            <a:off x="7013542" y="5710885"/>
            <a:ext cx="2342981" cy="1656052"/>
          </a:xfrm>
          <a:prstGeom prst="rect">
            <a:avLst/>
          </a:prstGeom>
          <a:noFill/>
          <a:ln>
            <a:noFill/>
          </a:ln>
        </p:spPr>
      </p:pic>
      <p:pic>
        <p:nvPicPr>
          <p:cNvPr id="11" name="Google Shape;26;p94" descr="FHP.WMF">
            <a:extLst>
              <a:ext uri="{FF2B5EF4-FFF2-40B4-BE49-F238E27FC236}">
                <a16:creationId xmlns:a16="http://schemas.microsoft.com/office/drawing/2014/main" id="{1A22CB0E-06D3-4E7E-A251-E4AEC40BC9F4}"/>
              </a:ext>
            </a:extLst>
          </p:cNvPr>
          <p:cNvPicPr preferRelativeResize="0"/>
          <p:nvPr userDrawn="1"/>
        </p:nvPicPr>
        <p:blipFill rotWithShape="1">
          <a:blip r:embed="rId8">
            <a:alphaModFix/>
          </a:blip>
          <a:srcRect/>
          <a:stretch/>
        </p:blipFill>
        <p:spPr>
          <a:xfrm>
            <a:off x="6711188" y="6533779"/>
            <a:ext cx="604707" cy="240080"/>
          </a:xfrm>
          <a:prstGeom prst="rect">
            <a:avLst/>
          </a:prstGeom>
          <a:noFill/>
          <a:ln>
            <a:noFill/>
          </a:ln>
        </p:spPr>
      </p:pic>
      <p:pic>
        <p:nvPicPr>
          <p:cNvPr id="14" name="Grafik 13" descr="Ein Bild, das Schrift, Grafiken, Logo, Screenshot enthält.&#10;&#10;KI-generierte Inhalte können fehlerhaft sein.">
            <a:extLst>
              <a:ext uri="{FF2B5EF4-FFF2-40B4-BE49-F238E27FC236}">
                <a16:creationId xmlns:a16="http://schemas.microsoft.com/office/drawing/2014/main" id="{C136581A-A50D-2619-A358-DC0A30662D8D}"/>
              </a:ext>
            </a:extLst>
          </p:cNvPr>
          <p:cNvPicPr>
            <a:picLocks noChangeAspect="1"/>
          </p:cNvPicPr>
          <p:nvPr userDrawn="1"/>
        </p:nvPicPr>
        <p:blipFill>
          <a:blip r:embed="rId9"/>
          <a:stretch>
            <a:fillRect/>
          </a:stretch>
        </p:blipFill>
        <p:spPr>
          <a:xfrm>
            <a:off x="10847703" y="6278492"/>
            <a:ext cx="1219586" cy="487834"/>
          </a:xfrm>
          <a:prstGeom prst="rect">
            <a:avLst/>
          </a:prstGeom>
        </p:spPr>
      </p:pic>
    </p:spTree>
    <p:extLst>
      <p:ext uri="{BB962C8B-B14F-4D97-AF65-F5344CB8AC3E}">
        <p14:creationId xmlns:p14="http://schemas.microsoft.com/office/powerpoint/2010/main" val="615554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p:cNvPicPr>
            <a:picLocks noChangeAspect="1"/>
          </p:cNvPicPr>
          <p:nvPr/>
        </p:nvPicPr>
        <p:blipFill>
          <a:blip r:embed="rId3"/>
          <a:stretch>
            <a:fillRect/>
          </a:stretch>
        </p:blipFill>
        <p:spPr>
          <a:xfrm>
            <a:off x="0" y="5664"/>
            <a:ext cx="5459402" cy="6852336"/>
          </a:xfrm>
          <a:prstGeom prst="rect">
            <a:avLst/>
          </a:prstGeom>
        </p:spPr>
      </p:pic>
      <p:sp>
        <p:nvSpPr>
          <p:cNvPr id="5" name="Textfeld 4"/>
          <p:cNvSpPr txBox="1"/>
          <p:nvPr/>
        </p:nvSpPr>
        <p:spPr>
          <a:xfrm>
            <a:off x="0" y="6590726"/>
            <a:ext cx="3510898" cy="261610"/>
          </a:xfrm>
          <a:prstGeom prst="rect">
            <a:avLst/>
          </a:prstGeom>
          <a:noFill/>
        </p:spPr>
        <p:txBody>
          <a:bodyPr wrap="none" rtlCol="0">
            <a:spAutoFit/>
          </a:bodyPr>
          <a:lstStyle/>
          <a:p>
            <a:r>
              <a:rPr lang="de-DE" sz="1100" dirty="0"/>
              <a:t>Bildungsplan Brandenburg, S. 140, Team Menschenskinder</a:t>
            </a:r>
          </a:p>
        </p:txBody>
      </p:sp>
      <p:sp>
        <p:nvSpPr>
          <p:cNvPr id="7" name="Titel 3">
            <a:extLst>
              <a:ext uri="{FF2B5EF4-FFF2-40B4-BE49-F238E27FC236}">
                <a16:creationId xmlns:a16="http://schemas.microsoft.com/office/drawing/2014/main" id="{C3E58A13-F24C-242E-370D-556BC57F180A}"/>
              </a:ext>
            </a:extLst>
          </p:cNvPr>
          <p:cNvSpPr txBox="1">
            <a:spLocks/>
          </p:cNvSpPr>
          <p:nvPr/>
        </p:nvSpPr>
        <p:spPr>
          <a:xfrm>
            <a:off x="5780931" y="520861"/>
            <a:ext cx="5892800" cy="4700572"/>
          </a:xfrm>
          <a:prstGeom prst="rect">
            <a:avLst/>
          </a:prstGeom>
          <a:noFill/>
          <a:ln w="28575" cmpd="sng">
            <a:solidFill>
              <a:srgbClr val="008000"/>
            </a:solid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e-DE" sz="2800" b="1" dirty="0">
              <a:solidFill>
                <a:srgbClr val="FF0000"/>
              </a:solidFill>
              <a:latin typeface="Calibri" charset="0"/>
              <a:ea typeface="Calibri" charset="0"/>
              <a:cs typeface="Calibri" charset="0"/>
            </a:endParaRPr>
          </a:p>
          <a:p>
            <a:pPr algn="ctr"/>
            <a:endParaRPr lang="de-DE" sz="2800" b="1" dirty="0">
              <a:solidFill>
                <a:schemeClr val="accent1"/>
              </a:solidFill>
              <a:latin typeface="Calibri" charset="0"/>
              <a:ea typeface="Calibri" charset="0"/>
              <a:cs typeface="Calibri" charset="0"/>
            </a:endParaRPr>
          </a:p>
          <a:p>
            <a:pPr algn="ctr"/>
            <a:endParaRPr lang="de-DE" sz="2800" b="1" dirty="0">
              <a:solidFill>
                <a:schemeClr val="accent1"/>
              </a:solidFill>
              <a:latin typeface="Calibri" charset="0"/>
              <a:ea typeface="Calibri" charset="0"/>
              <a:cs typeface="Calibri" charset="0"/>
            </a:endParaRPr>
          </a:p>
          <a:p>
            <a:pPr algn="ctr"/>
            <a:endParaRPr lang="de-DE" sz="2800" b="1" dirty="0">
              <a:solidFill>
                <a:schemeClr val="accent1"/>
              </a:solidFill>
              <a:latin typeface="Calibri" charset="0"/>
              <a:ea typeface="Calibri" charset="0"/>
              <a:cs typeface="Calibri" charset="0"/>
            </a:endParaRPr>
          </a:p>
          <a:p>
            <a:pPr algn="ctr"/>
            <a:endParaRPr lang="de-DE" sz="2800" b="1" dirty="0">
              <a:solidFill>
                <a:schemeClr val="accent1"/>
              </a:solidFill>
              <a:latin typeface="Calibri" charset="0"/>
              <a:ea typeface="Calibri" charset="0"/>
              <a:cs typeface="Calibri" charset="0"/>
            </a:endParaRPr>
          </a:p>
          <a:p>
            <a:pPr algn="ctr"/>
            <a:r>
              <a:rPr lang="de-DE" sz="2800" b="1" dirty="0">
                <a:solidFill>
                  <a:schemeClr val="accent1"/>
                </a:solidFill>
                <a:latin typeface="Calibri" charset="0"/>
                <a:ea typeface="Calibri" charset="0"/>
                <a:cs typeface="Calibri" charset="0"/>
              </a:rPr>
              <a:t>Brandenburger Bildungsplan</a:t>
            </a:r>
          </a:p>
          <a:p>
            <a:pPr algn="ctr"/>
            <a:r>
              <a:rPr lang="de-DE" sz="2800" b="1" dirty="0">
                <a:solidFill>
                  <a:schemeClr val="accent1"/>
                </a:solidFill>
                <a:latin typeface="Calibri" charset="0"/>
                <a:ea typeface="Calibri" charset="0"/>
                <a:cs typeface="Calibri" charset="0"/>
              </a:rPr>
              <a:t>„Draußen unterwegs sein“</a:t>
            </a:r>
          </a:p>
          <a:p>
            <a:pPr algn="ctr"/>
            <a:endParaRPr lang="de-DE" sz="2800" dirty="0">
              <a:latin typeface="Calibri" charset="0"/>
              <a:ea typeface="Calibri" charset="0"/>
              <a:cs typeface="Calibri" charset="0"/>
            </a:endParaRPr>
          </a:p>
          <a:p>
            <a:pPr algn="ctr"/>
            <a:endParaRPr lang="de-DE" sz="2800" b="1" dirty="0">
              <a:latin typeface="Calibri" charset="0"/>
              <a:ea typeface="Calibri" charset="0"/>
              <a:cs typeface="Calibri" charset="0"/>
            </a:endParaRPr>
          </a:p>
          <a:p>
            <a:pPr algn="ctr"/>
            <a:r>
              <a:rPr lang="de-DE" sz="2800" b="1" dirty="0">
                <a:latin typeface="Calibri" charset="0"/>
                <a:ea typeface="Calibri" charset="0"/>
                <a:cs typeface="Calibri" charset="0"/>
              </a:rPr>
              <a:t> </a:t>
            </a:r>
          </a:p>
        </p:txBody>
      </p:sp>
      <p:pic>
        <p:nvPicPr>
          <p:cNvPr id="2" name="Inhaltsplatzhalter 5">
            <a:extLst>
              <a:ext uri="{FF2B5EF4-FFF2-40B4-BE49-F238E27FC236}">
                <a16:creationId xmlns:a16="http://schemas.microsoft.com/office/drawing/2014/main" id="{E1508F45-425B-E0B5-0E10-02B936CC15DC}"/>
              </a:ext>
            </a:extLst>
          </p:cNvPr>
          <p:cNvPicPr>
            <a:picLocks noChangeAspect="1"/>
          </p:cNvPicPr>
          <p:nvPr/>
        </p:nvPicPr>
        <p:blipFill>
          <a:blip r:embed="rId4"/>
          <a:stretch>
            <a:fillRect/>
          </a:stretch>
        </p:blipFill>
        <p:spPr>
          <a:xfrm>
            <a:off x="9701568" y="534308"/>
            <a:ext cx="1886566" cy="1886566"/>
          </a:xfrm>
          <a:prstGeom prst="rect">
            <a:avLst/>
          </a:prstGeom>
        </p:spPr>
      </p:pic>
    </p:spTree>
    <p:extLst>
      <p:ext uri="{BB962C8B-B14F-4D97-AF65-F5344CB8AC3E}">
        <p14:creationId xmlns:p14="http://schemas.microsoft.com/office/powerpoint/2010/main" val="3010681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6588B-46A1-5079-F431-E3517A1E35C6}"/>
              </a:ext>
            </a:extLst>
          </p:cNvPr>
          <p:cNvSpPr>
            <a:spLocks noGrp="1"/>
          </p:cNvSpPr>
          <p:nvPr>
            <p:ph type="title"/>
          </p:nvPr>
        </p:nvSpPr>
        <p:spPr>
          <a:noFill/>
        </p:spPr>
        <p:txBody>
          <a:bodyPr/>
          <a:lstStyle/>
          <a:p>
            <a:r>
              <a:rPr lang="de-DE" dirty="0"/>
              <a:t>Guten Tag!	</a:t>
            </a:r>
          </a:p>
        </p:txBody>
      </p:sp>
      <p:sp>
        <p:nvSpPr>
          <p:cNvPr id="3" name="Inhaltsplatzhalter 2">
            <a:extLst>
              <a:ext uri="{FF2B5EF4-FFF2-40B4-BE49-F238E27FC236}">
                <a16:creationId xmlns:a16="http://schemas.microsoft.com/office/drawing/2014/main" id="{D6DD8608-DD7D-8E12-4919-CD6EA276C733}"/>
              </a:ext>
            </a:extLst>
          </p:cNvPr>
          <p:cNvSpPr>
            <a:spLocks noGrp="1"/>
          </p:cNvSpPr>
          <p:nvPr>
            <p:ph idx="1"/>
          </p:nvPr>
        </p:nvSpPr>
        <p:spPr>
          <a:noFill/>
        </p:spPr>
        <p:txBody>
          <a:bodyPr>
            <a:normAutofit fontScale="92500" lnSpcReduction="20000"/>
          </a:bodyPr>
          <a:lstStyle/>
          <a:p>
            <a:r>
              <a:rPr lang="de-DE" sz="2000" dirty="0"/>
              <a:t>Liebe Kita-Leitung, liebe pädagogische Fachkraft, </a:t>
            </a:r>
          </a:p>
          <a:p>
            <a:endParaRPr lang="de-DE" sz="2000" dirty="0"/>
          </a:p>
          <a:p>
            <a:r>
              <a:rPr lang="de-DE" sz="2000" dirty="0"/>
              <a:t>Sie möchten den Bildungsplan etwas besser kennenlernen, im Team verschiedene Bereiche oder Themen des Bildungsplans genauer in den Blick nehmen, im Team diskutieren und Ihre pädagogische Arbeit weiterentwickeln?</a:t>
            </a:r>
          </a:p>
          <a:p>
            <a:r>
              <a:rPr lang="de-DE" sz="2000" dirty="0"/>
              <a:t>Mit diesem Foliensatz, der hauptverantwortlich von Caroline Jeckel erstellt wurde, möchten wir Sie und ihr Team in Ihrem Vorhaben unterstützen. </a:t>
            </a:r>
          </a:p>
          <a:p>
            <a:r>
              <a:rPr lang="de-DE" sz="2000" dirty="0"/>
              <a:t>Sie finden unter einigen Folien ergänzende Gedanken in der Notiz- oder Kommentarfunktion sowie methodische Hinweise, die den Austausch im Team anregen und die gemeinsame Arbeit begleiten können.</a:t>
            </a:r>
          </a:p>
          <a:p>
            <a:endParaRPr lang="de-DE" sz="2000" dirty="0"/>
          </a:p>
          <a:p>
            <a:r>
              <a:rPr lang="de-DE" sz="2000" dirty="0"/>
              <a:t>Wir wünschen Ihnen eine inspirierende Arbeit mit dem Bildungsplan!</a:t>
            </a:r>
          </a:p>
          <a:p>
            <a:endParaRPr lang="de-DE" sz="2000" dirty="0"/>
          </a:p>
          <a:p>
            <a:r>
              <a:rPr lang="de-DE" sz="2000" dirty="0"/>
              <a:t>Ihr BIfF-Team</a:t>
            </a:r>
          </a:p>
        </p:txBody>
      </p:sp>
    </p:spTree>
    <p:extLst>
      <p:ext uri="{BB962C8B-B14F-4D97-AF65-F5344CB8AC3E}">
        <p14:creationId xmlns:p14="http://schemas.microsoft.com/office/powerpoint/2010/main" val="3312234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636BFDBD-A28F-D22A-8BA0-BE7100EDCC49}"/>
              </a:ext>
            </a:extLst>
          </p:cNvPr>
          <p:cNvSpPr>
            <a:spLocks noGrp="1"/>
          </p:cNvSpPr>
          <p:nvPr>
            <p:ph type="title"/>
          </p:nvPr>
        </p:nvSpPr>
        <p:spPr>
          <a:xfrm>
            <a:off x="838200" y="365125"/>
            <a:ext cx="10926170" cy="1325563"/>
          </a:xfrm>
        </p:spPr>
        <p:txBody>
          <a:bodyPr/>
          <a:lstStyle/>
          <a:p>
            <a:r>
              <a:rPr lang="de-DE" b="1" dirty="0">
                <a:latin typeface="Calibri" charset="0"/>
                <a:ea typeface="Calibri" charset="0"/>
                <a:cs typeface="Calibri" charset="0"/>
              </a:rPr>
              <a:t>Gemeinsamer Einstieg und Stimmungsabfrage</a:t>
            </a:r>
            <a:endParaRPr lang="de-DE" dirty="0"/>
          </a:p>
        </p:txBody>
      </p:sp>
      <p:pic>
        <p:nvPicPr>
          <p:cNvPr id="3" name="Grafik 2">
            <a:extLst>
              <a:ext uri="{FF2B5EF4-FFF2-40B4-BE49-F238E27FC236}">
                <a16:creationId xmlns:a16="http://schemas.microsoft.com/office/drawing/2014/main" id="{B0F23674-BFCB-0CB4-4C91-84F48951E903}"/>
              </a:ext>
            </a:extLst>
          </p:cNvPr>
          <p:cNvPicPr>
            <a:picLocks noChangeAspect="1"/>
          </p:cNvPicPr>
          <p:nvPr/>
        </p:nvPicPr>
        <p:blipFill>
          <a:blip r:embed="rId3"/>
          <a:stretch>
            <a:fillRect/>
          </a:stretch>
        </p:blipFill>
        <p:spPr>
          <a:xfrm>
            <a:off x="6096000" y="1661663"/>
            <a:ext cx="2870579" cy="1914676"/>
          </a:xfrm>
          <a:prstGeom prst="rect">
            <a:avLst/>
          </a:prstGeom>
        </p:spPr>
      </p:pic>
      <p:sp>
        <p:nvSpPr>
          <p:cNvPr id="6" name="Textfeld 5">
            <a:extLst>
              <a:ext uri="{FF2B5EF4-FFF2-40B4-BE49-F238E27FC236}">
                <a16:creationId xmlns:a16="http://schemas.microsoft.com/office/drawing/2014/main" id="{BE02DB45-C386-FD17-FDD2-CEF19844407C}"/>
              </a:ext>
            </a:extLst>
          </p:cNvPr>
          <p:cNvSpPr txBox="1"/>
          <p:nvPr/>
        </p:nvSpPr>
        <p:spPr>
          <a:xfrm>
            <a:off x="2924033" y="3576339"/>
            <a:ext cx="1086134" cy="215444"/>
          </a:xfrm>
          <a:prstGeom prst="rect">
            <a:avLst/>
          </a:prstGeom>
          <a:noFill/>
        </p:spPr>
        <p:txBody>
          <a:bodyPr wrap="square" rtlCol="0">
            <a:spAutoFit/>
          </a:bodyPr>
          <a:lstStyle/>
          <a:p>
            <a:r>
              <a:rPr lang="de-DE" sz="800" i="0" dirty="0">
                <a:effectLst/>
              </a:rPr>
              <a:t>3</a:t>
            </a:r>
            <a:r>
              <a:rPr lang="de-DE" sz="800" i="0" dirty="0">
                <a:solidFill>
                  <a:srgbClr val="353535"/>
                </a:solidFill>
                <a:effectLst/>
              </a:rPr>
              <a:t>.</a:t>
            </a:r>
          </a:p>
        </p:txBody>
      </p:sp>
      <p:pic>
        <p:nvPicPr>
          <p:cNvPr id="8" name="Grafik 7">
            <a:extLst>
              <a:ext uri="{FF2B5EF4-FFF2-40B4-BE49-F238E27FC236}">
                <a16:creationId xmlns:a16="http://schemas.microsoft.com/office/drawing/2014/main" id="{C9DE6C7E-D267-260E-EEDD-68D68668D69F}"/>
              </a:ext>
            </a:extLst>
          </p:cNvPr>
          <p:cNvPicPr>
            <a:picLocks noChangeAspect="1"/>
          </p:cNvPicPr>
          <p:nvPr/>
        </p:nvPicPr>
        <p:blipFill>
          <a:blip r:embed="rId4"/>
          <a:stretch>
            <a:fillRect/>
          </a:stretch>
        </p:blipFill>
        <p:spPr>
          <a:xfrm>
            <a:off x="3225420" y="3576339"/>
            <a:ext cx="2870579" cy="1914676"/>
          </a:xfrm>
          <a:prstGeom prst="rect">
            <a:avLst/>
          </a:prstGeom>
        </p:spPr>
      </p:pic>
      <p:sp>
        <p:nvSpPr>
          <p:cNvPr id="10" name="Textfeld 9">
            <a:extLst>
              <a:ext uri="{FF2B5EF4-FFF2-40B4-BE49-F238E27FC236}">
                <a16:creationId xmlns:a16="http://schemas.microsoft.com/office/drawing/2014/main" id="{256C1907-391B-CB06-3250-7E7F5F91703A}"/>
              </a:ext>
            </a:extLst>
          </p:cNvPr>
          <p:cNvSpPr txBox="1"/>
          <p:nvPr/>
        </p:nvSpPr>
        <p:spPr>
          <a:xfrm>
            <a:off x="8966579" y="1661663"/>
            <a:ext cx="1860644" cy="215444"/>
          </a:xfrm>
          <a:prstGeom prst="rect">
            <a:avLst/>
          </a:prstGeom>
          <a:noFill/>
        </p:spPr>
        <p:txBody>
          <a:bodyPr wrap="square" rtlCol="0">
            <a:spAutoFit/>
          </a:bodyPr>
          <a:lstStyle/>
          <a:p>
            <a:pPr algn="l"/>
            <a:r>
              <a:rPr lang="de-DE" sz="800" dirty="0"/>
              <a:t>2.</a:t>
            </a:r>
          </a:p>
        </p:txBody>
      </p:sp>
      <p:pic>
        <p:nvPicPr>
          <p:cNvPr id="5" name="Grafik 4">
            <a:extLst>
              <a:ext uri="{FF2B5EF4-FFF2-40B4-BE49-F238E27FC236}">
                <a16:creationId xmlns:a16="http://schemas.microsoft.com/office/drawing/2014/main" id="{11A81D04-1401-660A-C829-58EE89F406FB}"/>
              </a:ext>
            </a:extLst>
          </p:cNvPr>
          <p:cNvPicPr>
            <a:picLocks noChangeAspect="1"/>
          </p:cNvPicPr>
          <p:nvPr/>
        </p:nvPicPr>
        <p:blipFill>
          <a:blip r:embed="rId5"/>
          <a:stretch>
            <a:fillRect/>
          </a:stretch>
        </p:blipFill>
        <p:spPr>
          <a:xfrm>
            <a:off x="3225419" y="1682584"/>
            <a:ext cx="2870579" cy="1923615"/>
          </a:xfrm>
          <a:prstGeom prst="rect">
            <a:avLst/>
          </a:prstGeom>
        </p:spPr>
      </p:pic>
      <p:sp>
        <p:nvSpPr>
          <p:cNvPr id="7" name="Textfeld 6">
            <a:extLst>
              <a:ext uri="{FF2B5EF4-FFF2-40B4-BE49-F238E27FC236}">
                <a16:creationId xmlns:a16="http://schemas.microsoft.com/office/drawing/2014/main" id="{AC07126B-0D86-DEF6-2D2C-47EE8D449DF5}"/>
              </a:ext>
            </a:extLst>
          </p:cNvPr>
          <p:cNvSpPr txBox="1"/>
          <p:nvPr/>
        </p:nvSpPr>
        <p:spPr>
          <a:xfrm>
            <a:off x="2924033" y="1690688"/>
            <a:ext cx="1086134" cy="215444"/>
          </a:xfrm>
          <a:prstGeom prst="rect">
            <a:avLst/>
          </a:prstGeom>
          <a:noFill/>
        </p:spPr>
        <p:txBody>
          <a:bodyPr wrap="square" rtlCol="0">
            <a:spAutoFit/>
          </a:bodyPr>
          <a:lstStyle/>
          <a:p>
            <a:r>
              <a:rPr lang="de-DE" sz="800" dirty="0">
                <a:solidFill>
                  <a:srgbClr val="353535"/>
                </a:solidFill>
              </a:rPr>
              <a:t>1</a:t>
            </a:r>
            <a:r>
              <a:rPr lang="de-DE" sz="800" i="0" dirty="0">
                <a:solidFill>
                  <a:srgbClr val="353535"/>
                </a:solidFill>
                <a:effectLst/>
              </a:rPr>
              <a:t>.</a:t>
            </a:r>
          </a:p>
        </p:txBody>
      </p:sp>
      <p:pic>
        <p:nvPicPr>
          <p:cNvPr id="11" name="Grafik 10">
            <a:extLst>
              <a:ext uri="{FF2B5EF4-FFF2-40B4-BE49-F238E27FC236}">
                <a16:creationId xmlns:a16="http://schemas.microsoft.com/office/drawing/2014/main" id="{E4E217C1-6D79-0E50-3D5B-9BB796D331B7}"/>
              </a:ext>
            </a:extLst>
          </p:cNvPr>
          <p:cNvPicPr>
            <a:picLocks noChangeAspect="1"/>
          </p:cNvPicPr>
          <p:nvPr/>
        </p:nvPicPr>
        <p:blipFill>
          <a:blip r:embed="rId6"/>
          <a:stretch>
            <a:fillRect/>
          </a:stretch>
        </p:blipFill>
        <p:spPr>
          <a:xfrm>
            <a:off x="6091583" y="3574856"/>
            <a:ext cx="2874996" cy="1914676"/>
          </a:xfrm>
          <a:prstGeom prst="rect">
            <a:avLst/>
          </a:prstGeom>
        </p:spPr>
      </p:pic>
      <p:sp>
        <p:nvSpPr>
          <p:cNvPr id="12" name="Textfeld 11">
            <a:extLst>
              <a:ext uri="{FF2B5EF4-FFF2-40B4-BE49-F238E27FC236}">
                <a16:creationId xmlns:a16="http://schemas.microsoft.com/office/drawing/2014/main" id="{BBB17227-28CA-1696-EF53-2BE5ADB6545B}"/>
              </a:ext>
            </a:extLst>
          </p:cNvPr>
          <p:cNvSpPr txBox="1"/>
          <p:nvPr/>
        </p:nvSpPr>
        <p:spPr>
          <a:xfrm>
            <a:off x="8986849" y="3606199"/>
            <a:ext cx="1860644" cy="215444"/>
          </a:xfrm>
          <a:prstGeom prst="rect">
            <a:avLst/>
          </a:prstGeom>
          <a:noFill/>
        </p:spPr>
        <p:txBody>
          <a:bodyPr wrap="square" rtlCol="0">
            <a:spAutoFit/>
          </a:bodyPr>
          <a:lstStyle/>
          <a:p>
            <a:pPr algn="l"/>
            <a:r>
              <a:rPr lang="de-DE" sz="800" dirty="0"/>
              <a:t>4.</a:t>
            </a:r>
          </a:p>
        </p:txBody>
      </p:sp>
    </p:spTree>
    <p:extLst>
      <p:ext uri="{BB962C8B-B14F-4D97-AF65-F5344CB8AC3E}">
        <p14:creationId xmlns:p14="http://schemas.microsoft.com/office/powerpoint/2010/main" val="2415670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550019" y="26069"/>
            <a:ext cx="10515600" cy="1325563"/>
          </a:xfrm>
        </p:spPr>
        <p:txBody>
          <a:bodyPr>
            <a:normAutofit/>
          </a:bodyPr>
          <a:lstStyle/>
          <a:p>
            <a:r>
              <a:rPr lang="de-DE" sz="4000" b="1" dirty="0">
                <a:latin typeface="Calibri" charset="0"/>
                <a:ea typeface="Calibri" charset="0"/>
                <a:cs typeface="Calibri" charset="0"/>
              </a:rPr>
              <a:t>Themen heute</a:t>
            </a:r>
          </a:p>
        </p:txBody>
      </p:sp>
      <p:pic>
        <p:nvPicPr>
          <p:cNvPr id="4" name="Inhaltsplatzhalter 4">
            <a:extLst>
              <a:ext uri="{FF2B5EF4-FFF2-40B4-BE49-F238E27FC236}">
                <a16:creationId xmlns:a16="http://schemas.microsoft.com/office/drawing/2014/main" id="{7F06A44B-CC8F-F56B-62B3-B89099C2F4C7}"/>
              </a:ext>
            </a:extLst>
          </p:cNvPr>
          <p:cNvPicPr>
            <a:picLocks noChangeAspect="1"/>
          </p:cNvPicPr>
          <p:nvPr/>
        </p:nvPicPr>
        <p:blipFill>
          <a:blip r:embed="rId3"/>
          <a:stretch>
            <a:fillRect/>
          </a:stretch>
        </p:blipFill>
        <p:spPr>
          <a:xfrm>
            <a:off x="7678644" y="1131454"/>
            <a:ext cx="3669937" cy="4893250"/>
          </a:xfrm>
          <a:prstGeom prst="rect">
            <a:avLst/>
          </a:prstGeom>
        </p:spPr>
      </p:pic>
      <p:sp>
        <p:nvSpPr>
          <p:cNvPr id="6" name="Inhaltsplatzhalter 2">
            <a:extLst>
              <a:ext uri="{FF2B5EF4-FFF2-40B4-BE49-F238E27FC236}">
                <a16:creationId xmlns:a16="http://schemas.microsoft.com/office/drawing/2014/main" id="{0D3CD9DC-C1CB-36F7-D3F4-132CEE5240C9}"/>
              </a:ext>
            </a:extLst>
          </p:cNvPr>
          <p:cNvSpPr>
            <a:spLocks noGrp="1"/>
          </p:cNvSpPr>
          <p:nvPr>
            <p:ph idx="1"/>
          </p:nvPr>
        </p:nvSpPr>
        <p:spPr>
          <a:xfrm>
            <a:off x="634247" y="1064934"/>
            <a:ext cx="6296025" cy="5313260"/>
          </a:xfrm>
          <a:ln>
            <a:solidFill>
              <a:schemeClr val="accent3">
                <a:lumMod val="75000"/>
              </a:schemeClr>
            </a:solidFill>
          </a:ln>
        </p:spPr>
        <p:txBody>
          <a:bodyPr>
            <a:normAutofit fontScale="85000" lnSpcReduction="20000"/>
          </a:bodyPr>
          <a:lstStyle/>
          <a:p>
            <a:pPr marL="457200" indent="-457200">
              <a:spcBef>
                <a:spcPts val="0"/>
              </a:spcBef>
              <a:buFont typeface="Arial" panose="020B0604020202020204" pitchFamily="34" charset="0"/>
              <a:buChar char="•"/>
            </a:pPr>
            <a:endParaRPr lang="de-DE" sz="1400" b="1" dirty="0"/>
          </a:p>
          <a:p>
            <a:pPr marL="457200" indent="-457200">
              <a:lnSpc>
                <a:spcPct val="120000"/>
              </a:lnSpc>
              <a:spcBef>
                <a:spcPts val="0"/>
              </a:spcBef>
              <a:buFont typeface="Arial" panose="020B0604020202020204" pitchFamily="34" charset="0"/>
              <a:buChar char="•"/>
            </a:pPr>
            <a:r>
              <a:rPr lang="de-DE" dirty="0"/>
              <a:t>Bildungsplan </a:t>
            </a:r>
            <a:r>
              <a:rPr lang="mr-IN" dirty="0"/>
              <a:t>–</a:t>
            </a:r>
            <a:r>
              <a:rPr lang="de-DE" dirty="0"/>
              <a:t> ein paar Aspekte zum fachlichen Hintergrund</a:t>
            </a:r>
          </a:p>
          <a:p>
            <a:pPr marL="457200" indent="-457200">
              <a:spcBef>
                <a:spcPts val="0"/>
              </a:spcBef>
              <a:buFont typeface="Arial" panose="020B0604020202020204" pitchFamily="34" charset="0"/>
              <a:buChar char="•"/>
            </a:pPr>
            <a:endParaRPr lang="de-DE" b="1" dirty="0"/>
          </a:p>
          <a:p>
            <a:pPr marL="457200" indent="-457200">
              <a:lnSpc>
                <a:spcPct val="120000"/>
              </a:lnSpc>
              <a:buFont typeface="Arial" panose="020B0604020202020204" pitchFamily="34" charset="0"/>
              <a:buChar char="•"/>
            </a:pPr>
            <a:r>
              <a:rPr lang="de-DE" dirty="0"/>
              <a:t>Zentrale Aspekte der Alltagssituation </a:t>
            </a:r>
            <a:r>
              <a:rPr lang="de-DE" b="1" dirty="0"/>
              <a:t>„Draußen unterwegs sein“  </a:t>
            </a:r>
          </a:p>
          <a:p>
            <a:pPr marL="457200" indent="-457200">
              <a:spcBef>
                <a:spcPts val="0"/>
              </a:spcBef>
              <a:buFont typeface="Arial" panose="020B0604020202020204" pitchFamily="34" charset="0"/>
              <a:buChar char="•"/>
            </a:pPr>
            <a:endParaRPr lang="de-DE" dirty="0"/>
          </a:p>
          <a:p>
            <a:pPr marL="457200" indent="-457200">
              <a:lnSpc>
                <a:spcPct val="120000"/>
              </a:lnSpc>
              <a:buFont typeface="Arial" panose="020B0604020202020204" pitchFamily="34" charset="0"/>
              <a:buChar char="•"/>
            </a:pPr>
            <a:r>
              <a:rPr lang="de-DE" dirty="0"/>
              <a:t>Umsetzung der Impulse zum </a:t>
            </a:r>
            <a:r>
              <a:rPr lang="de-DE" b="1" dirty="0"/>
              <a:t>„Pädagogischen Handeln“</a:t>
            </a:r>
          </a:p>
          <a:p>
            <a:pPr marL="457200" indent="-457200">
              <a:lnSpc>
                <a:spcPct val="120000"/>
              </a:lnSpc>
              <a:spcBef>
                <a:spcPts val="0"/>
              </a:spcBef>
              <a:buFont typeface="Arial" panose="020B0604020202020204" pitchFamily="34" charset="0"/>
              <a:buChar char="•"/>
            </a:pPr>
            <a:endParaRPr lang="de-DE" b="1" dirty="0"/>
          </a:p>
          <a:p>
            <a:pPr marL="457200" indent="-457200">
              <a:lnSpc>
                <a:spcPct val="120000"/>
              </a:lnSpc>
              <a:buFont typeface="Arial" panose="020B0604020202020204" pitchFamily="34" charset="0"/>
              <a:buChar char="•"/>
            </a:pPr>
            <a:r>
              <a:rPr lang="de-DE" b="1" dirty="0"/>
              <a:t>Vorsicht- Sätze</a:t>
            </a:r>
          </a:p>
          <a:p>
            <a:pPr marL="457200" indent="-457200">
              <a:spcBef>
                <a:spcPts val="0"/>
              </a:spcBef>
              <a:buFont typeface="Arial" panose="020B0604020202020204" pitchFamily="34" charset="0"/>
              <a:buChar char="•"/>
            </a:pPr>
            <a:endParaRPr lang="de-DE" dirty="0"/>
          </a:p>
          <a:p>
            <a:pPr marL="457200" indent="-457200">
              <a:lnSpc>
                <a:spcPct val="120000"/>
              </a:lnSpc>
              <a:buFont typeface="Arial" panose="020B0604020202020204" pitchFamily="34" charset="0"/>
              <a:buChar char="•"/>
            </a:pPr>
            <a:r>
              <a:rPr lang="de-DE" dirty="0"/>
              <a:t>Ideen für die</a:t>
            </a:r>
            <a:r>
              <a:rPr lang="de-DE" b="1" dirty="0"/>
              <a:t> Verknüpfung mit den Bildungsbereichen</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2073643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305;p17"/>
          <p:cNvSpPr txBox="1">
            <a:spLocks/>
          </p:cNvSpPr>
          <p:nvPr/>
        </p:nvSpPr>
        <p:spPr>
          <a:xfrm>
            <a:off x="851292" y="2133600"/>
            <a:ext cx="10515600" cy="2625969"/>
          </a:xfrm>
          <a:prstGeom prst="rect">
            <a:avLst/>
          </a:prstGeom>
          <a:noFill/>
          <a:ln w="25400">
            <a:solidFill>
              <a:schemeClr val="accent3">
                <a:lumMod val="75000"/>
              </a:schemeClr>
            </a:solidFill>
          </a:ln>
        </p:spPr>
        <p:txBody>
          <a:bodyPr spcFirstLastPara="1" vert="horz" wrap="square" lIns="91425" tIns="45700" rIns="91425" bIns="4570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SzPts val="3000"/>
            </a:pPr>
            <a:endParaRPr lang="de-DE" sz="3000" dirty="0"/>
          </a:p>
          <a:p>
            <a:pPr>
              <a:spcBef>
                <a:spcPts val="0"/>
              </a:spcBef>
              <a:buSzPts val="3000"/>
            </a:pPr>
            <a:r>
              <a:rPr lang="de-DE" sz="3000" dirty="0"/>
              <a:t>„Kinder besitzen umfassende Fähigkeiten, sich zu bilden.</a:t>
            </a:r>
          </a:p>
          <a:p>
            <a:pPr marL="457200" indent="-457200">
              <a:spcBef>
                <a:spcPts val="0"/>
              </a:spcBef>
              <a:buSzPts val="3000"/>
              <a:buFont typeface="Arial" panose="020B0604020202020204" pitchFamily="34" charset="0"/>
              <a:buChar char="•"/>
            </a:pPr>
            <a:endParaRPr lang="de-DE" sz="3000" dirty="0"/>
          </a:p>
          <a:p>
            <a:pPr>
              <a:spcBef>
                <a:spcPts val="0"/>
              </a:spcBef>
              <a:buSzPts val="3000"/>
            </a:pPr>
            <a:r>
              <a:rPr lang="de-DE" sz="3000" dirty="0"/>
              <a:t>Ob sie diese Fähigkeiten entfalten können, hängt vorrangig von den Bildungsmöglichkeiten ab.“ (BBP S. 16)</a:t>
            </a:r>
          </a:p>
          <a:p>
            <a:pPr>
              <a:spcBef>
                <a:spcPts val="0"/>
              </a:spcBef>
              <a:buSzPts val="3000"/>
            </a:pPr>
            <a:endParaRPr lang="de-DE" sz="3000" dirty="0"/>
          </a:p>
          <a:p>
            <a:pPr>
              <a:spcBef>
                <a:spcPts val="0"/>
              </a:spcBef>
              <a:buSzPts val="3000"/>
            </a:pPr>
            <a:endParaRPr lang="de-DE" sz="3000" dirty="0"/>
          </a:p>
          <a:p>
            <a:pPr>
              <a:spcBef>
                <a:spcPts val="0"/>
              </a:spcBef>
              <a:buSzPts val="3000"/>
            </a:pPr>
            <a:endParaRPr lang="de-DE" sz="3000" dirty="0"/>
          </a:p>
        </p:txBody>
      </p:sp>
      <p:sp>
        <p:nvSpPr>
          <p:cNvPr id="2" name="Google Shape;304;p17">
            <a:extLst>
              <a:ext uri="{FF2B5EF4-FFF2-40B4-BE49-F238E27FC236}">
                <a16:creationId xmlns:a16="http://schemas.microsoft.com/office/drawing/2014/main" id="{FB742CEF-1EFC-6351-48CA-EA6BE0D9F09A}"/>
              </a:ext>
            </a:extLst>
          </p:cNvPr>
          <p:cNvSpPr txBox="1">
            <a:spLocks/>
          </p:cNvSpPr>
          <p:nvPr/>
        </p:nvSpPr>
        <p:spPr>
          <a:xfrm>
            <a:off x="851292" y="542577"/>
            <a:ext cx="10515600" cy="13255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4000"/>
              <a:buFont typeface="Calibri"/>
              <a:buNone/>
            </a:pPr>
            <a:r>
              <a:rPr lang="de-DE" sz="4000" b="1" dirty="0">
                <a:latin typeface="Calibri"/>
                <a:ea typeface="Calibri"/>
                <a:cs typeface="Calibri"/>
                <a:sym typeface="Calibri"/>
              </a:rPr>
              <a:t>Fachlicher Hintergrund (S. 16)</a:t>
            </a:r>
          </a:p>
          <a:p>
            <a:pPr>
              <a:spcBef>
                <a:spcPts val="0"/>
              </a:spcBef>
              <a:buClr>
                <a:schemeClr val="dk1"/>
              </a:buClr>
              <a:buSzPts val="4000"/>
            </a:pPr>
            <a:r>
              <a:rPr lang="de-DE" sz="4000" b="1" dirty="0"/>
              <a:t>Was ist wichtig für den Bildungserfolg?</a:t>
            </a:r>
          </a:p>
          <a:p>
            <a:pPr>
              <a:spcBef>
                <a:spcPts val="0"/>
              </a:spcBef>
              <a:buClr>
                <a:schemeClr val="dk1"/>
              </a:buClr>
              <a:buSzPts val="4000"/>
              <a:buFont typeface="Calibri"/>
              <a:buNone/>
            </a:pPr>
            <a:endParaRPr lang="de-DE" dirty="0"/>
          </a:p>
        </p:txBody>
      </p:sp>
    </p:spTree>
    <p:extLst>
      <p:ext uri="{BB962C8B-B14F-4D97-AF65-F5344CB8AC3E}">
        <p14:creationId xmlns:p14="http://schemas.microsoft.com/office/powerpoint/2010/main" val="2701305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4D0B3-66FA-9B39-494C-59F7160529F1}"/>
            </a:ext>
          </a:extLst>
        </p:cNvPr>
        <p:cNvGrpSpPr/>
        <p:nvPr/>
      </p:nvGrpSpPr>
      <p:grpSpPr>
        <a:xfrm>
          <a:off x="0" y="0"/>
          <a:ext cx="0" cy="0"/>
          <a:chOff x="0" y="0"/>
          <a:chExt cx="0" cy="0"/>
        </a:xfrm>
      </p:grpSpPr>
      <p:sp>
        <p:nvSpPr>
          <p:cNvPr id="6" name="Google Shape;305;p17">
            <a:extLst>
              <a:ext uri="{FF2B5EF4-FFF2-40B4-BE49-F238E27FC236}">
                <a16:creationId xmlns:a16="http://schemas.microsoft.com/office/drawing/2014/main" id="{781191CE-A02E-10D9-86BC-33E07A2E3869}"/>
              </a:ext>
            </a:extLst>
          </p:cNvPr>
          <p:cNvSpPr txBox="1">
            <a:spLocks/>
          </p:cNvSpPr>
          <p:nvPr/>
        </p:nvSpPr>
        <p:spPr>
          <a:xfrm>
            <a:off x="825108" y="1767947"/>
            <a:ext cx="10515600" cy="4845141"/>
          </a:xfrm>
          <a:prstGeom prst="rect">
            <a:avLst/>
          </a:prstGeom>
          <a:noFill/>
          <a:ln>
            <a:noFill/>
          </a:ln>
        </p:spPr>
        <p:txBody>
          <a:bodyPr spcFirstLastPara="1" vert="horz" wrap="square" lIns="91425" tIns="45700" rIns="91425" bIns="4570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SzPts val="3000"/>
            </a:pPr>
            <a:r>
              <a:rPr lang="de-DE" sz="3000" dirty="0"/>
              <a:t>Bildungsprozesse = aktive Aneignungsprozesse</a:t>
            </a:r>
          </a:p>
          <a:p>
            <a:pPr>
              <a:spcBef>
                <a:spcPts val="0"/>
              </a:spcBef>
              <a:buSzPts val="3000"/>
            </a:pPr>
            <a:endParaRPr lang="de-DE" sz="3000" dirty="0"/>
          </a:p>
          <a:p>
            <a:pPr>
              <a:spcBef>
                <a:spcPts val="0"/>
              </a:spcBef>
              <a:buSzPts val="3000"/>
            </a:pPr>
            <a:endParaRPr lang="de-DE" sz="3000" dirty="0"/>
          </a:p>
          <a:p>
            <a:pPr>
              <a:spcBef>
                <a:spcPts val="0"/>
              </a:spcBef>
              <a:buSzPts val="3000"/>
            </a:pPr>
            <a:endParaRPr lang="de-DE" sz="3000" dirty="0"/>
          </a:p>
        </p:txBody>
      </p:sp>
      <p:sp>
        <p:nvSpPr>
          <p:cNvPr id="2" name="Google Shape;304;p17">
            <a:extLst>
              <a:ext uri="{FF2B5EF4-FFF2-40B4-BE49-F238E27FC236}">
                <a16:creationId xmlns:a16="http://schemas.microsoft.com/office/drawing/2014/main" id="{C6BF7908-BEEF-1102-33F6-C68A0C6E922D}"/>
              </a:ext>
            </a:extLst>
          </p:cNvPr>
          <p:cNvSpPr txBox="1">
            <a:spLocks/>
          </p:cNvSpPr>
          <p:nvPr/>
        </p:nvSpPr>
        <p:spPr>
          <a:xfrm>
            <a:off x="851292" y="542577"/>
            <a:ext cx="10515600" cy="13255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4000"/>
              <a:buFont typeface="Calibri"/>
              <a:buNone/>
            </a:pPr>
            <a:r>
              <a:rPr lang="de-DE" sz="4000" b="1" dirty="0">
                <a:latin typeface="Calibri"/>
                <a:ea typeface="Calibri"/>
                <a:cs typeface="Calibri"/>
                <a:sym typeface="Calibri"/>
              </a:rPr>
              <a:t>Fachlicher Hintergrund</a:t>
            </a:r>
          </a:p>
          <a:p>
            <a:pPr>
              <a:spcBef>
                <a:spcPts val="0"/>
              </a:spcBef>
              <a:buClr>
                <a:schemeClr val="dk1"/>
              </a:buClr>
              <a:buSzPts val="4000"/>
            </a:pPr>
            <a:r>
              <a:rPr lang="de-DE" sz="4000" b="1" dirty="0"/>
              <a:t>Was ist wichtig für den Bildungserfolg?</a:t>
            </a:r>
          </a:p>
          <a:p>
            <a:pPr>
              <a:spcBef>
                <a:spcPts val="0"/>
              </a:spcBef>
              <a:buClr>
                <a:schemeClr val="dk1"/>
              </a:buClr>
              <a:buSzPts val="4000"/>
              <a:buFont typeface="Calibri"/>
              <a:buNone/>
            </a:pPr>
            <a:endParaRPr lang="de-DE" dirty="0"/>
          </a:p>
        </p:txBody>
      </p:sp>
      <p:pic>
        <p:nvPicPr>
          <p:cNvPr id="1032" name="Picture 8">
            <a:extLst>
              <a:ext uri="{FF2B5EF4-FFF2-40B4-BE49-F238E27FC236}">
                <a16:creationId xmlns:a16="http://schemas.microsoft.com/office/drawing/2014/main" id="{84BF6E1F-B502-FF54-AED3-95C422545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050" y="2385389"/>
            <a:ext cx="4457891" cy="3419061"/>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Pfeil nach rechts 11">
            <a:extLst>
              <a:ext uri="{FF2B5EF4-FFF2-40B4-BE49-F238E27FC236}">
                <a16:creationId xmlns:a16="http://schemas.microsoft.com/office/drawing/2014/main" id="{5EF0041B-E570-FA56-2906-7AD71DF855E2}"/>
              </a:ext>
            </a:extLst>
          </p:cNvPr>
          <p:cNvSpPr/>
          <p:nvPr/>
        </p:nvSpPr>
        <p:spPr>
          <a:xfrm>
            <a:off x="4508554" y="3705886"/>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0C9DD398-4C74-AE86-8F82-7369D21BC6E7}"/>
              </a:ext>
            </a:extLst>
          </p:cNvPr>
          <p:cNvSpPr txBox="1"/>
          <p:nvPr/>
        </p:nvSpPr>
        <p:spPr>
          <a:xfrm>
            <a:off x="5795050" y="5804450"/>
            <a:ext cx="2880917" cy="230832"/>
          </a:xfrm>
          <a:prstGeom prst="rect">
            <a:avLst/>
          </a:prstGeom>
          <a:noFill/>
        </p:spPr>
        <p:txBody>
          <a:bodyPr wrap="none" rtlCol="0">
            <a:spAutoFit/>
          </a:bodyPr>
          <a:lstStyle/>
          <a:p>
            <a:r>
              <a:rPr lang="de-DE" sz="900" dirty="0"/>
              <a:t>Bildungsplan Brandenburg, S. 16, Team Menschenskinder</a:t>
            </a:r>
          </a:p>
        </p:txBody>
      </p:sp>
      <p:sp>
        <p:nvSpPr>
          <p:cNvPr id="5" name="Textfeld 4">
            <a:extLst>
              <a:ext uri="{FF2B5EF4-FFF2-40B4-BE49-F238E27FC236}">
                <a16:creationId xmlns:a16="http://schemas.microsoft.com/office/drawing/2014/main" id="{C11DDCE6-6318-AA23-4098-4D989A99A766}"/>
              </a:ext>
            </a:extLst>
          </p:cNvPr>
          <p:cNvSpPr txBox="1"/>
          <p:nvPr/>
        </p:nvSpPr>
        <p:spPr>
          <a:xfrm>
            <a:off x="967704" y="5200577"/>
            <a:ext cx="3285495" cy="230832"/>
          </a:xfrm>
          <a:prstGeom prst="rect">
            <a:avLst/>
          </a:prstGeom>
          <a:noFill/>
        </p:spPr>
        <p:txBody>
          <a:bodyPr wrap="square" rtlCol="0">
            <a:spAutoFit/>
          </a:bodyPr>
          <a:lstStyle/>
          <a:p>
            <a:r>
              <a:rPr lang="de-DE" sz="900" dirty="0"/>
              <a:t>https://chatgpt.com/c/6a06bed8-8370-8325-9038-615a51e8cf81</a:t>
            </a:r>
          </a:p>
        </p:txBody>
      </p:sp>
      <p:pic>
        <p:nvPicPr>
          <p:cNvPr id="8" name="Grafik 7">
            <a:extLst>
              <a:ext uri="{FF2B5EF4-FFF2-40B4-BE49-F238E27FC236}">
                <a16:creationId xmlns:a16="http://schemas.microsoft.com/office/drawing/2014/main" id="{54187ED8-8B38-6534-41FD-BDC59BCA917D}"/>
              </a:ext>
            </a:extLst>
          </p:cNvPr>
          <p:cNvPicPr>
            <a:picLocks noChangeAspect="1"/>
          </p:cNvPicPr>
          <p:nvPr/>
        </p:nvPicPr>
        <p:blipFill>
          <a:blip r:embed="rId4"/>
          <a:stretch>
            <a:fillRect/>
          </a:stretch>
        </p:blipFill>
        <p:spPr>
          <a:xfrm>
            <a:off x="967704" y="2483982"/>
            <a:ext cx="3292249" cy="2704625"/>
          </a:xfrm>
          <a:prstGeom prst="rect">
            <a:avLst/>
          </a:prstGeom>
        </p:spPr>
      </p:pic>
    </p:spTree>
    <p:extLst>
      <p:ext uri="{BB962C8B-B14F-4D97-AF65-F5344CB8AC3E}">
        <p14:creationId xmlns:p14="http://schemas.microsoft.com/office/powerpoint/2010/main" val="2198308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52305-F22F-6229-4353-8B15E693B9FC}"/>
            </a:ext>
          </a:extLst>
        </p:cNvPr>
        <p:cNvGrpSpPr/>
        <p:nvPr/>
      </p:nvGrpSpPr>
      <p:grpSpPr>
        <a:xfrm>
          <a:off x="0" y="0"/>
          <a:ext cx="0" cy="0"/>
          <a:chOff x="0" y="0"/>
          <a:chExt cx="0" cy="0"/>
        </a:xfrm>
      </p:grpSpPr>
      <p:sp>
        <p:nvSpPr>
          <p:cNvPr id="6" name="Google Shape;305;p17">
            <a:extLst>
              <a:ext uri="{FF2B5EF4-FFF2-40B4-BE49-F238E27FC236}">
                <a16:creationId xmlns:a16="http://schemas.microsoft.com/office/drawing/2014/main" id="{1F562E51-2ACB-1258-4B16-F7CFEFBC36E0}"/>
              </a:ext>
            </a:extLst>
          </p:cNvPr>
          <p:cNvSpPr txBox="1">
            <a:spLocks/>
          </p:cNvSpPr>
          <p:nvPr/>
        </p:nvSpPr>
        <p:spPr>
          <a:xfrm>
            <a:off x="851292" y="2032262"/>
            <a:ext cx="10515600" cy="2891430"/>
          </a:xfrm>
          <a:prstGeom prst="rect">
            <a:avLst/>
          </a:prstGeom>
          <a:noFill/>
          <a:ln w="25400">
            <a:solidFill>
              <a:schemeClr val="accent3">
                <a:lumMod val="75000"/>
              </a:schemeClr>
            </a:solidFill>
          </a:ln>
        </p:spPr>
        <p:txBody>
          <a:bodyPr spcFirstLastPara="1" vert="horz" wrap="square" lIns="91425" tIns="45700" rIns="91425" bIns="4570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SzPts val="3000"/>
            </a:pPr>
            <a:endParaRPr lang="de-DE" sz="1200" dirty="0"/>
          </a:p>
          <a:p>
            <a:pPr marL="514350" indent="-514350">
              <a:buFont typeface="+mj-lt"/>
              <a:buAutoNum type="arabicPeriod"/>
            </a:pPr>
            <a:r>
              <a:rPr lang="de-DE" dirty="0"/>
              <a:t>Kinder brauchen eine </a:t>
            </a:r>
            <a:r>
              <a:rPr lang="de-DE" b="1" dirty="0"/>
              <a:t>anregungsreiche Bildungsumgebung</a:t>
            </a:r>
            <a:r>
              <a:rPr lang="de-DE" dirty="0"/>
              <a:t>, um sich voll zu entfalten</a:t>
            </a:r>
          </a:p>
          <a:p>
            <a:pPr marL="514350" indent="-514350">
              <a:buFont typeface="+mj-lt"/>
              <a:buAutoNum type="arabicPeriod"/>
            </a:pPr>
            <a:endParaRPr lang="de-DE" sz="3200" dirty="0"/>
          </a:p>
          <a:p>
            <a:pPr marL="514350" indent="-514350">
              <a:buFont typeface="+mj-lt"/>
              <a:buAutoNum type="arabicPeriod"/>
            </a:pPr>
            <a:r>
              <a:rPr lang="de-DE" dirty="0"/>
              <a:t>Diese aktiven Bildungsprozesse sind ohne die </a:t>
            </a:r>
            <a:r>
              <a:rPr lang="de-DE" b="1" dirty="0"/>
              <a:t>ergänzende Tätigkeit von Erwachsenen </a:t>
            </a:r>
            <a:r>
              <a:rPr lang="de-DE" dirty="0"/>
              <a:t>nicht möglich!</a:t>
            </a:r>
            <a:r>
              <a:rPr lang="de-DE" sz="3000" dirty="0"/>
              <a:t> </a:t>
            </a:r>
          </a:p>
        </p:txBody>
      </p:sp>
      <p:sp>
        <p:nvSpPr>
          <p:cNvPr id="2" name="Google Shape;304;p17">
            <a:extLst>
              <a:ext uri="{FF2B5EF4-FFF2-40B4-BE49-F238E27FC236}">
                <a16:creationId xmlns:a16="http://schemas.microsoft.com/office/drawing/2014/main" id="{0E5AF5F8-AF45-82A3-9234-ACC6244B9622}"/>
              </a:ext>
            </a:extLst>
          </p:cNvPr>
          <p:cNvSpPr txBox="1">
            <a:spLocks/>
          </p:cNvSpPr>
          <p:nvPr/>
        </p:nvSpPr>
        <p:spPr>
          <a:xfrm>
            <a:off x="851292" y="542577"/>
            <a:ext cx="10515600" cy="13255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4000"/>
              <a:buFont typeface="Calibri"/>
              <a:buNone/>
            </a:pPr>
            <a:r>
              <a:rPr lang="de-DE" sz="4000" b="1" dirty="0">
                <a:latin typeface="Calibri"/>
                <a:ea typeface="Calibri"/>
                <a:cs typeface="Calibri"/>
                <a:sym typeface="Calibri"/>
              </a:rPr>
              <a:t>Fachlicher Hintergrund (S. 17)</a:t>
            </a:r>
          </a:p>
          <a:p>
            <a:pPr>
              <a:spcBef>
                <a:spcPts val="0"/>
              </a:spcBef>
              <a:buClr>
                <a:schemeClr val="dk1"/>
              </a:buClr>
              <a:buSzPts val="4000"/>
            </a:pPr>
            <a:r>
              <a:rPr lang="de-DE" sz="4000" b="1" dirty="0"/>
              <a:t>Was ist wichtig für den Bildungserfolg?</a:t>
            </a:r>
          </a:p>
          <a:p>
            <a:pPr>
              <a:spcBef>
                <a:spcPts val="0"/>
              </a:spcBef>
              <a:buClr>
                <a:schemeClr val="dk1"/>
              </a:buClr>
              <a:buSzPts val="4000"/>
              <a:buFont typeface="Calibri"/>
              <a:buNone/>
            </a:pPr>
            <a:endParaRPr lang="de-DE" dirty="0"/>
          </a:p>
        </p:txBody>
      </p:sp>
    </p:spTree>
    <p:extLst>
      <p:ext uri="{BB962C8B-B14F-4D97-AF65-F5344CB8AC3E}">
        <p14:creationId xmlns:p14="http://schemas.microsoft.com/office/powerpoint/2010/main" val="2682423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1BEDD-4A06-665F-FAEE-2881B7ABFA6C}"/>
            </a:ext>
          </a:extLst>
        </p:cNvPr>
        <p:cNvGrpSpPr/>
        <p:nvPr/>
      </p:nvGrpSpPr>
      <p:grpSpPr>
        <a:xfrm>
          <a:off x="0" y="0"/>
          <a:ext cx="0" cy="0"/>
          <a:chOff x="0" y="0"/>
          <a:chExt cx="0" cy="0"/>
        </a:xfrm>
      </p:grpSpPr>
      <p:sp>
        <p:nvSpPr>
          <p:cNvPr id="6" name="Google Shape;305;p17">
            <a:extLst>
              <a:ext uri="{FF2B5EF4-FFF2-40B4-BE49-F238E27FC236}">
                <a16:creationId xmlns:a16="http://schemas.microsoft.com/office/drawing/2014/main" id="{D7731860-C823-012A-2030-2A15B1912BF8}"/>
              </a:ext>
            </a:extLst>
          </p:cNvPr>
          <p:cNvSpPr txBox="1">
            <a:spLocks/>
          </p:cNvSpPr>
          <p:nvPr/>
        </p:nvSpPr>
        <p:spPr>
          <a:xfrm>
            <a:off x="851292" y="1868140"/>
            <a:ext cx="10515600" cy="3735491"/>
          </a:xfrm>
          <a:prstGeom prst="rect">
            <a:avLst/>
          </a:prstGeom>
          <a:noFill/>
          <a:ln w="25400">
            <a:solidFill>
              <a:schemeClr val="accent3">
                <a:lumMod val="75000"/>
              </a:schemeClr>
            </a:solidFill>
          </a:ln>
        </p:spPr>
        <p:txBody>
          <a:bodyPr spcFirstLastPara="1" vert="horz" wrap="square" lIns="91425" tIns="45700" rIns="91425" bIns="4570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SzPts val="3000"/>
            </a:pPr>
            <a:endParaRPr lang="de-DE" sz="1200" dirty="0"/>
          </a:p>
          <a:p>
            <a:r>
              <a:rPr lang="de-DE" dirty="0"/>
              <a:t>Bildungsprozesse gelingen v. a. dann, wenn </a:t>
            </a:r>
            <a:r>
              <a:rPr lang="de-DE" b="1" dirty="0"/>
              <a:t>das kindliche Autonomiebedürfnis</a:t>
            </a:r>
            <a:r>
              <a:rPr lang="de-DE" dirty="0"/>
              <a:t> berücksichtigt wird, das bedeutet:</a:t>
            </a:r>
            <a:br>
              <a:rPr lang="de-DE" sz="3200" dirty="0"/>
            </a:br>
            <a:endParaRPr lang="de-DE" dirty="0"/>
          </a:p>
          <a:p>
            <a:pPr marL="457200" indent="-457200" fontAlgn="base">
              <a:buFont typeface="Arial" panose="020B0604020202020204" pitchFamily="34" charset="0"/>
              <a:buChar char="•"/>
            </a:pPr>
            <a:r>
              <a:rPr lang="de-DE" b="1" dirty="0"/>
              <a:t>Eigene Interessen </a:t>
            </a:r>
            <a:r>
              <a:rPr lang="de-DE" dirty="0"/>
              <a:t>verfolgen </a:t>
            </a:r>
          </a:p>
          <a:p>
            <a:pPr marL="457200" indent="-457200" fontAlgn="base">
              <a:buFont typeface="Arial" panose="020B0604020202020204" pitchFamily="34" charset="0"/>
              <a:buChar char="•"/>
            </a:pPr>
            <a:r>
              <a:rPr lang="de-DE" b="1" dirty="0"/>
              <a:t>Selbstgesteuert</a:t>
            </a:r>
            <a:r>
              <a:rPr lang="de-DE" dirty="0"/>
              <a:t> lernen – aktiv beteiligt sein</a:t>
            </a:r>
          </a:p>
          <a:p>
            <a:pPr marL="457200" indent="-457200" fontAlgn="base">
              <a:buFont typeface="Arial" panose="020B0604020202020204" pitchFamily="34" charset="0"/>
              <a:buChar char="•"/>
            </a:pPr>
            <a:endParaRPr lang="de-DE" dirty="0"/>
          </a:p>
          <a:p>
            <a:pPr marL="457200" indent="-457200" fontAlgn="base">
              <a:buFont typeface="Wingdings" pitchFamily="2" charset="2"/>
              <a:buChar char="Ø"/>
            </a:pPr>
            <a:r>
              <a:rPr lang="de-DE" dirty="0"/>
              <a:t>Selbstvertrauen gewinnen</a:t>
            </a:r>
            <a:endParaRPr lang="de-DE" sz="3000" dirty="0"/>
          </a:p>
          <a:p>
            <a:pPr marL="457200" indent="-457200">
              <a:spcBef>
                <a:spcPts val="0"/>
              </a:spcBef>
              <a:buSzPts val="3000"/>
              <a:buFont typeface="Arial" panose="020B0604020202020204" pitchFamily="34" charset="0"/>
              <a:buChar char="•"/>
            </a:pPr>
            <a:endParaRPr lang="de-DE" sz="3000" dirty="0"/>
          </a:p>
          <a:p>
            <a:pPr>
              <a:spcBef>
                <a:spcPts val="0"/>
              </a:spcBef>
              <a:buSzPts val="3000"/>
            </a:pPr>
            <a:endParaRPr lang="de-DE" sz="3000" dirty="0"/>
          </a:p>
          <a:p>
            <a:pPr>
              <a:spcBef>
                <a:spcPts val="0"/>
              </a:spcBef>
              <a:buSzPts val="3000"/>
            </a:pPr>
            <a:endParaRPr lang="de-DE" sz="3000" dirty="0"/>
          </a:p>
          <a:p>
            <a:pPr>
              <a:spcBef>
                <a:spcPts val="0"/>
              </a:spcBef>
              <a:buSzPts val="3000"/>
            </a:pPr>
            <a:endParaRPr lang="de-DE" sz="3000" dirty="0"/>
          </a:p>
          <a:p>
            <a:pPr>
              <a:spcBef>
                <a:spcPts val="0"/>
              </a:spcBef>
              <a:buSzPts val="3000"/>
            </a:pPr>
            <a:endParaRPr lang="de-DE" sz="3000" dirty="0"/>
          </a:p>
        </p:txBody>
      </p:sp>
      <p:sp>
        <p:nvSpPr>
          <p:cNvPr id="2" name="Google Shape;304;p17">
            <a:extLst>
              <a:ext uri="{FF2B5EF4-FFF2-40B4-BE49-F238E27FC236}">
                <a16:creationId xmlns:a16="http://schemas.microsoft.com/office/drawing/2014/main" id="{EC7D7940-A7D8-08CA-09E6-6E78F8C0AED6}"/>
              </a:ext>
            </a:extLst>
          </p:cNvPr>
          <p:cNvSpPr txBox="1">
            <a:spLocks/>
          </p:cNvSpPr>
          <p:nvPr/>
        </p:nvSpPr>
        <p:spPr>
          <a:xfrm>
            <a:off x="851292" y="542577"/>
            <a:ext cx="10515600" cy="13255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4000"/>
              <a:buFont typeface="Calibri"/>
              <a:buNone/>
            </a:pPr>
            <a:r>
              <a:rPr lang="de-DE" sz="4000" b="1" dirty="0">
                <a:latin typeface="Calibri"/>
                <a:ea typeface="Calibri"/>
                <a:cs typeface="Calibri"/>
                <a:sym typeface="Calibri"/>
              </a:rPr>
              <a:t>Fachlicher Hintergrund (S. 15 f.)</a:t>
            </a:r>
          </a:p>
          <a:p>
            <a:pPr>
              <a:spcBef>
                <a:spcPts val="0"/>
              </a:spcBef>
              <a:buClr>
                <a:schemeClr val="dk1"/>
              </a:buClr>
              <a:buSzPts val="4000"/>
            </a:pPr>
            <a:r>
              <a:rPr lang="de-DE" sz="4000" b="1" dirty="0"/>
              <a:t>Was ist wichtig für den Bildungserfolg?</a:t>
            </a:r>
          </a:p>
          <a:p>
            <a:pPr>
              <a:spcBef>
                <a:spcPts val="0"/>
              </a:spcBef>
              <a:buClr>
                <a:schemeClr val="dk1"/>
              </a:buClr>
              <a:buSzPts val="4000"/>
              <a:buFont typeface="Calibri"/>
              <a:buNone/>
            </a:pPr>
            <a:endParaRPr lang="de-DE" dirty="0"/>
          </a:p>
        </p:txBody>
      </p:sp>
    </p:spTree>
    <p:extLst>
      <p:ext uri="{BB962C8B-B14F-4D97-AF65-F5344CB8AC3E}">
        <p14:creationId xmlns:p14="http://schemas.microsoft.com/office/powerpoint/2010/main" val="2469986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04;p17"/>
          <p:cNvSpPr txBox="1">
            <a:spLocks/>
          </p:cNvSpPr>
          <p:nvPr/>
        </p:nvSpPr>
        <p:spPr>
          <a:xfrm>
            <a:off x="851292" y="542577"/>
            <a:ext cx="10515600" cy="13255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4000"/>
              <a:buFont typeface="Calibri"/>
              <a:buNone/>
            </a:pPr>
            <a:r>
              <a:rPr lang="de-DE" sz="4000" b="1" dirty="0">
                <a:latin typeface="Calibri"/>
                <a:ea typeface="Calibri"/>
                <a:cs typeface="Calibri"/>
                <a:sym typeface="Calibri"/>
              </a:rPr>
              <a:t>Fachlicher Hintergrund (S. 17)</a:t>
            </a:r>
          </a:p>
          <a:p>
            <a:pPr>
              <a:spcBef>
                <a:spcPts val="0"/>
              </a:spcBef>
              <a:buClr>
                <a:schemeClr val="dk1"/>
              </a:buClr>
              <a:buSzPts val="4000"/>
            </a:pPr>
            <a:r>
              <a:rPr lang="de-DE" sz="4000" b="1" dirty="0"/>
              <a:t>Was ist wichtig für den Bildungserfolg?</a:t>
            </a:r>
          </a:p>
          <a:p>
            <a:pPr>
              <a:spcBef>
                <a:spcPts val="0"/>
              </a:spcBef>
              <a:buClr>
                <a:schemeClr val="dk1"/>
              </a:buClr>
              <a:buSzPts val="4000"/>
              <a:buFont typeface="Calibri"/>
              <a:buNone/>
            </a:pPr>
            <a:endParaRPr lang="de-DE" dirty="0"/>
          </a:p>
        </p:txBody>
      </p:sp>
      <p:sp>
        <p:nvSpPr>
          <p:cNvPr id="6" name="Google Shape;305;p17"/>
          <p:cNvSpPr txBox="1">
            <a:spLocks/>
          </p:cNvSpPr>
          <p:nvPr/>
        </p:nvSpPr>
        <p:spPr>
          <a:xfrm>
            <a:off x="851292" y="1664678"/>
            <a:ext cx="10515600" cy="4337538"/>
          </a:xfrm>
          <a:prstGeom prst="rect">
            <a:avLst/>
          </a:prstGeom>
          <a:noFill/>
          <a:ln w="25400">
            <a:solidFill>
              <a:schemeClr val="accent3">
                <a:lumMod val="75000"/>
              </a:schemeClr>
            </a:solidFill>
          </a:ln>
        </p:spPr>
        <p:txBody>
          <a:bodyPr spcFirstLastPara="1" vert="horz" wrap="square" lIns="91425" tIns="45700" rIns="91425" bIns="4570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SzPts val="3000"/>
            </a:pPr>
            <a:endParaRPr lang="de-DE" sz="1200" dirty="0"/>
          </a:p>
          <a:p>
            <a:pPr lvl="0">
              <a:spcBef>
                <a:spcPts val="0"/>
              </a:spcBef>
              <a:buSzPts val="3000"/>
            </a:pPr>
            <a:r>
              <a:rPr lang="de-DE" sz="3000" dirty="0"/>
              <a:t>Nur in </a:t>
            </a:r>
            <a:r>
              <a:rPr lang="de-DE" sz="3000" b="1" dirty="0">
                <a:solidFill>
                  <a:srgbClr val="D91E57"/>
                </a:solidFill>
              </a:rPr>
              <a:t>sicheren Beziehungen </a:t>
            </a:r>
            <a:r>
              <a:rPr lang="de-DE" sz="3000" dirty="0"/>
              <a:t>und durch </a:t>
            </a:r>
            <a:r>
              <a:rPr lang="de-DE" sz="3000" b="1" dirty="0">
                <a:solidFill>
                  <a:srgbClr val="D91E57"/>
                </a:solidFill>
              </a:rPr>
              <a:t>feinfühlige partizipative Interaktionen</a:t>
            </a:r>
            <a:r>
              <a:rPr lang="de-DE" sz="3000" dirty="0"/>
              <a:t> kann ein Kind lernen. </a:t>
            </a:r>
          </a:p>
          <a:p>
            <a:pPr lvl="0">
              <a:spcBef>
                <a:spcPts val="0"/>
              </a:spcBef>
              <a:buSzPts val="3000"/>
            </a:pPr>
            <a:endParaRPr lang="de-DE" sz="3000" dirty="0"/>
          </a:p>
          <a:p>
            <a:pPr marL="342900" lvl="0" indent="-342900">
              <a:spcBef>
                <a:spcPts val="0"/>
              </a:spcBef>
              <a:buSzPts val="3000"/>
              <a:buFont typeface="Wingdings" charset="2"/>
              <a:buChar char="Ø"/>
            </a:pPr>
            <a:r>
              <a:rPr lang="de-DE" sz="3000" b="1" dirty="0"/>
              <a:t>Erkennen und Aufgreifen von Bildungsgelegenheiten </a:t>
            </a:r>
            <a:r>
              <a:rPr lang="de-DE" sz="3000" dirty="0"/>
              <a:t>im Alltag: Anknüpfen an Themen, Interessen, Kompetenzen der Kinder</a:t>
            </a:r>
          </a:p>
          <a:p>
            <a:pPr marL="342900" lvl="0" indent="-342900">
              <a:spcBef>
                <a:spcPts val="0"/>
              </a:spcBef>
              <a:buSzPts val="3000"/>
              <a:buFont typeface="Wingdings" charset="2"/>
              <a:buChar char="Ø"/>
            </a:pPr>
            <a:endParaRPr lang="de-DE" sz="3000" dirty="0"/>
          </a:p>
          <a:p>
            <a:pPr marL="342900" lvl="0" indent="-342900">
              <a:spcBef>
                <a:spcPts val="0"/>
              </a:spcBef>
              <a:buSzPts val="3000"/>
              <a:buFont typeface="Wingdings" charset="2"/>
              <a:buChar char="Ø"/>
            </a:pPr>
            <a:r>
              <a:rPr lang="de-DE" sz="3000" b="1" dirty="0"/>
              <a:t>Interaktionen gestalten</a:t>
            </a:r>
            <a:r>
              <a:rPr lang="de-DE" sz="3000" dirty="0"/>
              <a:t>: partizipativ, kognitiv anregend, emotional unterstützend</a:t>
            </a:r>
          </a:p>
          <a:p>
            <a:pPr lvl="0">
              <a:spcBef>
                <a:spcPts val="0"/>
              </a:spcBef>
              <a:buSzPts val="3000"/>
            </a:pPr>
            <a:endParaRPr lang="de-DE" sz="2000" dirty="0"/>
          </a:p>
          <a:p>
            <a:pPr>
              <a:spcBef>
                <a:spcPts val="0"/>
              </a:spcBef>
              <a:buSzPts val="3000"/>
            </a:pPr>
            <a:endParaRPr lang="de-DE" sz="1200" dirty="0"/>
          </a:p>
          <a:p>
            <a:pPr>
              <a:spcBef>
                <a:spcPts val="0"/>
              </a:spcBef>
              <a:buSzPts val="3000"/>
            </a:pPr>
            <a:endParaRPr lang="de-DE" sz="3000" dirty="0"/>
          </a:p>
          <a:p>
            <a:pPr>
              <a:spcBef>
                <a:spcPts val="0"/>
              </a:spcBef>
              <a:buSzPts val="3000"/>
            </a:pPr>
            <a:endParaRPr lang="de-DE" sz="3000" dirty="0"/>
          </a:p>
        </p:txBody>
      </p:sp>
    </p:spTree>
    <p:extLst>
      <p:ext uri="{BB962C8B-B14F-4D97-AF65-F5344CB8AC3E}">
        <p14:creationId xmlns:p14="http://schemas.microsoft.com/office/powerpoint/2010/main" val="3475620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B98E531-5311-36CB-C3E4-433F3CF56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222" y="1868140"/>
            <a:ext cx="7513983" cy="3554466"/>
          </a:xfrm>
          <a:prstGeom prst="rect">
            <a:avLst/>
          </a:prstGeom>
          <a:noFill/>
          <a:ln>
            <a:solidFill>
              <a:srgbClr val="56681B"/>
            </a:solidFill>
          </a:ln>
          <a:extLst>
            <a:ext uri="{909E8E84-426E-40dd-AFC4-6F175D3DCCD1}">
              <a14:hiddenFill xmlns="" xmlns:a14="http://schemas.microsoft.com/office/drawing/2010/main">
                <a:solidFill>
                  <a:srgbClr val="FFFFFF"/>
                </a:solidFill>
              </a14:hiddenFill>
            </a:ext>
          </a:extLst>
        </p:spPr>
      </p:pic>
      <p:sp>
        <p:nvSpPr>
          <p:cNvPr id="4" name="Google Shape;304;p17">
            <a:extLst>
              <a:ext uri="{FF2B5EF4-FFF2-40B4-BE49-F238E27FC236}">
                <a16:creationId xmlns:a16="http://schemas.microsoft.com/office/drawing/2014/main" id="{049F9112-7F1C-2022-A15D-874D4778AABB}"/>
              </a:ext>
            </a:extLst>
          </p:cNvPr>
          <p:cNvSpPr txBox="1">
            <a:spLocks/>
          </p:cNvSpPr>
          <p:nvPr/>
        </p:nvSpPr>
        <p:spPr>
          <a:xfrm>
            <a:off x="851292" y="542577"/>
            <a:ext cx="10515600" cy="13255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4000"/>
              <a:buFont typeface="Calibri"/>
              <a:buNone/>
            </a:pPr>
            <a:r>
              <a:rPr lang="de-DE" sz="4000" b="1" dirty="0">
                <a:latin typeface="Calibri"/>
                <a:ea typeface="Calibri"/>
                <a:cs typeface="Calibri"/>
                <a:sym typeface="Calibri"/>
              </a:rPr>
              <a:t>Fachlicher Hintergrund</a:t>
            </a:r>
          </a:p>
          <a:p>
            <a:pPr>
              <a:spcBef>
                <a:spcPts val="0"/>
              </a:spcBef>
              <a:buClr>
                <a:schemeClr val="dk1"/>
              </a:buClr>
              <a:buSzPts val="4000"/>
            </a:pPr>
            <a:r>
              <a:rPr lang="de-DE" sz="4000" b="1" dirty="0"/>
              <a:t>Was ist wichtig für den Bildungserfolg?</a:t>
            </a:r>
          </a:p>
          <a:p>
            <a:pPr>
              <a:spcBef>
                <a:spcPts val="0"/>
              </a:spcBef>
              <a:buClr>
                <a:schemeClr val="dk1"/>
              </a:buClr>
              <a:buSzPts val="4000"/>
              <a:buFont typeface="Calibri"/>
              <a:buNone/>
            </a:pPr>
            <a:endParaRPr lang="de-DE" dirty="0"/>
          </a:p>
        </p:txBody>
      </p:sp>
    </p:spTree>
    <p:extLst>
      <p:ext uri="{BB962C8B-B14F-4D97-AF65-F5344CB8AC3E}">
        <p14:creationId xmlns:p14="http://schemas.microsoft.com/office/powerpoint/2010/main" val="592521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5753200D-E177-4A31-B7FC-CDCC7A33F685}"/>
              </a:ext>
            </a:extLst>
          </p:cNvPr>
          <p:cNvSpPr txBox="1">
            <a:spLocks/>
          </p:cNvSpPr>
          <p:nvPr/>
        </p:nvSpPr>
        <p:spPr>
          <a:xfrm>
            <a:off x="838199" y="527544"/>
            <a:ext cx="10515600" cy="1325563"/>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latin typeface="Calibri" charset="0"/>
                <a:ea typeface="Calibri" charset="0"/>
                <a:cs typeface="Calibri" charset="0"/>
              </a:rPr>
              <a:t>Grundidee und Aufbau des Bildungsplans</a:t>
            </a:r>
          </a:p>
        </p:txBody>
      </p:sp>
      <p:pic>
        <p:nvPicPr>
          <p:cNvPr id="3" name="Grafik 2" descr="Ein Bild, das Text, Visitenkarte, Screenshot, Buch enthält.&#10;&#10;KI-generierte Inhalte können fehlerhaft sein.">
            <a:extLst>
              <a:ext uri="{FF2B5EF4-FFF2-40B4-BE49-F238E27FC236}">
                <a16:creationId xmlns:a16="http://schemas.microsoft.com/office/drawing/2014/main" id="{107F33C3-8229-01B5-1F8A-09720A355FD4}"/>
              </a:ext>
            </a:extLst>
          </p:cNvPr>
          <p:cNvPicPr>
            <a:picLocks noChangeAspect="1"/>
          </p:cNvPicPr>
          <p:nvPr/>
        </p:nvPicPr>
        <p:blipFill>
          <a:blip r:embed="rId3"/>
          <a:stretch>
            <a:fillRect/>
          </a:stretch>
        </p:blipFill>
        <p:spPr>
          <a:xfrm rot="5400000">
            <a:off x="679294" y="2223393"/>
            <a:ext cx="3228993" cy="4086521"/>
          </a:xfrm>
          <a:prstGeom prst="rect">
            <a:avLst/>
          </a:prstGeom>
        </p:spPr>
      </p:pic>
      <p:pic>
        <p:nvPicPr>
          <p:cNvPr id="7" name="Grafik 6" descr="Ein Bild, das Farbigkeit, Rechteck, Muster, Quadrat enthält.&#10;&#10;KI-generierte Inhalte können fehlerhaft sein.">
            <a:extLst>
              <a:ext uri="{FF2B5EF4-FFF2-40B4-BE49-F238E27FC236}">
                <a16:creationId xmlns:a16="http://schemas.microsoft.com/office/drawing/2014/main" id="{1D5A1D74-553C-CDC1-7207-0DA4B5ADE96E}"/>
              </a:ext>
            </a:extLst>
          </p:cNvPr>
          <p:cNvPicPr>
            <a:picLocks noChangeAspect="1"/>
          </p:cNvPicPr>
          <p:nvPr/>
        </p:nvPicPr>
        <p:blipFill>
          <a:blip r:embed="rId4"/>
          <a:srcRect l="2343" t="3042" r="4015" b="4443"/>
          <a:stretch/>
        </p:blipFill>
        <p:spPr>
          <a:xfrm>
            <a:off x="8461662" y="2445810"/>
            <a:ext cx="3427875" cy="3641688"/>
          </a:xfrm>
          <a:prstGeom prst="rect">
            <a:avLst/>
          </a:prstGeom>
        </p:spPr>
      </p:pic>
      <p:pic>
        <p:nvPicPr>
          <p:cNvPr id="10" name="Grafik 9">
            <a:extLst>
              <a:ext uri="{FF2B5EF4-FFF2-40B4-BE49-F238E27FC236}">
                <a16:creationId xmlns:a16="http://schemas.microsoft.com/office/drawing/2014/main" id="{95776902-9030-23C2-A931-6DB8339A551F}"/>
              </a:ext>
            </a:extLst>
          </p:cNvPr>
          <p:cNvPicPr>
            <a:picLocks noChangeAspect="1"/>
          </p:cNvPicPr>
          <p:nvPr/>
        </p:nvPicPr>
        <p:blipFill>
          <a:blip r:embed="rId5"/>
          <a:stretch>
            <a:fillRect/>
          </a:stretch>
        </p:blipFill>
        <p:spPr>
          <a:xfrm>
            <a:off x="4542019" y="2445810"/>
            <a:ext cx="3660644" cy="3641688"/>
          </a:xfrm>
          <a:prstGeom prst="rect">
            <a:avLst/>
          </a:prstGeom>
        </p:spPr>
      </p:pic>
      <p:sp>
        <p:nvSpPr>
          <p:cNvPr id="11" name="Rechteck 10">
            <a:extLst>
              <a:ext uri="{FF2B5EF4-FFF2-40B4-BE49-F238E27FC236}">
                <a16:creationId xmlns:a16="http://schemas.microsoft.com/office/drawing/2014/main" id="{DA4FB5D2-98FE-525D-B1B6-A0F5227248D8}"/>
              </a:ext>
            </a:extLst>
          </p:cNvPr>
          <p:cNvSpPr/>
          <p:nvPr/>
        </p:nvSpPr>
        <p:spPr>
          <a:xfrm>
            <a:off x="502120" y="1326805"/>
            <a:ext cx="3520059" cy="803131"/>
          </a:xfrm>
          <a:prstGeom prst="rect">
            <a:avLst/>
          </a:prstGeom>
          <a:solidFill>
            <a:schemeClr val="accent3">
              <a:alpha val="50000"/>
            </a:schemeClr>
          </a:solidFill>
          <a:ln>
            <a:solidFill>
              <a:schemeClr val="accent3">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de-DE" dirty="0">
                <a:solidFill>
                  <a:schemeClr val="tx1">
                    <a:lumMod val="65000"/>
                    <a:lumOff val="35000"/>
                  </a:schemeClr>
                </a:solidFill>
              </a:rPr>
              <a:t>Pädagogische Alltagssituationen</a:t>
            </a:r>
          </a:p>
        </p:txBody>
      </p:sp>
      <p:sp>
        <p:nvSpPr>
          <p:cNvPr id="12" name="Rechteck 11">
            <a:extLst>
              <a:ext uri="{FF2B5EF4-FFF2-40B4-BE49-F238E27FC236}">
                <a16:creationId xmlns:a16="http://schemas.microsoft.com/office/drawing/2014/main" id="{7198AA13-D70B-D652-3812-0C7ADC4D0DB4}"/>
              </a:ext>
            </a:extLst>
          </p:cNvPr>
          <p:cNvSpPr/>
          <p:nvPr/>
        </p:nvSpPr>
        <p:spPr>
          <a:xfrm>
            <a:off x="4862945" y="1328022"/>
            <a:ext cx="2982192" cy="79162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solidFill>
                  <a:schemeClr val="tx1">
                    <a:lumMod val="65000"/>
                    <a:lumOff val="35000"/>
                  </a:schemeClr>
                </a:solidFill>
              </a:rPr>
              <a:t>Bildungsbereiche</a:t>
            </a:r>
          </a:p>
        </p:txBody>
      </p:sp>
      <p:sp>
        <p:nvSpPr>
          <p:cNvPr id="13" name="Rechteck 12">
            <a:extLst>
              <a:ext uri="{FF2B5EF4-FFF2-40B4-BE49-F238E27FC236}">
                <a16:creationId xmlns:a16="http://schemas.microsoft.com/office/drawing/2014/main" id="{549D8CD3-88DC-099D-5C7B-9C9F9ACA0EAB}"/>
              </a:ext>
            </a:extLst>
          </p:cNvPr>
          <p:cNvSpPr/>
          <p:nvPr/>
        </p:nvSpPr>
        <p:spPr>
          <a:xfrm>
            <a:off x="8707686" y="1316514"/>
            <a:ext cx="2982192" cy="803131"/>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solidFill>
                  <a:schemeClr val="tx1">
                    <a:lumMod val="65000"/>
                    <a:lumOff val="35000"/>
                  </a:schemeClr>
                </a:solidFill>
              </a:rPr>
              <a:t>Verknüpfung von</a:t>
            </a:r>
          </a:p>
          <a:p>
            <a:pPr algn="ctr"/>
            <a:r>
              <a:rPr lang="de-DE" dirty="0">
                <a:solidFill>
                  <a:schemeClr val="tx1">
                    <a:lumMod val="65000"/>
                    <a:lumOff val="35000"/>
                  </a:schemeClr>
                </a:solidFill>
              </a:rPr>
              <a:t>Alltagssituationen und Bildungsbereichen</a:t>
            </a:r>
          </a:p>
        </p:txBody>
      </p:sp>
      <p:sp>
        <p:nvSpPr>
          <p:cNvPr id="14" name="Additionszeichen 13">
            <a:extLst>
              <a:ext uri="{FF2B5EF4-FFF2-40B4-BE49-F238E27FC236}">
                <a16:creationId xmlns:a16="http://schemas.microsoft.com/office/drawing/2014/main" id="{DA29831F-D7B7-4268-C162-22CE54519252}"/>
              </a:ext>
            </a:extLst>
          </p:cNvPr>
          <p:cNvSpPr/>
          <p:nvPr/>
        </p:nvSpPr>
        <p:spPr>
          <a:xfrm>
            <a:off x="4237595" y="1557677"/>
            <a:ext cx="409935" cy="431909"/>
          </a:xfrm>
          <a:prstGeom prst="mathPlus">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5" name="Gleich 14">
            <a:extLst>
              <a:ext uri="{FF2B5EF4-FFF2-40B4-BE49-F238E27FC236}">
                <a16:creationId xmlns:a16="http://schemas.microsoft.com/office/drawing/2014/main" id="{7BA133FE-6E2F-3EEF-26F3-4D72ECDA0410}"/>
              </a:ext>
            </a:extLst>
          </p:cNvPr>
          <p:cNvSpPr/>
          <p:nvPr/>
        </p:nvSpPr>
        <p:spPr>
          <a:xfrm>
            <a:off x="8060552" y="1572786"/>
            <a:ext cx="431719" cy="401689"/>
          </a:xfrm>
          <a:prstGeom prst="mathEqual">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solidFill>
                <a:schemeClr val="tx1"/>
              </a:solidFill>
            </a:endParaRPr>
          </a:p>
        </p:txBody>
      </p:sp>
      <p:sp>
        <p:nvSpPr>
          <p:cNvPr id="2" name="Textfeld 1">
            <a:extLst>
              <a:ext uri="{FF2B5EF4-FFF2-40B4-BE49-F238E27FC236}">
                <a16:creationId xmlns:a16="http://schemas.microsoft.com/office/drawing/2014/main" id="{8C139559-9F5F-ACC2-4B1E-C063F99DBA80}"/>
              </a:ext>
            </a:extLst>
          </p:cNvPr>
          <p:cNvSpPr txBox="1"/>
          <p:nvPr/>
        </p:nvSpPr>
        <p:spPr>
          <a:xfrm>
            <a:off x="250530" y="5916977"/>
            <a:ext cx="2704194" cy="276999"/>
          </a:xfrm>
          <a:prstGeom prst="rect">
            <a:avLst/>
          </a:prstGeom>
          <a:noFill/>
        </p:spPr>
        <p:txBody>
          <a:bodyPr wrap="square" rtlCol="0">
            <a:spAutoFit/>
          </a:bodyPr>
          <a:lstStyle/>
          <a:p>
            <a:r>
              <a:rPr lang="de-DE" sz="1200" dirty="0"/>
              <a:t>Brandenburger Bildungsplan, S. 12</a:t>
            </a:r>
          </a:p>
        </p:txBody>
      </p:sp>
    </p:spTree>
    <p:extLst>
      <p:ext uri="{BB962C8B-B14F-4D97-AF65-F5344CB8AC3E}">
        <p14:creationId xmlns:p14="http://schemas.microsoft.com/office/powerpoint/2010/main" val="54521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a:xfrm>
            <a:off x="838200" y="17887"/>
            <a:ext cx="10515600" cy="1325563"/>
          </a:xfrm>
          <a:noFill/>
        </p:spPr>
        <p:txBody>
          <a:bodyPr>
            <a:normAutofit/>
          </a:bodyPr>
          <a:lstStyle/>
          <a:p>
            <a:r>
              <a:rPr lang="de-DE" sz="4000" b="1" dirty="0">
                <a:latin typeface="Calibri" charset="0"/>
                <a:ea typeface="Calibri" charset="0"/>
                <a:cs typeface="Calibri" charset="0"/>
              </a:rPr>
              <a:t>Pädagogische Alltagssituationen</a:t>
            </a:r>
          </a:p>
        </p:txBody>
      </p:sp>
      <p:sp>
        <p:nvSpPr>
          <p:cNvPr id="3" name="Inhaltsplatzhalter 2">
            <a:extLst>
              <a:ext uri="{FF2B5EF4-FFF2-40B4-BE49-F238E27FC236}">
                <a16:creationId xmlns:a16="http://schemas.microsoft.com/office/drawing/2014/main" id="{9E2ED86E-BF7E-C040-9AA3-A3FF8AC52ECA}"/>
              </a:ext>
            </a:extLst>
          </p:cNvPr>
          <p:cNvSpPr>
            <a:spLocks noGrp="1"/>
          </p:cNvSpPr>
          <p:nvPr>
            <p:ph idx="1"/>
          </p:nvPr>
        </p:nvSpPr>
        <p:spPr>
          <a:xfrm>
            <a:off x="838200" y="1825625"/>
            <a:ext cx="10877550" cy="4667250"/>
          </a:xfrm>
        </p:spPr>
        <p:txBody>
          <a:bodyPr>
            <a:normAutofit/>
          </a:bodyPr>
          <a:lstStyle/>
          <a:p>
            <a:pPr lvl="0"/>
            <a:endParaRPr lang="de-DE" sz="3200" dirty="0"/>
          </a:p>
          <a:p>
            <a:endParaRPr lang="de-DE" sz="3200" dirty="0"/>
          </a:p>
        </p:txBody>
      </p:sp>
      <p:pic>
        <p:nvPicPr>
          <p:cNvPr id="13" name="Bild 5">
            <a:extLst>
              <a:ext uri="{FF2B5EF4-FFF2-40B4-BE49-F238E27FC236}">
                <a16:creationId xmlns:a16="http://schemas.microsoft.com/office/drawing/2014/main" id="{ED55876B-79DE-429F-B2D2-5F282A1F3367}"/>
              </a:ext>
            </a:extLst>
          </p:cNvPr>
          <p:cNvPicPr>
            <a:picLocks noChangeAspect="1"/>
          </p:cNvPicPr>
          <p:nvPr/>
        </p:nvPicPr>
        <p:blipFill rotWithShape="1">
          <a:blip r:embed="rId3">
            <a:extLst>
              <a:ext uri="{28A0092B-C50C-407E-A947-70E740481C1C}">
                <a14:useLocalDpi xmlns:a14="http://schemas.microsoft.com/office/drawing/2010/main" val="0"/>
              </a:ext>
            </a:extLst>
          </a:blip>
          <a:srcRect l="13716" t="12830" r="53237" b="46811"/>
          <a:stretch/>
        </p:blipFill>
        <p:spPr>
          <a:xfrm rot="5400000">
            <a:off x="1176129" y="1215756"/>
            <a:ext cx="4293235" cy="5243100"/>
          </a:xfrm>
          <a:prstGeom prst="rect">
            <a:avLst/>
          </a:prstGeom>
        </p:spPr>
      </p:pic>
      <p:pic>
        <p:nvPicPr>
          <p:cNvPr id="14" name="Bild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684" y="2470556"/>
            <a:ext cx="4608576" cy="3553968"/>
          </a:xfrm>
          <a:prstGeom prst="rect">
            <a:avLst/>
          </a:prstGeom>
        </p:spPr>
      </p:pic>
      <p:pic>
        <p:nvPicPr>
          <p:cNvPr id="15" name="Bild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343450"/>
            <a:ext cx="4578261" cy="1127106"/>
          </a:xfrm>
          <a:prstGeom prst="rect">
            <a:avLst/>
          </a:prstGeom>
        </p:spPr>
      </p:pic>
      <p:sp>
        <p:nvSpPr>
          <p:cNvPr id="4" name="Textfeld 3">
            <a:extLst>
              <a:ext uri="{FF2B5EF4-FFF2-40B4-BE49-F238E27FC236}">
                <a16:creationId xmlns:a16="http://schemas.microsoft.com/office/drawing/2014/main" id="{16173374-22B7-6D19-E0F4-EF0711D27D12}"/>
              </a:ext>
            </a:extLst>
          </p:cNvPr>
          <p:cNvSpPr txBox="1"/>
          <p:nvPr/>
        </p:nvSpPr>
        <p:spPr>
          <a:xfrm>
            <a:off x="838200" y="5778477"/>
            <a:ext cx="2704194" cy="276999"/>
          </a:xfrm>
          <a:prstGeom prst="rect">
            <a:avLst/>
          </a:prstGeom>
          <a:noFill/>
        </p:spPr>
        <p:txBody>
          <a:bodyPr wrap="square" rtlCol="0">
            <a:spAutoFit/>
          </a:bodyPr>
          <a:lstStyle/>
          <a:p>
            <a:r>
              <a:rPr lang="de-DE" sz="1200" dirty="0"/>
              <a:t>Brandenburger Bildungsplan, S. 12</a:t>
            </a:r>
          </a:p>
        </p:txBody>
      </p:sp>
      <p:sp>
        <p:nvSpPr>
          <p:cNvPr id="5" name="Textfeld 4">
            <a:extLst>
              <a:ext uri="{FF2B5EF4-FFF2-40B4-BE49-F238E27FC236}">
                <a16:creationId xmlns:a16="http://schemas.microsoft.com/office/drawing/2014/main" id="{2151E324-5A42-62F8-5547-6682D181DA2C}"/>
              </a:ext>
            </a:extLst>
          </p:cNvPr>
          <p:cNvSpPr txBox="1"/>
          <p:nvPr/>
        </p:nvSpPr>
        <p:spPr>
          <a:xfrm>
            <a:off x="6276975" y="5983924"/>
            <a:ext cx="2704194" cy="276999"/>
          </a:xfrm>
          <a:prstGeom prst="rect">
            <a:avLst/>
          </a:prstGeom>
          <a:noFill/>
        </p:spPr>
        <p:txBody>
          <a:bodyPr wrap="square" rtlCol="0">
            <a:spAutoFit/>
          </a:bodyPr>
          <a:lstStyle/>
          <a:p>
            <a:r>
              <a:rPr lang="de-DE" sz="1200" dirty="0"/>
              <a:t>Brandenburger Bildungsplan, S. 5</a:t>
            </a:r>
          </a:p>
        </p:txBody>
      </p:sp>
      <p:sp>
        <p:nvSpPr>
          <p:cNvPr id="6" name="Rechteck 5">
            <a:extLst>
              <a:ext uri="{FF2B5EF4-FFF2-40B4-BE49-F238E27FC236}">
                <a16:creationId xmlns:a16="http://schemas.microsoft.com/office/drawing/2014/main" id="{15765077-FAB4-BEE3-C568-182FA65F90A0}"/>
              </a:ext>
            </a:extLst>
          </p:cNvPr>
          <p:cNvSpPr/>
          <p:nvPr/>
        </p:nvSpPr>
        <p:spPr>
          <a:xfrm>
            <a:off x="6246153" y="3527410"/>
            <a:ext cx="4578261" cy="195209"/>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4022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p:txBody>
          <a:bodyPr>
            <a:normAutofit/>
          </a:bodyPr>
          <a:lstStyle/>
          <a:p>
            <a:r>
              <a:rPr lang="de-DE" sz="4000" b="1" dirty="0">
                <a:latin typeface="Calibri" charset="0"/>
                <a:ea typeface="Calibri" charset="0"/>
                <a:cs typeface="Calibri" charset="0"/>
              </a:rPr>
              <a:t>Pädagogische Alltagssituationen </a:t>
            </a:r>
            <a:br>
              <a:rPr lang="de-DE" sz="4000" b="1" dirty="0">
                <a:latin typeface="Calibri" charset="0"/>
                <a:ea typeface="Calibri" charset="0"/>
                <a:cs typeface="Calibri" charset="0"/>
              </a:rPr>
            </a:br>
            <a:r>
              <a:rPr lang="de-DE" sz="2000" b="1" dirty="0">
                <a:latin typeface="Calibri" charset="0"/>
                <a:ea typeface="Calibri" charset="0"/>
                <a:cs typeface="Calibri" charset="0"/>
              </a:rPr>
              <a:t>Gliederung im Bildungsplan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791728"/>
            <a:ext cx="8559800" cy="4429297"/>
          </a:xfrm>
          <a:solidFill>
            <a:schemeClr val="accent1">
              <a:lumMod val="20000"/>
              <a:lumOff val="80000"/>
            </a:schemeClr>
          </a:solidFill>
        </p:spPr>
        <p:txBody>
          <a:bodyPr>
            <a:normAutofit lnSpcReduction="10000"/>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Zentrale Aspekte der Situation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Verknüpfung der Alltagssituation mit den Bildungsbereichen </a:t>
            </a:r>
          </a:p>
          <a:p>
            <a:pPr marL="457200" indent="-457200">
              <a:buFont typeface="Arial" panose="020B0604020202020204" pitchFamily="34" charset="0"/>
              <a:buChar char="•"/>
            </a:pPr>
            <a:r>
              <a:rPr lang="de-DE" dirty="0"/>
              <a:t>Partizipative Bildungsumgebung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2233977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5319399" y="205275"/>
            <a:ext cx="6886249" cy="1323439"/>
          </a:xfrm>
          <a:prstGeom prst="rect">
            <a:avLst/>
          </a:prstGeom>
        </p:spPr>
        <p:txBody>
          <a:bodyPr wrap="square">
            <a:spAutoFit/>
          </a:bodyPr>
          <a:lstStyle/>
          <a:p>
            <a:r>
              <a:rPr lang="de-DE" sz="4000" b="1" dirty="0"/>
              <a:t>Pädagogische Alltagssituation </a:t>
            </a:r>
            <a:r>
              <a:rPr lang="de-DE" sz="4000" b="1" dirty="0">
                <a:solidFill>
                  <a:srgbClr val="F8C522"/>
                </a:solidFill>
              </a:rPr>
              <a:t>Draußen unterwegs sein</a:t>
            </a:r>
            <a:endParaRPr lang="de-DE" sz="4000" b="1" dirty="0"/>
          </a:p>
        </p:txBody>
      </p:sp>
      <p:pic>
        <p:nvPicPr>
          <p:cNvPr id="5" name="Inhaltsplatzhalter 4">
            <a:extLst>
              <a:ext uri="{FF2B5EF4-FFF2-40B4-BE49-F238E27FC236}">
                <a16:creationId xmlns:a16="http://schemas.microsoft.com/office/drawing/2014/main" id="{7F06A44B-CC8F-F56B-62B3-B89099C2F4C7}"/>
              </a:ext>
            </a:extLst>
          </p:cNvPr>
          <p:cNvPicPr>
            <a:picLocks noChangeAspect="1"/>
          </p:cNvPicPr>
          <p:nvPr/>
        </p:nvPicPr>
        <p:blipFill>
          <a:blip r:embed="rId2"/>
          <a:stretch>
            <a:fillRect/>
          </a:stretch>
        </p:blipFill>
        <p:spPr>
          <a:xfrm>
            <a:off x="0" y="-65610"/>
            <a:ext cx="5240932" cy="6987910"/>
          </a:xfrm>
          <a:prstGeom prst="rect">
            <a:avLst/>
          </a:prstGeom>
        </p:spPr>
      </p:pic>
      <p:sp>
        <p:nvSpPr>
          <p:cNvPr id="4" name="Rechteck 3"/>
          <p:cNvSpPr/>
          <p:nvPr/>
        </p:nvSpPr>
        <p:spPr>
          <a:xfrm>
            <a:off x="11798710" y="0"/>
            <a:ext cx="393290" cy="2758440"/>
          </a:xfrm>
          <a:prstGeom prst="rect">
            <a:avLst/>
          </a:prstGeom>
          <a:solidFill>
            <a:srgbClr val="F8C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86909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754924" y="111600"/>
            <a:ext cx="10039918" cy="1200329"/>
          </a:xfrm>
          <a:prstGeom prst="rect">
            <a:avLst/>
          </a:prstGeom>
        </p:spPr>
        <p:txBody>
          <a:bodyPr wrap="square">
            <a:spAutoFit/>
          </a:bodyPr>
          <a:lstStyle/>
          <a:p>
            <a:r>
              <a:rPr lang="de-DE" sz="4000" b="1" dirty="0"/>
              <a:t>Pädagogische Alltagssituation </a:t>
            </a:r>
          </a:p>
          <a:p>
            <a:r>
              <a:rPr lang="de-DE" sz="3200" b="1" dirty="0">
                <a:solidFill>
                  <a:srgbClr val="F8C522"/>
                </a:solidFill>
              </a:rPr>
              <a:t>Draußen unterwegs sein</a:t>
            </a:r>
          </a:p>
        </p:txBody>
      </p:sp>
      <p:sp>
        <p:nvSpPr>
          <p:cNvPr id="7" name="Rechteck 6"/>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p:cNvSpPr/>
          <p:nvPr/>
        </p:nvSpPr>
        <p:spPr>
          <a:xfrm>
            <a:off x="754924" y="1316028"/>
            <a:ext cx="10195756" cy="1384995"/>
          </a:xfrm>
          <a:prstGeom prst="rect">
            <a:avLst/>
          </a:prstGeom>
        </p:spPr>
        <p:txBody>
          <a:bodyPr wrap="square">
            <a:spAutoFit/>
          </a:bodyPr>
          <a:lstStyle/>
          <a:p>
            <a:r>
              <a:rPr lang="de-DE" sz="2800" b="1" dirty="0"/>
              <a:t>Worum geht es „Draußen unterwegs“ für die Kinder?</a:t>
            </a:r>
            <a:endParaRPr lang="de-DE" sz="2800" b="1" i="1" dirty="0"/>
          </a:p>
          <a:p>
            <a:r>
              <a:rPr lang="de-DE" sz="2800" i="1" dirty="0"/>
              <a:t>Was ist für die Kinder wichtig?</a:t>
            </a:r>
          </a:p>
          <a:p>
            <a:endParaRPr lang="de-DE" sz="2800" i="1" dirty="0"/>
          </a:p>
        </p:txBody>
      </p:sp>
      <p:pic>
        <p:nvPicPr>
          <p:cNvPr id="5" name="Bild 4"/>
          <p:cNvPicPr>
            <a:picLocks noChangeAspect="1"/>
          </p:cNvPicPr>
          <p:nvPr/>
        </p:nvPicPr>
        <p:blipFill>
          <a:blip r:embed="rId3"/>
          <a:stretch>
            <a:fillRect/>
          </a:stretch>
        </p:blipFill>
        <p:spPr>
          <a:xfrm>
            <a:off x="621084" y="2758441"/>
            <a:ext cx="3539863" cy="2496564"/>
          </a:xfrm>
          <a:prstGeom prst="rect">
            <a:avLst/>
          </a:prstGeom>
        </p:spPr>
      </p:pic>
      <p:sp>
        <p:nvSpPr>
          <p:cNvPr id="8" name="Textfeld 7"/>
          <p:cNvSpPr txBox="1"/>
          <p:nvPr/>
        </p:nvSpPr>
        <p:spPr>
          <a:xfrm>
            <a:off x="610451" y="5222821"/>
            <a:ext cx="2058322" cy="369332"/>
          </a:xfrm>
          <a:prstGeom prst="rect">
            <a:avLst/>
          </a:prstGeom>
          <a:noFill/>
        </p:spPr>
        <p:txBody>
          <a:bodyPr wrap="square" rtlCol="0">
            <a:spAutoFit/>
          </a:bodyPr>
          <a:lstStyle/>
          <a:p>
            <a:r>
              <a:rPr lang="de-DE" sz="900" dirty="0"/>
              <a:t>Bildungsplan Brandenburg, S. 136, Team Menschenskinder</a:t>
            </a:r>
          </a:p>
        </p:txBody>
      </p:sp>
      <p:pic>
        <p:nvPicPr>
          <p:cNvPr id="9" name="Bild 8"/>
          <p:cNvPicPr>
            <a:picLocks noChangeAspect="1"/>
          </p:cNvPicPr>
          <p:nvPr/>
        </p:nvPicPr>
        <p:blipFill>
          <a:blip r:embed="rId4"/>
          <a:stretch>
            <a:fillRect/>
          </a:stretch>
        </p:blipFill>
        <p:spPr>
          <a:xfrm>
            <a:off x="4605170" y="2396715"/>
            <a:ext cx="2806317" cy="3453929"/>
          </a:xfrm>
          <a:prstGeom prst="rect">
            <a:avLst/>
          </a:prstGeom>
        </p:spPr>
      </p:pic>
      <p:sp>
        <p:nvSpPr>
          <p:cNvPr id="10" name="Textfeld 9"/>
          <p:cNvSpPr txBox="1"/>
          <p:nvPr/>
        </p:nvSpPr>
        <p:spPr>
          <a:xfrm>
            <a:off x="4605169" y="5850644"/>
            <a:ext cx="2146505" cy="369332"/>
          </a:xfrm>
          <a:prstGeom prst="rect">
            <a:avLst/>
          </a:prstGeom>
          <a:noFill/>
        </p:spPr>
        <p:txBody>
          <a:bodyPr wrap="square" rtlCol="0">
            <a:spAutoFit/>
          </a:bodyPr>
          <a:lstStyle/>
          <a:p>
            <a:r>
              <a:rPr lang="de-DE" sz="900" dirty="0"/>
              <a:t>Bildungsplan Brandenburg, S. 140, Team Menschenskinder</a:t>
            </a:r>
          </a:p>
        </p:txBody>
      </p:sp>
      <p:pic>
        <p:nvPicPr>
          <p:cNvPr id="11" name="Bild 10"/>
          <p:cNvPicPr>
            <a:picLocks noChangeAspect="1"/>
          </p:cNvPicPr>
          <p:nvPr/>
        </p:nvPicPr>
        <p:blipFill>
          <a:blip r:embed="rId5"/>
          <a:stretch>
            <a:fillRect/>
          </a:stretch>
        </p:blipFill>
        <p:spPr>
          <a:xfrm>
            <a:off x="7931957" y="2396715"/>
            <a:ext cx="3187382" cy="2575477"/>
          </a:xfrm>
          <a:prstGeom prst="rect">
            <a:avLst/>
          </a:prstGeom>
        </p:spPr>
      </p:pic>
      <p:sp>
        <p:nvSpPr>
          <p:cNvPr id="13" name="Textfeld 12"/>
          <p:cNvSpPr txBox="1"/>
          <p:nvPr/>
        </p:nvSpPr>
        <p:spPr>
          <a:xfrm>
            <a:off x="7931957" y="4972192"/>
            <a:ext cx="1913792" cy="369332"/>
          </a:xfrm>
          <a:prstGeom prst="rect">
            <a:avLst/>
          </a:prstGeom>
          <a:noFill/>
        </p:spPr>
        <p:txBody>
          <a:bodyPr wrap="square" rtlCol="0">
            <a:spAutoFit/>
          </a:bodyPr>
          <a:lstStyle/>
          <a:p>
            <a:r>
              <a:rPr lang="de-DE" sz="900" dirty="0"/>
              <a:t>Bildungsplan Brandenburg, S. 143, Uli Malende</a:t>
            </a:r>
          </a:p>
        </p:txBody>
      </p:sp>
    </p:spTree>
    <p:extLst>
      <p:ext uri="{BB962C8B-B14F-4D97-AF65-F5344CB8AC3E}">
        <p14:creationId xmlns:p14="http://schemas.microsoft.com/office/powerpoint/2010/main" val="695270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F40967F-68FD-4840-A4E0-97A1E20D6CD8}"/>
              </a:ext>
            </a:extLst>
          </p:cNvPr>
          <p:cNvSpPr/>
          <p:nvPr/>
        </p:nvSpPr>
        <p:spPr>
          <a:xfrm>
            <a:off x="11798710" y="0"/>
            <a:ext cx="393290" cy="2758440"/>
          </a:xfrm>
          <a:prstGeom prst="rect">
            <a:avLst/>
          </a:prstGeom>
          <a:solidFill>
            <a:srgbClr val="F8C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itel 1">
            <a:extLst>
              <a:ext uri="{FF2B5EF4-FFF2-40B4-BE49-F238E27FC236}">
                <a16:creationId xmlns:a16="http://schemas.microsoft.com/office/drawing/2014/main" id="{11F0C0EB-8812-2997-9407-1DAF26CDC1B8}"/>
              </a:ext>
            </a:extLst>
          </p:cNvPr>
          <p:cNvSpPr txBox="1">
            <a:spLocks/>
          </p:cNvSpPr>
          <p:nvPr/>
        </p:nvSpPr>
        <p:spPr>
          <a:xfrm>
            <a:off x="838200" y="365125"/>
            <a:ext cx="9901518" cy="1200329"/>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b="1" dirty="0">
                <a:latin typeface="Calibri" charset="0"/>
                <a:ea typeface="Calibri" charset="0"/>
                <a:cs typeface="Calibri" charset="0"/>
              </a:rPr>
              <a:t>Pädagogisches Handeln - Praxisbeispiel (S. 138)</a:t>
            </a:r>
            <a:br>
              <a:rPr lang="de-DE" b="1" dirty="0">
                <a:latin typeface="Calibri" charset="0"/>
                <a:ea typeface="Calibri" charset="0"/>
                <a:cs typeface="Calibri" charset="0"/>
              </a:rPr>
            </a:br>
            <a:r>
              <a:rPr lang="de-DE" sz="3800" b="1" dirty="0">
                <a:solidFill>
                  <a:srgbClr val="F8C522"/>
                </a:solidFill>
                <a:latin typeface="Calibri" panose="020F0502020204030204"/>
                <a:ea typeface="+mn-ea"/>
                <a:cs typeface="+mn-cs"/>
              </a:rPr>
              <a:t>Draußen unterwegs sein</a:t>
            </a:r>
            <a:endParaRPr lang="de-DE" sz="3800" b="1" dirty="0">
              <a:solidFill>
                <a:srgbClr val="F8C522"/>
              </a:solidFill>
            </a:endParaRPr>
          </a:p>
        </p:txBody>
      </p:sp>
      <p:sp>
        <p:nvSpPr>
          <p:cNvPr id="3" name="Textfeld 2"/>
          <p:cNvSpPr txBox="1"/>
          <p:nvPr/>
        </p:nvSpPr>
        <p:spPr>
          <a:xfrm>
            <a:off x="7066188" y="2296775"/>
            <a:ext cx="4338917" cy="2031325"/>
          </a:xfrm>
          <a:prstGeom prst="rect">
            <a:avLst/>
          </a:prstGeom>
          <a:noFill/>
        </p:spPr>
        <p:txBody>
          <a:bodyPr wrap="square" rtlCol="0">
            <a:spAutoFit/>
          </a:bodyPr>
          <a:lstStyle/>
          <a:p>
            <a:r>
              <a:rPr lang="de-DE" b="1" dirty="0"/>
              <a:t>Bitte diskutiert:</a:t>
            </a:r>
          </a:p>
          <a:p>
            <a:endParaRPr lang="de-DE" dirty="0"/>
          </a:p>
          <a:p>
            <a:pPr marL="285750" indent="-285750">
              <a:buFont typeface="Arial"/>
              <a:buChar char="•"/>
            </a:pPr>
            <a:r>
              <a:rPr lang="de-DE" dirty="0"/>
              <a:t>Welche Lernmöglichkeiten stecken in dieser Situation?</a:t>
            </a:r>
          </a:p>
          <a:p>
            <a:pPr marL="285750" indent="-285750">
              <a:buFont typeface="Arial"/>
              <a:buChar char="•"/>
            </a:pPr>
            <a:endParaRPr lang="de-DE" dirty="0"/>
          </a:p>
          <a:p>
            <a:pPr marL="285750" indent="-285750">
              <a:buFont typeface="Arial"/>
              <a:buChar char="•"/>
            </a:pPr>
            <a:r>
              <a:rPr lang="de-DE" dirty="0"/>
              <a:t>Wie schätzt Ihr das pädagogische Handeln der Fachkraft ein?</a:t>
            </a:r>
          </a:p>
        </p:txBody>
      </p:sp>
      <p:pic>
        <p:nvPicPr>
          <p:cNvPr id="2" name="Grafik 1">
            <a:extLst>
              <a:ext uri="{FF2B5EF4-FFF2-40B4-BE49-F238E27FC236}">
                <a16:creationId xmlns:a16="http://schemas.microsoft.com/office/drawing/2014/main" id="{E8AB5045-7105-9D8D-B0C1-8A2C62FDAE9C}"/>
              </a:ext>
            </a:extLst>
          </p:cNvPr>
          <p:cNvPicPr>
            <a:picLocks noChangeAspect="1"/>
          </p:cNvPicPr>
          <p:nvPr/>
        </p:nvPicPr>
        <p:blipFill>
          <a:blip r:embed="rId3"/>
          <a:stretch>
            <a:fillRect/>
          </a:stretch>
        </p:blipFill>
        <p:spPr>
          <a:xfrm>
            <a:off x="961508" y="1664970"/>
            <a:ext cx="6083292" cy="3964305"/>
          </a:xfrm>
          <a:prstGeom prst="rect">
            <a:avLst/>
          </a:prstGeom>
        </p:spPr>
      </p:pic>
    </p:spTree>
    <p:extLst>
      <p:ext uri="{BB962C8B-B14F-4D97-AF65-F5344CB8AC3E}">
        <p14:creationId xmlns:p14="http://schemas.microsoft.com/office/powerpoint/2010/main" val="3045714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901518" cy="1200329"/>
          </a:xfrm>
        </p:spPr>
        <p:txBody>
          <a:bodyPr>
            <a:normAutofit fontScale="90000"/>
          </a:bodyPr>
          <a:lstStyle/>
          <a:p>
            <a:r>
              <a:rPr lang="de-DE" sz="4000" b="1" dirty="0">
                <a:latin typeface="Calibri" charset="0"/>
                <a:ea typeface="Calibri" charset="0"/>
                <a:cs typeface="Calibri" charset="0"/>
              </a:rPr>
              <a:t>Zentrale Aspekte der Alltagssituation (S. 136 f.)</a:t>
            </a:r>
            <a:br>
              <a:rPr lang="de-DE" sz="4000" b="1" dirty="0">
                <a:latin typeface="Calibri" charset="0"/>
                <a:ea typeface="Calibri" charset="0"/>
                <a:cs typeface="Calibri" charset="0"/>
              </a:rPr>
            </a:br>
            <a:r>
              <a:rPr kumimoji="0" lang="de-DE" sz="3600" b="1" i="0" u="none" strike="noStrike" kern="1200" cap="none" spc="0" normalizeH="0" baseline="0" noProof="0" dirty="0">
                <a:ln>
                  <a:noFill/>
                </a:ln>
                <a:solidFill>
                  <a:srgbClr val="F8C522"/>
                </a:solidFill>
                <a:effectLst/>
                <a:uLnTx/>
                <a:uFillTx/>
                <a:latin typeface="Calibri" panose="020F0502020204030204"/>
                <a:ea typeface="+mn-ea"/>
                <a:cs typeface="+mn-cs"/>
              </a:rPr>
              <a:t>Draußen unterwegs</a:t>
            </a:r>
            <a:endParaRPr lang="de-DE" sz="3600" b="1" dirty="0">
              <a:solidFill>
                <a:srgbClr val="F8C522"/>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905804"/>
            <a:ext cx="10960510" cy="3343529"/>
          </a:xfrm>
        </p:spPr>
        <p:txBody>
          <a:bodyPr>
            <a:normAutofit lnSpcReduction="10000"/>
          </a:bodyPr>
          <a:lstStyle/>
          <a:p>
            <a:r>
              <a:rPr lang="de-DE" sz="2800" b="1" dirty="0"/>
              <a:t>Ziele: Kinder sollen...</a:t>
            </a:r>
          </a:p>
          <a:p>
            <a:pPr marL="1143000" lvl="1" indent="-457200"/>
            <a:endParaRPr lang="de-DE" dirty="0"/>
          </a:p>
          <a:p>
            <a:pPr marL="1143000" lvl="1" indent="-457200"/>
            <a:r>
              <a:rPr lang="de-DE" dirty="0"/>
              <a:t>in Kontakt mit der Welt außerhalb der Einrichtung kommen</a:t>
            </a:r>
          </a:p>
          <a:p>
            <a:pPr marL="1143000" lvl="1" indent="-457200"/>
            <a:r>
              <a:rPr lang="de-DE" dirty="0"/>
              <a:t>unvertraute Umgebungen, unbekannte Situationen, fremde Menschen kennen lernen</a:t>
            </a:r>
          </a:p>
          <a:p>
            <a:pPr marL="1143000" lvl="1" indent="-457200"/>
            <a:r>
              <a:rPr lang="de-DE" dirty="0"/>
              <a:t>pädagogisch nicht vorbereitete Situationen erleben</a:t>
            </a:r>
          </a:p>
          <a:p>
            <a:pPr marL="1143000" lvl="1" indent="-457200"/>
            <a:endParaRPr lang="de-DE" dirty="0"/>
          </a:p>
          <a:p>
            <a:pPr marL="1143000" lvl="1" indent="-457200">
              <a:buFont typeface="Wingdings" pitchFamily="2" charset="2"/>
              <a:buChar char="Ø"/>
            </a:pPr>
            <a:r>
              <a:rPr lang="de-DE" dirty="0">
                <a:solidFill>
                  <a:srgbClr val="008000"/>
                </a:solidFill>
              </a:rPr>
              <a:t>Unbekanntes kennenlernen, Orientierung finden, Mitverantwortung übernehmen</a:t>
            </a:r>
          </a:p>
          <a:p>
            <a:endParaRPr lang="de-DE" dirty="0"/>
          </a:p>
          <a:p>
            <a:pPr marL="457200" indent="-457200">
              <a:buFont typeface="Arial" panose="020B0604020202020204" pitchFamily="34" charset="0"/>
              <a:buChar char="•"/>
            </a:pPr>
            <a:endParaRPr lang="de-DE" dirty="0"/>
          </a:p>
        </p:txBody>
      </p:sp>
      <p:sp>
        <p:nvSpPr>
          <p:cNvPr id="5" name="Rechteck 4"/>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0344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901518" cy="1200329"/>
          </a:xfrm>
        </p:spPr>
        <p:txBody>
          <a:bodyPr>
            <a:normAutofit/>
          </a:bodyPr>
          <a:lstStyle/>
          <a:p>
            <a:r>
              <a:rPr lang="de-DE" sz="4000" b="1" dirty="0">
                <a:latin typeface="Calibri" charset="0"/>
                <a:ea typeface="Calibri" charset="0"/>
                <a:cs typeface="Calibri" charset="0"/>
              </a:rPr>
              <a:t>Pädagogisches Handeln (S. 137 f.)</a:t>
            </a:r>
            <a:br>
              <a:rPr lang="de-DE" b="1" dirty="0">
                <a:latin typeface="Calibri" charset="0"/>
                <a:ea typeface="Calibri" charset="0"/>
                <a:cs typeface="Calibri" charset="0"/>
              </a:rPr>
            </a:br>
            <a:r>
              <a:rPr lang="de-DE" sz="3200" dirty="0">
                <a:solidFill>
                  <a:srgbClr val="F8C522"/>
                </a:solidFill>
                <a:latin typeface="Calibri" panose="020F0502020204030204"/>
                <a:ea typeface="+mn-ea"/>
                <a:cs typeface="+mn-cs"/>
              </a:rPr>
              <a:t>Draußen unterwegs</a:t>
            </a:r>
            <a:endParaRPr lang="de-DE" sz="3200" dirty="0">
              <a:solidFill>
                <a:srgbClr val="F8C522"/>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21251"/>
            <a:ext cx="10960510" cy="3753165"/>
          </a:xfrm>
        </p:spPr>
        <p:txBody>
          <a:bodyPr>
            <a:normAutofit fontScale="92500"/>
          </a:bodyPr>
          <a:lstStyle/>
          <a:p>
            <a:r>
              <a:rPr lang="de-DE" b="1" dirty="0"/>
              <a:t>Was bedeutet das für die pädagogische Gestaltung der Situation? </a:t>
            </a:r>
          </a:p>
          <a:p>
            <a:endParaRPr lang="de-DE" dirty="0"/>
          </a:p>
          <a:p>
            <a:pPr marL="457200" indent="-457200">
              <a:buFont typeface="Arial"/>
              <a:buChar char="•"/>
            </a:pPr>
            <a:r>
              <a:rPr lang="de-DE" dirty="0"/>
              <a:t>Vorbereitung (gemeinsam) gestalten</a:t>
            </a:r>
          </a:p>
          <a:p>
            <a:pPr marL="457200" indent="-457200">
              <a:buFont typeface="Arial"/>
              <a:buChar char="•"/>
            </a:pPr>
            <a:r>
              <a:rPr lang="de-DE" dirty="0"/>
              <a:t>Wichtig: immer wieder Orientierung geben</a:t>
            </a:r>
          </a:p>
          <a:p>
            <a:pPr marL="457200" indent="-457200">
              <a:buFont typeface="Arial"/>
              <a:buChar char="•"/>
            </a:pPr>
            <a:r>
              <a:rPr lang="de-DE" dirty="0"/>
              <a:t>Soziale Verantwortung teilen</a:t>
            </a:r>
          </a:p>
          <a:p>
            <a:pPr marL="457200" indent="-457200">
              <a:buFont typeface="Arial"/>
              <a:buChar char="•"/>
            </a:pPr>
            <a:r>
              <a:rPr lang="de-DE" dirty="0"/>
              <a:t>Impulse aufgreifen und Impulse geben</a:t>
            </a:r>
          </a:p>
          <a:p>
            <a:pPr marL="457200" indent="-457200">
              <a:buFont typeface="Arial"/>
              <a:buChar char="•"/>
            </a:pPr>
            <a:r>
              <a:rPr lang="de-DE" dirty="0"/>
              <a:t>Unvorbereitete Bildungsmomente: „Geht manchmal auch einfach so mit Kindern raus und lasst euch ohne Ziel treiben.“ (Bildungsplan, S. 138)</a:t>
            </a:r>
          </a:p>
          <a:p>
            <a:endParaRPr lang="de-DE" dirty="0"/>
          </a:p>
          <a:p>
            <a:pPr marL="457200" indent="-457200">
              <a:buFont typeface="Arial" panose="020B0604020202020204" pitchFamily="34" charset="0"/>
              <a:buChar char="•"/>
            </a:pPr>
            <a:endParaRPr lang="de-DE" dirty="0"/>
          </a:p>
        </p:txBody>
      </p:sp>
      <p:sp>
        <p:nvSpPr>
          <p:cNvPr id="5" name="Rechteck 4"/>
          <p:cNvSpPr/>
          <p:nvPr/>
        </p:nvSpPr>
        <p:spPr>
          <a:xfrm>
            <a:off x="11798710" y="0"/>
            <a:ext cx="393290" cy="2758440"/>
          </a:xfrm>
          <a:prstGeom prst="rect">
            <a:avLst/>
          </a:prstGeom>
          <a:solidFill>
            <a:srgbClr val="F8C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22372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1868781"/>
            <a:ext cx="10515600" cy="3239546"/>
          </a:xfrm>
          <a:solidFill>
            <a:srgbClr val="FEF3D3"/>
          </a:solidFill>
        </p:spPr>
        <p:txBody>
          <a:bodyPr/>
          <a:lstStyle/>
          <a:p>
            <a:endParaRPr lang="de-DE" sz="1600" dirty="0"/>
          </a:p>
          <a:p>
            <a:r>
              <a:rPr lang="de-DE" b="1" i="1" dirty="0"/>
              <a:t>Bitte tauscht Euch aus...</a:t>
            </a:r>
          </a:p>
          <a:p>
            <a:endParaRPr lang="de-DE" dirty="0"/>
          </a:p>
          <a:p>
            <a:pPr marL="457200" indent="-457200">
              <a:buFont typeface="Arial"/>
              <a:buChar char="•"/>
            </a:pPr>
            <a:r>
              <a:rPr lang="de-DE" dirty="0"/>
              <a:t>Was sind für Euch neue Aspekte?</a:t>
            </a:r>
          </a:p>
          <a:p>
            <a:pPr marL="457200" indent="-457200">
              <a:buFont typeface="Arial"/>
              <a:buChar char="•"/>
            </a:pPr>
            <a:r>
              <a:rPr lang="de-DE" dirty="0"/>
              <a:t>Wie könnt Ihr die Impulse nutzen?</a:t>
            </a:r>
          </a:p>
          <a:p>
            <a:pPr marL="457200" indent="-457200">
              <a:buFont typeface="Arial"/>
              <a:buChar char="•"/>
            </a:pPr>
            <a:r>
              <a:rPr lang="de-DE" dirty="0"/>
              <a:t>Wo seht Ihr Stolpersteine -&gt; Umgang damit?</a:t>
            </a:r>
          </a:p>
          <a:p>
            <a:pPr marL="457200" indent="-457200">
              <a:buFont typeface="Arial"/>
              <a:buChar char="•"/>
            </a:pPr>
            <a:endParaRPr lang="de-DE" dirty="0"/>
          </a:p>
        </p:txBody>
      </p:sp>
      <p:sp>
        <p:nvSpPr>
          <p:cNvPr id="4"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901518" cy="1200329"/>
          </a:xfrm>
        </p:spPr>
        <p:txBody>
          <a:bodyPr>
            <a:normAutofit/>
          </a:bodyPr>
          <a:lstStyle/>
          <a:p>
            <a:r>
              <a:rPr lang="de-DE" b="1" dirty="0">
                <a:latin typeface="Calibri" charset="0"/>
                <a:ea typeface="Calibri" charset="0"/>
                <a:cs typeface="Calibri" charset="0"/>
              </a:rPr>
              <a:t>Pädagogisches Handeln (S. 137 f.)</a:t>
            </a:r>
            <a:br>
              <a:rPr lang="de-DE" b="1" dirty="0">
                <a:latin typeface="Calibri" charset="0"/>
                <a:ea typeface="Calibri" charset="0"/>
                <a:cs typeface="Calibri" charset="0"/>
              </a:rPr>
            </a:br>
            <a:r>
              <a:rPr lang="de-DE" sz="3100" dirty="0">
                <a:solidFill>
                  <a:srgbClr val="F8C522"/>
                </a:solidFill>
                <a:latin typeface="Calibri" panose="020F0502020204030204"/>
                <a:ea typeface="+mn-ea"/>
                <a:cs typeface="+mn-cs"/>
              </a:rPr>
              <a:t>Draußen unterwegs</a:t>
            </a:r>
            <a:endParaRPr lang="de-DE" dirty="0">
              <a:solidFill>
                <a:srgbClr val="F8C522"/>
              </a:solidFill>
            </a:endParaRPr>
          </a:p>
        </p:txBody>
      </p:sp>
      <p:sp>
        <p:nvSpPr>
          <p:cNvPr id="5" name="Rechteck 4"/>
          <p:cNvSpPr/>
          <p:nvPr/>
        </p:nvSpPr>
        <p:spPr>
          <a:xfrm>
            <a:off x="11798710" y="0"/>
            <a:ext cx="393290" cy="2758440"/>
          </a:xfrm>
          <a:prstGeom prst="rect">
            <a:avLst/>
          </a:prstGeom>
          <a:solidFill>
            <a:srgbClr val="F8C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38499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F40967F-68FD-4840-A4E0-97A1E20D6CD8}"/>
              </a:ext>
            </a:extLst>
          </p:cNvPr>
          <p:cNvSpPr/>
          <p:nvPr/>
        </p:nvSpPr>
        <p:spPr>
          <a:xfrm>
            <a:off x="11798710" y="0"/>
            <a:ext cx="393290" cy="2758440"/>
          </a:xfrm>
          <a:prstGeom prst="rect">
            <a:avLst/>
          </a:prstGeom>
          <a:solidFill>
            <a:srgbClr val="F8C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8C522"/>
              </a:solidFill>
            </a:endParaRPr>
          </a:p>
        </p:txBody>
      </p:sp>
      <p:sp>
        <p:nvSpPr>
          <p:cNvPr id="10" name="Titel 1">
            <a:extLst>
              <a:ext uri="{FF2B5EF4-FFF2-40B4-BE49-F238E27FC236}">
                <a16:creationId xmlns:a16="http://schemas.microsoft.com/office/drawing/2014/main" id="{11F0C0EB-8812-2997-9407-1DAF26CDC1B8}"/>
              </a:ext>
            </a:extLst>
          </p:cNvPr>
          <p:cNvSpPr txBox="1">
            <a:spLocks/>
          </p:cNvSpPr>
          <p:nvPr/>
        </p:nvSpPr>
        <p:spPr>
          <a:xfrm>
            <a:off x="838200" y="365125"/>
            <a:ext cx="9901518" cy="12003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latin typeface="Calibri" charset="0"/>
                <a:ea typeface="Calibri" charset="0"/>
                <a:cs typeface="Calibri" charset="0"/>
              </a:rPr>
              <a:t>Vorsicht (S. 139)</a:t>
            </a:r>
            <a:br>
              <a:rPr lang="de-DE" sz="4000" b="1" dirty="0">
                <a:latin typeface="Calibri" charset="0"/>
                <a:ea typeface="Calibri" charset="0"/>
                <a:cs typeface="Calibri" charset="0"/>
              </a:rPr>
            </a:br>
            <a:r>
              <a:rPr lang="de-DE" sz="3200" b="1" dirty="0">
                <a:solidFill>
                  <a:srgbClr val="F8C522"/>
                </a:solidFill>
                <a:latin typeface="Calibri" panose="020F0502020204030204"/>
                <a:ea typeface="+mn-ea"/>
                <a:cs typeface="+mn-cs"/>
              </a:rPr>
              <a:t>Draußen unterwegs sein</a:t>
            </a:r>
            <a:endParaRPr lang="de-DE" sz="3200" b="1" dirty="0">
              <a:solidFill>
                <a:srgbClr val="F8C522"/>
              </a:solidFill>
            </a:endParaRPr>
          </a:p>
        </p:txBody>
      </p:sp>
      <p:sp>
        <p:nvSpPr>
          <p:cNvPr id="6" name="Inhaltsplatzhalter 2">
            <a:extLst>
              <a:ext uri="{FF2B5EF4-FFF2-40B4-BE49-F238E27FC236}">
                <a16:creationId xmlns:a16="http://schemas.microsoft.com/office/drawing/2014/main" id="{71A954D3-65D1-42EF-87CD-BF7ED2E76942}"/>
              </a:ext>
            </a:extLst>
          </p:cNvPr>
          <p:cNvSpPr>
            <a:spLocks noGrp="1"/>
          </p:cNvSpPr>
          <p:nvPr>
            <p:ph idx="1"/>
          </p:nvPr>
        </p:nvSpPr>
        <p:spPr>
          <a:xfrm>
            <a:off x="838200" y="1656467"/>
            <a:ext cx="4909780" cy="1325564"/>
          </a:xfrm>
          <a:ln w="12700">
            <a:solidFill>
              <a:schemeClr val="accent1"/>
            </a:solidFill>
          </a:ln>
        </p:spPr>
        <p:txBody>
          <a:bodyPr>
            <a:noAutofit/>
          </a:bodyPr>
          <a:lstStyle/>
          <a:p>
            <a:r>
              <a:rPr lang="de-DE" i="1" dirty="0"/>
              <a:t>„Wenn ihr Kinder zählt, tippt sie dabei nicht mit dem Finger an.“</a:t>
            </a:r>
          </a:p>
          <a:p>
            <a:endParaRPr lang="de-DE" i="1" dirty="0"/>
          </a:p>
        </p:txBody>
      </p:sp>
      <p:sp>
        <p:nvSpPr>
          <p:cNvPr id="8" name="Inhaltsplatzhalter 2">
            <a:extLst>
              <a:ext uri="{FF2B5EF4-FFF2-40B4-BE49-F238E27FC236}">
                <a16:creationId xmlns:a16="http://schemas.microsoft.com/office/drawing/2014/main" id="{BE2581C4-D6FB-42A2-BD19-E6EBC306CB56}"/>
              </a:ext>
            </a:extLst>
          </p:cNvPr>
          <p:cNvSpPr txBox="1">
            <a:spLocks/>
          </p:cNvSpPr>
          <p:nvPr/>
        </p:nvSpPr>
        <p:spPr>
          <a:xfrm>
            <a:off x="838200" y="3230508"/>
            <a:ext cx="4909780" cy="1569660"/>
          </a:xfrm>
          <a:prstGeom prst="rect">
            <a:avLst/>
          </a:prstGeom>
          <a:ln w="12700">
            <a:solidFill>
              <a:srgbClr val="F8C522"/>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i="1" dirty="0"/>
              <a:t>„Drängt die Kinder nicht, andere Kinder oder euch anzufassen, wenn sie das nicht wollen.“</a:t>
            </a:r>
          </a:p>
        </p:txBody>
      </p:sp>
      <p:sp>
        <p:nvSpPr>
          <p:cNvPr id="9" name="Inhaltsplatzhalter 2">
            <a:extLst>
              <a:ext uri="{FF2B5EF4-FFF2-40B4-BE49-F238E27FC236}">
                <a16:creationId xmlns:a16="http://schemas.microsoft.com/office/drawing/2014/main" id="{72260D91-F276-4889-8B80-0BDEB339AE48}"/>
              </a:ext>
            </a:extLst>
          </p:cNvPr>
          <p:cNvSpPr txBox="1">
            <a:spLocks/>
          </p:cNvSpPr>
          <p:nvPr/>
        </p:nvSpPr>
        <p:spPr>
          <a:xfrm>
            <a:off x="6096000" y="1670815"/>
            <a:ext cx="4269033" cy="2072632"/>
          </a:xfrm>
          <a:prstGeom prst="rect">
            <a:avLst/>
          </a:prstGeom>
          <a:ln w="12700">
            <a:solidFill>
              <a:srgbClr val="F8C522"/>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i="1" dirty="0">
                <a:solidFill>
                  <a:srgbClr val="000000"/>
                </a:solidFill>
              </a:rPr>
              <a:t>„Zwingt die Kinder nicht, in Reih und Glied oder in einer Reihenfolge zu laufen, die sie nicht mitbestimmen können.“</a:t>
            </a:r>
            <a:endParaRPr lang="de-DE" i="1" dirty="0"/>
          </a:p>
        </p:txBody>
      </p:sp>
      <p:sp>
        <p:nvSpPr>
          <p:cNvPr id="11" name="Textfeld 10">
            <a:extLst>
              <a:ext uri="{FF2B5EF4-FFF2-40B4-BE49-F238E27FC236}">
                <a16:creationId xmlns:a16="http://schemas.microsoft.com/office/drawing/2014/main" id="{6D8C1CD4-B500-4A4E-978C-513E25318C6D}"/>
              </a:ext>
            </a:extLst>
          </p:cNvPr>
          <p:cNvSpPr txBox="1"/>
          <p:nvPr/>
        </p:nvSpPr>
        <p:spPr>
          <a:xfrm>
            <a:off x="838200" y="5010362"/>
            <a:ext cx="10207330" cy="830997"/>
          </a:xfrm>
          <a:prstGeom prst="rect">
            <a:avLst/>
          </a:prstGeom>
          <a:noFill/>
        </p:spPr>
        <p:txBody>
          <a:bodyPr wrap="square" rtlCol="0">
            <a:spAutoFit/>
          </a:bodyPr>
          <a:lstStyle/>
          <a:p>
            <a:pPr marL="342900" indent="-342900">
              <a:buFont typeface="Arial" panose="020B0604020202020204" pitchFamily="34" charset="0"/>
              <a:buChar char="•"/>
            </a:pPr>
            <a:r>
              <a:rPr lang="de-DE" sz="2400" dirty="0"/>
              <a:t>Was denkt Ihr: Warum sind diese Vorsicht-Sätze aus fachlicher Sicht wichtig? </a:t>
            </a:r>
          </a:p>
          <a:p>
            <a:pPr marL="342900" indent="-342900">
              <a:buFont typeface="Arial" panose="020B0604020202020204" pitchFamily="34" charset="0"/>
              <a:buChar char="•"/>
            </a:pPr>
            <a:r>
              <a:rPr lang="de-DE" sz="2400" dirty="0"/>
              <a:t>Kommt das bei uns vor? Was folgt daraus für uns? </a:t>
            </a:r>
          </a:p>
        </p:txBody>
      </p:sp>
    </p:spTree>
    <p:extLst>
      <p:ext uri="{BB962C8B-B14F-4D97-AF65-F5344CB8AC3E}">
        <p14:creationId xmlns:p14="http://schemas.microsoft.com/office/powerpoint/2010/main" val="1388590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199" y="1883475"/>
            <a:ext cx="10722107" cy="3917502"/>
          </a:xfrm>
          <a:solidFill>
            <a:srgbClr val="FEF3D3"/>
          </a:solidFill>
        </p:spPr>
        <p:txBody>
          <a:bodyPr>
            <a:normAutofit/>
          </a:bodyPr>
          <a:lstStyle/>
          <a:p>
            <a:endParaRPr lang="de-DE" sz="2000" dirty="0"/>
          </a:p>
          <a:p>
            <a:r>
              <a:rPr lang="de-DE" b="1" i="1" dirty="0"/>
              <a:t>Bitte tauscht Euch aus...</a:t>
            </a:r>
          </a:p>
          <a:p>
            <a:endParaRPr lang="de-DE" b="1" i="1" dirty="0"/>
          </a:p>
          <a:p>
            <a:pPr marL="457200" lvl="0" indent="-457200">
              <a:buFont typeface="Arial"/>
              <a:buChar char="•"/>
            </a:pPr>
            <a:r>
              <a:rPr lang="de-DE" dirty="0"/>
              <a:t>Wie würdet Ihr die </a:t>
            </a:r>
            <a:r>
              <a:rPr lang="de-DE" b="1" dirty="0"/>
              <a:t>Impulse umsetzen</a:t>
            </a:r>
            <a:r>
              <a:rPr lang="de-DE" dirty="0"/>
              <a:t> &amp; mit möglichen </a:t>
            </a:r>
            <a:r>
              <a:rPr lang="de-DE" b="1" dirty="0"/>
              <a:t>Stolpersteinen umgehen</a:t>
            </a:r>
            <a:r>
              <a:rPr lang="de-DE" dirty="0"/>
              <a:t>?</a:t>
            </a:r>
          </a:p>
          <a:p>
            <a:pPr marL="457200" lvl="0" indent="-457200">
              <a:buFont typeface="Arial"/>
              <a:buChar char="•"/>
            </a:pPr>
            <a:endParaRPr lang="de-DE" dirty="0"/>
          </a:p>
          <a:p>
            <a:pPr marL="457200" lvl="0" indent="-457200">
              <a:buFont typeface="Arial"/>
              <a:buChar char="•"/>
            </a:pPr>
            <a:r>
              <a:rPr lang="de-DE" dirty="0"/>
              <a:t>Sammelt gerne </a:t>
            </a:r>
            <a:r>
              <a:rPr lang="de-DE" b="1" dirty="0"/>
              <a:t>weitere Ideen</a:t>
            </a:r>
            <a:r>
              <a:rPr lang="de-DE" dirty="0"/>
              <a:t>.</a:t>
            </a:r>
          </a:p>
          <a:p>
            <a:pPr lvl="0"/>
            <a:endParaRPr lang="de-DE" dirty="0"/>
          </a:p>
          <a:p>
            <a:pPr marL="457200" indent="-457200">
              <a:buFont typeface="Arial"/>
              <a:buChar char="•"/>
            </a:pPr>
            <a:endParaRPr lang="de-DE" dirty="0"/>
          </a:p>
        </p:txBody>
      </p:sp>
      <p:sp>
        <p:nvSpPr>
          <p:cNvPr id="4"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901518" cy="1200329"/>
          </a:xfrm>
        </p:spPr>
        <p:txBody>
          <a:bodyPr>
            <a:normAutofit fontScale="90000"/>
          </a:bodyPr>
          <a:lstStyle/>
          <a:p>
            <a:r>
              <a:rPr lang="de-DE" sz="4000" b="1" dirty="0">
                <a:latin typeface="Calibri" charset="0"/>
                <a:ea typeface="Calibri" charset="0"/>
                <a:cs typeface="Calibri" charset="0"/>
              </a:rPr>
              <a:t>Zentrale Aspekte der Alltagssituation (S. 139 f.)</a:t>
            </a:r>
            <a:br>
              <a:rPr lang="de-DE" b="1" dirty="0">
                <a:latin typeface="Calibri" charset="0"/>
                <a:ea typeface="Calibri" charset="0"/>
                <a:cs typeface="Calibri" charset="0"/>
              </a:rPr>
            </a:br>
            <a:r>
              <a:rPr lang="de-DE" sz="3100" b="1" dirty="0">
                <a:solidFill>
                  <a:srgbClr val="F8C522"/>
                </a:solidFill>
                <a:latin typeface="Calibri" panose="020F0502020204030204"/>
                <a:ea typeface="+mn-ea"/>
                <a:cs typeface="+mn-cs"/>
              </a:rPr>
              <a:t>Draußen unterwegs sein </a:t>
            </a:r>
            <a:r>
              <a:rPr lang="mr-IN" sz="3100" b="1" dirty="0">
                <a:solidFill>
                  <a:srgbClr val="F8C522"/>
                </a:solidFill>
                <a:latin typeface="Calibri" panose="020F0502020204030204"/>
                <a:ea typeface="+mn-ea"/>
                <a:cs typeface="+mn-cs"/>
              </a:rPr>
              <a:t>–</a:t>
            </a:r>
            <a:r>
              <a:rPr lang="de-DE" sz="3100" b="1" dirty="0">
                <a:solidFill>
                  <a:srgbClr val="F8C522"/>
                </a:solidFill>
                <a:latin typeface="Calibri" panose="020F0502020204030204"/>
                <a:ea typeface="+mn-ea"/>
                <a:cs typeface="+mn-cs"/>
              </a:rPr>
              <a:t> mit Bildungsbereichen verknüpfen</a:t>
            </a:r>
            <a:endParaRPr lang="de-DE" b="1" dirty="0">
              <a:solidFill>
                <a:srgbClr val="F8C522"/>
              </a:solidFill>
            </a:endParaRPr>
          </a:p>
        </p:txBody>
      </p:sp>
      <p:sp>
        <p:nvSpPr>
          <p:cNvPr id="5" name="Rechteck 4">
            <a:extLst>
              <a:ext uri="{FF2B5EF4-FFF2-40B4-BE49-F238E27FC236}">
                <a16:creationId xmlns:a16="http://schemas.microsoft.com/office/drawing/2014/main" id="{BF40967F-68FD-4840-A4E0-97A1E20D6CD8}"/>
              </a:ext>
            </a:extLst>
          </p:cNvPr>
          <p:cNvSpPr/>
          <p:nvPr/>
        </p:nvSpPr>
        <p:spPr>
          <a:xfrm>
            <a:off x="11798710" y="0"/>
            <a:ext cx="393290" cy="2758440"/>
          </a:xfrm>
          <a:prstGeom prst="rect">
            <a:avLst/>
          </a:prstGeom>
          <a:solidFill>
            <a:srgbClr val="F8C5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8C522"/>
              </a:solidFill>
            </a:endParaRPr>
          </a:p>
        </p:txBody>
      </p:sp>
    </p:spTree>
    <p:extLst>
      <p:ext uri="{BB962C8B-B14F-4D97-AF65-F5344CB8AC3E}">
        <p14:creationId xmlns:p14="http://schemas.microsoft.com/office/powerpoint/2010/main" val="599051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920D5-ABE6-020B-E89E-6368B8A4FC30}"/>
              </a:ext>
            </a:extLst>
          </p:cNvPr>
          <p:cNvSpPr>
            <a:spLocks noGrp="1"/>
          </p:cNvSpPr>
          <p:nvPr>
            <p:ph type="title"/>
          </p:nvPr>
        </p:nvSpPr>
        <p:spPr/>
        <p:txBody>
          <a:bodyPr/>
          <a:lstStyle/>
          <a:p>
            <a:r>
              <a:rPr lang="de-DE" b="1" dirty="0">
                <a:latin typeface="Calibri" charset="0"/>
                <a:ea typeface="Calibri" charset="0"/>
                <a:cs typeface="Calibri" charset="0"/>
              </a:rPr>
              <a:t>Wie geht es weiter?</a:t>
            </a:r>
            <a:endParaRPr lang="de-DE" dirty="0"/>
          </a:p>
        </p:txBody>
      </p:sp>
      <p:sp>
        <p:nvSpPr>
          <p:cNvPr id="3" name="Inhaltsplatzhalter 2">
            <a:extLst>
              <a:ext uri="{FF2B5EF4-FFF2-40B4-BE49-F238E27FC236}">
                <a16:creationId xmlns:a16="http://schemas.microsoft.com/office/drawing/2014/main" id="{E45F8600-FF12-F702-D4AA-80A64F70A371}"/>
              </a:ext>
            </a:extLst>
          </p:cNvPr>
          <p:cNvSpPr>
            <a:spLocks noGrp="1"/>
          </p:cNvSpPr>
          <p:nvPr>
            <p:ph idx="1"/>
          </p:nvPr>
        </p:nvSpPr>
        <p:spPr/>
        <p:txBody>
          <a:bodyPr>
            <a:normAutofit/>
          </a:bodyPr>
          <a:lstStyle/>
          <a:p>
            <a:r>
              <a:rPr lang="de-DE" dirty="0"/>
              <a:t>Wurden alle Fragen beantwortet? </a:t>
            </a:r>
          </a:p>
          <a:p>
            <a:endParaRPr lang="de-DE" dirty="0"/>
          </a:p>
          <a:p>
            <a:r>
              <a:rPr lang="de-DE" dirty="0"/>
              <a:t>Sind für einzelne Punkte Verabredungen für eine Weiterarbeit am Thema erforderlich?</a:t>
            </a:r>
          </a:p>
          <a:p>
            <a:endParaRPr lang="de-DE" dirty="0"/>
          </a:p>
          <a:p>
            <a:r>
              <a:rPr lang="de-DE" dirty="0"/>
              <a:t>Wie geht es für uns als Team zu der Alltagssituation „Draußen unterwegs sein“ weiter? </a:t>
            </a:r>
          </a:p>
          <a:p>
            <a:endParaRPr lang="de-DE" dirty="0"/>
          </a:p>
          <a:p>
            <a:r>
              <a:rPr lang="de-DE" dirty="0">
                <a:sym typeface="Wingdings"/>
              </a:rPr>
              <a:t>Welche Vereinbarungen und Absprachen treffen wir?</a:t>
            </a:r>
            <a:endParaRPr lang="de-DE" dirty="0"/>
          </a:p>
          <a:p>
            <a:endParaRPr lang="de-DE" dirty="0"/>
          </a:p>
        </p:txBody>
      </p:sp>
    </p:spTree>
    <p:extLst>
      <p:ext uri="{BB962C8B-B14F-4D97-AF65-F5344CB8AC3E}">
        <p14:creationId xmlns:p14="http://schemas.microsoft.com/office/powerpoint/2010/main" val="1845353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509946-4F40-4D4E-1204-B4F438DF525D}"/>
              </a:ext>
            </a:extLst>
          </p:cNvPr>
          <p:cNvSpPr>
            <a:spLocks noGrp="1"/>
          </p:cNvSpPr>
          <p:nvPr>
            <p:ph type="title"/>
          </p:nvPr>
        </p:nvSpPr>
        <p:spPr/>
        <p:txBody>
          <a:bodyPr/>
          <a:lstStyle/>
          <a:p>
            <a:r>
              <a:rPr lang="de-DE" b="1" dirty="0">
                <a:latin typeface="Calibri" charset="0"/>
                <a:ea typeface="Calibri" charset="0"/>
                <a:cs typeface="Calibri" charset="0"/>
              </a:rPr>
              <a:t>Gemeinsamer Abschluss und Feedback</a:t>
            </a:r>
            <a:endParaRPr lang="de-DE" dirty="0"/>
          </a:p>
        </p:txBody>
      </p:sp>
      <p:pic>
        <p:nvPicPr>
          <p:cNvPr id="4" name="Grafik 3">
            <a:extLst>
              <a:ext uri="{FF2B5EF4-FFF2-40B4-BE49-F238E27FC236}">
                <a16:creationId xmlns:a16="http://schemas.microsoft.com/office/drawing/2014/main" id="{F58D2637-03A1-524B-F797-082C9DD9DA28}"/>
              </a:ext>
            </a:extLst>
          </p:cNvPr>
          <p:cNvPicPr>
            <a:picLocks noChangeAspect="1"/>
          </p:cNvPicPr>
          <p:nvPr/>
        </p:nvPicPr>
        <p:blipFill>
          <a:blip r:embed="rId3"/>
          <a:stretch>
            <a:fillRect/>
          </a:stretch>
        </p:blipFill>
        <p:spPr>
          <a:xfrm>
            <a:off x="1950493" y="1514901"/>
            <a:ext cx="6296222" cy="4144893"/>
          </a:xfrm>
          <a:prstGeom prst="rect">
            <a:avLst/>
          </a:prstGeom>
        </p:spPr>
      </p:pic>
      <p:sp>
        <p:nvSpPr>
          <p:cNvPr id="5" name="Textfeld 4">
            <a:extLst>
              <a:ext uri="{FF2B5EF4-FFF2-40B4-BE49-F238E27FC236}">
                <a16:creationId xmlns:a16="http://schemas.microsoft.com/office/drawing/2014/main" id="{CFA1392B-E077-F531-5210-529DAF2B93CC}"/>
              </a:ext>
            </a:extLst>
          </p:cNvPr>
          <p:cNvSpPr txBox="1"/>
          <p:nvPr/>
        </p:nvSpPr>
        <p:spPr>
          <a:xfrm>
            <a:off x="1842448" y="5659794"/>
            <a:ext cx="2547492" cy="246221"/>
          </a:xfrm>
          <a:prstGeom prst="rect">
            <a:avLst/>
          </a:prstGeom>
          <a:noFill/>
        </p:spPr>
        <p:txBody>
          <a:bodyPr wrap="none" rtlCol="0">
            <a:spAutoFit/>
          </a:bodyPr>
          <a:lstStyle/>
          <a:p>
            <a:r>
              <a:rPr lang="de-DE" sz="1000" dirty="0"/>
              <a:t>Foto: </a:t>
            </a:r>
            <a:r>
              <a:rPr lang="de-DE" sz="1000" dirty="0" err="1"/>
              <a:t>pixabay.com</a:t>
            </a:r>
            <a:r>
              <a:rPr lang="de-DE" sz="1000" dirty="0"/>
              <a:t>: athree23-smiley-3692494</a:t>
            </a:r>
          </a:p>
        </p:txBody>
      </p:sp>
    </p:spTree>
    <p:extLst>
      <p:ext uri="{BB962C8B-B14F-4D97-AF65-F5344CB8AC3E}">
        <p14:creationId xmlns:p14="http://schemas.microsoft.com/office/powerpoint/2010/main" val="1272414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295365"/>
            <a:ext cx="10515600" cy="1325563"/>
          </a:xfrm>
        </p:spPr>
        <p:txBody>
          <a:bodyPr>
            <a:normAutofit/>
          </a:bodyPr>
          <a:lstStyle/>
          <a:p>
            <a:r>
              <a:rPr lang="de-DE" sz="4000" b="1" dirty="0">
                <a:latin typeface="Calibri" charset="0"/>
                <a:ea typeface="Calibri" charset="0"/>
                <a:cs typeface="Calibri" charset="0"/>
              </a:rPr>
              <a:t>Weitere kostenfreie Angebote zum Bildungsplan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1" y="1825625"/>
            <a:ext cx="5962650" cy="4847024"/>
          </a:xfrm>
        </p:spPr>
        <p:txBody>
          <a:bodyPr>
            <a:normAutofit/>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4" name="Google Shape;387;p27">
            <a:extLst>
              <a:ext uri="{FF2B5EF4-FFF2-40B4-BE49-F238E27FC236}">
                <a16:creationId xmlns:a16="http://schemas.microsoft.com/office/drawing/2014/main" id="{6ECE1683-DAB8-FD7F-5354-660E62AAA751}"/>
              </a:ext>
            </a:extLst>
          </p:cNvPr>
          <p:cNvSpPr txBox="1">
            <a:spLocks/>
          </p:cNvSpPr>
          <p:nvPr/>
        </p:nvSpPr>
        <p:spPr>
          <a:xfrm>
            <a:off x="838200" y="1688608"/>
            <a:ext cx="6896101" cy="3622675"/>
          </a:xfrm>
          <a:prstGeom prst="rect">
            <a:avLst/>
          </a:prstGeom>
          <a:noFill/>
          <a:ln>
            <a:noFill/>
          </a:ln>
        </p:spPr>
        <p:txBody>
          <a:bodyPr spcFirstLastPara="1" vert="horz" wrap="square" lIns="91425" tIns="45700" rIns="91425" bIns="45700" rtlCol="0" anchor="t" anchorCtr="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buClr>
                <a:schemeClr val="dk1"/>
              </a:buClr>
              <a:buSzPct val="100000"/>
            </a:pPr>
            <a:r>
              <a:rPr lang="de-DE" sz="4700" b="1" dirty="0">
                <a:latin typeface="Calibri" charset="0"/>
                <a:ea typeface="Calibri" charset="0"/>
                <a:cs typeface="Calibri" charset="0"/>
              </a:rPr>
              <a:t>Website</a:t>
            </a:r>
            <a:r>
              <a:rPr lang="de-DE" sz="4700" dirty="0"/>
              <a:t> </a:t>
            </a:r>
            <a:endParaRPr lang="de-DE" sz="3900" dirty="0"/>
          </a:p>
          <a:p>
            <a:pPr marL="457200" indent="-457200">
              <a:spcBef>
                <a:spcPts val="0"/>
              </a:spcBef>
              <a:spcAft>
                <a:spcPts val="1200"/>
              </a:spcAft>
              <a:buClr>
                <a:schemeClr val="dk1"/>
              </a:buClr>
              <a:buSzPct val="100000"/>
              <a:buFont typeface="Arial"/>
              <a:buChar char="•"/>
            </a:pPr>
            <a:r>
              <a:rPr lang="de-DE" dirty="0"/>
              <a:t>Registrierungs- und Anmeldemöglichkeit</a:t>
            </a:r>
          </a:p>
          <a:p>
            <a:pPr marL="457200" indent="-457200">
              <a:spcBef>
                <a:spcPts val="0"/>
              </a:spcBef>
              <a:spcAft>
                <a:spcPts val="1200"/>
              </a:spcAft>
              <a:buClr>
                <a:schemeClr val="dk1"/>
              </a:buClr>
              <a:buSzPct val="100000"/>
              <a:buFont typeface="Arial"/>
              <a:buChar char="•"/>
            </a:pPr>
            <a:r>
              <a:rPr lang="de-DE" dirty="0"/>
              <a:t>Fortbildungskalender für verschiedene Fortbildungen zum Bildungsplan – online und Präsenz</a:t>
            </a:r>
          </a:p>
          <a:p>
            <a:pPr marL="457200" indent="-457200">
              <a:spcBef>
                <a:spcPts val="0"/>
              </a:spcBef>
              <a:spcAft>
                <a:spcPts val="1200"/>
              </a:spcAft>
              <a:buClr>
                <a:schemeClr val="dk1"/>
              </a:buClr>
              <a:buSzPct val="100000"/>
              <a:buFont typeface="Arial"/>
              <a:buChar char="•"/>
            </a:pPr>
            <a:r>
              <a:rPr lang="de-DE" dirty="0"/>
              <a:t>Begleitmaterialien zum Bildungsplan zum Download und Anschauen</a:t>
            </a:r>
          </a:p>
          <a:p>
            <a:pPr marL="457200" indent="-457200">
              <a:spcBef>
                <a:spcPts val="0"/>
              </a:spcBef>
              <a:spcAft>
                <a:spcPts val="1200"/>
              </a:spcAft>
              <a:buClr>
                <a:schemeClr val="dk1"/>
              </a:buClr>
              <a:buSzPct val="100000"/>
              <a:buFont typeface="Arial"/>
              <a:buChar char="•"/>
            </a:pPr>
            <a:r>
              <a:rPr lang="de-DE" dirty="0"/>
              <a:t>Kontaktmöglichkeit bei Fragen zu Fortbildungen </a:t>
            </a:r>
          </a:p>
          <a:p>
            <a:pPr marL="457200" indent="-457200">
              <a:spcBef>
                <a:spcPts val="0"/>
              </a:spcBef>
              <a:spcAft>
                <a:spcPts val="1200"/>
              </a:spcAft>
              <a:buClr>
                <a:schemeClr val="dk1"/>
              </a:buClr>
              <a:buSzPct val="100000"/>
              <a:buFont typeface="Arial"/>
              <a:buChar char="•"/>
            </a:pPr>
            <a:endParaRPr lang="de-DE" sz="2400" dirty="0"/>
          </a:p>
          <a:p>
            <a:pPr>
              <a:spcBef>
                <a:spcPts val="0"/>
              </a:spcBef>
              <a:spcAft>
                <a:spcPts val="1200"/>
              </a:spcAft>
              <a:buClr>
                <a:schemeClr val="dk1"/>
              </a:buClr>
              <a:buSzPct val="100000"/>
            </a:pPr>
            <a:endParaRPr lang="de-DE" sz="2400" dirty="0"/>
          </a:p>
          <a:p>
            <a:pPr>
              <a:spcBef>
                <a:spcPts val="0"/>
              </a:spcBef>
              <a:buClr>
                <a:schemeClr val="dk1"/>
              </a:buClr>
              <a:buSzPct val="100000"/>
            </a:pPr>
            <a:endParaRPr lang="de-DE" sz="3200" dirty="0"/>
          </a:p>
          <a:p>
            <a:pPr>
              <a:buClr>
                <a:schemeClr val="dk1"/>
              </a:buClr>
              <a:buSzPct val="100000"/>
            </a:pPr>
            <a:endParaRPr lang="de-DE" sz="3200" dirty="0"/>
          </a:p>
        </p:txBody>
      </p:sp>
      <p:pic>
        <p:nvPicPr>
          <p:cNvPr id="6" name="Google Shape;190;p2">
            <a:extLst>
              <a:ext uri="{FF2B5EF4-FFF2-40B4-BE49-F238E27FC236}">
                <a16:creationId xmlns:a16="http://schemas.microsoft.com/office/drawing/2014/main" id="{550418B9-E8E1-4140-9B10-FC0BBF2AB732}"/>
              </a:ext>
            </a:extLst>
          </p:cNvPr>
          <p:cNvPicPr preferRelativeResize="0"/>
          <p:nvPr/>
        </p:nvPicPr>
        <p:blipFill rotWithShape="1">
          <a:blip r:embed="rId3">
            <a:alphaModFix/>
          </a:blip>
          <a:srcRect/>
          <a:stretch/>
        </p:blipFill>
        <p:spPr>
          <a:xfrm>
            <a:off x="7237859" y="538148"/>
            <a:ext cx="4408181" cy="5733476"/>
          </a:xfrm>
          <a:prstGeom prst="rect">
            <a:avLst/>
          </a:prstGeom>
          <a:noFill/>
          <a:ln>
            <a:noFill/>
          </a:ln>
        </p:spPr>
      </p:pic>
      <p:sp>
        <p:nvSpPr>
          <p:cNvPr id="8" name="Textfeld 7">
            <a:extLst>
              <a:ext uri="{FF2B5EF4-FFF2-40B4-BE49-F238E27FC236}">
                <a16:creationId xmlns:a16="http://schemas.microsoft.com/office/drawing/2014/main" id="{BC42EC38-9EF4-7D86-EECA-FCECF3867B0E}"/>
              </a:ext>
            </a:extLst>
          </p:cNvPr>
          <p:cNvSpPr txBox="1"/>
          <p:nvPr/>
        </p:nvSpPr>
        <p:spPr>
          <a:xfrm>
            <a:off x="7708710" y="5188844"/>
            <a:ext cx="1501464" cy="307777"/>
          </a:xfrm>
          <a:prstGeom prst="rect">
            <a:avLst/>
          </a:prstGeom>
          <a:noFill/>
        </p:spPr>
        <p:txBody>
          <a:bodyPr wrap="square" rtlCol="0">
            <a:spAutoFit/>
          </a:bodyPr>
          <a:lstStyle/>
          <a:p>
            <a:r>
              <a:rPr lang="de-DE" sz="700" dirty="0"/>
              <a:t>Bildungsplan Brandenburg, S. 1, </a:t>
            </a:r>
          </a:p>
          <a:p>
            <a:r>
              <a:rPr lang="de-DE" sz="700" dirty="0"/>
              <a:t>Sebastian </a:t>
            </a:r>
            <a:r>
              <a:rPr lang="de-DE" sz="700" dirty="0" err="1"/>
              <a:t>Treytnar</a:t>
            </a:r>
            <a:r>
              <a:rPr lang="de-DE" sz="700" dirty="0"/>
              <a:t> </a:t>
            </a:r>
          </a:p>
        </p:txBody>
      </p:sp>
      <p:pic>
        <p:nvPicPr>
          <p:cNvPr id="5" name="Grafik 4">
            <a:extLst>
              <a:ext uri="{FF2B5EF4-FFF2-40B4-BE49-F238E27FC236}">
                <a16:creationId xmlns:a16="http://schemas.microsoft.com/office/drawing/2014/main" id="{97506072-3604-3290-7E85-636BB397D5AD}"/>
              </a:ext>
            </a:extLst>
          </p:cNvPr>
          <p:cNvPicPr>
            <a:picLocks noChangeAspect="1"/>
          </p:cNvPicPr>
          <p:nvPr/>
        </p:nvPicPr>
        <p:blipFill>
          <a:blip r:embed="rId4"/>
          <a:stretch>
            <a:fillRect/>
          </a:stretch>
        </p:blipFill>
        <p:spPr>
          <a:xfrm>
            <a:off x="3294092" y="4989505"/>
            <a:ext cx="1883404" cy="1872390"/>
          </a:xfrm>
          <a:prstGeom prst="rect">
            <a:avLst/>
          </a:prstGeom>
        </p:spPr>
      </p:pic>
    </p:spTree>
    <p:extLst>
      <p:ext uri="{BB962C8B-B14F-4D97-AF65-F5344CB8AC3E}">
        <p14:creationId xmlns:p14="http://schemas.microsoft.com/office/powerpoint/2010/main" val="2086041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4" name="Grafik 3" descr="Ein Bild, das Kleidung, Person, Schuhwerk, Menschliches Gesicht enthält.&#10;&#10;KI-generierte Inhalte können fehlerhaft sein.">
            <a:extLst>
              <a:ext uri="{FF2B5EF4-FFF2-40B4-BE49-F238E27FC236}">
                <a16:creationId xmlns:a16="http://schemas.microsoft.com/office/drawing/2014/main" id="{E42EF86B-6628-8B50-8041-8C666D0D1E9F}"/>
              </a:ext>
            </a:extLst>
          </p:cNvPr>
          <p:cNvPicPr>
            <a:picLocks noChangeAspect="1"/>
          </p:cNvPicPr>
          <p:nvPr/>
        </p:nvPicPr>
        <p:blipFill>
          <a:blip r:embed="rId3"/>
          <a:stretch>
            <a:fillRect/>
          </a:stretch>
        </p:blipFill>
        <p:spPr>
          <a:xfrm rot="336746">
            <a:off x="9701900" y="806937"/>
            <a:ext cx="2262018" cy="2262018"/>
          </a:xfrm>
          <a:prstGeom prst="rect">
            <a:avLst/>
          </a:prstGeom>
        </p:spPr>
      </p:pic>
      <p:sp>
        <p:nvSpPr>
          <p:cNvPr id="386" name="Google Shape;386;p27"/>
          <p:cNvSpPr txBox="1">
            <a:spLocks noGrp="1"/>
          </p:cNvSpPr>
          <p:nvPr>
            <p:ph type="title"/>
          </p:nvPr>
        </p:nvSpPr>
        <p:spPr>
          <a:xfrm>
            <a:off x="701720" y="365125"/>
            <a:ext cx="10515600" cy="1325563"/>
          </a:xfrm>
          <a:prstGeom prst="rect">
            <a:avLst/>
          </a:prstGeom>
          <a:noFill/>
          <a:ln>
            <a:noFill/>
          </a:ln>
        </p:spPr>
        <p:txBody>
          <a:bodyPr spcFirstLastPara="1" wrap="square" lIns="91425" tIns="45700" rIns="91425" bIns="45700" anchor="ctr" anchorCtr="0">
            <a:normAutofit/>
          </a:bodyPr>
          <a:lstStyle/>
          <a:p>
            <a:pPr marL="0" lvl="0" indent="0">
              <a:spcBef>
                <a:spcPts val="0"/>
              </a:spcBef>
              <a:spcAft>
                <a:spcPts val="0"/>
              </a:spcAft>
              <a:buClr>
                <a:schemeClr val="dk1"/>
              </a:buClr>
              <a:buSzPts val="4000"/>
            </a:pPr>
            <a:r>
              <a:rPr lang="de-DE" sz="4000" b="1" dirty="0">
                <a:latin typeface="Calibri" charset="0"/>
                <a:ea typeface="Calibri" charset="0"/>
                <a:cs typeface="Calibri" charset="0"/>
                <a:sym typeface="Calibri"/>
              </a:rPr>
              <a:t>Ergänzende Materialien zum Bildungsplan  </a:t>
            </a:r>
            <a:endParaRPr sz="4000" b="1" dirty="0">
              <a:latin typeface="Calibri" charset="0"/>
              <a:ea typeface="Calibri" charset="0"/>
              <a:cs typeface="Calibri" charset="0"/>
            </a:endParaRPr>
          </a:p>
        </p:txBody>
      </p:sp>
      <p:sp>
        <p:nvSpPr>
          <p:cNvPr id="387" name="Google Shape;387;p27"/>
          <p:cNvSpPr txBox="1">
            <a:spLocks noGrp="1"/>
          </p:cNvSpPr>
          <p:nvPr>
            <p:ph type="body" idx="1"/>
          </p:nvPr>
        </p:nvSpPr>
        <p:spPr>
          <a:xfrm>
            <a:off x="838200" y="1909056"/>
            <a:ext cx="10877550" cy="4667250"/>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Der Bildungsplan zum Hören (Hörbuch)</a:t>
            </a: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Filme zum Bildungsplan </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Interviews mit Autor*innen und pädagogischen Fachkräften</a:t>
            </a:r>
            <a:endParaRPr lang="de-DE" sz="2400" dirty="0">
              <a:effectLst/>
              <a:latin typeface="Calibri" panose="020F0502020204030204" pitchFamily="34" charset="0"/>
              <a:ea typeface="Calibri" panose="020F0502020204030204" pitchFamily="34" charset="0"/>
            </a:endParaRP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Begleitmaterialien zu den Fortbildungen (Bildkarten-Sets, Methodenblock, Poster, Arbeitshefte)</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PowerPoint-Präsentationen: Impulse für Teamfortbildungen</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Eltern-Flyer </a:t>
            </a:r>
            <a:endParaRPr sz="4000" dirty="0"/>
          </a:p>
        </p:txBody>
      </p:sp>
      <p:sp>
        <p:nvSpPr>
          <p:cNvPr id="2" name="Textfeld 1">
            <a:extLst>
              <a:ext uri="{FF2B5EF4-FFF2-40B4-BE49-F238E27FC236}">
                <a16:creationId xmlns:a16="http://schemas.microsoft.com/office/drawing/2014/main" id="{F71E81C3-7960-B6C0-4C06-E30BC5E20F7F}"/>
              </a:ext>
            </a:extLst>
          </p:cNvPr>
          <p:cNvSpPr txBox="1"/>
          <p:nvPr/>
        </p:nvSpPr>
        <p:spPr>
          <a:xfrm rot="400883">
            <a:off x="9609428" y="2754680"/>
            <a:ext cx="1358735" cy="307777"/>
          </a:xfrm>
          <a:prstGeom prst="rect">
            <a:avLst/>
          </a:prstGeom>
          <a:noFill/>
        </p:spPr>
        <p:txBody>
          <a:bodyPr wrap="square" rtlCol="0">
            <a:spAutoFit/>
          </a:bodyPr>
          <a:lstStyle/>
          <a:p>
            <a:r>
              <a:rPr lang="de-DE" sz="700" dirty="0"/>
              <a:t>Bildungsplan Brandenburg, S. 1, </a:t>
            </a:r>
          </a:p>
          <a:p>
            <a:r>
              <a:rPr lang="de-DE" sz="700" dirty="0"/>
              <a:t>Sebastian </a:t>
            </a:r>
            <a:r>
              <a:rPr lang="de-DE" sz="700" dirty="0" err="1"/>
              <a:t>Treytnar</a:t>
            </a:r>
            <a:r>
              <a:rPr lang="de-DE" sz="700" dirty="0"/>
              <a:t> </a:t>
            </a:r>
          </a:p>
        </p:txBody>
      </p:sp>
    </p:spTree>
    <p:extLst>
      <p:ext uri="{BB962C8B-B14F-4D97-AF65-F5344CB8AC3E}">
        <p14:creationId xmlns:p14="http://schemas.microsoft.com/office/powerpoint/2010/main" val="1968208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a:xfrm>
            <a:off x="838200" y="1681865"/>
            <a:ext cx="10515600" cy="745808"/>
          </a:xfrm>
          <a:noFill/>
        </p:spPr>
        <p:txBody>
          <a:bodyPr>
            <a:noAutofit/>
          </a:bodyPr>
          <a:lstStyle/>
          <a:p>
            <a:pPr algn="ctr"/>
            <a:r>
              <a:rPr lang="de-DE" sz="6000" b="1" dirty="0">
                <a:solidFill>
                  <a:schemeClr val="accent4"/>
                </a:solidFill>
                <a:latin typeface="Calibri" charset="0"/>
                <a:ea typeface="Calibri" charset="0"/>
                <a:cs typeface="Calibri" charset="0"/>
              </a:rPr>
              <a:t>Danke!</a:t>
            </a:r>
          </a:p>
        </p:txBody>
      </p:sp>
      <p:sp>
        <p:nvSpPr>
          <p:cNvPr id="3" name="Inhaltsplatzhalter 2">
            <a:extLst>
              <a:ext uri="{FF2B5EF4-FFF2-40B4-BE49-F238E27FC236}">
                <a16:creationId xmlns:a16="http://schemas.microsoft.com/office/drawing/2014/main" id="{9E2ED86E-BF7E-C040-9AA3-A3FF8AC52ECA}"/>
              </a:ext>
            </a:extLst>
          </p:cNvPr>
          <p:cNvSpPr>
            <a:spLocks noGrp="1"/>
          </p:cNvSpPr>
          <p:nvPr>
            <p:ph idx="1"/>
          </p:nvPr>
        </p:nvSpPr>
        <p:spPr>
          <a:xfrm>
            <a:off x="838200" y="2054769"/>
            <a:ext cx="10515600" cy="2548720"/>
          </a:xfrm>
        </p:spPr>
        <p:txBody>
          <a:bodyPr>
            <a:normAutofit fontScale="47500" lnSpcReduction="20000"/>
          </a:bodyPr>
          <a:lstStyle/>
          <a:p>
            <a:pPr marL="0" indent="0" algn="ctr">
              <a:buNone/>
            </a:pPr>
            <a:endParaRPr lang="de-DE" dirty="0"/>
          </a:p>
          <a:p>
            <a:pPr marL="0" indent="0" algn="ctr">
              <a:buNone/>
            </a:pPr>
            <a:endParaRPr lang="de-DE" dirty="0"/>
          </a:p>
          <a:p>
            <a:pPr marL="0" indent="0" algn="ctr">
              <a:buNone/>
            </a:pPr>
            <a:endParaRPr lang="de-DE" dirty="0"/>
          </a:p>
          <a:p>
            <a:pPr marL="0" indent="0" algn="ctr">
              <a:buNone/>
            </a:pPr>
            <a:endParaRPr lang="de-DE" dirty="0"/>
          </a:p>
          <a:p>
            <a:pPr marL="0" indent="0" algn="ctr">
              <a:buNone/>
            </a:pPr>
            <a:r>
              <a:rPr lang="de-DE" sz="9000" dirty="0"/>
              <a:t>Vielen Dank für Ihre und Eure Aufmerksamkeit und frohes Schaffen mit dem Bildungsplan!</a:t>
            </a:r>
          </a:p>
          <a:p>
            <a:pPr marL="0" indent="0" algn="ctr">
              <a:buNone/>
            </a:pPr>
            <a:endParaRPr lang="de-DE" dirty="0"/>
          </a:p>
          <a:p>
            <a:pPr marL="0" indent="0" algn="ctr">
              <a:buNone/>
            </a:pPr>
            <a:endParaRPr lang="de-DE" dirty="0"/>
          </a:p>
          <a:p>
            <a:pPr marL="0" indent="0" algn="ctr">
              <a:buNone/>
            </a:pPr>
            <a:endParaRPr lang="de-DE" dirty="0"/>
          </a:p>
          <a:p>
            <a:pPr marL="0" indent="0" algn="ctr">
              <a:buNone/>
            </a:pPr>
            <a:endParaRPr lang="de-DE" dirty="0"/>
          </a:p>
        </p:txBody>
      </p:sp>
    </p:spTree>
    <p:extLst>
      <p:ext uri="{BB962C8B-B14F-4D97-AF65-F5344CB8AC3E}">
        <p14:creationId xmlns:p14="http://schemas.microsoft.com/office/powerpoint/2010/main" val="298171886"/>
      </p:ext>
    </p:extLst>
  </p:cSld>
  <p:clrMapOvr>
    <a:masterClrMapping/>
  </p:clrMapOvr>
</p:sld>
</file>

<file path=ppt/theme/theme1.xml><?xml version="1.0" encoding="utf-8"?>
<a:theme xmlns:a="http://schemas.openxmlformats.org/drawingml/2006/main" name="1_Office">
  <a:themeElements>
    <a:clrScheme name="Benutzerdefiniert 2">
      <a:dk1>
        <a:srgbClr val="000000"/>
      </a:dk1>
      <a:lt1>
        <a:srgbClr val="FFFFFF"/>
      </a:lt1>
      <a:dk2>
        <a:srgbClr val="242852"/>
      </a:dk2>
      <a:lt2>
        <a:srgbClr val="694186"/>
      </a:lt2>
      <a:accent1>
        <a:srgbClr val="F8C522"/>
      </a:accent1>
      <a:accent2>
        <a:srgbClr val="D91E57"/>
      </a:accent2>
      <a:accent3>
        <a:srgbClr val="AACC3A"/>
      </a:accent3>
      <a:accent4>
        <a:srgbClr val="00AECB"/>
      </a:accent4>
      <a:accent5>
        <a:srgbClr val="682979"/>
      </a:accent5>
      <a:accent6>
        <a:srgbClr val="9D90A0"/>
      </a:accent6>
      <a:hlink>
        <a:srgbClr val="9454C3"/>
      </a:hlink>
      <a:folHlink>
        <a:srgbClr val="3EBBF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F8A01FCADD1D24EBF5639A24D77F94A" ma:contentTypeVersion="19" ma:contentTypeDescription="Ein neues Dokument erstellen." ma:contentTypeScope="" ma:versionID="1f903d2623e8a5a673a1793d8831edd6">
  <xsd:schema xmlns:xsd="http://www.w3.org/2001/XMLSchema" xmlns:xs="http://www.w3.org/2001/XMLSchema" xmlns:p="http://schemas.microsoft.com/office/2006/metadata/properties" xmlns:ns2="4483d124-32de-47e9-89a5-3c9f48c62a64" xmlns:ns3="83569f19-8c1d-41b4-bb5b-bc61d4c53846" targetNamespace="http://schemas.microsoft.com/office/2006/metadata/properties" ma:root="true" ma:fieldsID="db74a668fd8d892862e04b73a3aec638" ns2:_="" ns3:_="">
    <xsd:import namespace="4483d124-32de-47e9-89a5-3c9f48c62a64"/>
    <xsd:import namespace="83569f19-8c1d-41b4-bb5b-bc61d4c5384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_Flow_SignoffStatu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3d124-32de-47e9-89a5-3c9f48c62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Flow_SignoffStatus" ma:index="11" nillable="true" ma:displayName="Status Unterschrift" ma:internalName="Status_x0020_Unterschrift">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5230f095-131b-4bb4-a49f-2949a93d51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69f19-8c1d-41b4-bb5b-bc61d4c5384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4" nillable="true" ma:displayName="Taxonomy Catch All Column" ma:hidden="true" ma:list="{ed57ba41-05c1-4456-96cd-56a0fab62a94}" ma:internalName="TaxCatchAll" ma:showField="CatchAllData" ma:web="83569f19-8c1d-41b4-bb5b-bc61d4c53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DE22F2-24B8-4341-98F1-B24AC28E6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3d124-32de-47e9-89a5-3c9f48c62a64"/>
    <ds:schemaRef ds:uri="83569f19-8c1d-41b4-bb5b-bc61d4c538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30B7CE-CE78-4999-97EF-40C71C6ED4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2980</Words>
  <Application>Microsoft Office PowerPoint</Application>
  <PresentationFormat>Breitbild</PresentationFormat>
  <Paragraphs>378</Paragraphs>
  <Slides>26</Slides>
  <Notes>25</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26</vt:i4>
      </vt:variant>
    </vt:vector>
  </HeadingPairs>
  <TitlesOfParts>
    <vt:vector size="36" baseType="lpstr">
      <vt:lpstr>Aptos</vt:lpstr>
      <vt:lpstr>Arial</vt:lpstr>
      <vt:lpstr>Calibri</vt:lpstr>
      <vt:lpstr>Calibri Light</vt:lpstr>
      <vt:lpstr>Courier New</vt:lpstr>
      <vt:lpstr>geist</vt:lpstr>
      <vt:lpstr>Open Sans</vt:lpstr>
      <vt:lpstr>Symbol</vt:lpstr>
      <vt:lpstr>Wingdings</vt:lpstr>
      <vt:lpstr>1_Office</vt:lpstr>
      <vt:lpstr>PowerPoint-Präsentation</vt:lpstr>
      <vt:lpstr>Guten Tag! </vt:lpstr>
      <vt:lpstr>Gemeinsamer Einstieg und Stimmungsabfrage</vt:lpstr>
      <vt:lpstr>Themen heute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Pädagogische Alltagssituationen</vt:lpstr>
      <vt:lpstr>Pädagogische Alltagssituationen  Gliederung im Bildungsplan</vt:lpstr>
      <vt:lpstr>PowerPoint-Präsentation</vt:lpstr>
      <vt:lpstr>PowerPoint-Präsentation</vt:lpstr>
      <vt:lpstr>PowerPoint-Präsentation</vt:lpstr>
      <vt:lpstr>Zentrale Aspekte der Alltagssituation (S. 136 f.) Draußen unterwegs</vt:lpstr>
      <vt:lpstr>Pädagogisches Handeln (S. 137 f.) Draußen unterwegs</vt:lpstr>
      <vt:lpstr>Pädagogisches Handeln (S. 137 f.) Draußen unterwegs</vt:lpstr>
      <vt:lpstr>PowerPoint-Präsentation</vt:lpstr>
      <vt:lpstr>Zentrale Aspekte der Alltagssituation (S. 139 f.) Draußen unterwegs sein – mit Bildungsbereichen verknüpfen</vt:lpstr>
      <vt:lpstr>Wie geht es weiter?</vt:lpstr>
      <vt:lpstr>Gemeinsamer Abschluss und Feedback</vt:lpstr>
      <vt:lpstr>Weitere kostenfreie Angebote zum Bildungsplan</vt:lpstr>
      <vt:lpstr>Ergänzende Materialien zum Bildungsplan  </vt:lpstr>
      <vt:lpstr>Danke!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Vorstandsbericht zur Mitgliederversammlung</dc:title>
  <dc:creator>Ramiro Glauer</dc:creator>
  <cp:lastModifiedBy>Simone Wüstner</cp:lastModifiedBy>
  <cp:revision>303</cp:revision>
  <cp:lastPrinted>2024-09-16T11:49:40Z</cp:lastPrinted>
  <dcterms:created xsi:type="dcterms:W3CDTF">2020-11-24T13:22:07Z</dcterms:created>
  <dcterms:modified xsi:type="dcterms:W3CDTF">2026-09-03T08:36:13Z</dcterms:modified>
</cp:coreProperties>
</file>