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3"/>
  </p:sldMasterIdLst>
  <p:notesMasterIdLst>
    <p:notesMasterId r:id="rId44"/>
  </p:notesMasterIdLst>
  <p:sldIdLst>
    <p:sldId id="1135" r:id="rId4"/>
    <p:sldId id="1192" r:id="rId5"/>
    <p:sldId id="1058" r:id="rId6"/>
    <p:sldId id="1130" r:id="rId7"/>
    <p:sldId id="1215" r:id="rId8"/>
    <p:sldId id="260" r:id="rId9"/>
    <p:sldId id="1142" r:id="rId10"/>
    <p:sldId id="1067" r:id="rId11"/>
    <p:sldId id="1160" r:id="rId12"/>
    <p:sldId id="1136" r:id="rId13"/>
    <p:sldId id="1004" r:id="rId14"/>
    <p:sldId id="1165" r:id="rId15"/>
    <p:sldId id="1164" r:id="rId16"/>
    <p:sldId id="1166" r:id="rId17"/>
    <p:sldId id="1219" r:id="rId18"/>
    <p:sldId id="1019" r:id="rId19"/>
    <p:sldId id="1221" r:id="rId20"/>
    <p:sldId id="1216" r:id="rId21"/>
    <p:sldId id="1168" r:id="rId22"/>
    <p:sldId id="1172" r:id="rId23"/>
    <p:sldId id="1046" r:id="rId24"/>
    <p:sldId id="1163" r:id="rId25"/>
    <p:sldId id="329" r:id="rId26"/>
    <p:sldId id="1144" r:id="rId27"/>
    <p:sldId id="1162" r:id="rId28"/>
    <p:sldId id="275" r:id="rId29"/>
    <p:sldId id="280" r:id="rId30"/>
    <p:sldId id="1167" r:id="rId31"/>
    <p:sldId id="279" r:id="rId32"/>
    <p:sldId id="1218" r:id="rId33"/>
    <p:sldId id="1008" r:id="rId34"/>
    <p:sldId id="1148" r:id="rId35"/>
    <p:sldId id="1149" r:id="rId36"/>
    <p:sldId id="1161" r:id="rId37"/>
    <p:sldId id="1217" r:id="rId38"/>
    <p:sldId id="1170" r:id="rId39"/>
    <p:sldId id="1132" r:id="rId40"/>
    <p:sldId id="1194" r:id="rId41"/>
    <p:sldId id="1157" r:id="rId42"/>
    <p:sldId id="307" r:id="rId4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CF92A9A8-1AA3-430B-A48E-007D9029B65A}">
          <p14:sldIdLst>
            <p14:sldId id="1135"/>
            <p14:sldId id="1192"/>
            <p14:sldId id="1058"/>
            <p14:sldId id="1130"/>
            <p14:sldId id="1215"/>
            <p14:sldId id="260"/>
          </p14:sldIdLst>
        </p14:section>
        <p14:section name="Einführung Pädagogische Alltagssituationen" id="{9F48AFFD-004F-4006-A8C4-F2DF59A89F61}">
          <p14:sldIdLst>
            <p14:sldId id="1142"/>
            <p14:sldId id="1067"/>
            <p14:sldId id="1160"/>
            <p14:sldId id="1136"/>
          </p14:sldIdLst>
        </p14:section>
        <p14:section name="Zentrale Aspekte" id="{7570B179-CFC5-499A-92B7-2BF4B8D55595}">
          <p14:sldIdLst>
            <p14:sldId id="1004"/>
            <p14:sldId id="1165"/>
            <p14:sldId id="1164"/>
            <p14:sldId id="1166"/>
            <p14:sldId id="1219"/>
          </p14:sldIdLst>
        </p14:section>
        <p14:section name="Pädagogisches Handeln" id="{DB69B600-7A4D-4ABF-8EAB-32B4C809FFDA}">
          <p14:sldIdLst>
            <p14:sldId id="1019"/>
            <p14:sldId id="1221"/>
            <p14:sldId id="1216"/>
            <p14:sldId id="1168"/>
            <p14:sldId id="1172"/>
            <p14:sldId id="1046"/>
            <p14:sldId id="1163"/>
            <p14:sldId id="329"/>
            <p14:sldId id="1144"/>
            <p14:sldId id="1162"/>
            <p14:sldId id="275"/>
            <p14:sldId id="280"/>
            <p14:sldId id="1167"/>
            <p14:sldId id="279"/>
            <p14:sldId id="1218"/>
          </p14:sldIdLst>
        </p14:section>
        <p14:section name="Verknüpfung" id="{3F7D9D66-94F6-4589-9962-3398B164BBAB}">
          <p14:sldIdLst>
            <p14:sldId id="1008"/>
            <p14:sldId id="1148"/>
            <p14:sldId id="1149"/>
            <p14:sldId id="1161"/>
            <p14:sldId id="1217"/>
          </p14:sldIdLst>
        </p14:section>
        <p14:section name="Partizipative Bildungsumgebung" id="{D9332F24-0CB5-4EE3-92DD-E8A00FE0223E}">
          <p14:sldIdLst>
            <p14:sldId id="1170"/>
          </p14:sldIdLst>
        </p14:section>
        <p14:section name="Weitere Fobis" id="{6ED73023-FAF4-4F9A-B24B-8075C7BC3795}">
          <p14:sldIdLst>
            <p14:sldId id="1132"/>
            <p14:sldId id="1194"/>
            <p14:sldId id="1157"/>
            <p14:sldId id="3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7EA947-BF91-DEEA-1F7E-AF6A0E6BF6B2}" name="Bianka Pergande" initials="BP" userId="S::bianka.pergande@liga-kind.de::98480419-8a0f-4aec-9c38-3ac5e4f8d3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5F2FF"/>
    <a:srgbClr val="C5E2FF"/>
    <a:srgbClr val="99CCFF"/>
    <a:srgbClr val="F8C522"/>
    <a:srgbClr val="7F8FA9"/>
    <a:srgbClr val="D91E57"/>
    <a:srgbClr val="AACC3A"/>
    <a:srgbClr val="EFF4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28" autoAdjust="0"/>
    <p:restoredTop sz="73487" autoAdjust="0"/>
  </p:normalViewPr>
  <p:slideViewPr>
    <p:cSldViewPr snapToGrid="0" snapToObjects="1">
      <p:cViewPr varScale="1">
        <p:scale>
          <a:sx n="83" d="100"/>
          <a:sy n="83" d="100"/>
        </p:scale>
        <p:origin x="1362" y="60"/>
      </p:cViewPr>
      <p:guideLst/>
    </p:cSldViewPr>
  </p:slideViewPr>
  <p:outlineViewPr>
    <p:cViewPr>
      <p:scale>
        <a:sx n="33" d="100"/>
        <a:sy n="33" d="100"/>
      </p:scale>
      <p:origin x="0" y="-59958"/>
    </p:cViewPr>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customXml" Target="../customXml/item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D8DF9-BBC7-4817-B501-46A748C1613B}" type="datetimeFigureOut">
              <a:rPr lang="de-DE" smtClean="0"/>
              <a:t>29.09.2026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933A5-608E-483C-9005-E71D0DB3BF90}" type="slidenum">
              <a:rPr lang="de-DE" smtClean="0"/>
              <a:t>‹Nr.›</a:t>
            </a:fld>
            <a:endParaRPr lang="de-DE"/>
          </a:p>
        </p:txBody>
      </p:sp>
    </p:spTree>
    <p:extLst>
      <p:ext uri="{BB962C8B-B14F-4D97-AF65-F5344CB8AC3E}">
        <p14:creationId xmlns:p14="http://schemas.microsoft.com/office/powerpoint/2010/main" val="100304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171450" indent="-171450">
              <a:buFont typeface="Symbol" panose="05050102010706020507" pitchFamily="18" charset="2"/>
              <a:buChar char="-"/>
            </a:pPr>
            <a:r>
              <a:rPr lang="de-DE" dirty="0"/>
              <a:t>Zum Einstieg orientieren: Was wird Thema der gemeinsamen Arbeit sein?</a:t>
            </a:r>
          </a:p>
        </p:txBody>
      </p:sp>
      <p:sp>
        <p:nvSpPr>
          <p:cNvPr id="4" name="Foliennummernplatzhalter 3"/>
          <p:cNvSpPr>
            <a:spLocks noGrp="1"/>
          </p:cNvSpPr>
          <p:nvPr>
            <p:ph type="sldNum" sz="quarter" idx="5"/>
          </p:nvPr>
        </p:nvSpPr>
        <p:spPr/>
        <p:txBody>
          <a:bodyPr/>
          <a:lstStyle/>
          <a:p>
            <a:fld id="{595933A5-608E-483C-9005-E71D0DB3BF90}" type="slidenum">
              <a:rPr lang="de-DE" smtClean="0"/>
              <a:t>1</a:t>
            </a:fld>
            <a:endParaRPr lang="de-DE"/>
          </a:p>
        </p:txBody>
      </p:sp>
    </p:spTree>
    <p:extLst>
      <p:ext uri="{BB962C8B-B14F-4D97-AF65-F5344CB8AC3E}">
        <p14:creationId xmlns:p14="http://schemas.microsoft.com/office/powerpoint/2010/main" val="1595135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Verstehen Sie diesen Foliensatz gerne als ‚Bausatz‘, aus dem Sie jene Folien auswählen, die für Sie und Ihr Team aktuell hilfreich sind.</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2</a:t>
            </a:fld>
            <a:endParaRPr lang="de-DE"/>
          </a:p>
        </p:txBody>
      </p:sp>
    </p:spTree>
    <p:extLst>
      <p:ext uri="{BB962C8B-B14F-4D97-AF65-F5344CB8AC3E}">
        <p14:creationId xmlns:p14="http://schemas.microsoft.com/office/powerpoint/2010/main" val="233560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Methodischer Hinweis: Führen Sie in </a:t>
            </a:r>
            <a:r>
              <a:rPr lang="de-DE" dirty="0"/>
              <a:t>die gemeinsame Arbeitsphase ein.</a:t>
            </a:r>
          </a:p>
          <a:p>
            <a:pPr marL="171450" indent="-171450">
              <a:buFont typeface="Symbol" panose="05050102010706020507" pitchFamily="18" charset="2"/>
              <a:buChar char="-"/>
            </a:pPr>
            <a:r>
              <a:rPr lang="de-DE" dirty="0"/>
              <a:t>Wie viel Zeit steht Ihnen zur Verfügung?</a:t>
            </a:r>
          </a:p>
          <a:p>
            <a:pPr marL="171450" indent="-171450">
              <a:buFont typeface="Symbol" panose="05050102010706020507" pitchFamily="18" charset="2"/>
              <a:buChar char="-"/>
            </a:pPr>
            <a:r>
              <a:rPr lang="de-DE" dirty="0"/>
              <a:t>Welche Themen sollen heute im Vordergrund stehen? </a:t>
            </a:r>
          </a:p>
          <a:p>
            <a:pPr marL="171450" indent="-171450">
              <a:buFont typeface="Symbol" panose="05050102010706020507" pitchFamily="18" charset="2"/>
              <a:buChar char="-"/>
            </a:pPr>
            <a:r>
              <a:rPr lang="de-DE" dirty="0"/>
              <a:t>Wann werden jene Themen bearbeitet, für die heute nicht genug Zeit zur Verfügung steht?</a:t>
            </a:r>
          </a:p>
          <a:p>
            <a:pPr marL="171450" indent="-171450">
              <a:buFont typeface="Symbol" panose="05050102010706020507" pitchFamily="18" charset="2"/>
              <a:buChar char="-"/>
            </a:pPr>
            <a:r>
              <a:rPr lang="de-DE" dirty="0"/>
              <a:t>Wie wird gearbeitet (z. B. Impulsvortrag, Arbeitsgruppen, Einzelarbeit)?</a:t>
            </a:r>
          </a:p>
          <a:p>
            <a:pPr marL="171450" indent="-171450">
              <a:buFont typeface="Symbol" panose="05050102010706020507" pitchFamily="18" charset="2"/>
              <a:buChar char="-"/>
            </a:pPr>
            <a:r>
              <a:rPr lang="de-DE" dirty="0"/>
              <a:t>Wie wird die Weiterarbeit mit dem Bildungsplan aussehen, gibt es Folgetermine (für alle, in den Abteilungen im Haus)?</a:t>
            </a:r>
          </a:p>
        </p:txBody>
      </p:sp>
      <p:sp>
        <p:nvSpPr>
          <p:cNvPr id="4" name="Foliennummernplatzhalter 3"/>
          <p:cNvSpPr>
            <a:spLocks noGrp="1"/>
          </p:cNvSpPr>
          <p:nvPr>
            <p:ph type="sldNum" sz="quarter" idx="5"/>
          </p:nvPr>
        </p:nvSpPr>
        <p:spPr/>
        <p:txBody>
          <a:bodyPr/>
          <a:lstStyle/>
          <a:p>
            <a:fld id="{595933A5-608E-483C-9005-E71D0DB3BF90}" type="slidenum">
              <a:rPr lang="de-DE" smtClean="0"/>
              <a:t>3</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baseline="0" dirty="0"/>
              <a:t>Diese Folie verdeutlicht das Selbstverständnis des Bildungsplans: </a:t>
            </a:r>
          </a:p>
          <a:p>
            <a:pPr marL="171450" indent="-171450">
              <a:buFontTx/>
              <a:buChar char="-"/>
            </a:pPr>
            <a:r>
              <a:rPr lang="de-DE" baseline="0" dirty="0"/>
              <a:t>Pädagogische Alltagssituationen bilden die Grundstruktur und stehen im Mittelpunkt. </a:t>
            </a:r>
          </a:p>
          <a:p>
            <a:pPr marL="171450" indent="-171450">
              <a:buFontTx/>
              <a:buChar char="-"/>
            </a:pPr>
            <a:r>
              <a:rPr lang="de-DE" baseline="0" dirty="0"/>
              <a:t>Zu diesen Situationen zählen Essen, Spielen, Aufräumen, Konflikte und Ausgrenzung etc.</a:t>
            </a:r>
          </a:p>
          <a:p>
            <a:pPr marL="171450" indent="-171450">
              <a:buFontTx/>
              <a:buChar char="-"/>
            </a:pPr>
            <a:r>
              <a:rPr lang="de-DE" baseline="0" dirty="0"/>
              <a:t>Die Alltagssituationen werden mit den insgesamt 10 Bildungsbereichen verknüpft. </a:t>
            </a:r>
          </a:p>
          <a:p>
            <a:pPr marL="171450" indent="-171450">
              <a:buFontTx/>
              <a:buChar char="-"/>
            </a:pPr>
            <a:r>
              <a:rPr lang="de-DE" baseline="0" dirty="0"/>
              <a:t>In den dazugehörigen Kapiteln finden sich dann Hinweise was Kinder lernen können und wie vor diesem Hintergrund kinderrechtsbasiertes pädagogisches Handeln aussehen kann. </a:t>
            </a:r>
          </a:p>
          <a:p>
            <a:pPr marL="171450" indent="-171450">
              <a:buFontTx/>
              <a:buChar char="-"/>
            </a:pPr>
            <a:r>
              <a:rPr lang="de-DE" baseline="0" dirty="0"/>
              <a:t>Darüber hinaus gibt es Impulse für die anregende Gestaltung des Bildungsortes Kita.</a:t>
            </a:r>
          </a:p>
        </p:txBody>
      </p:sp>
      <p:sp>
        <p:nvSpPr>
          <p:cNvPr id="4" name="Foliennummernplatzhalter 3"/>
          <p:cNvSpPr>
            <a:spLocks noGrp="1"/>
          </p:cNvSpPr>
          <p:nvPr>
            <p:ph type="sldNum" sz="quarter" idx="5"/>
          </p:nvPr>
        </p:nvSpPr>
        <p:spPr/>
        <p:txBody>
          <a:bodyPr/>
          <a:lstStyle/>
          <a:p>
            <a:fld id="{595933A5-608E-483C-9005-E71D0DB3BF90}" type="slidenum">
              <a:rPr lang="de-DE" smtClean="0"/>
              <a:t>4</a:t>
            </a:fld>
            <a:endParaRPr lang="de-DE"/>
          </a:p>
        </p:txBody>
      </p:sp>
    </p:spTree>
    <p:extLst>
      <p:ext uri="{BB962C8B-B14F-4D97-AF65-F5344CB8AC3E}">
        <p14:creationId xmlns:p14="http://schemas.microsoft.com/office/powerpoint/2010/main" val="4270771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Tx/>
              <a:buNone/>
            </a:pPr>
            <a:r>
              <a:rPr lang="de-DE" dirty="0"/>
              <a:t>Jede Pädagogische</a:t>
            </a:r>
            <a:r>
              <a:rPr lang="de-DE" baseline="0" dirty="0"/>
              <a:t> Alltagssituation ist im Bildungsplan auf gleiche Weise strukturiert</a:t>
            </a:r>
          </a:p>
          <a:p>
            <a:pPr marL="171450" indent="-171450">
              <a:buFontTx/>
              <a:buChar char="-"/>
            </a:pPr>
            <a:r>
              <a:rPr lang="de-DE" baseline="0" dirty="0"/>
              <a:t>Kurze Darstellung der Alltagssituation.</a:t>
            </a:r>
          </a:p>
          <a:p>
            <a:pPr marL="171450" indent="-171450">
              <a:buFontTx/>
              <a:buChar char="-"/>
            </a:pPr>
            <a:r>
              <a:rPr lang="de-DE" baseline="0" dirty="0"/>
              <a:t>Pädagogisches Handeln in der Situation: konkrete Beispiele und Handlungsbeschreibungen.</a:t>
            </a:r>
          </a:p>
          <a:p>
            <a:pPr marL="171450" indent="-171450">
              <a:buFontTx/>
              <a:buChar char="-"/>
            </a:pPr>
            <a:r>
              <a:rPr lang="de-DE" baseline="0" dirty="0"/>
              <a:t>Praxisbeispiele aus Tagespflege, Krippe, Elementarbereich und Hort.</a:t>
            </a:r>
          </a:p>
          <a:p>
            <a:pPr marL="171450" indent="-171450">
              <a:buFontTx/>
              <a:buChar char="-"/>
            </a:pPr>
            <a:r>
              <a:rPr lang="de-DE" baseline="0" dirty="0"/>
              <a:t>Äußerungen von Kindern zur Situation, die im Rahmen eines Interviews erfragt wurden.</a:t>
            </a:r>
          </a:p>
          <a:p>
            <a:pPr marL="171450" indent="-171450">
              <a:buFontTx/>
              <a:buChar char="-"/>
            </a:pPr>
            <a:r>
              <a:rPr lang="de-DE" baseline="0" dirty="0"/>
              <a:t>Hinweise auf Verhaltensweisen, die pädagogische Fachkräfte nicht zeigen sollten und worauf geachtet werden sollte.</a:t>
            </a:r>
          </a:p>
          <a:p>
            <a:pPr marL="171450" indent="-171450">
              <a:buFontTx/>
              <a:buChar char="-"/>
            </a:pPr>
            <a:r>
              <a:rPr lang="de-DE" baseline="0" dirty="0"/>
              <a:t>Verknüpfung der Alltagssituation mit Bildungsbereichen.</a:t>
            </a:r>
          </a:p>
          <a:p>
            <a:pPr marL="171450" indent="-171450">
              <a:buFontTx/>
              <a:buChar char="-"/>
            </a:pPr>
            <a:r>
              <a:rPr lang="de-DE" baseline="0" dirty="0"/>
              <a:t>Bildungsbereich Sprache und Kommunikation wird immer erwähnt, an erster Stelle.</a:t>
            </a:r>
          </a:p>
        </p:txBody>
      </p:sp>
      <p:sp>
        <p:nvSpPr>
          <p:cNvPr id="4" name="Foliennummernplatzhalter 3"/>
          <p:cNvSpPr>
            <a:spLocks noGrp="1"/>
          </p:cNvSpPr>
          <p:nvPr>
            <p:ph type="sldNum" sz="quarter" idx="5"/>
          </p:nvPr>
        </p:nvSpPr>
        <p:spPr/>
        <p:txBody>
          <a:bodyPr/>
          <a:lstStyle/>
          <a:p>
            <a:fld id="{595933A5-608E-483C-9005-E71D0DB3BF90}" type="slidenum">
              <a:rPr lang="de-DE" smtClean="0"/>
              <a:t>5</a:t>
            </a:fld>
            <a:endParaRPr lang="de-DE"/>
          </a:p>
        </p:txBody>
      </p:sp>
    </p:spTree>
    <p:extLst>
      <p:ext uri="{BB962C8B-B14F-4D97-AF65-F5344CB8AC3E}">
        <p14:creationId xmlns:p14="http://schemas.microsoft.com/office/powerpoint/2010/main" val="123522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a0bae1320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95" name="Google Shape;95;g34a0bae1320_0_2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t>
            </a:r>
            <a:r>
              <a:rPr lang="de-DE" dirty="0">
                <a:sym typeface="Wingdings" panose="05000000000000000000" pitchFamily="2" charset="2"/>
              </a:rPr>
              <a:t>Methodischer Hinweis</a:t>
            </a:r>
          </a:p>
          <a:p>
            <a:pPr marL="0" lvl="0" indent="0" algn="l" rtl="0">
              <a:spcBef>
                <a:spcPts val="0"/>
              </a:spcBef>
              <a:spcAft>
                <a:spcPts val="0"/>
              </a:spcAft>
              <a:buNone/>
            </a:pPr>
            <a:r>
              <a:rPr lang="de-DE" dirty="0"/>
              <a:t>Vielleicht entscheiden Sie sich lieber für diese Folie, um die Alltagssituationen einzuführen?</a:t>
            </a:r>
          </a:p>
          <a:p>
            <a:pPr marL="0" lvl="0" indent="0" algn="l" rtl="0">
              <a:spcBef>
                <a:spcPts val="0"/>
              </a:spcBef>
              <a:spcAft>
                <a:spcPts val="0"/>
              </a:spcAft>
              <a:buNone/>
            </a:pPr>
            <a:r>
              <a:rPr lang="de-DE" dirty="0"/>
              <a:t>Humor kann ein gutes Mittel sein, um die Atmosphäre aufzulockern, die Aufmerksamkeit zu steigern und sie auf das gemeinsame Thema zu richten.</a:t>
            </a:r>
          </a:p>
        </p:txBody>
      </p:sp>
      <p:sp>
        <p:nvSpPr>
          <p:cNvPr id="96" name="Google Shape;96;g34a0bae1320_0_2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de-DE"/>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Hier kann eine kurze Einordnung des Kapitels Dialogisch Lesen über das Inhaltsverzeichnis sinnvoll sein sowie ein Blick auf das, was noch im Kapitel zu finden ist.</a:t>
            </a:r>
          </a:p>
        </p:txBody>
      </p:sp>
      <p:sp>
        <p:nvSpPr>
          <p:cNvPr id="4" name="Foliennummernplatzhalter 3"/>
          <p:cNvSpPr>
            <a:spLocks noGrp="1"/>
          </p:cNvSpPr>
          <p:nvPr>
            <p:ph type="sldNum" sz="quarter" idx="5"/>
          </p:nvPr>
        </p:nvSpPr>
        <p:spPr/>
        <p:txBody>
          <a:bodyPr/>
          <a:lstStyle/>
          <a:p>
            <a:fld id="{595933A5-608E-483C-9005-E71D0DB3BF90}" type="slidenum">
              <a:rPr lang="de-DE" smtClean="0"/>
              <a:t>8</a:t>
            </a:fld>
            <a:endParaRPr lang="de-DE"/>
          </a:p>
        </p:txBody>
      </p:sp>
    </p:spTree>
    <p:extLst>
      <p:ext uri="{BB962C8B-B14F-4D97-AF65-F5344CB8AC3E}">
        <p14:creationId xmlns:p14="http://schemas.microsoft.com/office/powerpoint/2010/main" val="3988707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Anmerkungen</a:t>
            </a:r>
          </a:p>
          <a:p>
            <a:r>
              <a:rPr lang="de-DE" dirty="0"/>
              <a:t>Die Einordnung des Kapitels noch einmal anders visualisiert…</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9</a:t>
            </a:fld>
            <a:endParaRPr lang="de-DE"/>
          </a:p>
        </p:txBody>
      </p:sp>
    </p:spTree>
    <p:extLst>
      <p:ext uri="{BB962C8B-B14F-4D97-AF65-F5344CB8AC3E}">
        <p14:creationId xmlns:p14="http://schemas.microsoft.com/office/powerpoint/2010/main" val="3804875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10</a:t>
            </a:fld>
            <a:endParaRPr lang="de-DE"/>
          </a:p>
        </p:txBody>
      </p:sp>
    </p:spTree>
    <p:extLst>
      <p:ext uri="{BB962C8B-B14F-4D97-AF65-F5344CB8AC3E}">
        <p14:creationId xmlns:p14="http://schemas.microsoft.com/office/powerpoint/2010/main" val="760028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7205B773-D90B-4C42-B996-90C623A0834A}"/>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9188388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E3511-CAEB-9E41-CAC5-44E91F4861F1}"/>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21708F51-588F-28E9-C253-82BAE254F7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Das Buch kann im Sinne der „geteilten Aufmerksamkeit“ eingesetzt werden. Wichtig ist es, mit den Kindern ins Gespräch zu kommen über die Inhalte, und ihren eigenen Entdeckungen und Fragen Raum zu geben.</a:t>
            </a:r>
          </a:p>
          <a:p>
            <a:endParaRPr lang="de-DE" dirty="0"/>
          </a:p>
        </p:txBody>
      </p:sp>
    </p:spTree>
    <p:extLst>
      <p:ext uri="{BB962C8B-B14F-4D97-AF65-F5344CB8AC3E}">
        <p14:creationId xmlns:p14="http://schemas.microsoft.com/office/powerpoint/2010/main" val="1007882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72D13-D3FB-9F1E-9B1B-7BAEAFA1B5C6}"/>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2188D773-06F9-72FE-8F93-572F68A65504}"/>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7843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703C5-8F90-642F-1955-31CA8F0D37A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AF7B136E-1205-14EC-15AC-E2197592773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2039449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703C5-8F90-642F-1955-31CA8F0D37A5}"/>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AF7B136E-1205-14EC-15AC-E2197592773E}"/>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407806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So unterschiedlich beschreiben Kinder die Vorlese-Situation.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Methodischer Hinweis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Laden Sie zum Austausch ein (in Murmelgruppen zu zweit oder zu dritt), z. B. über folgende Fragen: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Welche Aussagen machen die Kinder Eurer Einrichtung?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Habt Ihr eine Idee darüber, was einzelne Kinder bevorzugen?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Welche Vorlese-Situationen genießen die Kinder?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dirty="0"/>
              <a:t>Was sind aktuell ‚Renner‘ im Regal?</a:t>
            </a:r>
          </a:p>
        </p:txBody>
      </p:sp>
      <p:sp>
        <p:nvSpPr>
          <p:cNvPr id="4" name="Foliennummernplatzhalter 3"/>
          <p:cNvSpPr>
            <a:spLocks noGrp="1"/>
          </p:cNvSpPr>
          <p:nvPr>
            <p:ph type="sldNum" sz="quarter" idx="5"/>
          </p:nvPr>
        </p:nvSpPr>
        <p:spPr/>
        <p:txBody>
          <a:bodyPr/>
          <a:lstStyle/>
          <a:p>
            <a:fld id="{595933A5-608E-483C-9005-E71D0DB3BF90}" type="slidenum">
              <a:rPr lang="de-DE" smtClean="0"/>
              <a:t>16</a:t>
            </a:fld>
            <a:endParaRPr lang="de-DE"/>
          </a:p>
        </p:txBody>
      </p:sp>
    </p:spTree>
    <p:extLst>
      <p:ext uri="{BB962C8B-B14F-4D97-AF65-F5344CB8AC3E}">
        <p14:creationId xmlns:p14="http://schemas.microsoft.com/office/powerpoint/2010/main" val="1017357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2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2800" kern="100" dirty="0">
                <a:effectLst/>
                <a:latin typeface="Aptos" panose="020B0004020202020204" pitchFamily="34" charset="0"/>
                <a:ea typeface="Aptos" panose="020B0004020202020204" pitchFamily="34" charset="0"/>
                <a:cs typeface="Times New Roman" panose="02020603050405020304" pitchFamily="18" charset="0"/>
              </a:rPr>
              <a:t> </a:t>
            </a:r>
            <a:r>
              <a:rPr lang="de-DE" sz="28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Methodischer Hinweis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b="0" baseline="0" dirty="0"/>
              <a:t>Kommen Sie über dieses Praxisbeispiel ins Gespräch. </a:t>
            </a:r>
            <a:r>
              <a:rPr lang="de-DE" sz="1800" baseline="0" dirty="0"/>
              <a:t>Tauschen Sie sich zu zweit oder in Murmelgruppen aus:</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Kennen Sie solche Situationen aus Ihrem pädagogischen Alltag?</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Welche Möglichkeiten stecken in dieser Situation?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Wie schätzen Sie das Verhalten von James, der pädagogischen Fachkraft ein?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Zurück im Plenum können exemplarisch Momente des Austauschs eingesammelt werden, z. B.: </a:t>
            </a:r>
          </a:p>
          <a:p>
            <a:pPr marL="742950" marR="0" lvl="1"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baseline="0" dirty="0"/>
              <a:t>Gab es eine </a:t>
            </a:r>
            <a:r>
              <a:rPr lang="de-DE" sz="1800" baseline="0" dirty="0" err="1"/>
              <a:t>AHA-Erlebnis</a:t>
            </a:r>
            <a:r>
              <a:rPr lang="de-DE" sz="1800" baseline="0" dirty="0"/>
              <a:t>, eine Erkenntnis, die Sie teilen möchten?</a:t>
            </a:r>
          </a:p>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17</a:t>
            </a:fld>
            <a:endParaRPr lang="de-DE"/>
          </a:p>
        </p:txBody>
      </p:sp>
    </p:spTree>
    <p:extLst>
      <p:ext uri="{BB962C8B-B14F-4D97-AF65-F5344CB8AC3E}">
        <p14:creationId xmlns:p14="http://schemas.microsoft.com/office/powerpoint/2010/main" val="436706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089AC-DB78-E8F9-5213-5EAFD672D0D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38E5A0F-CCD3-965F-77E5-838129EBA37F}"/>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74EAC888-39B9-7A86-2692-C21EA1C44A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Abschnitt Vorsicht werden problematische Aussagen und Handlungen von Fachkräften beleuchtet, die entweder übergriffig sind, oder die Entwicklung des Kindes behindern.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Vor allem zu stark steuernde oder bewertende Aussagen sind hier zu vermeiden. Sprache wird im Dialog erlernt, und nicht durch korrektes Nachsprechen.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Fragen sind natürlich sinnvoll, wenn ihr die Kinder auf bestimmte spannende Inhalte hinweisen wollt: „Was passiert denn hier?“ „Was ist denn da los?“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Wählen Sie Vorsichtssätze aus, die aus Ihrer Sicht eine gute Grundlage für Gespräche in der Gruppe/in Ihrem Team bilden. Auf der Folie finden sich unterschiedliche Beispiele.</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Besprechen Sie exemplarisch einzelne Sätze. Möglicherweise ist es hilfreich zunächst einen der Sätze im Plenum zu besprechen, andere in Kleingruppen.</a:t>
            </a:r>
          </a:p>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sz="1800" dirty="0"/>
              <a:t>Nehmen Sie dabei z. B. folgende Fragen auf:</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800" b="0" dirty="0"/>
              <a:t>Warum sind diese Vorsicht-Sätze aus fachlicher Sicht wichtig? </a:t>
            </a:r>
          </a:p>
          <a:p>
            <a:pPr marL="742950" lvl="1" indent="-285750">
              <a:buFont typeface="Arial" panose="020B0604020202020204" pitchFamily="34" charset="0"/>
              <a:buChar char="•"/>
            </a:pPr>
            <a:r>
              <a:rPr lang="de-DE" sz="1800" b="0" dirty="0"/>
              <a:t>Was folgt daraus für Ihre Einrichtung?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a:extLst>
              <a:ext uri="{FF2B5EF4-FFF2-40B4-BE49-F238E27FC236}">
                <a16:creationId xmlns:a16="http://schemas.microsoft.com/office/drawing/2014/main" id="{B02D5564-86EF-D64D-3342-06D6096BFF64}"/>
              </a:ext>
            </a:extLst>
          </p:cNvPr>
          <p:cNvSpPr>
            <a:spLocks noGrp="1"/>
          </p:cNvSpPr>
          <p:nvPr>
            <p:ph type="sldNum" sz="quarter" idx="5"/>
          </p:nvPr>
        </p:nvSpPr>
        <p:spPr/>
        <p:txBody>
          <a:bodyPr/>
          <a:lstStyle/>
          <a:p>
            <a:fld id="{595933A5-608E-483C-9005-E71D0DB3BF90}" type="slidenum">
              <a:rPr lang="de-DE" smtClean="0"/>
              <a:t>18</a:t>
            </a:fld>
            <a:endParaRPr lang="de-DE"/>
          </a:p>
        </p:txBody>
      </p:sp>
    </p:spTree>
    <p:extLst>
      <p:ext uri="{BB962C8B-B14F-4D97-AF65-F5344CB8AC3E}">
        <p14:creationId xmlns:p14="http://schemas.microsoft.com/office/powerpoint/2010/main" val="714393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C174A-A227-A923-0442-453A12288A0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60C28D7-68C5-4A5A-004B-AD8A0CD299E6}"/>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DC484CCA-4643-289C-4087-C3EBAE22E8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Methodischer Hinweis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An dieser Stelle bietet sich eine Murmelrunde an, um eigene Erfahrungen und biographische Erlebnisse aufzuspüren, die sich erheblich auf das eigene pädagogische Handeln auswirken können.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Mögliche Fragen sind hier z. B.:</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Welche (Vor)Lese-Erlebnisse erinnern Sie aus Ihrer Kindheit?</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Was hat Ihnen besonders gefallen? Was nicht?</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Wirkt sich das auf die Art und Weise aus, wie Sie Vorlese-Situationen gestalten?</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Welche Impulse für Vorlese-Situationen setzten Sie im Alltag räumlich und in Interaktionen?</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Wie gelingt Ihnen Beteiligung?</a:t>
            </a:r>
          </a:p>
        </p:txBody>
      </p:sp>
      <p:sp>
        <p:nvSpPr>
          <p:cNvPr id="4" name="Foliennummernplatzhalter 3">
            <a:extLst>
              <a:ext uri="{FF2B5EF4-FFF2-40B4-BE49-F238E27FC236}">
                <a16:creationId xmlns:a16="http://schemas.microsoft.com/office/drawing/2014/main" id="{53D5D80C-843E-E551-4743-8A093E1BE188}"/>
              </a:ext>
            </a:extLst>
          </p:cNvPr>
          <p:cNvSpPr>
            <a:spLocks noGrp="1"/>
          </p:cNvSpPr>
          <p:nvPr>
            <p:ph type="sldNum" sz="quarter" idx="5"/>
          </p:nvPr>
        </p:nvSpPr>
        <p:spPr/>
        <p:txBody>
          <a:bodyPr/>
          <a:lstStyle/>
          <a:p>
            <a:fld id="{595933A5-608E-483C-9005-E71D0DB3BF90}" type="slidenum">
              <a:rPr lang="de-DE" smtClean="0"/>
              <a:t>19</a:t>
            </a:fld>
            <a:endParaRPr lang="de-DE"/>
          </a:p>
        </p:txBody>
      </p:sp>
    </p:spTree>
    <p:extLst>
      <p:ext uri="{BB962C8B-B14F-4D97-AF65-F5344CB8AC3E}">
        <p14:creationId xmlns:p14="http://schemas.microsoft.com/office/powerpoint/2010/main" val="3669232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89865-3058-AD34-2E86-1C47861F14D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4B7F860-8703-FF41-1875-D012262254A5}"/>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412B03F0-E313-200C-52BE-2D3DF7E423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Dialogisch Vorlesen ist eine gute Methode, um die Sprachentwicklung des Kindes zu unterstützen und herauszufordern.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Bilderbücher bieten viele Gesprächsanlässe. Im folgenden werden Sprachlehrstrategien beschrieben. Auch für die Sprachdiagnostik sind Bilderbücher gut geeignet.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a:t>
            </a:r>
          </a:p>
          <a:p>
            <a:endParaRPr lang="de-DE" dirty="0"/>
          </a:p>
        </p:txBody>
      </p:sp>
      <p:sp>
        <p:nvSpPr>
          <p:cNvPr id="4" name="Foliennummernplatzhalter 3">
            <a:extLst>
              <a:ext uri="{FF2B5EF4-FFF2-40B4-BE49-F238E27FC236}">
                <a16:creationId xmlns:a16="http://schemas.microsoft.com/office/drawing/2014/main" id="{F602852B-3BE6-D6F0-D066-2F4027C73236}"/>
              </a:ext>
            </a:extLst>
          </p:cNvPr>
          <p:cNvSpPr>
            <a:spLocks noGrp="1"/>
          </p:cNvSpPr>
          <p:nvPr>
            <p:ph type="sldNum" sz="quarter" idx="5"/>
          </p:nvPr>
        </p:nvSpPr>
        <p:spPr/>
        <p:txBody>
          <a:bodyPr/>
          <a:lstStyle/>
          <a:p>
            <a:fld id="{595933A5-608E-483C-9005-E71D0DB3BF90}" type="slidenum">
              <a:rPr lang="de-DE" smtClean="0"/>
              <a:t>20</a:t>
            </a:fld>
            <a:endParaRPr lang="de-DE"/>
          </a:p>
        </p:txBody>
      </p:sp>
    </p:spTree>
    <p:extLst>
      <p:ext uri="{BB962C8B-B14F-4D97-AF65-F5344CB8AC3E}">
        <p14:creationId xmlns:p14="http://schemas.microsoft.com/office/powerpoint/2010/main" val="1066236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02D6ED89-71F1-40B1-81BA-7891FB6824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Sprachlehrstrategien, auch ‚Modellierungstechniken‘ genannt, sind hilfreiche Methoden, um die Erweiterung der Sprache eines Kindes und den Grammatikerwerb zu unterstützen.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Modellieren bedeutet, den Satz oder das Wort eines Kindes selbst in grammatikalisch oder lautsprachlich richtiger Form zu wiederholen, ohne die Aussage des Kindes zu bewerten.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Greifen Sie den Satz des Kindes auf, und ergänzt ihn um fehlende Worte, korrigiert die Grammatik oder schenkt weitere Worte, die dazu passen.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Bleibt eng an dem, was das Kind selbst gesagt hat: Nur so kann es das nun Gehörte in seinen Sprachschatz integrieren.</a:t>
            </a:r>
          </a:p>
          <a:p>
            <a:r>
              <a:rPr lang="de-DE" dirty="0"/>
              <a:t>Das Kind kann dann durch Zuhören und Nachahmen von Ihnen lernen.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Wichtig ist, das Kind nicht, mit Worten wie „So sagt man das nicht! Das ist aber falsch, das heißt so…“, zu korrigieren.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p:txBody>
      </p:sp>
    </p:spTree>
    <p:extLst>
      <p:ext uri="{BB962C8B-B14F-4D97-AF65-F5344CB8AC3E}">
        <p14:creationId xmlns:p14="http://schemas.microsoft.com/office/powerpoint/2010/main" val="2254029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5120A-9A9E-76E4-116A-EAAEFC5D259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058FE1C-443F-9DE0-5B28-88461493E9F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Fragen regen den Dialog an. Darüber hinaus müssen in der Antwort bestimmte grammatikalische Muster verwendet werden: Einfache Fragen werden am besten in der Gegenwart gestellt: Was macht der Hund? Er läuft!</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Komplexer ist eine Frage in der Vergangenheit oder Zukunft: Was Hat der Hund gemacht? Er ist in den Wald gegangen. Hier müssen Kinder schon sicher sein mit Hilfsverben, Partizipien und der Verbklammer. (Das ist der Teil des Satzes, der zwischen Hilfsverb und Verb steht, eine Besonderheit im Deutschen.)</a:t>
            </a:r>
          </a:p>
          <a:p>
            <a:endParaRPr lang="de-DE" dirty="0"/>
          </a:p>
        </p:txBody>
      </p:sp>
    </p:spTree>
    <p:extLst>
      <p:ext uri="{BB962C8B-B14F-4D97-AF65-F5344CB8AC3E}">
        <p14:creationId xmlns:p14="http://schemas.microsoft.com/office/powerpoint/2010/main" val="2402516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44d2ade7a2_0_15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988" name="Google Shape;988;g344d2ade7a2_0_15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E3889-F680-F74B-C533-6359BB01851C}"/>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E62F4C5D-EF74-4DF3-93E2-E2AF3792DA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Eine wichtige Aufgabe ist, die Aussage eines Kindes angemessen aufzugreifen!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Nicht zu einfach, und nicht zu kompliziert. </a:t>
            </a:r>
          </a:p>
          <a:p>
            <a:pPr marL="171450" marR="0" lvl="0" indent="-17145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lang="de-DE" dirty="0"/>
              <a:t>Was wäre der nächste Lernschritt und wie kann ich ihn (sprachlich) unterstützen?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t>Wie würden Sie hier reagieren?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dirty="0"/>
              <a:t>Die nächste Folie zeigt, welches Puzzleteil am besten passt…</a:t>
            </a:r>
          </a:p>
          <a:p>
            <a:endParaRPr lang="de-DE" dirty="0"/>
          </a:p>
        </p:txBody>
      </p:sp>
    </p:spTree>
    <p:extLst>
      <p:ext uri="{BB962C8B-B14F-4D97-AF65-F5344CB8AC3E}">
        <p14:creationId xmlns:p14="http://schemas.microsoft.com/office/powerpoint/2010/main" val="36887566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525A0-878D-5B7D-C268-5F6723924867}"/>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28D8F2B0-BACB-ACE9-844B-B769CA4527E2}"/>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9562747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ea9e96fc19_1_1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501" name="Google Shape;501;g2ea9e96fc19_1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lvl="0" indent="0" algn="l" rtl="0">
              <a:spcBef>
                <a:spcPts val="0"/>
              </a:spcBef>
              <a:spcAft>
                <a:spcPts val="0"/>
              </a:spcAft>
              <a:buNone/>
            </a:pPr>
            <a:r>
              <a:rPr lang="de-DE" dirty="0"/>
              <a:t>Ein kleiner Exkurs:</a:t>
            </a:r>
          </a:p>
          <a:p>
            <a:pPr marL="0" lvl="0" indent="0" algn="l" rtl="0">
              <a:spcBef>
                <a:spcPts val="0"/>
              </a:spcBef>
              <a:spcAft>
                <a:spcPts val="0"/>
              </a:spcAft>
              <a:buNone/>
            </a:pPr>
            <a:r>
              <a:rPr lang="de-DE" dirty="0"/>
              <a:t>Für Kinder, die Deutsch als Zweitsprache erlenen ist die dialogische Bilderbuchbetrachtung eine sehr gute Methode der Unterstützung.</a:t>
            </a:r>
          </a:p>
          <a:p>
            <a:pPr marL="0" lvl="0" indent="0" algn="l" rtl="0">
              <a:spcBef>
                <a:spcPts val="0"/>
              </a:spcBef>
              <a:spcAft>
                <a:spcPts val="0"/>
              </a:spcAft>
              <a:buNone/>
            </a:pPr>
            <a:r>
              <a:rPr lang="de-DE" dirty="0"/>
              <a:t>Es ist allerdings bedeutsam, dass Kinder ein gutes Fundament in ihrer Erstsprache haben, sonst ist der Zweitspracherwerb erschwert.</a:t>
            </a:r>
          </a:p>
          <a:p>
            <a:pPr marL="0" lvl="0" indent="0" algn="l" rtl="0">
              <a:spcBef>
                <a:spcPts val="0"/>
              </a:spcBef>
              <a:spcAft>
                <a:spcPts val="0"/>
              </a:spcAft>
              <a:buNone/>
            </a:pPr>
            <a:endParaRPr lang="de-DE" dirty="0"/>
          </a:p>
          <a:p>
            <a:pPr marL="0" lvl="0" indent="0" algn="l" rtl="0">
              <a:spcBef>
                <a:spcPts val="0"/>
              </a:spcBef>
              <a:spcAft>
                <a:spcPts val="0"/>
              </a:spcAft>
              <a:buNone/>
            </a:pPr>
            <a:r>
              <a:rPr lang="de-DE" dirty="0"/>
              <a:t>Sie können die Kinder beim Vorlesen fragen, wie Dinge, Tiere etc. in ihrer Erstsprache heißen! </a:t>
            </a:r>
          </a:p>
          <a:p>
            <a:pPr marL="0" lvl="0" indent="0" algn="l" rtl="0">
              <a:spcBef>
                <a:spcPts val="0"/>
              </a:spcBef>
              <a:spcAft>
                <a:spcPts val="0"/>
              </a:spcAft>
              <a:buNone/>
            </a:pPr>
            <a:r>
              <a:rPr lang="de-DE" dirty="0"/>
              <a:t>Es gibt fast 7000 Sprachen und damit vielfältige Möglichkeiten, Dinge zu benennen: Ob Casa, Haus, Maison…</a:t>
            </a:r>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6d13ef6b10_0_9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535" name="Google Shape;535;g36d13ef6b10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a:extLst>
            <a:ext uri="{FF2B5EF4-FFF2-40B4-BE49-F238E27FC236}">
              <a16:creationId xmlns:a16="http://schemas.microsoft.com/office/drawing/2014/main" id="{FF3FD1B8-104E-DF9D-DE13-F20B4C925A35}"/>
            </a:ext>
          </a:extLst>
        </p:cNvPr>
        <p:cNvGrpSpPr/>
        <p:nvPr/>
      </p:nvGrpSpPr>
      <p:grpSpPr>
        <a:xfrm>
          <a:off x="0" y="0"/>
          <a:ext cx="0" cy="0"/>
          <a:chOff x="0" y="0"/>
          <a:chExt cx="0" cy="0"/>
        </a:xfrm>
      </p:grpSpPr>
      <p:sp>
        <p:nvSpPr>
          <p:cNvPr id="987" name="Google Shape;987;g344d2ade7a2_0_1535:notes">
            <a:extLst>
              <a:ext uri="{FF2B5EF4-FFF2-40B4-BE49-F238E27FC236}">
                <a16:creationId xmlns:a16="http://schemas.microsoft.com/office/drawing/2014/main" id="{DCDEE2DD-1707-ADD7-DF1B-2543338A9B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988" name="Google Shape;988;g344d2ade7a2_0_1535:notes">
            <a:extLst>
              <a:ext uri="{FF2B5EF4-FFF2-40B4-BE49-F238E27FC236}">
                <a16:creationId xmlns:a16="http://schemas.microsoft.com/office/drawing/2014/main" id="{755E7050-E900-3BD1-0C54-ABAF8EBEA0E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lvl="0" indent="0" algn="l" rtl="0">
              <a:spcBef>
                <a:spcPts val="0"/>
              </a:spcBef>
              <a:spcAft>
                <a:spcPts val="0"/>
              </a:spcAft>
              <a:buNone/>
            </a:pPr>
            <a:r>
              <a:rPr lang="de-DE" dirty="0"/>
              <a:t>Im Zweitspracherwerb (Kind hat eine Muttersprache und lernt die deutsche Sprache neu dazu) ist nicht das Alter des Kindes relevant, sondern die Zeit, die das Kind Kontakt zur neuen Sprache hatte (Kontaktmonate). </a:t>
            </a:r>
          </a:p>
          <a:p>
            <a:pPr marL="0" lvl="0" indent="0" algn="l" rtl="0">
              <a:spcBef>
                <a:spcPts val="0"/>
              </a:spcBef>
              <a:spcAft>
                <a:spcPts val="0"/>
              </a:spcAft>
              <a:buNone/>
            </a:pPr>
            <a:r>
              <a:rPr lang="de-DE" dirty="0"/>
              <a:t>Um einschätzen zu können, ob sich das Kind sprachlich gut entwickelt, lassen sich die Erwerbsstufen nutzen.</a:t>
            </a:r>
          </a:p>
          <a:p>
            <a:pPr marL="0" lvl="0" indent="0" algn="l" rtl="0">
              <a:spcBef>
                <a:spcPts val="0"/>
              </a:spcBef>
              <a:spcAft>
                <a:spcPts val="0"/>
              </a:spcAft>
              <a:buNone/>
            </a:pPr>
            <a:endParaRPr lang="de-DE" dirty="0"/>
          </a:p>
          <a:p>
            <a:pPr marL="0" lvl="0" indent="0" algn="l" rtl="0">
              <a:spcBef>
                <a:spcPts val="0"/>
              </a:spcBef>
              <a:spcAft>
                <a:spcPts val="0"/>
              </a:spcAft>
              <a:buNone/>
            </a:pPr>
            <a:r>
              <a:rPr lang="de-DE" dirty="0"/>
              <a:t>Wie im Erwerb der Muttersprache werden erst Worte gelernt, dann kurze Sätze mit Verben und anschließend grammatikalische Strukturen. </a:t>
            </a:r>
          </a:p>
          <a:p>
            <a:pPr marL="0" lvl="0" indent="0" algn="l" rtl="0">
              <a:spcBef>
                <a:spcPts val="0"/>
              </a:spcBef>
              <a:spcAft>
                <a:spcPts val="0"/>
              </a:spcAft>
              <a:buNone/>
            </a:pPr>
            <a:r>
              <a:rPr lang="de-DE" dirty="0"/>
              <a:t>Für die deutsche Sprache bedeutsam ist hier die Verbzweitstellung (In den meisten Sätzen steht das Verb immer an zweiter Stelle. (Ausnahme: Fragen, Imperative.)</a:t>
            </a:r>
          </a:p>
          <a:p>
            <a:pPr marL="0" lvl="0" indent="0" algn="l" rtl="0">
              <a:spcBef>
                <a:spcPts val="0"/>
              </a:spcBef>
              <a:spcAft>
                <a:spcPts val="0"/>
              </a:spcAft>
              <a:buNone/>
            </a:pPr>
            <a:r>
              <a:rPr lang="de-DE" dirty="0"/>
              <a:t>Beispiele: </a:t>
            </a:r>
          </a:p>
          <a:p>
            <a:pPr marL="0" lvl="0" indent="0" algn="l" rtl="0">
              <a:spcBef>
                <a:spcPts val="0"/>
              </a:spcBef>
              <a:spcAft>
                <a:spcPts val="0"/>
              </a:spcAft>
              <a:buNone/>
            </a:pPr>
            <a:r>
              <a:rPr lang="de-DE" dirty="0"/>
              <a:t>Ich trinke Kaffee. Karl spielt Ball. (Aussagesatz)</a:t>
            </a:r>
          </a:p>
          <a:p>
            <a:pPr marL="0" lvl="0" indent="0" algn="l" rtl="0">
              <a:spcBef>
                <a:spcPts val="0"/>
              </a:spcBef>
              <a:spcAft>
                <a:spcPts val="0"/>
              </a:spcAft>
              <a:buNone/>
            </a:pPr>
            <a:r>
              <a:rPr lang="de-DE" dirty="0"/>
              <a:t>Setz dich hin! (Imp.) </a:t>
            </a:r>
          </a:p>
          <a:p>
            <a:pPr marL="0" lvl="0" indent="0" algn="l" rtl="0">
              <a:spcBef>
                <a:spcPts val="0"/>
              </a:spcBef>
              <a:spcAft>
                <a:spcPts val="0"/>
              </a:spcAft>
              <a:buNone/>
            </a:pPr>
            <a:r>
              <a:rPr lang="de-DE" dirty="0"/>
              <a:t>Schläfst du schon? (Frage)</a:t>
            </a:r>
          </a:p>
          <a:p>
            <a:pPr marL="0" lvl="0" indent="0" algn="l" rtl="0">
              <a:spcBef>
                <a:spcPts val="0"/>
              </a:spcBef>
              <a:spcAft>
                <a:spcPts val="0"/>
              </a:spcAft>
              <a:buNone/>
            </a:pPr>
            <a:endParaRPr lang="de-DE" dirty="0"/>
          </a:p>
          <a:p>
            <a:pPr marL="0" lvl="0" indent="0" algn="l" rtl="0">
              <a:spcBef>
                <a:spcPts val="0"/>
              </a:spcBef>
              <a:spcAft>
                <a:spcPts val="0"/>
              </a:spcAft>
              <a:buNone/>
            </a:pPr>
            <a:r>
              <a:rPr lang="de-DE" b="0" dirty="0"/>
              <a:t>Die Verbklammer taucht z. B. bei Vergangenheit oder Zukunft auf: Hilfsverb, Satzfragment, Hauptverb: Ich </a:t>
            </a:r>
            <a:r>
              <a:rPr lang="de-DE" b="0" u="sng" dirty="0"/>
              <a:t>habe</a:t>
            </a:r>
            <a:r>
              <a:rPr lang="de-DE" b="0" dirty="0"/>
              <a:t> (heute morgen beim Bäcker, weil ich Hunger hatte, Brötchen) </a:t>
            </a:r>
            <a:r>
              <a:rPr lang="de-DE" b="0" u="sng" dirty="0"/>
              <a:t>gekauft</a:t>
            </a:r>
            <a:r>
              <a:rPr lang="de-DE" b="0" dirty="0"/>
              <a:t>.</a:t>
            </a:r>
          </a:p>
          <a:p>
            <a:pPr marL="0" lvl="0" indent="0" algn="l" rtl="0">
              <a:spcBef>
                <a:spcPts val="0"/>
              </a:spcBef>
              <a:spcAft>
                <a:spcPts val="0"/>
              </a:spcAft>
              <a:buNone/>
            </a:pPr>
            <a:r>
              <a:rPr lang="de-DE" b="0" dirty="0"/>
              <a:t>Hilfsverb und Verb „umklammern“ sozusagen einen Teil des Satzes.</a:t>
            </a:r>
          </a:p>
          <a:p>
            <a:pPr marL="0" lvl="0" indent="0" algn="l" rtl="0">
              <a:spcBef>
                <a:spcPts val="0"/>
              </a:spcBef>
              <a:spcAft>
                <a:spcPts val="0"/>
              </a:spcAft>
              <a:buNone/>
            </a:pPr>
            <a:r>
              <a:rPr lang="de-DE" b="0" dirty="0"/>
              <a:t>In anderen Sprachen ist das anders, man könnte sogar sagen, da kommt man eher auf den Punkt: </a:t>
            </a:r>
          </a:p>
          <a:p>
            <a:pPr marL="0" lvl="0" indent="0" algn="l" rtl="0">
              <a:spcBef>
                <a:spcPts val="0"/>
              </a:spcBef>
              <a:spcAft>
                <a:spcPts val="0"/>
              </a:spcAft>
              <a:buNone/>
            </a:pPr>
            <a:r>
              <a:rPr lang="de-DE" b="0" dirty="0"/>
              <a:t>„Je </a:t>
            </a:r>
            <a:r>
              <a:rPr lang="de-DE" b="0" u="sng" dirty="0" err="1"/>
              <a:t>veux</a:t>
            </a:r>
            <a:r>
              <a:rPr lang="de-DE" b="0" u="sng" dirty="0"/>
              <a:t> </a:t>
            </a:r>
            <a:r>
              <a:rPr lang="de-DE" b="0" u="sng" dirty="0" err="1"/>
              <a:t>lire</a:t>
            </a:r>
            <a:r>
              <a:rPr lang="de-DE" b="0" u="sng" dirty="0"/>
              <a:t> </a:t>
            </a:r>
            <a:r>
              <a:rPr lang="de-DE" b="0" dirty="0" err="1"/>
              <a:t>un</a:t>
            </a:r>
            <a:r>
              <a:rPr lang="de-DE" b="0" dirty="0"/>
              <a:t> </a:t>
            </a:r>
            <a:r>
              <a:rPr lang="de-DE" b="0" dirty="0" err="1"/>
              <a:t>libre</a:t>
            </a:r>
            <a:r>
              <a:rPr lang="de-DE" b="0" dirty="0"/>
              <a:t>.“ frz. (Ich </a:t>
            </a:r>
            <a:r>
              <a:rPr lang="de-DE" b="0" u="sng" dirty="0"/>
              <a:t>möchte lesen </a:t>
            </a:r>
            <a:r>
              <a:rPr lang="de-DE" b="0" dirty="0"/>
              <a:t>ein Buch , statt „Ich </a:t>
            </a:r>
            <a:r>
              <a:rPr lang="de-DE" b="0" u="sng" dirty="0"/>
              <a:t>möchte</a:t>
            </a:r>
            <a:r>
              <a:rPr lang="de-DE" b="0" dirty="0"/>
              <a:t> ein Buch </a:t>
            </a:r>
            <a:r>
              <a:rPr lang="de-DE" b="0" u="sng" dirty="0"/>
              <a:t>lesen</a:t>
            </a:r>
            <a:r>
              <a:rPr lang="de-DE" b="0" dirty="0"/>
              <a:t>.“</a:t>
            </a:r>
          </a:p>
          <a:p>
            <a:pPr marL="0" lvl="0" indent="0" algn="l" rtl="0">
              <a:spcBef>
                <a:spcPts val="0"/>
              </a:spcBef>
              <a:spcAft>
                <a:spcPts val="0"/>
              </a:spcAft>
              <a:buNone/>
            </a:pPr>
            <a:endParaRPr lang="de-DE" b="0" dirty="0"/>
          </a:p>
          <a:p>
            <a:pPr marL="0" lvl="0" indent="0" algn="l" rtl="0">
              <a:spcBef>
                <a:spcPts val="0"/>
              </a:spcBef>
              <a:spcAft>
                <a:spcPts val="0"/>
              </a:spcAft>
              <a:buNone/>
            </a:pPr>
            <a:r>
              <a:rPr lang="de-DE" b="0" dirty="0"/>
              <a:t>Die Erwerbsstufe Verbklammer gilt als erreicht, wenn das Kind die korrekte Satzstellung anwenden kann, auch wenn es noch Fehler beim Hilfsverb oder Partizip macht.</a:t>
            </a:r>
          </a:p>
          <a:p>
            <a:pPr marL="0" lvl="0" indent="0" algn="l" rtl="0">
              <a:spcBef>
                <a:spcPts val="0"/>
              </a:spcBef>
              <a:spcAft>
                <a:spcPts val="0"/>
              </a:spcAft>
              <a:buNone/>
            </a:pPr>
            <a:r>
              <a:rPr lang="de-DE" b="0" dirty="0"/>
              <a:t>„Der Bär hat auf das Straße </a:t>
            </a:r>
            <a:r>
              <a:rPr lang="de-DE" b="0" dirty="0" err="1"/>
              <a:t>gegeht</a:t>
            </a:r>
            <a:r>
              <a:rPr lang="de-DE" b="0" dirty="0"/>
              <a:t>.“</a:t>
            </a:r>
          </a:p>
          <a:p>
            <a:pPr marL="0" lvl="0" indent="0" algn="l" rtl="0">
              <a:spcBef>
                <a:spcPts val="0"/>
              </a:spcBef>
              <a:spcAft>
                <a:spcPts val="0"/>
              </a:spcAft>
              <a:buNone/>
            </a:pPr>
            <a:r>
              <a:rPr lang="de-DE" b="0" dirty="0"/>
              <a:t>(oder </a:t>
            </a:r>
            <a:r>
              <a:rPr lang="de-DE" b="0" dirty="0" err="1"/>
              <a:t>Köllsch</a:t>
            </a:r>
            <a:r>
              <a:rPr lang="de-DE" b="0" dirty="0"/>
              <a:t>: „Et hätt noch </a:t>
            </a:r>
            <a:r>
              <a:rPr lang="de-DE" b="0" dirty="0" err="1"/>
              <a:t>emma</a:t>
            </a:r>
            <a:r>
              <a:rPr lang="de-DE" b="0" dirty="0"/>
              <a:t> </a:t>
            </a:r>
            <a:r>
              <a:rPr lang="de-DE" b="0" dirty="0" err="1"/>
              <a:t>jotjejange</a:t>
            </a:r>
            <a:r>
              <a:rPr lang="de-DE" b="0" dirty="0"/>
              <a:t>“ also: „Es hat noch immer </a:t>
            </a:r>
            <a:r>
              <a:rPr lang="de-DE" b="0" dirty="0" err="1"/>
              <a:t>gutgegange</a:t>
            </a:r>
            <a:r>
              <a:rPr lang="de-DE" b="0" dirty="0"/>
              <a:t>.“statt: „Es ist noch immer gutgegangen.“ </a:t>
            </a:r>
            <a:r>
              <a:rPr lang="de-DE" b="0" dirty="0">
                <a:sym typeface="Wingdings" panose="05000000000000000000" pitchFamily="2" charset="2"/>
              </a:rPr>
              <a:t></a:t>
            </a:r>
            <a:endParaRPr lang="de-DE" b="0" dirty="0"/>
          </a:p>
          <a:p>
            <a:pPr marL="0" lvl="0" indent="0" algn="l" rtl="0">
              <a:spcBef>
                <a:spcPts val="0"/>
              </a:spcBef>
              <a:spcAft>
                <a:spcPts val="0"/>
              </a:spcAft>
              <a:buNone/>
            </a:pPr>
            <a:endParaRPr lang="de-DE" b="0" dirty="0"/>
          </a:p>
          <a:p>
            <a:pPr marL="0" lvl="0" indent="0" algn="l" rtl="0">
              <a:spcBef>
                <a:spcPts val="0"/>
              </a:spcBef>
              <a:spcAft>
                <a:spcPts val="0"/>
              </a:spcAft>
              <a:buNone/>
            </a:pPr>
            <a:endParaRPr lang="de-DE" b="0" dirty="0"/>
          </a:p>
          <a:p>
            <a:pPr marL="0" lvl="0" indent="0" algn="l" rtl="0">
              <a:spcBef>
                <a:spcPts val="0"/>
              </a:spcBef>
              <a:spcAft>
                <a:spcPts val="0"/>
              </a:spcAft>
              <a:buNone/>
            </a:pPr>
            <a:endParaRPr lang="de-DE" b="0" dirty="0"/>
          </a:p>
        </p:txBody>
      </p:sp>
    </p:spTree>
    <p:extLst>
      <p:ext uri="{BB962C8B-B14F-4D97-AF65-F5344CB8AC3E}">
        <p14:creationId xmlns:p14="http://schemas.microsoft.com/office/powerpoint/2010/main" val="31230685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0aca8339a6_2_1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de-DE"/>
          </a:p>
        </p:txBody>
      </p:sp>
      <p:sp>
        <p:nvSpPr>
          <p:cNvPr id="528" name="Google Shape;528;g30aca8339a6_2_1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8B2B83D0-282D-4D75-BB85-F0B87C1DED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Methodischer Hinweis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Das Dialogische Lesen mit dem Bildungsbereich Sprache und Lesen zu verknüpfen liegt nahe.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Doch wie könnte die Verknüpfung mit anderen Bildungsbereichen gestaltet werden?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Wie machen wir das aktuell schon? Welche Ideen gibt es darüber hinaus? Was wollte ich/was wollten wir schon immer mal ausprobieren?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t>Zwei mögliche Vorgehensweisen sind: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Kleingruppenarbeit</a:t>
            </a:r>
            <a:endParaRPr lang="de-DE" b="0"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de-DE" b="0" dirty="0"/>
              <a:t>Je nach Anzahl der Teilnehmenden hat jede Gruppe 1-3 Bildungsbereiche zu denen Ideen gesammelt werden können.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Überlegen Sie, in welcher Form die Arbeitsergebnisse nach der Kleingruppenarbeit ins Plenum mitgebracht werden sollen. Z. B. in Form</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von Stichworten auf Moderationskarten oder Flipcharts?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kurzen Berichtes aus dem Arbeitsgruppen?</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de-DE" dirty="0"/>
              <a:t>einer szenischen Darstellung?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Abfrage über Plakate und Galeriegang</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Raum hängt für jeden Bildungsbereich ein Plakat. Die Teilnehmenden gehen individuell von Plakat zu Plakat, kommen mit anderen ins Gespräch und schreiben ihre Ideen auf.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Anschließend wandert die Gruppe von Plakat zu Plakat, um die Ergebnisse in Augenschein zu nehmen.</a:t>
            </a:r>
          </a:p>
          <a:p>
            <a:endParaRPr lang="de-DE" dirty="0"/>
          </a:p>
        </p:txBody>
      </p:sp>
    </p:spTree>
    <p:extLst>
      <p:ext uri="{BB962C8B-B14F-4D97-AF65-F5344CB8AC3E}">
        <p14:creationId xmlns:p14="http://schemas.microsoft.com/office/powerpoint/2010/main" val="13377496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116FC-B692-E6A2-DF35-FF01BF3405D2}"/>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70316ACE-1082-46F6-AA67-DF3565C345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Im Folgenden werden die Bildungsbereiche vorgestellt, die im Kapitel dialogisch lesen explizit genannt werden. Auch in den Kapiteln der einzelnen Bildungsbereiche finden sich Hinweise zu anregender Sprache.</a:t>
            </a:r>
          </a:p>
          <a:p>
            <a:endParaRPr lang="de-DE" dirty="0"/>
          </a:p>
        </p:txBody>
      </p:sp>
    </p:spTree>
    <p:extLst>
      <p:ext uri="{BB962C8B-B14F-4D97-AF65-F5344CB8AC3E}">
        <p14:creationId xmlns:p14="http://schemas.microsoft.com/office/powerpoint/2010/main" val="25979109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F5D74-6B72-7F9E-F011-982EAA634DF2}"/>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BEBF3D90-BCC8-D467-1B22-142A3F4F2B50}"/>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1485254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7C00D-B159-6D86-C4C7-944B128504AB}"/>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AB2269F1-7A27-BFF1-21E9-270ABA54AF39}"/>
              </a:ext>
            </a:extLst>
          </p:cNvPr>
          <p:cNvSpPr>
            <a:spLocks noGrp="1"/>
          </p:cNvSpPr>
          <p:nvPr>
            <p:ph type="body" idx="1"/>
          </p:nvPr>
        </p:nvSpPr>
        <p:spPr/>
        <p:txBody>
          <a:bodyPr/>
          <a:lstStyle/>
          <a:p>
            <a:endParaRPr lang="de-DE" dirty="0"/>
          </a:p>
        </p:txBody>
      </p:sp>
    </p:spTree>
    <p:extLst>
      <p:ext uri="{BB962C8B-B14F-4D97-AF65-F5344CB8AC3E}">
        <p14:creationId xmlns:p14="http://schemas.microsoft.com/office/powerpoint/2010/main" val="39753553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A491F-FE41-3A24-0B37-80069A15EF8A}"/>
            </a:ext>
          </a:extLst>
        </p:cNvPr>
        <p:cNvGrpSpPr/>
        <p:nvPr/>
      </p:nvGrpSpPr>
      <p:grpSpPr>
        <a:xfrm>
          <a:off x="0" y="0"/>
          <a:ext cx="0" cy="0"/>
          <a:chOff x="0" y="0"/>
          <a:chExt cx="0" cy="0"/>
        </a:xfrm>
      </p:grpSpPr>
      <p:sp>
        <p:nvSpPr>
          <p:cNvPr id="2" name="Notizenplatzhalter 1">
            <a:extLst>
              <a:ext uri="{FF2B5EF4-FFF2-40B4-BE49-F238E27FC236}">
                <a16:creationId xmlns:a16="http://schemas.microsoft.com/office/drawing/2014/main" id="{6DC62307-3E6A-4ABA-4736-EE8C444D4F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Wie sollte eine Leseecke aussehen? Fühlen sich alle wohl darin? Sind die Bücher auch für die Kinder gut sichtbar und erreichbar? Gibt es die Möglichkeit, ein Buch für zu Hause auszuleihen?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Tree>
    <p:extLst>
      <p:ext uri="{BB962C8B-B14F-4D97-AF65-F5344CB8AC3E}">
        <p14:creationId xmlns:p14="http://schemas.microsoft.com/office/powerpoint/2010/main" val="3979042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B848-2094-5CC8-FDB5-D099B08127A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B4F9B5F-624C-F72F-D67A-770AB6A7B223}"/>
              </a:ext>
            </a:extLst>
          </p:cNvPr>
          <p:cNvSpPr>
            <a:spLocks noGrp="1" noRot="1" noChangeAspect="1"/>
          </p:cNvSpPr>
          <p:nvPr>
            <p:ph type="sldImg"/>
          </p:nvPr>
        </p:nvSpPr>
        <p:spPr/>
        <p:txBody>
          <a:bodyPr/>
          <a:lstStyle/>
          <a:p>
            <a:endParaRPr lang="de-DE"/>
          </a:p>
        </p:txBody>
      </p:sp>
      <p:sp>
        <p:nvSpPr>
          <p:cNvPr id="3" name="Notizenplatzhalter 2">
            <a:extLst>
              <a:ext uri="{FF2B5EF4-FFF2-40B4-BE49-F238E27FC236}">
                <a16:creationId xmlns:a16="http://schemas.microsoft.com/office/drawing/2014/main" id="{FDD5E1E4-312E-2B13-EFBD-22D48633D90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800" kern="100" dirty="0">
                <a:effectLst/>
                <a:latin typeface="Aptos" panose="020B0004020202020204" pitchFamily="34" charset="0"/>
                <a:ea typeface="Aptos" panose="020B0004020202020204" pitchFamily="34" charset="0"/>
                <a:cs typeface="Times New Roman" panose="02020603050405020304" pitchFamily="18" charset="0"/>
              </a:rPr>
              <a:t> Quellen-/Literaturhinweise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Empfehlenswertes Material zum Thema Sprache findet sich auf der interaktiven Website „Frühe Chancen-Mit Kindern sprechen, aber wie?“ bietet Online-</a:t>
            </a:r>
            <a:r>
              <a:rPr lang="de-DE" sz="1800" dirty="0" err="1"/>
              <a:t>Pinwände</a:t>
            </a:r>
            <a:r>
              <a:rPr lang="de-DE" sz="1800" dirty="0"/>
              <a:t> (</a:t>
            </a:r>
            <a:r>
              <a:rPr lang="de-DE" sz="1800" dirty="0" err="1"/>
              <a:t>Prezis</a:t>
            </a:r>
            <a:r>
              <a:rPr lang="de-DE" sz="1800" dirty="0"/>
              <a:t>) zu verschiedenen Themen.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Zum Selbstlernen oder im Team lassen sich die Buttons anklicken für zahlreiche Informationen, Hörbeispiele und anregende Fragen.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Hier finden Sie viele Hinweise zu guten sprachlichen Interaktionen mit Kindern. Wie gelingen gute Dialoge? Wie lassen sich Konflikte begleiten? Wie kommen wir gemeinsam ins Philosophieren?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Erreichbar unter: https://www.fruehe-chancen.de/informationen-fuer-fachkraefte/uebergreifende-themen-im-kita-alltag/partizipation/mit-kindern-sprechen-aber-wie [27.08.2026]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800" dirty="0"/>
              <a:t>Der Wamiki Verlag bietet eine interaktive Ausstellung an, für pädagogische Fachkräfte und Kinder. Hier können inspirierende Sprach-Räume durchwandert werden.</a:t>
            </a:r>
          </a:p>
        </p:txBody>
      </p:sp>
      <p:sp>
        <p:nvSpPr>
          <p:cNvPr id="4" name="Foliennummernplatzhalter 3">
            <a:extLst>
              <a:ext uri="{FF2B5EF4-FFF2-40B4-BE49-F238E27FC236}">
                <a16:creationId xmlns:a16="http://schemas.microsoft.com/office/drawing/2014/main" id="{591A7B00-9669-DC49-255B-0E88AB63C3BD}"/>
              </a:ext>
            </a:extLst>
          </p:cNvPr>
          <p:cNvSpPr>
            <a:spLocks noGrp="1"/>
          </p:cNvSpPr>
          <p:nvPr>
            <p:ph type="sldNum" sz="quarter" idx="5"/>
          </p:nvPr>
        </p:nvSpPr>
        <p:spPr/>
        <p:txBody>
          <a:bodyPr/>
          <a:lstStyle/>
          <a:p>
            <a:fld id="{595933A5-608E-483C-9005-E71D0DB3BF90}" type="slidenum">
              <a:rPr lang="de-DE" smtClean="0"/>
              <a:t>36</a:t>
            </a:fld>
            <a:endParaRPr lang="de-DE"/>
          </a:p>
        </p:txBody>
      </p:sp>
    </p:spTree>
    <p:extLst>
      <p:ext uri="{BB962C8B-B14F-4D97-AF65-F5344CB8AC3E}">
        <p14:creationId xmlns:p14="http://schemas.microsoft.com/office/powerpoint/2010/main" val="22431620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95933A5-608E-483C-9005-E71D0DB3BF90}" type="slidenum">
              <a:rPr lang="de-DE" smtClean="0"/>
              <a:t>37</a:t>
            </a:fld>
            <a:endParaRPr lang="de-DE"/>
          </a:p>
        </p:txBody>
      </p:sp>
    </p:spTree>
    <p:extLst>
      <p:ext uri="{BB962C8B-B14F-4D97-AF65-F5344CB8AC3E}">
        <p14:creationId xmlns:p14="http://schemas.microsoft.com/office/powerpoint/2010/main" val="1500694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00" dirty="0">
                <a:effectLst/>
                <a:latin typeface="Aptos" panose="020B0004020202020204" pitchFamily="34" charset="0"/>
                <a:ea typeface="Aptos" panose="020B0004020202020204" pitchFamily="34" charset="0"/>
                <a:cs typeface="Times New Roman" panose="02020603050405020304" pitchFamily="18" charset="0"/>
                <a:sym typeface="Wingdings" panose="05000000000000000000" pitchFamily="2" charset="2"/>
              </a:rPr>
              <a:t></a:t>
            </a:r>
            <a:r>
              <a:rPr lang="de-DE" sz="1200" kern="100" dirty="0">
                <a:effectLst/>
                <a:latin typeface="Aptos" panose="020B0004020202020204" pitchFamily="34" charset="0"/>
                <a:ea typeface="Aptos" panose="020B0004020202020204" pitchFamily="34" charset="0"/>
                <a:cs typeface="Times New Roman" panose="02020603050405020304" pitchFamily="18" charset="0"/>
              </a:rPr>
              <a:t> Anmerkungen</a:t>
            </a:r>
          </a:p>
          <a:p>
            <a:pPr marL="0" indent="0">
              <a:buFont typeface="Symbol" panose="05050102010706020507" pitchFamily="18" charset="2"/>
              <a:buNone/>
            </a:pPr>
            <a:r>
              <a:rPr lang="de-DE" dirty="0"/>
              <a:t>QR-Code führt auf www.bildungsplan-brandenburg.de. Dort finden sich der Bildungsplan als PDF, vielfältige Materialien zur Unterstützung, Beispiel- und Erklärvideos sowie ein Kalender zu Fortbildungsangeboten zum Bildungsplan online und in Präsenz.</a:t>
            </a:r>
          </a:p>
        </p:txBody>
      </p:sp>
      <p:sp>
        <p:nvSpPr>
          <p:cNvPr id="4" name="Foliennummernplatzhalter 3"/>
          <p:cNvSpPr>
            <a:spLocks noGrp="1"/>
          </p:cNvSpPr>
          <p:nvPr>
            <p:ph type="sldNum" sz="quarter" idx="5"/>
          </p:nvPr>
        </p:nvSpPr>
        <p:spPr/>
        <p:txBody>
          <a:bodyPr/>
          <a:lstStyle/>
          <a:p>
            <a:fld id="{595933A5-608E-483C-9005-E71D0DB3BF90}" type="slidenum">
              <a:rPr lang="de-DE" smtClean="0"/>
              <a:t>38</a:t>
            </a:fld>
            <a:endParaRPr lang="de-DE"/>
          </a:p>
        </p:txBody>
      </p:sp>
    </p:spTree>
    <p:extLst>
      <p:ext uri="{BB962C8B-B14F-4D97-AF65-F5344CB8AC3E}">
        <p14:creationId xmlns:p14="http://schemas.microsoft.com/office/powerpoint/2010/main" val="22667461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de-DE"/>
          </a:p>
        </p:txBody>
      </p:sp>
      <p:sp>
        <p:nvSpPr>
          <p:cNvPr id="383" name="Google Shape;38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Die Website zum Bildungsplan wächst ständig! Schauen Sie gerne regelmäßig vorbei. </a:t>
            </a:r>
          </a:p>
        </p:txBody>
      </p:sp>
      <p:sp>
        <p:nvSpPr>
          <p:cNvPr id="384" name="Google Shape;38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de-DE"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698963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de-DE"/>
          </a:p>
        </p:txBody>
      </p:sp>
      <p:sp>
        <p:nvSpPr>
          <p:cNvPr id="489" name="Google Shape;489;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dirty="0"/>
          </a:p>
        </p:txBody>
      </p:sp>
      <p:sp>
        <p:nvSpPr>
          <p:cNvPr id="490" name="Google Shape;490;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de-DE"/>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A4A13AF0-33A7-B952-4678-DC4F34A81EC8}"/>
              </a:ext>
            </a:extLst>
          </p:cNvPr>
          <p:cNvPicPr>
            <a:picLocks noChangeAspect="1"/>
          </p:cNvPicPr>
          <p:nvPr userDrawn="1"/>
        </p:nvPicPr>
        <p:blipFill>
          <a:blip r:embed="rId2">
            <a:alphaModFix amt="50000"/>
          </a:blip>
          <a:stretch>
            <a:fillRect/>
          </a:stretch>
        </p:blipFill>
        <p:spPr>
          <a:xfrm>
            <a:off x="0" y="-1411303"/>
            <a:ext cx="12192000" cy="9144000"/>
          </a:xfrm>
          <a:prstGeom prst="rect">
            <a:avLst/>
          </a:prstGeom>
        </p:spPr>
      </p:pic>
      <p:sp>
        <p:nvSpPr>
          <p:cNvPr id="4" name="Datumsplatzhalter 3">
            <a:extLst>
              <a:ext uri="{FF2B5EF4-FFF2-40B4-BE49-F238E27FC236}">
                <a16:creationId xmlns:a16="http://schemas.microsoft.com/office/drawing/2014/main" id="{F395FA1D-21C0-A744-9671-B762FF029CDA}"/>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902D2F24-0CB0-8C42-96A7-8C5958851214}"/>
              </a:ext>
            </a:extLst>
          </p:cNvPr>
          <p:cNvSpPr>
            <a:spLocks noGrp="1"/>
          </p:cNvSpPr>
          <p:nvPr>
            <p:ph type="ftr" sz="quarter" idx="11"/>
          </p:nvPr>
        </p:nvSpPr>
        <p:spPr/>
        <p:txBody>
          <a:bodyPr/>
          <a:lstStyle/>
          <a:p>
            <a:endParaRPr lang="de-DE"/>
          </a:p>
        </p:txBody>
      </p:sp>
      <p:sp>
        <p:nvSpPr>
          <p:cNvPr id="11" name="Textfeld 10">
            <a:extLst>
              <a:ext uri="{FF2B5EF4-FFF2-40B4-BE49-F238E27FC236}">
                <a16:creationId xmlns:a16="http://schemas.microsoft.com/office/drawing/2014/main" id="{EF4EB92D-B6A3-D139-6972-54C82292F9E7}"/>
              </a:ext>
            </a:extLst>
          </p:cNvPr>
          <p:cNvSpPr txBox="1"/>
          <p:nvPr userDrawn="1"/>
        </p:nvSpPr>
        <p:spPr>
          <a:xfrm>
            <a:off x="0" y="6277301"/>
            <a:ext cx="2861187" cy="523220"/>
          </a:xfrm>
          <a:prstGeom prst="rect">
            <a:avLst/>
          </a:prstGeom>
          <a:noFill/>
        </p:spPr>
        <p:txBody>
          <a:bodyPr wrap="square">
            <a:spAutoFit/>
          </a:bodyPr>
          <a:lstStyle/>
          <a:p>
            <a:r>
              <a:rPr lang="de-DE" sz="1400" dirty="0"/>
              <a:t>Brandenburger Bildungsplan, S. 144, </a:t>
            </a:r>
          </a:p>
          <a:p>
            <a:r>
              <a:rPr lang="de-DE" sz="1400" dirty="0"/>
              <a:t>Sebastian </a:t>
            </a:r>
            <a:r>
              <a:rPr lang="de-DE" sz="1400" dirty="0" err="1"/>
              <a:t>Treytnar</a:t>
            </a:r>
            <a:endParaRPr lang="de-DE" sz="1400" dirty="0"/>
          </a:p>
        </p:txBody>
      </p:sp>
      <p:sp>
        <p:nvSpPr>
          <p:cNvPr id="16" name="Foliennummernplatzhalter 5">
            <a:extLst>
              <a:ext uri="{FF2B5EF4-FFF2-40B4-BE49-F238E27FC236}">
                <a16:creationId xmlns:a16="http://schemas.microsoft.com/office/drawing/2014/main" id="{3C19D0B1-1D85-BAEA-AF29-C570CE39B739}"/>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17" name="Foliennummernplatzhalter 5">
            <a:extLst>
              <a:ext uri="{FF2B5EF4-FFF2-40B4-BE49-F238E27FC236}">
                <a16:creationId xmlns:a16="http://schemas.microsoft.com/office/drawing/2014/main" id="{0B2E6BDB-6BD5-F5DD-E747-D685FB57664C}"/>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8" name="Google Shape;26;p94" descr="FHP.WMF">
            <a:extLst>
              <a:ext uri="{FF2B5EF4-FFF2-40B4-BE49-F238E27FC236}">
                <a16:creationId xmlns:a16="http://schemas.microsoft.com/office/drawing/2014/main" id="{AB0BFDF1-CFD8-0627-EC5C-B91ECBFA6E2D}"/>
              </a:ext>
            </a:extLst>
          </p:cNvPr>
          <p:cNvPicPr preferRelativeResize="0"/>
          <p:nvPr userDrawn="1"/>
        </p:nvPicPr>
        <p:blipFill rotWithShape="1">
          <a:blip r:embed="rId3">
            <a:alphaModFix/>
          </a:blip>
          <a:srcRect/>
          <a:stretch/>
        </p:blipFill>
        <p:spPr>
          <a:xfrm>
            <a:off x="6711188" y="6533779"/>
            <a:ext cx="604707" cy="240080"/>
          </a:xfrm>
          <a:prstGeom prst="rect">
            <a:avLst/>
          </a:prstGeom>
          <a:noFill/>
          <a:ln>
            <a:noFill/>
          </a:ln>
        </p:spPr>
      </p:pic>
      <p:pic>
        <p:nvPicPr>
          <p:cNvPr id="19" name="Google Shape;25;p94">
            <a:extLst>
              <a:ext uri="{FF2B5EF4-FFF2-40B4-BE49-F238E27FC236}">
                <a16:creationId xmlns:a16="http://schemas.microsoft.com/office/drawing/2014/main" id="{8ADE689F-2404-BAAD-62FF-0ACDCDC68E0A}"/>
              </a:ext>
            </a:extLst>
          </p:cNvPr>
          <p:cNvPicPr preferRelativeResize="0"/>
          <p:nvPr userDrawn="1"/>
        </p:nvPicPr>
        <p:blipFill rotWithShape="1">
          <a:blip r:embed="rId4">
            <a:alphaModFix/>
          </a:blip>
          <a:srcRect/>
          <a:stretch/>
        </p:blipFill>
        <p:spPr>
          <a:xfrm>
            <a:off x="7013542" y="5710885"/>
            <a:ext cx="2342981" cy="1656052"/>
          </a:xfrm>
          <a:prstGeom prst="rect">
            <a:avLst/>
          </a:prstGeom>
          <a:noFill/>
          <a:ln>
            <a:noFill/>
          </a:ln>
        </p:spPr>
      </p:pic>
      <p:pic>
        <p:nvPicPr>
          <p:cNvPr id="20" name="Grafik 19" descr="Ein Bild, das Text, Schrift, Grafiken, Logo enthält.&#10;&#10;KI-generierte Inhalte können fehlerhaft sein.">
            <a:extLst>
              <a:ext uri="{FF2B5EF4-FFF2-40B4-BE49-F238E27FC236}">
                <a16:creationId xmlns:a16="http://schemas.microsoft.com/office/drawing/2014/main" id="{A481620D-11D2-CADB-A123-55307C418F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9040983" y="6349833"/>
            <a:ext cx="1719846" cy="428051"/>
          </a:xfrm>
          <a:prstGeom prst="rect">
            <a:avLst/>
          </a:prstGeom>
        </p:spPr>
      </p:pic>
      <p:pic>
        <p:nvPicPr>
          <p:cNvPr id="21" name="Grafik 20" descr="Ein Bild, das Schrift, Grafiken, Logo, Screenshot enthält.&#10;&#10;KI-generierte Inhalte können fehlerhaft sein.">
            <a:extLst>
              <a:ext uri="{FF2B5EF4-FFF2-40B4-BE49-F238E27FC236}">
                <a16:creationId xmlns:a16="http://schemas.microsoft.com/office/drawing/2014/main" id="{578ED3B8-AED2-6B4B-573E-B3B694B1A44B}"/>
              </a:ext>
            </a:extLst>
          </p:cNvPr>
          <p:cNvPicPr>
            <a:picLocks noChangeAspect="1"/>
          </p:cNvPicPr>
          <p:nvPr userDrawn="1"/>
        </p:nvPicPr>
        <p:blipFill>
          <a:blip r:embed="rId6"/>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40547527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342EB-8531-8744-96F4-B8A7F0B571A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71D92A7-9153-524B-9D5D-617363FFC86A}"/>
              </a:ext>
            </a:extLst>
          </p:cNvPr>
          <p:cNvSpPr>
            <a:spLocks noGrp="1"/>
          </p:cNvSpPr>
          <p:nvPr>
            <p:ph idx="1"/>
          </p:nvPr>
        </p:nvSpPr>
        <p:spPr/>
        <p:txBody>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828AE5F4-BD91-5D43-9FDF-75B123FE608F}"/>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5" name="Fußzeilenplatzhalter 4">
            <a:extLst>
              <a:ext uri="{FF2B5EF4-FFF2-40B4-BE49-F238E27FC236}">
                <a16:creationId xmlns:a16="http://schemas.microsoft.com/office/drawing/2014/main" id="{D9CA6A8F-4600-A546-ABDE-3BD2040DDBF9}"/>
              </a:ext>
            </a:extLst>
          </p:cNvPr>
          <p:cNvSpPr>
            <a:spLocks noGrp="1"/>
          </p:cNvSpPr>
          <p:nvPr>
            <p:ph type="ftr" sz="quarter" idx="11"/>
          </p:nvPr>
        </p:nvSpPr>
        <p:spPr>
          <a:xfrm>
            <a:off x="3666815" y="6368461"/>
            <a:ext cx="4114800" cy="365125"/>
          </a:xfrm>
        </p:spPr>
        <p:txBody>
          <a:bodyPr/>
          <a:lstStyle/>
          <a:p>
            <a:endParaRPr lang="de-DE" dirty="0"/>
          </a:p>
        </p:txBody>
      </p:sp>
    </p:spTree>
    <p:extLst>
      <p:ext uri="{BB962C8B-B14F-4D97-AF65-F5344CB8AC3E}">
        <p14:creationId xmlns:p14="http://schemas.microsoft.com/office/powerpoint/2010/main" val="287536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1EA5E4-DF31-2B4C-A011-99B55B7E039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B791E61-B460-A14D-9C89-5EBEBAC35C64}"/>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4" name="Fußzeilenplatzhalter 3">
            <a:extLst>
              <a:ext uri="{FF2B5EF4-FFF2-40B4-BE49-F238E27FC236}">
                <a16:creationId xmlns:a16="http://schemas.microsoft.com/office/drawing/2014/main" id="{35815FE6-C964-0140-AC2D-EA21091AFC89}"/>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579B0D32-2AF6-1F4C-A56B-58A211652C0A}"/>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1994369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899CD81-CD35-B242-9BB6-EAAC49C257BE}"/>
              </a:ext>
            </a:extLst>
          </p:cNvPr>
          <p:cNvSpPr>
            <a:spLocks noGrp="1"/>
          </p:cNvSpPr>
          <p:nvPr>
            <p:ph type="dt" sz="half" idx="10"/>
          </p:nvPr>
        </p:nvSpPr>
        <p:spPr/>
        <p:txBody>
          <a:bodyPr/>
          <a:lstStyle/>
          <a:p>
            <a:fld id="{7094B8E6-319C-F74D-B689-C7A7FD2BF23E}" type="datetimeFigureOut">
              <a:rPr lang="de-DE" smtClean="0"/>
              <a:t>29.09.2026</a:t>
            </a:fld>
            <a:endParaRPr lang="de-DE"/>
          </a:p>
        </p:txBody>
      </p:sp>
      <p:sp>
        <p:nvSpPr>
          <p:cNvPr id="3" name="Fußzeilenplatzhalter 2">
            <a:extLst>
              <a:ext uri="{FF2B5EF4-FFF2-40B4-BE49-F238E27FC236}">
                <a16:creationId xmlns:a16="http://schemas.microsoft.com/office/drawing/2014/main" id="{039156A2-42E3-1E4A-A615-D3B26449DF9D}"/>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010F032-6C2E-264E-A9FC-FEB1A5165BC8}"/>
              </a:ext>
            </a:extLst>
          </p:cNvPr>
          <p:cNvSpPr>
            <a:spLocks noGrp="1"/>
          </p:cNvSpPr>
          <p:nvPr>
            <p:ph type="sldNum" sz="quarter" idx="12"/>
          </p:nvPr>
        </p:nvSpPr>
        <p:spPr/>
        <p:txBody>
          <a:bodyPr/>
          <a:lstStyle/>
          <a:p>
            <a:fld id="{97C13C58-136F-9C4A-9E14-317039DD4CDF}" type="slidenum">
              <a:rPr lang="de-DE" smtClean="0"/>
              <a:t>‹Nr.›</a:t>
            </a:fld>
            <a:endParaRPr lang="de-DE"/>
          </a:p>
        </p:txBody>
      </p:sp>
    </p:spTree>
    <p:extLst>
      <p:ext uri="{BB962C8B-B14F-4D97-AF65-F5344CB8AC3E}">
        <p14:creationId xmlns:p14="http://schemas.microsoft.com/office/powerpoint/2010/main" val="249324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A973AB2-9BD2-DB4B-9212-D96B41AAB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42C7CB49-FC88-6B4A-8166-03F34EFF1C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dirty="0"/>
              <a:t>Mastertextformat bearbeiten
Zweite Ebene
Dritte Ebene
Vierte Ebene
Fünfte Ebene</a:t>
            </a:r>
          </a:p>
        </p:txBody>
      </p:sp>
      <p:sp>
        <p:nvSpPr>
          <p:cNvPr id="4" name="Datumsplatzhalter 3">
            <a:extLst>
              <a:ext uri="{FF2B5EF4-FFF2-40B4-BE49-F238E27FC236}">
                <a16:creationId xmlns:a16="http://schemas.microsoft.com/office/drawing/2014/main" id="{5A638B62-7F1B-A34C-A659-3E552B60C7CC}"/>
              </a:ext>
            </a:extLst>
          </p:cNvPr>
          <p:cNvSpPr>
            <a:spLocks noGrp="1"/>
          </p:cNvSpPr>
          <p:nvPr>
            <p:ph type="dt" sz="half" idx="2"/>
          </p:nvPr>
        </p:nvSpPr>
        <p:spPr>
          <a:xfrm>
            <a:off x="838200" y="6356350"/>
            <a:ext cx="9057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4B8E6-319C-F74D-B689-C7A7FD2BF23E}" type="datetimeFigureOut">
              <a:rPr lang="de-DE" smtClean="0"/>
              <a:t>29.09.2026</a:t>
            </a:fld>
            <a:endParaRPr lang="de-DE" dirty="0"/>
          </a:p>
        </p:txBody>
      </p:sp>
      <p:sp>
        <p:nvSpPr>
          <p:cNvPr id="5" name="Fußzeilenplatzhalter 4">
            <a:extLst>
              <a:ext uri="{FF2B5EF4-FFF2-40B4-BE49-F238E27FC236}">
                <a16:creationId xmlns:a16="http://schemas.microsoft.com/office/drawing/2014/main" id="{666CBB6F-B7DD-2B40-86C8-4768656B6083}"/>
              </a:ext>
            </a:extLst>
          </p:cNvPr>
          <p:cNvSpPr>
            <a:spLocks noGrp="1"/>
          </p:cNvSpPr>
          <p:nvPr>
            <p:ph type="ftr" sz="quarter" idx="3"/>
          </p:nvPr>
        </p:nvSpPr>
        <p:spPr>
          <a:xfrm>
            <a:off x="1889289" y="6356349"/>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4A9A49D-F772-4A43-BE99-E74EC8F72C76}"/>
              </a:ext>
            </a:extLst>
          </p:cNvPr>
          <p:cNvSpPr>
            <a:spLocks noGrp="1"/>
          </p:cNvSpPr>
          <p:nvPr>
            <p:ph type="sldNum" sz="quarter" idx="4"/>
          </p:nvPr>
        </p:nvSpPr>
        <p:spPr>
          <a:xfrm>
            <a:off x="6187913" y="6356350"/>
            <a:ext cx="82562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C13C58-136F-9C4A-9E14-317039DD4CDF}" type="slidenum">
              <a:rPr lang="de-DE" smtClean="0"/>
              <a:t>‹Nr.›</a:t>
            </a:fld>
            <a:endParaRPr lang="de-DE"/>
          </a:p>
        </p:txBody>
      </p:sp>
      <p:sp>
        <p:nvSpPr>
          <p:cNvPr id="7" name="Foliennummernplatzhalter 5">
            <a:extLst>
              <a:ext uri="{FF2B5EF4-FFF2-40B4-BE49-F238E27FC236}">
                <a16:creationId xmlns:a16="http://schemas.microsoft.com/office/drawing/2014/main" id="{DD54C878-2DD2-4A2D-96D7-CCFE9A96AE43}"/>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de-DE"/>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B80ECAF-D0DA-4050-8798-A5DAAA215293}" type="slidenum">
              <a:rPr lang="de-DE" baseline="0" smtClean="0">
                <a:solidFill>
                  <a:schemeClr val="bg1"/>
                </a:solidFill>
              </a:rPr>
              <a:pPr/>
              <a:t>‹Nr.›</a:t>
            </a:fld>
            <a:endParaRPr lang="de-DE" baseline="0" dirty="0">
              <a:solidFill>
                <a:schemeClr val="bg1"/>
              </a:solidFill>
            </a:endParaRPr>
          </a:p>
        </p:txBody>
      </p:sp>
      <p:pic>
        <p:nvPicPr>
          <p:cNvPr id="11" name="Google Shape;26;p94" descr="FHP.WMF">
            <a:extLst>
              <a:ext uri="{FF2B5EF4-FFF2-40B4-BE49-F238E27FC236}">
                <a16:creationId xmlns:a16="http://schemas.microsoft.com/office/drawing/2014/main" id="{1A22CB0E-06D3-4E7E-A251-E4AEC40BC9F4}"/>
              </a:ext>
            </a:extLst>
          </p:cNvPr>
          <p:cNvPicPr preferRelativeResize="0"/>
          <p:nvPr userDrawn="1"/>
        </p:nvPicPr>
        <p:blipFill rotWithShape="1">
          <a:blip r:embed="rId6">
            <a:alphaModFix/>
          </a:blip>
          <a:srcRect/>
          <a:stretch/>
        </p:blipFill>
        <p:spPr>
          <a:xfrm>
            <a:off x="6711188" y="6533779"/>
            <a:ext cx="604707" cy="240080"/>
          </a:xfrm>
          <a:prstGeom prst="rect">
            <a:avLst/>
          </a:prstGeom>
          <a:noFill/>
          <a:ln>
            <a:noFill/>
          </a:ln>
        </p:spPr>
      </p:pic>
      <p:pic>
        <p:nvPicPr>
          <p:cNvPr id="10" name="Google Shape;25;p94">
            <a:extLst>
              <a:ext uri="{FF2B5EF4-FFF2-40B4-BE49-F238E27FC236}">
                <a16:creationId xmlns:a16="http://schemas.microsoft.com/office/drawing/2014/main" id="{126B7EF1-E907-4A70-8205-FD1D0F5A14E6}"/>
              </a:ext>
            </a:extLst>
          </p:cNvPr>
          <p:cNvPicPr preferRelativeResize="0"/>
          <p:nvPr userDrawn="1"/>
        </p:nvPicPr>
        <p:blipFill rotWithShape="1">
          <a:blip r:embed="rId7">
            <a:alphaModFix/>
          </a:blip>
          <a:srcRect/>
          <a:stretch/>
        </p:blipFill>
        <p:spPr>
          <a:xfrm>
            <a:off x="7013542" y="5710885"/>
            <a:ext cx="2342981" cy="1656052"/>
          </a:xfrm>
          <a:prstGeom prst="rect">
            <a:avLst/>
          </a:prstGeom>
          <a:noFill/>
          <a:ln>
            <a:noFill/>
          </a:ln>
        </p:spPr>
      </p:pic>
      <p:pic>
        <p:nvPicPr>
          <p:cNvPr id="8" name="Grafik 7" descr="Ein Bild, das Text, Schrift, Grafiken, Logo enthält.&#10;&#10;KI-generierte Inhalte können fehlerhaft sein.">
            <a:extLst>
              <a:ext uri="{FF2B5EF4-FFF2-40B4-BE49-F238E27FC236}">
                <a16:creationId xmlns:a16="http://schemas.microsoft.com/office/drawing/2014/main" id="{6AF0180A-5EBA-42B3-B79E-DC3B55017B26}"/>
              </a:ext>
            </a:extLst>
          </p:cNvPr>
          <p:cNvPicPr>
            <a:picLocks noChangeAspect="1"/>
          </p:cNvPicPr>
          <p:nvPr userDrawn="1"/>
        </p:nvPicPr>
        <p:blipFill>
          <a:blip r:embed="rId8"/>
          <a:stretch>
            <a:fillRect/>
          </a:stretch>
        </p:blipFill>
        <p:spPr>
          <a:xfrm>
            <a:off x="9040983" y="6349833"/>
            <a:ext cx="1719846" cy="428051"/>
          </a:xfrm>
          <a:prstGeom prst="rect">
            <a:avLst/>
          </a:prstGeom>
        </p:spPr>
      </p:pic>
      <p:pic>
        <p:nvPicPr>
          <p:cNvPr id="12" name="Grafik 11" descr="Ein Bild, das Schrift, Grafiken, Logo, Screenshot enthält.&#10;&#10;KI-generierte Inhalte können fehlerhaft sein.">
            <a:extLst>
              <a:ext uri="{FF2B5EF4-FFF2-40B4-BE49-F238E27FC236}">
                <a16:creationId xmlns:a16="http://schemas.microsoft.com/office/drawing/2014/main" id="{49B174A4-6C12-71F0-7867-A01442663D41}"/>
              </a:ext>
            </a:extLst>
          </p:cNvPr>
          <p:cNvPicPr>
            <a:picLocks noChangeAspect="1"/>
          </p:cNvPicPr>
          <p:nvPr userDrawn="1"/>
        </p:nvPicPr>
        <p:blipFill>
          <a:blip r:embed="rId9"/>
          <a:stretch>
            <a:fillRect/>
          </a:stretch>
        </p:blipFill>
        <p:spPr>
          <a:xfrm>
            <a:off x="10817076" y="6270214"/>
            <a:ext cx="1280840" cy="512336"/>
          </a:xfrm>
          <a:prstGeom prst="rect">
            <a:avLst/>
          </a:prstGeom>
        </p:spPr>
      </p:pic>
    </p:spTree>
    <p:extLst>
      <p:ext uri="{BB962C8B-B14F-4D97-AF65-F5344CB8AC3E}">
        <p14:creationId xmlns:p14="http://schemas.microsoft.com/office/powerpoint/2010/main" val="6155547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5" r:id="rId3"/>
    <p:sldLayoutId id="214748366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hyperlink" Target="https://prezi.com/view/jKrFr1pqXBfRZmDe2NwE/"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s://open.spotify.com/show/2TSj18KFaHPMewGFbcn2BE?si=97d50cd2891f496b"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164ACC8-A91F-3F84-0DC3-87812DED2E26}"/>
              </a:ext>
            </a:extLst>
          </p:cNvPr>
          <p:cNvSpPr>
            <a:spLocks noGrp="1"/>
          </p:cNvSpPr>
          <p:nvPr>
            <p:ph type="ctrTitle" idx="4294967295"/>
          </p:nvPr>
        </p:nvSpPr>
        <p:spPr>
          <a:xfrm>
            <a:off x="1524000" y="1122363"/>
            <a:ext cx="9144000" cy="2387600"/>
          </a:xfrm>
        </p:spPr>
        <p:txBody>
          <a:bodyPr/>
          <a:lstStyle/>
          <a:p>
            <a:pPr algn="ctr"/>
            <a:r>
              <a:rPr lang="de-DE" sz="4400" b="1" dirty="0">
                <a:latin typeface="Calibri" charset="0"/>
                <a:ea typeface="Calibri" charset="0"/>
                <a:cs typeface="Calibri" charset="0"/>
              </a:rPr>
              <a:t>Pädagogische Alltagssituationen im Bildungsplan Brandenburg</a:t>
            </a:r>
            <a:endParaRPr lang="de-DE" dirty="0"/>
          </a:p>
        </p:txBody>
      </p:sp>
      <p:sp>
        <p:nvSpPr>
          <p:cNvPr id="3" name="Untertitel 2">
            <a:extLst>
              <a:ext uri="{FF2B5EF4-FFF2-40B4-BE49-F238E27FC236}">
                <a16:creationId xmlns:a16="http://schemas.microsoft.com/office/drawing/2014/main" id="{0745041B-D20B-406F-6AD2-E502333C8688}"/>
              </a:ext>
            </a:extLst>
          </p:cNvPr>
          <p:cNvSpPr>
            <a:spLocks noGrp="1"/>
          </p:cNvSpPr>
          <p:nvPr>
            <p:ph type="subTitle" idx="4294967295"/>
          </p:nvPr>
        </p:nvSpPr>
        <p:spPr>
          <a:xfrm>
            <a:off x="1524000" y="3602038"/>
            <a:ext cx="9144000" cy="1655762"/>
          </a:xfrm>
        </p:spPr>
        <p:txBody>
          <a:bodyPr>
            <a:normAutofit/>
          </a:bodyPr>
          <a:lstStyle/>
          <a:p>
            <a:pPr algn="ctr"/>
            <a:r>
              <a:rPr lang="de-DE" dirty="0"/>
              <a:t>6.2 Situationen, in denen Themen der Kinder im Mittelpunkt stehen</a:t>
            </a:r>
          </a:p>
          <a:p>
            <a:pPr algn="ctr"/>
            <a:r>
              <a:rPr lang="de-DE" sz="3600" dirty="0"/>
              <a:t>Thema: Dialogisch Lesen</a:t>
            </a:r>
          </a:p>
        </p:txBody>
      </p:sp>
      <p:sp>
        <p:nvSpPr>
          <p:cNvPr id="4" name="Rectangle 1">
            <a:extLst>
              <a:ext uri="{FF2B5EF4-FFF2-40B4-BE49-F238E27FC236}">
                <a16:creationId xmlns:a16="http://schemas.microsoft.com/office/drawing/2014/main" id="{32543E7C-6D52-681D-FABF-4E4F2D0E1C9F}"/>
              </a:ext>
            </a:extLst>
          </p:cNvPr>
          <p:cNvSpPr>
            <a:spLocks noChangeArrowheads="1"/>
          </p:cNvSpPr>
          <p:nvPr/>
        </p:nvSpPr>
        <p:spPr bwMode="auto">
          <a:xfrm>
            <a:off x="4368957" y="5075156"/>
            <a:ext cx="462144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600" b="1" i="0" u="none" strike="noStrike" cap="none" normalizeH="0" baseline="0" dirty="0">
                <a:ln>
                  <a:noFill/>
                </a:ln>
                <a:effectLst/>
                <a:latin typeface="Classic Comic" panose="02000000000000000000" pitchFamily="50" charset="0"/>
              </a:rPr>
              <a:t>Illustration © N</a:t>
            </a:r>
            <a:r>
              <a:rPr lang="de-DE" altLang="de-DE" sz="1600" b="1" dirty="0">
                <a:latin typeface="Classic Comic" panose="02000000000000000000" pitchFamily="50" charset="0"/>
              </a:rPr>
              <a:t>atascha</a:t>
            </a:r>
            <a:r>
              <a:rPr kumimoji="0" lang="de-DE" altLang="de-DE" sz="1600" b="1" i="0" u="none" strike="noStrike" cap="none" normalizeH="0" baseline="0" dirty="0">
                <a:ln>
                  <a:noFill/>
                </a:ln>
                <a:effectLst/>
                <a:latin typeface="Classic Comic" panose="02000000000000000000" pitchFamily="50" charset="0"/>
              </a:rPr>
              <a:t> Welz, Berlin</a:t>
            </a:r>
          </a:p>
        </p:txBody>
      </p:sp>
    </p:spTree>
    <p:extLst>
      <p:ext uri="{BB962C8B-B14F-4D97-AF65-F5344CB8AC3E}">
        <p14:creationId xmlns:p14="http://schemas.microsoft.com/office/powerpoint/2010/main" val="3901308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16588B-46A1-5079-F431-E3517A1E35C6}"/>
              </a:ext>
            </a:extLst>
          </p:cNvPr>
          <p:cNvSpPr>
            <a:spLocks noGrp="1"/>
          </p:cNvSpPr>
          <p:nvPr>
            <p:ph type="title"/>
          </p:nvPr>
        </p:nvSpPr>
        <p:spPr>
          <a:noFill/>
        </p:spPr>
        <p:txBody>
          <a:bodyPr/>
          <a:lstStyle/>
          <a:p>
            <a:r>
              <a:rPr lang="de-DE" dirty="0"/>
              <a:t>Guten Tag!	</a:t>
            </a:r>
          </a:p>
        </p:txBody>
      </p:sp>
      <p:sp>
        <p:nvSpPr>
          <p:cNvPr id="3" name="Inhaltsplatzhalter 2">
            <a:extLst>
              <a:ext uri="{FF2B5EF4-FFF2-40B4-BE49-F238E27FC236}">
                <a16:creationId xmlns:a16="http://schemas.microsoft.com/office/drawing/2014/main" id="{D6DD8608-DD7D-8E12-4919-CD6EA276C733}"/>
              </a:ext>
            </a:extLst>
          </p:cNvPr>
          <p:cNvSpPr>
            <a:spLocks noGrp="1"/>
          </p:cNvSpPr>
          <p:nvPr>
            <p:ph idx="1"/>
          </p:nvPr>
        </p:nvSpPr>
        <p:spPr>
          <a:xfrm>
            <a:off x="838200" y="1551215"/>
            <a:ext cx="10515600" cy="4625748"/>
          </a:xfrm>
          <a:noFill/>
        </p:spPr>
        <p:txBody>
          <a:bodyPr>
            <a:normAutofit fontScale="92500" lnSpcReduction="10000"/>
          </a:bodyPr>
          <a:lstStyle/>
          <a:p>
            <a:r>
              <a:rPr lang="de-DE" sz="2000" dirty="0"/>
              <a:t>Liebe Kita-Leitung, liebe pädagogische Fachkraft, </a:t>
            </a:r>
          </a:p>
          <a:p>
            <a:endParaRPr lang="de-DE" sz="2000" dirty="0"/>
          </a:p>
          <a:p>
            <a:r>
              <a:rPr lang="de-DE" sz="2000" dirty="0"/>
              <a:t>Sie möchten den Bildungsplan etwas besser kennenlernen, im Team verschiedene Bereiche oder Themen des Bildungsplans genauer in den Blick nehmen, im Team diskutieren und Ihre pädagogische Arbeit weiterentwickeln?</a:t>
            </a:r>
          </a:p>
          <a:p>
            <a:r>
              <a:rPr lang="de-DE" sz="2000" dirty="0"/>
              <a:t>Mit diesem Foliensatz, der hauptverantwortlich von Natascha Welz (Berliner Institut für Frühpädagogik/</a:t>
            </a:r>
            <a:r>
              <a:rPr lang="de-DE" sz="2000" dirty="0" err="1"/>
              <a:t>Wamiki</a:t>
            </a:r>
            <a:r>
              <a:rPr lang="de-DE" sz="2000" dirty="0"/>
              <a:t> Verlag Berlin) erstellt wurde, möchten wir Sie und ihr Team in Ihrem Vorhaben unterstützen. </a:t>
            </a:r>
          </a:p>
          <a:p>
            <a:r>
              <a:rPr lang="de-DE" sz="2000" dirty="0"/>
              <a:t>Sie finden unter einigen Folien ergänzende Gedanken in der Notiz- oder Kommentarfunktion sowie methodische Hinweise, die den Austausch im Team anregen und die gemeinsame Arbeit begleiten können.</a:t>
            </a:r>
          </a:p>
          <a:p>
            <a:endParaRPr lang="de-DE" sz="2000" dirty="0"/>
          </a:p>
          <a:p>
            <a:r>
              <a:rPr lang="de-DE" sz="2000" dirty="0"/>
              <a:t>Wir wünschen Ihnen eine inspirierende Arbeit mit dem Bildungsplan!</a:t>
            </a:r>
          </a:p>
          <a:p>
            <a:endParaRPr lang="de-DE" sz="2000" dirty="0"/>
          </a:p>
          <a:p>
            <a:r>
              <a:rPr lang="de-DE" sz="2000" dirty="0"/>
              <a:t>Ihr BIfF-Team</a:t>
            </a:r>
          </a:p>
        </p:txBody>
      </p:sp>
    </p:spTree>
    <p:extLst>
      <p:ext uri="{BB962C8B-B14F-4D97-AF65-F5344CB8AC3E}">
        <p14:creationId xmlns:p14="http://schemas.microsoft.com/office/powerpoint/2010/main" val="15966996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9362"/>
            <a:ext cx="10515600" cy="1325563"/>
          </a:xfrm>
        </p:spPr>
        <p:txBody>
          <a:bodyPr>
            <a:normAutofit/>
          </a:bodyPr>
          <a:lstStyle/>
          <a:p>
            <a:r>
              <a:rPr lang="de-DE" sz="4000" b="1" dirty="0">
                <a:latin typeface="Calibri" charset="0"/>
                <a:ea typeface="Calibri" charset="0"/>
                <a:cs typeface="Calibri" charset="0"/>
              </a:rPr>
              <a:t>Themen </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472436" y="1314798"/>
            <a:ext cx="6189323" cy="3855718"/>
          </a:xfrm>
        </p:spPr>
        <p:txBody>
          <a:bodyPr>
            <a:normAutofit fontScale="92500" lnSpcReduction="10000"/>
          </a:bodyPr>
          <a:lstStyle/>
          <a:p>
            <a:pPr marL="457200" indent="-457200">
              <a:buFont typeface="Arial" panose="020B0604020202020204" pitchFamily="34" charset="0"/>
              <a:buChar char="•"/>
            </a:pPr>
            <a:r>
              <a:rPr lang="de-DE" dirty="0"/>
              <a:t>Zentrale Aspekte der Situation </a:t>
            </a:r>
            <a:br>
              <a:rPr lang="de-DE" dirty="0"/>
            </a:br>
            <a:r>
              <a:rPr lang="de-DE" dirty="0"/>
              <a:t>„Dialogisch Lesen“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Sprache / Bewegung</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9" name="Textfeld 8">
            <a:extLst>
              <a:ext uri="{FF2B5EF4-FFF2-40B4-BE49-F238E27FC236}">
                <a16:creationId xmlns:a16="http://schemas.microsoft.com/office/drawing/2014/main" id="{7FD739A9-B79A-CDF8-322A-D85DA8974C44}"/>
              </a:ext>
            </a:extLst>
          </p:cNvPr>
          <p:cNvSpPr txBox="1"/>
          <p:nvPr/>
        </p:nvSpPr>
        <p:spPr>
          <a:xfrm>
            <a:off x="6714163" y="3285374"/>
            <a:ext cx="2818562" cy="430887"/>
          </a:xfrm>
          <a:prstGeom prst="rect">
            <a:avLst/>
          </a:prstGeom>
          <a:noFill/>
        </p:spPr>
        <p:txBody>
          <a:bodyPr wrap="square">
            <a:spAutoFit/>
          </a:bodyPr>
          <a:lstStyle/>
          <a:p>
            <a:r>
              <a:rPr lang="de-DE" sz="1100" dirty="0">
                <a:solidFill>
                  <a:schemeClr val="bg1"/>
                </a:solidFill>
              </a:rPr>
              <a:t>Brandenburger Bildungsplan, S. 84, </a:t>
            </a:r>
          </a:p>
          <a:p>
            <a:r>
              <a:rPr lang="de-DE" sz="1100" dirty="0">
                <a:solidFill>
                  <a:schemeClr val="bg1"/>
                </a:solidFill>
              </a:rPr>
              <a:t>Uli Malende</a:t>
            </a:r>
          </a:p>
        </p:txBody>
      </p:sp>
      <p:pic>
        <p:nvPicPr>
          <p:cNvPr id="7" name="Grafik 6">
            <a:extLst>
              <a:ext uri="{FF2B5EF4-FFF2-40B4-BE49-F238E27FC236}">
                <a16:creationId xmlns:a16="http://schemas.microsoft.com/office/drawing/2014/main" id="{D4F292B0-88EC-B19E-E131-90DEFB6BCE1E}"/>
              </a:ext>
            </a:extLst>
          </p:cNvPr>
          <p:cNvPicPr>
            <a:picLocks noChangeAspect="1"/>
          </p:cNvPicPr>
          <p:nvPr/>
        </p:nvPicPr>
        <p:blipFill>
          <a:blip r:embed="rId3"/>
          <a:stretch>
            <a:fillRect/>
          </a:stretch>
        </p:blipFill>
        <p:spPr>
          <a:xfrm>
            <a:off x="8220813" y="312855"/>
            <a:ext cx="3482816" cy="3829941"/>
          </a:xfrm>
          <a:prstGeom prst="rect">
            <a:avLst/>
          </a:prstGeom>
        </p:spPr>
      </p:pic>
      <p:sp>
        <p:nvSpPr>
          <p:cNvPr id="5" name="Textfeld 4">
            <a:extLst>
              <a:ext uri="{FF2B5EF4-FFF2-40B4-BE49-F238E27FC236}">
                <a16:creationId xmlns:a16="http://schemas.microsoft.com/office/drawing/2014/main" id="{78FE189D-D476-DB6B-2B96-B004267C7ADE}"/>
              </a:ext>
            </a:extLst>
          </p:cNvPr>
          <p:cNvSpPr txBox="1"/>
          <p:nvPr/>
        </p:nvSpPr>
        <p:spPr>
          <a:xfrm>
            <a:off x="8123444" y="4125231"/>
            <a:ext cx="3359728" cy="230832"/>
          </a:xfrm>
          <a:prstGeom prst="rect">
            <a:avLst/>
          </a:prstGeom>
          <a:noFill/>
        </p:spPr>
        <p:txBody>
          <a:bodyPr wrap="square" rtlCol="0">
            <a:spAutoFit/>
          </a:bodyPr>
          <a:lstStyle/>
          <a:p>
            <a:r>
              <a:rPr lang="de-DE" sz="900" dirty="0"/>
              <a:t>Brandenburger Bildungsplan S. 157, Team Menschenskinder</a:t>
            </a:r>
          </a:p>
        </p:txBody>
      </p:sp>
      <p:sp>
        <p:nvSpPr>
          <p:cNvPr id="6" name="Rechteck 5">
            <a:extLst>
              <a:ext uri="{FF2B5EF4-FFF2-40B4-BE49-F238E27FC236}">
                <a16:creationId xmlns:a16="http://schemas.microsoft.com/office/drawing/2014/main" id="{18AB8D12-6246-A9DC-5A1B-364AFEECA4FE}"/>
              </a:ext>
            </a:extLst>
          </p:cNvPr>
          <p:cNvSpPr/>
          <p:nvPr/>
        </p:nvSpPr>
        <p:spPr>
          <a:xfrm>
            <a:off x="4259580" y="5455921"/>
            <a:ext cx="182880" cy="167639"/>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73643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1">
            <a:extLst>
              <a:ext uri="{FF2B5EF4-FFF2-40B4-BE49-F238E27FC236}">
                <a16:creationId xmlns:a16="http://schemas.microsoft.com/office/drawing/2014/main" id="{5753200D-E177-4A31-B7FC-CDCC7A33F685}"/>
              </a:ext>
            </a:extLst>
          </p:cNvPr>
          <p:cNvSpPr txBox="1">
            <a:spLocks/>
          </p:cNvSpPr>
          <p:nvPr/>
        </p:nvSpPr>
        <p:spPr>
          <a:xfrm>
            <a:off x="838199" y="509645"/>
            <a:ext cx="10515600" cy="1325563"/>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4000" b="1" dirty="0">
                <a:latin typeface="Calibri" charset="0"/>
                <a:ea typeface="Calibri" charset="0"/>
                <a:cs typeface="Calibri" charset="0"/>
              </a:rPr>
              <a:t>Grundidee und Aufbau des Bildungsplans</a:t>
            </a:r>
          </a:p>
        </p:txBody>
      </p:sp>
      <p:pic>
        <p:nvPicPr>
          <p:cNvPr id="3" name="Grafik 2" descr="Ein Bild, das Text, Visitenkarte, Screenshot, Buch enthält.&#10;&#10;KI-generierte Inhalte können fehlerhaft sein.">
            <a:extLst>
              <a:ext uri="{FF2B5EF4-FFF2-40B4-BE49-F238E27FC236}">
                <a16:creationId xmlns:a16="http://schemas.microsoft.com/office/drawing/2014/main" id="{107F33C3-8229-01B5-1F8A-09720A355FD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5400000">
            <a:off x="679294" y="2223393"/>
            <a:ext cx="3228993" cy="4086521"/>
          </a:xfrm>
          <a:prstGeom prst="rect">
            <a:avLst/>
          </a:prstGeom>
        </p:spPr>
      </p:pic>
      <p:pic>
        <p:nvPicPr>
          <p:cNvPr id="7" name="Grafik 6" descr="Ein Bild, das Farbigkeit, Rechteck, Muster, Quadrat enthält.&#10;&#10;KI-generierte Inhalte können fehlerhaft sein.">
            <a:extLst>
              <a:ext uri="{FF2B5EF4-FFF2-40B4-BE49-F238E27FC236}">
                <a16:creationId xmlns:a16="http://schemas.microsoft.com/office/drawing/2014/main" id="{1D5A1D74-553C-CDC1-7207-0DA4B5ADE96E}"/>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8461662" y="2445810"/>
            <a:ext cx="3427875" cy="3641688"/>
          </a:xfrm>
          <a:prstGeom prst="rect">
            <a:avLst/>
          </a:prstGeom>
        </p:spPr>
      </p:pic>
      <p:pic>
        <p:nvPicPr>
          <p:cNvPr id="10" name="Grafik 9">
            <a:extLst>
              <a:ext uri="{FF2B5EF4-FFF2-40B4-BE49-F238E27FC236}">
                <a16:creationId xmlns:a16="http://schemas.microsoft.com/office/drawing/2014/main" id="{95776902-9030-23C2-A931-6DB8339A551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4542019" y="2445810"/>
            <a:ext cx="3660644" cy="3641688"/>
          </a:xfrm>
          <a:prstGeom prst="rect">
            <a:avLst/>
          </a:prstGeom>
        </p:spPr>
      </p:pic>
      <p:sp>
        <p:nvSpPr>
          <p:cNvPr id="11" name="Rechteck 10">
            <a:extLst>
              <a:ext uri="{FF2B5EF4-FFF2-40B4-BE49-F238E27FC236}">
                <a16:creationId xmlns:a16="http://schemas.microsoft.com/office/drawing/2014/main" id="{DA4FB5D2-98FE-525D-B1B6-A0F5227248D8}"/>
              </a:ext>
            </a:extLst>
          </p:cNvPr>
          <p:cNvSpPr/>
          <p:nvPr/>
        </p:nvSpPr>
        <p:spPr>
          <a:xfrm>
            <a:off x="502120" y="1326805"/>
            <a:ext cx="3520059" cy="803131"/>
          </a:xfrm>
          <a:prstGeom prst="rect">
            <a:avLst/>
          </a:prstGeom>
          <a:solidFill>
            <a:schemeClr val="accent3">
              <a:alpha val="50000"/>
            </a:schemeClr>
          </a:solidFill>
          <a:ln>
            <a:solidFill>
              <a:schemeClr val="accent3">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r>
              <a:rPr lang="de-DE" dirty="0">
                <a:solidFill>
                  <a:schemeClr val="tx1">
                    <a:lumMod val="65000"/>
                    <a:lumOff val="35000"/>
                  </a:schemeClr>
                </a:solidFill>
              </a:rPr>
              <a:t>Pädagogische Alltagssituationen</a:t>
            </a:r>
          </a:p>
        </p:txBody>
      </p:sp>
      <p:sp>
        <p:nvSpPr>
          <p:cNvPr id="12" name="Rechteck 11">
            <a:extLst>
              <a:ext uri="{FF2B5EF4-FFF2-40B4-BE49-F238E27FC236}">
                <a16:creationId xmlns:a16="http://schemas.microsoft.com/office/drawing/2014/main" id="{7198AA13-D70B-D652-3812-0C7ADC4D0DB4}"/>
              </a:ext>
            </a:extLst>
          </p:cNvPr>
          <p:cNvSpPr/>
          <p:nvPr/>
        </p:nvSpPr>
        <p:spPr>
          <a:xfrm>
            <a:off x="4862945" y="1328022"/>
            <a:ext cx="2982192" cy="79162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de-DE" dirty="0">
                <a:solidFill>
                  <a:schemeClr val="tx1">
                    <a:lumMod val="65000"/>
                    <a:lumOff val="35000"/>
                  </a:schemeClr>
                </a:solidFill>
              </a:rPr>
              <a:t>Bildungsbereiche</a:t>
            </a:r>
          </a:p>
        </p:txBody>
      </p:sp>
      <p:sp>
        <p:nvSpPr>
          <p:cNvPr id="13" name="Rechteck 12">
            <a:extLst>
              <a:ext uri="{FF2B5EF4-FFF2-40B4-BE49-F238E27FC236}">
                <a16:creationId xmlns:a16="http://schemas.microsoft.com/office/drawing/2014/main" id="{549D8CD3-88DC-099D-5C7B-9C9F9ACA0EAB}"/>
              </a:ext>
            </a:extLst>
          </p:cNvPr>
          <p:cNvSpPr/>
          <p:nvPr/>
        </p:nvSpPr>
        <p:spPr>
          <a:xfrm>
            <a:off x="8707686" y="1316514"/>
            <a:ext cx="2982192" cy="803131"/>
          </a:xfrm>
          <a:prstGeom prst="rect">
            <a:avLst/>
          </a:prstGeom>
          <a:ln>
            <a:solidFill>
              <a:schemeClr val="accent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de-DE" dirty="0">
                <a:solidFill>
                  <a:schemeClr val="tx1">
                    <a:lumMod val="65000"/>
                    <a:lumOff val="35000"/>
                  </a:schemeClr>
                </a:solidFill>
              </a:rPr>
              <a:t>Verknüpfung von</a:t>
            </a:r>
          </a:p>
          <a:p>
            <a:pPr algn="ctr"/>
            <a:r>
              <a:rPr lang="de-DE" dirty="0">
                <a:solidFill>
                  <a:schemeClr val="tx1">
                    <a:lumMod val="65000"/>
                    <a:lumOff val="35000"/>
                  </a:schemeClr>
                </a:solidFill>
              </a:rPr>
              <a:t>Alltagssituationen und Bildungsbereichen</a:t>
            </a:r>
          </a:p>
        </p:txBody>
      </p:sp>
      <p:sp>
        <p:nvSpPr>
          <p:cNvPr id="14" name="Additionszeichen 13">
            <a:extLst>
              <a:ext uri="{FF2B5EF4-FFF2-40B4-BE49-F238E27FC236}">
                <a16:creationId xmlns:a16="http://schemas.microsoft.com/office/drawing/2014/main" id="{DA29831F-D7B7-4268-C162-22CE54519252}"/>
              </a:ext>
            </a:extLst>
          </p:cNvPr>
          <p:cNvSpPr/>
          <p:nvPr/>
        </p:nvSpPr>
        <p:spPr>
          <a:xfrm>
            <a:off x="4237595" y="1557677"/>
            <a:ext cx="409935" cy="431909"/>
          </a:xfrm>
          <a:prstGeom prst="mathPlus">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p>
        </p:txBody>
      </p:sp>
      <p:sp>
        <p:nvSpPr>
          <p:cNvPr id="15" name="Gleich 14">
            <a:extLst>
              <a:ext uri="{FF2B5EF4-FFF2-40B4-BE49-F238E27FC236}">
                <a16:creationId xmlns:a16="http://schemas.microsoft.com/office/drawing/2014/main" id="{7BA133FE-6E2F-3EEF-26F3-4D72ECDA0410}"/>
              </a:ext>
            </a:extLst>
          </p:cNvPr>
          <p:cNvSpPr/>
          <p:nvPr/>
        </p:nvSpPr>
        <p:spPr>
          <a:xfrm>
            <a:off x="8060552" y="1572786"/>
            <a:ext cx="431719" cy="401689"/>
          </a:xfrm>
          <a:prstGeom prst="mathEqual">
            <a:avLst/>
          </a:prstGeom>
          <a:solidFill>
            <a:schemeClr val="tx1">
              <a:lumMod val="65000"/>
              <a:lumOff val="35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e-DE">
              <a:solidFill>
                <a:schemeClr val="tx1"/>
              </a:solidFill>
            </a:endParaRPr>
          </a:p>
        </p:txBody>
      </p:sp>
      <p:sp>
        <p:nvSpPr>
          <p:cNvPr id="2" name="Textfeld 1">
            <a:extLst>
              <a:ext uri="{FF2B5EF4-FFF2-40B4-BE49-F238E27FC236}">
                <a16:creationId xmlns:a16="http://schemas.microsoft.com/office/drawing/2014/main" id="{4B9F9272-AD63-82C8-8E75-4D8FB956D0A5}"/>
              </a:ext>
            </a:extLst>
          </p:cNvPr>
          <p:cNvSpPr txBox="1"/>
          <p:nvPr/>
        </p:nvSpPr>
        <p:spPr>
          <a:xfrm>
            <a:off x="228508" y="5916977"/>
            <a:ext cx="2704194" cy="276999"/>
          </a:xfrm>
          <a:prstGeom prst="rect">
            <a:avLst/>
          </a:prstGeom>
          <a:noFill/>
        </p:spPr>
        <p:txBody>
          <a:bodyPr wrap="square" rtlCol="0">
            <a:spAutoFit/>
          </a:bodyPr>
          <a:lstStyle/>
          <a:p>
            <a:r>
              <a:rPr lang="de-DE" sz="1200" dirty="0"/>
              <a:t>Brandenburger Bildungsplan, S. 12</a:t>
            </a:r>
          </a:p>
        </p:txBody>
      </p:sp>
    </p:spTree>
    <p:extLst>
      <p:ext uri="{BB962C8B-B14F-4D97-AF65-F5344CB8AC3E}">
        <p14:creationId xmlns:p14="http://schemas.microsoft.com/office/powerpoint/2010/main" val="2026961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noFill/>
        </p:spPr>
        <p:txBody>
          <a:bodyPr>
            <a:normAutofit/>
          </a:bodyPr>
          <a:lstStyle/>
          <a:p>
            <a:r>
              <a:rPr lang="de-DE" sz="4000" b="1" dirty="0">
                <a:latin typeface="Calibri" charset="0"/>
                <a:ea typeface="Calibri" charset="0"/>
                <a:cs typeface="Calibri" charset="0"/>
              </a:rPr>
              <a:t>Pädagogische Alltagssituationen </a:t>
            </a:r>
            <a:br>
              <a:rPr lang="de-DE" sz="4000" b="1" dirty="0">
                <a:latin typeface="Calibri" charset="0"/>
                <a:ea typeface="Calibri" charset="0"/>
                <a:cs typeface="Calibri" charset="0"/>
              </a:rPr>
            </a:br>
            <a:r>
              <a:rPr lang="de-DE" sz="2000" b="1" dirty="0">
                <a:latin typeface="Calibri" charset="0"/>
                <a:ea typeface="Calibri" charset="0"/>
                <a:cs typeface="Calibri" charset="0"/>
              </a:rPr>
              <a:t>Gliederung im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0" y="1791728"/>
            <a:ext cx="8559800" cy="4429297"/>
          </a:xfrm>
          <a:solidFill>
            <a:schemeClr val="accent1">
              <a:lumMod val="20000"/>
              <a:lumOff val="80000"/>
            </a:schemeClr>
          </a:solidFill>
        </p:spPr>
        <p:txBody>
          <a:bodyPr>
            <a:normAutofit lnSpcReduction="10000"/>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r>
              <a:rPr lang="de-DE" dirty="0"/>
              <a:t>Zentrale Aspekte der Situation</a:t>
            </a:r>
          </a:p>
          <a:p>
            <a:pPr marL="457200" indent="-457200">
              <a:buFont typeface="Arial" panose="020B0604020202020204" pitchFamily="34" charset="0"/>
              <a:buChar char="•"/>
            </a:pPr>
            <a:r>
              <a:rPr lang="de-DE" dirty="0"/>
              <a:t>Pädagogisches Handeln</a:t>
            </a:r>
          </a:p>
          <a:p>
            <a:pPr marL="457200" indent="-457200">
              <a:buFont typeface="Arial" panose="020B0604020202020204" pitchFamily="34" charset="0"/>
              <a:buChar char="•"/>
            </a:pPr>
            <a:r>
              <a:rPr lang="de-DE" dirty="0"/>
              <a:t>Praxisbeispiel </a:t>
            </a:r>
          </a:p>
          <a:p>
            <a:pPr marL="457200" indent="-457200">
              <a:buFont typeface="Arial" panose="020B0604020202020204" pitchFamily="34" charset="0"/>
              <a:buChar char="•"/>
            </a:pPr>
            <a:r>
              <a:rPr lang="de-DE" dirty="0"/>
              <a:t>Aussagen von Kindern </a:t>
            </a:r>
          </a:p>
          <a:p>
            <a:pPr marL="457200" indent="-457200">
              <a:buFont typeface="Arial" panose="020B0604020202020204" pitchFamily="34" charset="0"/>
              <a:buChar char="•"/>
            </a:pPr>
            <a:r>
              <a:rPr lang="de-DE" dirty="0"/>
              <a:t>Vorsicht </a:t>
            </a:r>
          </a:p>
          <a:p>
            <a:pPr marL="457200" indent="-457200">
              <a:buFont typeface="Arial" panose="020B0604020202020204" pitchFamily="34" charset="0"/>
              <a:buChar char="•"/>
            </a:pPr>
            <a:r>
              <a:rPr lang="de-DE" dirty="0"/>
              <a:t>Verknüpfung der Alltagssituation mit den Bildungsbereichen </a:t>
            </a:r>
          </a:p>
          <a:p>
            <a:pPr marL="457200" indent="-457200">
              <a:buFont typeface="Arial" panose="020B0604020202020204" pitchFamily="34" charset="0"/>
              <a:buChar char="•"/>
            </a:pPr>
            <a:r>
              <a:rPr lang="de-DE" dirty="0"/>
              <a:t>Partizipative Bildungsumgebung </a:t>
            </a:r>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Tree>
    <p:extLst>
      <p:ext uri="{BB962C8B-B14F-4D97-AF65-F5344CB8AC3E}">
        <p14:creationId xmlns:p14="http://schemas.microsoft.com/office/powerpoint/2010/main" val="865679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2" title="IMG_20250409_164315_edit_59705825900264.jpg"/>
          <p:cNvPicPr preferRelativeResize="0"/>
          <p:nvPr/>
        </p:nvPicPr>
        <p:blipFill>
          <a:blip r:embed="rId3">
            <a:alphaModFix/>
          </a:blip>
          <a:stretch>
            <a:fillRect/>
          </a:stretch>
        </p:blipFill>
        <p:spPr>
          <a:xfrm>
            <a:off x="170348" y="81204"/>
            <a:ext cx="7811321" cy="5319346"/>
          </a:xfrm>
          <a:prstGeom prst="rect">
            <a:avLst/>
          </a:prstGeom>
          <a:noFill/>
          <a:ln>
            <a:noFill/>
          </a:ln>
        </p:spPr>
      </p:pic>
      <p:sp>
        <p:nvSpPr>
          <p:cNvPr id="99" name="Google Shape;99;p12"/>
          <p:cNvSpPr txBox="1"/>
          <p:nvPr/>
        </p:nvSpPr>
        <p:spPr>
          <a:xfrm>
            <a:off x="976366" y="5641925"/>
            <a:ext cx="5644242" cy="97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e-DE" sz="1900" dirty="0">
                <a:solidFill>
                  <a:schemeClr val="accent2"/>
                </a:solidFill>
                <a:latin typeface="Calibri"/>
                <a:ea typeface="Calibri"/>
                <a:cs typeface="Calibri"/>
                <a:sym typeface="Calibri"/>
              </a:rPr>
              <a:t>50 Seiten haben nur Bilder! :-)</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Erweiterung: Fokus auf Alltagsituationen</a:t>
            </a:r>
          </a:p>
          <a:p>
            <a:pPr marL="0" lvl="0" indent="0" algn="l" rtl="0">
              <a:spcBef>
                <a:spcPts val="0"/>
              </a:spcBef>
              <a:spcAft>
                <a:spcPts val="0"/>
              </a:spcAft>
              <a:buNone/>
            </a:pPr>
            <a:r>
              <a:rPr lang="de-DE" sz="1900" dirty="0">
                <a:solidFill>
                  <a:schemeClr val="accent2"/>
                </a:solidFill>
                <a:latin typeface="Calibri"/>
                <a:ea typeface="Calibri"/>
                <a:cs typeface="Calibri"/>
                <a:sym typeface="Calibri"/>
              </a:rPr>
              <a:t>Viel genauere Beschreibung der Umsetzung</a:t>
            </a:r>
            <a:endParaRPr sz="1900" dirty="0">
              <a:solidFill>
                <a:schemeClr val="accent2"/>
              </a:solidFill>
              <a:latin typeface="Calibri"/>
              <a:ea typeface="Calibri"/>
              <a:cs typeface="Calibri"/>
              <a:sym typeface="Calibri"/>
            </a:endParaRPr>
          </a:p>
        </p:txBody>
      </p:sp>
      <p:sp>
        <p:nvSpPr>
          <p:cNvPr id="4" name="Textfeld 3">
            <a:extLst>
              <a:ext uri="{FF2B5EF4-FFF2-40B4-BE49-F238E27FC236}">
                <a16:creationId xmlns:a16="http://schemas.microsoft.com/office/drawing/2014/main" id="{81E501E2-3124-7F47-F651-CEB5FC4663C8}"/>
              </a:ext>
            </a:extLst>
          </p:cNvPr>
          <p:cNvSpPr txBox="1"/>
          <p:nvPr/>
        </p:nvSpPr>
        <p:spPr>
          <a:xfrm>
            <a:off x="8352692" y="90880"/>
            <a:ext cx="3590615" cy="5416868"/>
          </a:xfrm>
          <a:prstGeom prst="rect">
            <a:avLst/>
          </a:prstGeom>
          <a:noFill/>
        </p:spPr>
        <p:txBody>
          <a:bodyPr wrap="square" rtlCol="0">
            <a:spAutoFit/>
          </a:bodyPr>
          <a:lstStyle/>
          <a:p>
            <a:r>
              <a:rPr lang="de-DE" sz="2000" b="1" dirty="0"/>
              <a:t>Der Bildungsplan ist ein tolle Arbeitshilfe!</a:t>
            </a:r>
          </a:p>
          <a:p>
            <a:endParaRPr lang="de-DE" dirty="0"/>
          </a:p>
          <a:p>
            <a:pPr marL="285750" indent="-285750">
              <a:buFont typeface="Arial" panose="020B0604020202020204" pitchFamily="34" charset="0"/>
              <a:buChar char="•"/>
            </a:pPr>
            <a:r>
              <a:rPr lang="de-DE" dirty="0"/>
              <a:t>Pädagogisches Handeln Grundlagen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Praxisbeispiele</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Aussagen von Kindern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Vorsicht-Abschnitt</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Verknüpfung mit Bildungsbereichen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Partizipative Bildungsumgebung gestalten</a:t>
            </a:r>
          </a:p>
          <a:p>
            <a:pPr marL="285750" indent="-285750">
              <a:buFont typeface="Arial" panose="020B0604020202020204" pitchFamily="34" charset="0"/>
              <a:buChar char="•"/>
            </a:pPr>
            <a:endParaRPr lang="de-DE" dirty="0"/>
          </a:p>
          <a:p>
            <a:pPr marL="285750" indent="-285750">
              <a:buFont typeface="Arial" panose="020B0604020202020204" pitchFamily="34" charset="0"/>
              <a:buChar char="•"/>
            </a:pPr>
            <a:r>
              <a:rPr lang="de-DE" dirty="0"/>
              <a:t>Bildungsbereiche beschrieben</a:t>
            </a:r>
          </a:p>
        </p:txBody>
      </p:sp>
      <p:sp>
        <p:nvSpPr>
          <p:cNvPr id="3" name="Textfeld 2">
            <a:extLst>
              <a:ext uri="{FF2B5EF4-FFF2-40B4-BE49-F238E27FC236}">
                <a16:creationId xmlns:a16="http://schemas.microsoft.com/office/drawing/2014/main" id="{51BC680D-3511-B90C-BD56-0D846D17E300}"/>
              </a:ext>
            </a:extLst>
          </p:cNvPr>
          <p:cNvSpPr txBox="1"/>
          <p:nvPr/>
        </p:nvSpPr>
        <p:spPr>
          <a:xfrm rot="20770371">
            <a:off x="9168144" y="5588125"/>
            <a:ext cx="3022193" cy="380353"/>
          </a:xfrm>
          <a:prstGeom prst="rect">
            <a:avLst/>
          </a:prstGeom>
          <a:solidFill>
            <a:schemeClr val="accent1">
              <a:lumMod val="40000"/>
              <a:lumOff val="60000"/>
            </a:schemeClr>
          </a:solidFill>
          <a:ln>
            <a:solidFill>
              <a:schemeClr val="accent1">
                <a:lumMod val="20000"/>
                <a:lumOff val="80000"/>
              </a:schemeClr>
            </a:solidFill>
          </a:ln>
        </p:spPr>
        <p:txBody>
          <a:bodyPr wrap="square" rtlCol="0">
            <a:spAutoFit/>
          </a:bodyPr>
          <a:lstStyle/>
          <a:p>
            <a:r>
              <a:rPr lang="de-DE" dirty="0">
                <a:solidFill>
                  <a:srgbClr val="FF0000"/>
                </a:solidFill>
              </a:rPr>
              <a:t>Aus der Praxis - für die Praxis!</a:t>
            </a:r>
          </a:p>
        </p:txBody>
      </p:sp>
      <p:sp>
        <p:nvSpPr>
          <p:cNvPr id="6" name="Rectangle 1">
            <a:extLst>
              <a:ext uri="{FF2B5EF4-FFF2-40B4-BE49-F238E27FC236}">
                <a16:creationId xmlns:a16="http://schemas.microsoft.com/office/drawing/2014/main" id="{9B772C90-EB0C-F858-7DFD-DD3AB04F5255}"/>
              </a:ext>
            </a:extLst>
          </p:cNvPr>
          <p:cNvSpPr>
            <a:spLocks noChangeArrowheads="1"/>
          </p:cNvSpPr>
          <p:nvPr/>
        </p:nvSpPr>
        <p:spPr bwMode="auto">
          <a:xfrm>
            <a:off x="5810973" y="5639805"/>
            <a:ext cx="18473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200" i="0" u="none" strike="noStrike" cap="none" normalizeH="0" baseline="0" dirty="0">
              <a:ln>
                <a:noFill/>
              </a:ln>
              <a:solidFill>
                <a:schemeClr val="accent1"/>
              </a:solidFill>
              <a:effectLst/>
              <a:latin typeface="Classic Comic" panose="02000000000000000000" pitchFamily="50" charset="0"/>
            </a:endParaRPr>
          </a:p>
        </p:txBody>
      </p:sp>
      <p:sp>
        <p:nvSpPr>
          <p:cNvPr id="8" name="Textfeld 7">
            <a:extLst>
              <a:ext uri="{FF2B5EF4-FFF2-40B4-BE49-F238E27FC236}">
                <a16:creationId xmlns:a16="http://schemas.microsoft.com/office/drawing/2014/main" id="{A4E5F2F2-7B8D-31DB-25EE-0929508EA145}"/>
              </a:ext>
            </a:extLst>
          </p:cNvPr>
          <p:cNvSpPr txBox="1"/>
          <p:nvPr/>
        </p:nvSpPr>
        <p:spPr>
          <a:xfrm>
            <a:off x="6200226" y="5421339"/>
            <a:ext cx="2761736" cy="369332"/>
          </a:xfrm>
          <a:prstGeom prst="rect">
            <a:avLst/>
          </a:prstGeom>
          <a:noFill/>
        </p:spPr>
        <p:txBody>
          <a:bodyPr wrap="square" rtlCol="0">
            <a:spAutoFit/>
          </a:bodyPr>
          <a:lstStyle/>
          <a:p>
            <a:r>
              <a:rPr lang="de-DE" dirty="0"/>
              <a:t>© Natascha Welz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C7FBB9E5-628A-4C82-14D1-868F2861AF71}"/>
              </a:ext>
            </a:extLst>
          </p:cNvPr>
          <p:cNvSpPr txBox="1"/>
          <p:nvPr/>
        </p:nvSpPr>
        <p:spPr>
          <a:xfrm>
            <a:off x="918360" y="194294"/>
            <a:ext cx="10371908" cy="8186857"/>
          </a:xfrm>
          <a:prstGeom prst="rect">
            <a:avLst/>
          </a:prstGeom>
          <a:noFill/>
        </p:spPr>
        <p:txBody>
          <a:bodyPr wrap="square" rtlCol="0">
            <a:spAutoFit/>
          </a:bodyPr>
          <a:lstStyle/>
          <a:p>
            <a:r>
              <a:rPr lang="de-DE" sz="3200" b="1" u="sng" dirty="0"/>
              <a:t>Warum Alltagssituationen so wichtig sind….</a:t>
            </a:r>
          </a:p>
          <a:p>
            <a:endParaRPr lang="de-DE" sz="2400" b="1" dirty="0"/>
          </a:p>
          <a:p>
            <a:r>
              <a:rPr lang="de-DE" sz="2400" b="1" dirty="0"/>
              <a:t>Alltagssituationen sind pädagogische Situationen!</a:t>
            </a:r>
            <a:br>
              <a:rPr lang="de-DE" sz="2400" b="1" dirty="0"/>
            </a:br>
            <a:r>
              <a:rPr lang="de-DE" sz="2400" dirty="0"/>
              <a:t>…und brauchen professionelle Begleitung und Gestaltung!</a:t>
            </a:r>
          </a:p>
          <a:p>
            <a:endParaRPr lang="de-DE" sz="2400" dirty="0"/>
          </a:p>
          <a:p>
            <a:pPr marL="285750" indent="-285750">
              <a:buFont typeface="Arial" panose="020B0604020202020204" pitchFamily="34" charset="0"/>
              <a:buChar char="•"/>
            </a:pPr>
            <a:r>
              <a:rPr lang="de-DE" sz="2400" dirty="0"/>
              <a:t>Kinder lernen im Alltag am allerbesten:</a:t>
            </a:r>
            <a:br>
              <a:rPr lang="de-DE" sz="2400" dirty="0"/>
            </a:br>
            <a:r>
              <a:rPr lang="de-DE" sz="2400" dirty="0"/>
              <a:t>Fokus auf Situation, die gerade geschieht (Spielen, Essen, Anziehen…)</a:t>
            </a:r>
          </a:p>
          <a:p>
            <a:pPr marL="285750" indent="-285750">
              <a:buFont typeface="Arial" panose="020B0604020202020204" pitchFamily="34" charset="0"/>
              <a:buChar char="•"/>
            </a:pPr>
            <a:r>
              <a:rPr lang="de-DE" sz="2400" dirty="0"/>
              <a:t>Welche </a:t>
            </a:r>
            <a:r>
              <a:rPr lang="de-DE" sz="2400" b="1" dirty="0"/>
              <a:t>Entwicklungsaufgaben</a:t>
            </a:r>
            <a:r>
              <a:rPr lang="de-DE" sz="2400" dirty="0"/>
              <a:t> hat das Kind?</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Alltag</a:t>
            </a:r>
            <a:r>
              <a:rPr lang="de-DE" sz="2400" dirty="0"/>
              <a:t> ist der ganze Tag (Wachzeit der Kinder)</a:t>
            </a:r>
          </a:p>
          <a:p>
            <a:pPr marL="285750" indent="-285750">
              <a:buFont typeface="Arial" panose="020B0604020202020204" pitchFamily="34" charset="0"/>
              <a:buChar char="•"/>
            </a:pPr>
            <a:r>
              <a:rPr lang="de-DE" sz="2400" dirty="0"/>
              <a:t>Kinder sammeln hier elementare Lebenserfahrungen</a:t>
            </a:r>
            <a:br>
              <a:rPr lang="de-DE" sz="2400" dirty="0"/>
            </a:br>
            <a:r>
              <a:rPr lang="de-DE" sz="2400" dirty="0"/>
              <a:t>(Kita, Krippe, Hort als </a:t>
            </a:r>
            <a:r>
              <a:rPr lang="de-DE" sz="2400" b="1" dirty="0"/>
              <a:t>Spiel-, Lern-, und Lebensort</a:t>
            </a:r>
            <a:r>
              <a:rPr lang="de-DE" sz="2400" dirty="0"/>
              <a: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b="1" dirty="0"/>
              <a:t>Bildungsbereiche</a:t>
            </a:r>
            <a:r>
              <a:rPr lang="de-DE" sz="2400" dirty="0"/>
              <a:t> werden mit alltäglichem Handeln verknüpft</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Gelungene Alltagssituationen = Wohlbefinden </a:t>
            </a:r>
            <a:br>
              <a:rPr lang="de-DE" sz="2400" dirty="0"/>
            </a:br>
            <a:r>
              <a:rPr lang="de-DE" sz="2400" dirty="0"/>
              <a:t>von Kindern und Erwachsenen</a:t>
            </a:r>
          </a:p>
          <a:p>
            <a:endParaRPr lang="de-DE" sz="2400" dirty="0"/>
          </a:p>
          <a:p>
            <a:endParaRPr lang="de-DE" dirty="0"/>
          </a:p>
          <a:p>
            <a:endParaRPr lang="de-DE" dirty="0"/>
          </a:p>
          <a:p>
            <a:endParaRPr lang="de-DE" dirty="0"/>
          </a:p>
          <a:p>
            <a:endParaRPr lang="de-DE" dirty="0"/>
          </a:p>
          <a:p>
            <a:endParaRPr lang="de-DE" dirty="0"/>
          </a:p>
        </p:txBody>
      </p:sp>
    </p:spTree>
    <p:extLst>
      <p:ext uri="{BB962C8B-B14F-4D97-AF65-F5344CB8AC3E}">
        <p14:creationId xmlns:p14="http://schemas.microsoft.com/office/powerpoint/2010/main" val="28438508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2DA8B1-1233-FB4D-8676-A628B943BDEA}"/>
              </a:ext>
            </a:extLst>
          </p:cNvPr>
          <p:cNvSpPr>
            <a:spLocks noGrp="1"/>
          </p:cNvSpPr>
          <p:nvPr>
            <p:ph type="title"/>
          </p:nvPr>
        </p:nvSpPr>
        <p:spPr/>
        <p:txBody>
          <a:bodyPr>
            <a:normAutofit/>
          </a:bodyPr>
          <a:lstStyle/>
          <a:p>
            <a:r>
              <a:rPr lang="de-DE" sz="4000" b="1" dirty="0">
                <a:latin typeface="Calibri" charset="0"/>
                <a:ea typeface="Calibri" charset="0"/>
                <a:cs typeface="Calibri" charset="0"/>
              </a:rPr>
              <a:t>Pädagogische Alltagssituationen</a:t>
            </a:r>
          </a:p>
        </p:txBody>
      </p:sp>
      <p:sp>
        <p:nvSpPr>
          <p:cNvPr id="3" name="Inhaltsplatzhalter 2">
            <a:extLst>
              <a:ext uri="{FF2B5EF4-FFF2-40B4-BE49-F238E27FC236}">
                <a16:creationId xmlns:a16="http://schemas.microsoft.com/office/drawing/2014/main" id="{9E2ED86E-BF7E-C040-9AA3-A3FF8AC52ECA}"/>
              </a:ext>
            </a:extLst>
          </p:cNvPr>
          <p:cNvSpPr>
            <a:spLocks noGrp="1"/>
          </p:cNvSpPr>
          <p:nvPr>
            <p:ph idx="1"/>
          </p:nvPr>
        </p:nvSpPr>
        <p:spPr>
          <a:xfrm>
            <a:off x="838200" y="1825625"/>
            <a:ext cx="10877550" cy="4667250"/>
          </a:xfrm>
        </p:spPr>
        <p:txBody>
          <a:bodyPr>
            <a:normAutofit/>
          </a:bodyPr>
          <a:lstStyle/>
          <a:p>
            <a:pPr lvl="0"/>
            <a:endParaRPr lang="de-DE" sz="3200" dirty="0"/>
          </a:p>
          <a:p>
            <a:endParaRPr lang="de-DE" sz="3200" dirty="0"/>
          </a:p>
        </p:txBody>
      </p:sp>
      <p:pic>
        <p:nvPicPr>
          <p:cNvPr id="13" name="Bild 5">
            <a:extLst>
              <a:ext uri="{FF2B5EF4-FFF2-40B4-BE49-F238E27FC236}">
                <a16:creationId xmlns:a16="http://schemas.microsoft.com/office/drawing/2014/main" id="{ED55876B-79DE-429F-B2D2-5F282A1F3367}"/>
              </a:ext>
            </a:extLst>
          </p:cNvPr>
          <p:cNvPicPr>
            <a:picLocks noChangeAspect="1"/>
          </p:cNvPicPr>
          <p:nvPr/>
        </p:nvPicPr>
        <p:blipFill rotWithShape="1">
          <a:blip r:embed="rId3">
            <a:extLst>
              <a:ext uri="{28A0092B-C50C-407E-A947-70E740481C1C}">
                <a14:useLocalDpi xmlns:a14="http://schemas.microsoft.com/office/drawing/2010/main" val="0"/>
              </a:ext>
            </a:extLst>
          </a:blip>
          <a:srcRect l="13716" t="12830" r="53237" b="46811"/>
          <a:stretch/>
        </p:blipFill>
        <p:spPr>
          <a:xfrm rot="5400000">
            <a:off x="1176129" y="1215756"/>
            <a:ext cx="4293235" cy="5243100"/>
          </a:xfrm>
          <a:prstGeom prst="rect">
            <a:avLst/>
          </a:prstGeom>
        </p:spPr>
      </p:pic>
      <p:pic>
        <p:nvPicPr>
          <p:cNvPr id="14" name="Bild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684" y="2470556"/>
            <a:ext cx="4608576" cy="3553968"/>
          </a:xfrm>
          <a:prstGeom prst="rect">
            <a:avLst/>
          </a:prstGeom>
        </p:spPr>
      </p:pic>
      <p:pic>
        <p:nvPicPr>
          <p:cNvPr id="15" name="Bild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343450"/>
            <a:ext cx="4578261" cy="1127106"/>
          </a:xfrm>
          <a:prstGeom prst="rect">
            <a:avLst/>
          </a:prstGeom>
        </p:spPr>
      </p:pic>
      <p:sp>
        <p:nvSpPr>
          <p:cNvPr id="4" name="Rechteck 3">
            <a:extLst>
              <a:ext uri="{FF2B5EF4-FFF2-40B4-BE49-F238E27FC236}">
                <a16:creationId xmlns:a16="http://schemas.microsoft.com/office/drawing/2014/main" id="{B62A3A63-06E0-6096-A6C2-855E470F7399}"/>
              </a:ext>
            </a:extLst>
          </p:cNvPr>
          <p:cNvSpPr/>
          <p:nvPr/>
        </p:nvSpPr>
        <p:spPr>
          <a:xfrm>
            <a:off x="6444030" y="2686050"/>
            <a:ext cx="4273461" cy="149553"/>
          </a:xfrm>
          <a:prstGeom prst="rect">
            <a:avLst/>
          </a:prstGeom>
          <a:no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Pfeil: nach links 5">
            <a:extLst>
              <a:ext uri="{FF2B5EF4-FFF2-40B4-BE49-F238E27FC236}">
                <a16:creationId xmlns:a16="http://schemas.microsoft.com/office/drawing/2014/main" id="{EAF8C38D-0E4C-11AD-FDC9-8638771863D4}"/>
              </a:ext>
            </a:extLst>
          </p:cNvPr>
          <p:cNvSpPr/>
          <p:nvPr/>
        </p:nvSpPr>
        <p:spPr>
          <a:xfrm>
            <a:off x="10936605" y="2549770"/>
            <a:ext cx="834390" cy="422114"/>
          </a:xfrm>
          <a:prstGeom prst="leftArrow">
            <a:avLst/>
          </a:prstGeom>
          <a:solidFill>
            <a:schemeClr val="accent1"/>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a:extLst>
              <a:ext uri="{FF2B5EF4-FFF2-40B4-BE49-F238E27FC236}">
                <a16:creationId xmlns:a16="http://schemas.microsoft.com/office/drawing/2014/main" id="{AA0437BB-C64D-7B0E-D230-75C91EF1D9C6}"/>
              </a:ext>
            </a:extLst>
          </p:cNvPr>
          <p:cNvSpPr txBox="1"/>
          <p:nvPr/>
        </p:nvSpPr>
        <p:spPr>
          <a:xfrm>
            <a:off x="838200" y="5778477"/>
            <a:ext cx="2704194" cy="276999"/>
          </a:xfrm>
          <a:prstGeom prst="rect">
            <a:avLst/>
          </a:prstGeom>
          <a:noFill/>
        </p:spPr>
        <p:txBody>
          <a:bodyPr wrap="square" rtlCol="0">
            <a:spAutoFit/>
          </a:bodyPr>
          <a:lstStyle/>
          <a:p>
            <a:r>
              <a:rPr lang="de-DE" sz="1200" dirty="0"/>
              <a:t>Bildungsplan, S. 12</a:t>
            </a:r>
          </a:p>
        </p:txBody>
      </p:sp>
      <p:sp>
        <p:nvSpPr>
          <p:cNvPr id="7" name="Textfeld 6">
            <a:extLst>
              <a:ext uri="{FF2B5EF4-FFF2-40B4-BE49-F238E27FC236}">
                <a16:creationId xmlns:a16="http://schemas.microsoft.com/office/drawing/2014/main" id="{9794FC70-A5BF-8007-9F2F-7F69EC3BA2D4}"/>
              </a:ext>
            </a:extLst>
          </p:cNvPr>
          <p:cNvSpPr txBox="1"/>
          <p:nvPr/>
        </p:nvSpPr>
        <p:spPr>
          <a:xfrm>
            <a:off x="6276975" y="5983924"/>
            <a:ext cx="2704194" cy="276999"/>
          </a:xfrm>
          <a:prstGeom prst="rect">
            <a:avLst/>
          </a:prstGeom>
          <a:noFill/>
        </p:spPr>
        <p:txBody>
          <a:bodyPr wrap="square" rtlCol="0">
            <a:spAutoFit/>
          </a:bodyPr>
          <a:lstStyle/>
          <a:p>
            <a:r>
              <a:rPr lang="de-DE" sz="1200" dirty="0"/>
              <a:t>Bildungsplan, S. 5</a:t>
            </a:r>
          </a:p>
        </p:txBody>
      </p:sp>
    </p:spTree>
    <p:extLst>
      <p:ext uri="{BB962C8B-B14F-4D97-AF65-F5344CB8AC3E}">
        <p14:creationId xmlns:p14="http://schemas.microsoft.com/office/powerpoint/2010/main" val="165156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Zeichnung, Entwurf, Lineart, Strichzeichnung enthält.&#10;&#10;KI-generierte Inhalte können fehlerhaft sein.">
            <a:extLst>
              <a:ext uri="{FF2B5EF4-FFF2-40B4-BE49-F238E27FC236}">
                <a16:creationId xmlns:a16="http://schemas.microsoft.com/office/drawing/2014/main" id="{5914EDEE-2321-1833-2CE1-3A7C890D82C5}"/>
              </a:ext>
            </a:extLst>
          </p:cNvPr>
          <p:cNvPicPr>
            <a:picLocks noChangeAspect="1"/>
          </p:cNvPicPr>
          <p:nvPr/>
        </p:nvPicPr>
        <p:blipFill>
          <a:blip r:embed="rId3"/>
          <a:stretch>
            <a:fillRect/>
          </a:stretch>
        </p:blipFill>
        <p:spPr>
          <a:xfrm>
            <a:off x="2549771" y="1269873"/>
            <a:ext cx="5539978" cy="4154984"/>
          </a:xfrm>
          <a:prstGeom prst="rect">
            <a:avLst/>
          </a:prstGeom>
        </p:spPr>
      </p:pic>
      <p:sp>
        <p:nvSpPr>
          <p:cNvPr id="7" name="Textfeld 6">
            <a:extLst>
              <a:ext uri="{FF2B5EF4-FFF2-40B4-BE49-F238E27FC236}">
                <a16:creationId xmlns:a16="http://schemas.microsoft.com/office/drawing/2014/main" id="{E8FB404E-DB07-08DC-F046-A5F6AD3CD6A7}"/>
              </a:ext>
            </a:extLst>
          </p:cNvPr>
          <p:cNvSpPr txBox="1"/>
          <p:nvPr/>
        </p:nvSpPr>
        <p:spPr>
          <a:xfrm>
            <a:off x="516548" y="290119"/>
            <a:ext cx="11080505" cy="1200329"/>
          </a:xfrm>
          <a:prstGeom prst="rect">
            <a:avLst/>
          </a:prstGeom>
          <a:noFill/>
        </p:spPr>
        <p:txBody>
          <a:bodyPr wrap="square">
            <a:spAutoFit/>
          </a:bodyPr>
          <a:lstStyle/>
          <a:p>
            <a:pPr algn="ctr"/>
            <a:r>
              <a:rPr lang="de-DE" sz="4000" b="1" u="sng" dirty="0">
                <a:solidFill>
                  <a:schemeClr val="accent1"/>
                </a:solidFill>
                <a:latin typeface="Calibri" charset="0"/>
                <a:ea typeface="Calibri" charset="0"/>
                <a:cs typeface="Calibri" charset="0"/>
              </a:rPr>
              <a:t>Situationen mit Themen der Kinder im Mittelpunkt</a:t>
            </a:r>
          </a:p>
          <a:p>
            <a:r>
              <a:rPr lang="de-DE" sz="3200" dirty="0">
                <a:solidFill>
                  <a:schemeClr val="accent1"/>
                </a:solidFill>
                <a:latin typeface="Calibri" charset="0"/>
                <a:ea typeface="Calibri" charset="0"/>
                <a:cs typeface="Calibri" charset="0"/>
              </a:rPr>
              <a:t> Bildungsplan (S. 9) </a:t>
            </a:r>
          </a:p>
        </p:txBody>
      </p:sp>
      <p:sp>
        <p:nvSpPr>
          <p:cNvPr id="8" name="Textfeld 7">
            <a:extLst>
              <a:ext uri="{FF2B5EF4-FFF2-40B4-BE49-F238E27FC236}">
                <a16:creationId xmlns:a16="http://schemas.microsoft.com/office/drawing/2014/main" id="{1452D34A-10B6-FB3F-6F49-BB4FE942ED54}"/>
              </a:ext>
            </a:extLst>
          </p:cNvPr>
          <p:cNvSpPr txBox="1"/>
          <p:nvPr/>
        </p:nvSpPr>
        <p:spPr>
          <a:xfrm>
            <a:off x="322217" y="1480457"/>
            <a:ext cx="3936274" cy="4585871"/>
          </a:xfrm>
          <a:prstGeom prst="rect">
            <a:avLst/>
          </a:prstGeom>
          <a:noFill/>
        </p:spPr>
        <p:txBody>
          <a:bodyPr wrap="square" rtlCol="0">
            <a:spAutoFit/>
          </a:bodyPr>
          <a:lstStyle/>
          <a:p>
            <a:r>
              <a:rPr lang="de-DE" sz="2400" b="1" dirty="0">
                <a:solidFill>
                  <a:srgbClr val="FF0000"/>
                </a:solidFill>
              </a:rPr>
              <a:t>	</a:t>
            </a:r>
            <a:r>
              <a:rPr lang="de-DE" sz="2800" b="1" u="sng" dirty="0">
                <a:solidFill>
                  <a:schemeClr val="accent1"/>
                </a:solidFill>
              </a:rPr>
              <a:t>Dialogisch lesen</a:t>
            </a:r>
          </a:p>
          <a:p>
            <a:endParaRPr lang="de-DE" sz="2400" b="1" dirty="0">
              <a:solidFill>
                <a:srgbClr val="FF0000"/>
              </a:solidFill>
            </a:endParaRPr>
          </a:p>
          <a:p>
            <a:endParaRPr lang="de-DE" sz="2400" b="1" dirty="0">
              <a:solidFill>
                <a:srgbClr val="FF0000"/>
              </a:solidFill>
            </a:endParaRPr>
          </a:p>
          <a:p>
            <a:endParaRPr lang="de-DE" sz="2400" b="1" dirty="0">
              <a:solidFill>
                <a:srgbClr val="FF0000"/>
              </a:solidFill>
            </a:endParaRPr>
          </a:p>
          <a:p>
            <a:endParaRPr lang="de-DE" sz="2400" b="1" dirty="0">
              <a:solidFill>
                <a:srgbClr val="FF0000"/>
              </a:solidFill>
            </a:endParaRPr>
          </a:p>
          <a:p>
            <a:r>
              <a:rPr lang="de-DE" sz="2400" b="1" dirty="0">
                <a:solidFill>
                  <a:schemeClr val="accent1"/>
                </a:solidFill>
              </a:rPr>
              <a:t>Pädagogische </a:t>
            </a:r>
            <a:br>
              <a:rPr lang="de-DE" sz="2400" b="1" dirty="0">
                <a:solidFill>
                  <a:schemeClr val="accent1"/>
                </a:solidFill>
              </a:rPr>
            </a:br>
            <a:r>
              <a:rPr lang="de-DE" sz="2400" b="1" dirty="0">
                <a:solidFill>
                  <a:schemeClr val="accent1"/>
                </a:solidFill>
              </a:rPr>
              <a:t>Angebote</a:t>
            </a:r>
          </a:p>
          <a:p>
            <a:endParaRPr lang="de-DE" sz="2400" b="1" dirty="0">
              <a:solidFill>
                <a:srgbClr val="FF0000"/>
              </a:solidFill>
            </a:endParaRPr>
          </a:p>
          <a:p>
            <a:endParaRPr lang="de-DE" sz="2400" b="1" dirty="0">
              <a:solidFill>
                <a:srgbClr val="FF0000"/>
              </a:solidFill>
            </a:endParaRPr>
          </a:p>
          <a:p>
            <a:endParaRPr lang="de-DE" sz="2400" b="1" dirty="0">
              <a:solidFill>
                <a:srgbClr val="FF0000"/>
              </a:solidFill>
            </a:endParaRPr>
          </a:p>
          <a:p>
            <a:endParaRPr lang="de-DE" sz="2400" b="1" dirty="0">
              <a:solidFill>
                <a:srgbClr val="FF0000"/>
              </a:solidFill>
            </a:endParaRPr>
          </a:p>
          <a:p>
            <a:r>
              <a:rPr lang="de-DE" sz="2400" b="1" dirty="0">
                <a:solidFill>
                  <a:srgbClr val="FF0000"/>
                </a:solidFill>
              </a:rPr>
              <a:t>	</a:t>
            </a:r>
            <a:r>
              <a:rPr lang="de-DE" sz="2400" b="1" dirty="0">
                <a:solidFill>
                  <a:schemeClr val="accent1"/>
                </a:solidFill>
              </a:rPr>
              <a:t>Kinderkreise</a:t>
            </a:r>
          </a:p>
        </p:txBody>
      </p:sp>
      <p:sp>
        <p:nvSpPr>
          <p:cNvPr id="9" name="Textfeld 8">
            <a:extLst>
              <a:ext uri="{FF2B5EF4-FFF2-40B4-BE49-F238E27FC236}">
                <a16:creationId xmlns:a16="http://schemas.microsoft.com/office/drawing/2014/main" id="{6EAE8A26-73AA-018C-50EF-EE2B25054086}"/>
              </a:ext>
            </a:extLst>
          </p:cNvPr>
          <p:cNvSpPr txBox="1"/>
          <p:nvPr/>
        </p:nvSpPr>
        <p:spPr>
          <a:xfrm>
            <a:off x="7793921" y="1359793"/>
            <a:ext cx="4171406" cy="4154984"/>
          </a:xfrm>
          <a:prstGeom prst="rect">
            <a:avLst/>
          </a:prstGeom>
          <a:noFill/>
        </p:spPr>
        <p:txBody>
          <a:bodyPr wrap="square" rtlCol="0">
            <a:spAutoFit/>
          </a:bodyPr>
          <a:lstStyle/>
          <a:p>
            <a:r>
              <a:rPr lang="de-DE" sz="2400" b="1" dirty="0">
                <a:solidFill>
                  <a:schemeClr val="accent1"/>
                </a:solidFill>
              </a:rPr>
              <a:t>Regeln aushandeln</a:t>
            </a:r>
          </a:p>
          <a:p>
            <a:endParaRPr lang="de-DE" sz="2400" b="1" dirty="0">
              <a:solidFill>
                <a:schemeClr val="accent1"/>
              </a:solidFill>
            </a:endParaRPr>
          </a:p>
          <a:p>
            <a:endParaRPr lang="de-DE" sz="2400" b="1" dirty="0">
              <a:solidFill>
                <a:schemeClr val="accent1"/>
              </a:solidFill>
            </a:endParaRPr>
          </a:p>
          <a:p>
            <a:endParaRPr lang="de-DE" sz="2400" b="1" dirty="0">
              <a:solidFill>
                <a:schemeClr val="accent1"/>
              </a:solidFill>
            </a:endParaRPr>
          </a:p>
          <a:p>
            <a:r>
              <a:rPr lang="de-DE" sz="2400" b="1" dirty="0">
                <a:solidFill>
                  <a:schemeClr val="accent1"/>
                </a:solidFill>
              </a:rPr>
              <a:t>	Mit Kindern planen</a:t>
            </a:r>
          </a:p>
          <a:p>
            <a:endParaRPr lang="de-DE" sz="2400" b="1" dirty="0">
              <a:solidFill>
                <a:schemeClr val="accent1"/>
              </a:solidFill>
            </a:endParaRPr>
          </a:p>
          <a:p>
            <a:endParaRPr lang="de-DE" sz="2400" b="1" dirty="0">
              <a:solidFill>
                <a:schemeClr val="accent1"/>
              </a:solidFill>
            </a:endParaRPr>
          </a:p>
          <a:p>
            <a:endParaRPr lang="de-DE" sz="2400" b="1" dirty="0">
              <a:solidFill>
                <a:schemeClr val="accent1"/>
              </a:solidFill>
            </a:endParaRPr>
          </a:p>
          <a:p>
            <a:endParaRPr lang="de-DE" sz="2400" b="1" dirty="0">
              <a:solidFill>
                <a:schemeClr val="accent1"/>
              </a:solidFill>
            </a:endParaRPr>
          </a:p>
          <a:p>
            <a:endParaRPr lang="de-DE" sz="2400" b="1" dirty="0">
              <a:solidFill>
                <a:schemeClr val="accent1"/>
              </a:solidFill>
            </a:endParaRPr>
          </a:p>
          <a:p>
            <a:r>
              <a:rPr lang="de-DE" sz="2400" b="1" dirty="0">
                <a:solidFill>
                  <a:schemeClr val="accent1"/>
                </a:solidFill>
              </a:rPr>
              <a:t>Draußen unterwegs sein</a:t>
            </a:r>
          </a:p>
        </p:txBody>
      </p:sp>
      <p:sp>
        <p:nvSpPr>
          <p:cNvPr id="3" name="Textfeld 2">
            <a:extLst>
              <a:ext uri="{FF2B5EF4-FFF2-40B4-BE49-F238E27FC236}">
                <a16:creationId xmlns:a16="http://schemas.microsoft.com/office/drawing/2014/main" id="{BD5D839E-78E7-BEFE-D451-8B9418E12B93}"/>
              </a:ext>
            </a:extLst>
          </p:cNvPr>
          <p:cNvSpPr txBox="1"/>
          <p:nvPr/>
        </p:nvSpPr>
        <p:spPr>
          <a:xfrm>
            <a:off x="4375656" y="5881662"/>
            <a:ext cx="5539978" cy="369332"/>
          </a:xfrm>
          <a:prstGeom prst="rect">
            <a:avLst/>
          </a:prstGeom>
          <a:noFill/>
        </p:spPr>
        <p:txBody>
          <a:bodyPr wrap="square" rtlCol="0">
            <a:spAutoFit/>
          </a:bodyPr>
          <a:lstStyle/>
          <a:p>
            <a:r>
              <a:rPr lang="de-DE" dirty="0"/>
              <a:t>Verbindendes Thema: Kommunikation, Sprache, Dialog</a:t>
            </a:r>
          </a:p>
        </p:txBody>
      </p:sp>
      <p:sp>
        <p:nvSpPr>
          <p:cNvPr id="4" name="Textfeld 3">
            <a:extLst>
              <a:ext uri="{FF2B5EF4-FFF2-40B4-BE49-F238E27FC236}">
                <a16:creationId xmlns:a16="http://schemas.microsoft.com/office/drawing/2014/main" id="{EF9B59DC-C983-E5B9-0D32-F2C14722F012}"/>
              </a:ext>
            </a:extLst>
          </p:cNvPr>
          <p:cNvSpPr txBox="1"/>
          <p:nvPr/>
        </p:nvSpPr>
        <p:spPr>
          <a:xfrm>
            <a:off x="249529" y="6316751"/>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351076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tertitel 4">
            <a:extLst>
              <a:ext uri="{FF2B5EF4-FFF2-40B4-BE49-F238E27FC236}">
                <a16:creationId xmlns:a16="http://schemas.microsoft.com/office/drawing/2014/main" id="{855EF85F-D06B-12E4-93FD-3FE4A64929FF}"/>
              </a:ext>
            </a:extLst>
          </p:cNvPr>
          <p:cNvSpPr txBox="1">
            <a:spLocks/>
          </p:cNvSpPr>
          <p:nvPr/>
        </p:nvSpPr>
        <p:spPr>
          <a:xfrm>
            <a:off x="3053861" y="362295"/>
            <a:ext cx="5233419" cy="127488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sz="5400" b="1" dirty="0">
                <a:solidFill>
                  <a:schemeClr val="accent1"/>
                </a:solidFill>
              </a:rPr>
              <a:t>Dialogisch Lesen</a:t>
            </a:r>
          </a:p>
        </p:txBody>
      </p:sp>
      <p:sp>
        <p:nvSpPr>
          <p:cNvPr id="2" name="Textfeld 1">
            <a:extLst>
              <a:ext uri="{FF2B5EF4-FFF2-40B4-BE49-F238E27FC236}">
                <a16:creationId xmlns:a16="http://schemas.microsoft.com/office/drawing/2014/main" id="{3A6CC05F-5C4A-7FE4-F657-AB51FAB3EDFB}"/>
              </a:ext>
            </a:extLst>
          </p:cNvPr>
          <p:cNvSpPr txBox="1"/>
          <p:nvPr/>
        </p:nvSpPr>
        <p:spPr>
          <a:xfrm>
            <a:off x="2848239" y="5471305"/>
            <a:ext cx="6084277" cy="646331"/>
          </a:xfrm>
          <a:prstGeom prst="rect">
            <a:avLst/>
          </a:prstGeom>
          <a:noFill/>
        </p:spPr>
        <p:txBody>
          <a:bodyPr wrap="square" rtlCol="0">
            <a:spAutoFit/>
          </a:bodyPr>
          <a:lstStyle/>
          <a:p>
            <a:r>
              <a:rPr lang="de-DE" sz="3600" b="1" dirty="0">
                <a:solidFill>
                  <a:srgbClr val="00B0F0"/>
                </a:solidFill>
              </a:rPr>
              <a:t>Bücher als Gesprächsanlass</a:t>
            </a:r>
          </a:p>
        </p:txBody>
      </p:sp>
      <p:pic>
        <p:nvPicPr>
          <p:cNvPr id="3" name="Grafik 2">
            <a:extLst>
              <a:ext uri="{FF2B5EF4-FFF2-40B4-BE49-F238E27FC236}">
                <a16:creationId xmlns:a16="http://schemas.microsoft.com/office/drawing/2014/main" id="{FCB1E48B-82AD-EFED-776B-AD648E4D592A}"/>
              </a:ext>
            </a:extLst>
          </p:cNvPr>
          <p:cNvPicPr>
            <a:picLocks noChangeAspect="1"/>
          </p:cNvPicPr>
          <p:nvPr/>
        </p:nvPicPr>
        <p:blipFill>
          <a:blip r:embed="rId3"/>
          <a:stretch>
            <a:fillRect/>
          </a:stretch>
        </p:blipFill>
        <p:spPr>
          <a:xfrm>
            <a:off x="2989384" y="1276833"/>
            <a:ext cx="5115031" cy="3889365"/>
          </a:xfrm>
          <a:prstGeom prst="rect">
            <a:avLst/>
          </a:prstGeom>
        </p:spPr>
      </p:pic>
      <p:sp>
        <p:nvSpPr>
          <p:cNvPr id="6" name="Textfeld 5">
            <a:extLst>
              <a:ext uri="{FF2B5EF4-FFF2-40B4-BE49-F238E27FC236}">
                <a16:creationId xmlns:a16="http://schemas.microsoft.com/office/drawing/2014/main" id="{5ECFA7EB-8AE8-D60D-848F-FD17118D9141}"/>
              </a:ext>
            </a:extLst>
          </p:cNvPr>
          <p:cNvSpPr txBox="1"/>
          <p:nvPr/>
        </p:nvSpPr>
        <p:spPr>
          <a:xfrm>
            <a:off x="2989384" y="5152591"/>
            <a:ext cx="3920702" cy="276999"/>
          </a:xfrm>
          <a:prstGeom prst="rect">
            <a:avLst/>
          </a:prstGeom>
          <a:noFill/>
        </p:spPr>
        <p:txBody>
          <a:bodyPr wrap="square" rtlCol="0">
            <a:spAutoFit/>
          </a:bodyPr>
          <a:lstStyle/>
          <a:p>
            <a:r>
              <a:rPr lang="de-DE" sz="1200" dirty="0"/>
              <a:t>Brandenburger Bildungsplan, S. 94, Sebastian </a:t>
            </a:r>
            <a:r>
              <a:rPr lang="de-DE" sz="1200" dirty="0" err="1"/>
              <a:t>Treytnar</a:t>
            </a:r>
            <a:endParaRPr lang="de-DE" sz="1200" dirty="0"/>
          </a:p>
        </p:txBody>
      </p:sp>
    </p:spTree>
    <p:extLst>
      <p:ext uri="{BB962C8B-B14F-4D97-AF65-F5344CB8AC3E}">
        <p14:creationId xmlns:p14="http://schemas.microsoft.com/office/powerpoint/2010/main" val="186286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838200" y="365125"/>
            <a:ext cx="9403080" cy="1200329"/>
          </a:xfrm>
        </p:spPr>
        <p:txBody>
          <a:bodyPr>
            <a:normAutofit/>
          </a:bodyPr>
          <a:lstStyle/>
          <a:p>
            <a:r>
              <a:rPr lang="de-DE" sz="4000" b="1" dirty="0">
                <a:solidFill>
                  <a:schemeClr val="accent1"/>
                </a:solidFill>
                <a:latin typeface="Calibri" charset="0"/>
                <a:ea typeface="Calibri" charset="0"/>
                <a:cs typeface="Calibri" charset="0"/>
              </a:rPr>
              <a:t>Zentrale Aspekte der Alltagssituation</a:t>
            </a:r>
            <a:br>
              <a:rPr lang="de-DE" b="1" dirty="0">
                <a:solidFill>
                  <a:schemeClr val="accent1"/>
                </a:solidFill>
                <a:latin typeface="Calibri" charset="0"/>
                <a:ea typeface="Calibri" charset="0"/>
                <a:cs typeface="Calibri" charset="0"/>
              </a:rPr>
            </a:br>
            <a:r>
              <a:rPr kumimoji="0" lang="de-DE" sz="3200" b="0" i="0" u="none" strike="noStrike" kern="1200" cap="none" spc="0" normalizeH="0" baseline="0" noProof="0" dirty="0">
                <a:ln>
                  <a:noFill/>
                </a:ln>
                <a:solidFill>
                  <a:schemeClr val="accent1"/>
                </a:solidFill>
                <a:effectLst/>
                <a:uLnTx/>
                <a:uFillTx/>
                <a:latin typeface="Calibri" panose="020F0502020204030204"/>
                <a:ea typeface="+mn-ea"/>
                <a:cs typeface="+mn-cs"/>
              </a:rPr>
              <a:t>Dialogisch Lesen (S. 95)</a:t>
            </a:r>
            <a:endParaRPr lang="de-DE" sz="3200" dirty="0">
              <a:solidFill>
                <a:schemeClr val="accent1"/>
              </a:solidFill>
            </a:endParaRP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838200" y="1629813"/>
            <a:ext cx="10960510" cy="4848525"/>
          </a:xfrm>
        </p:spPr>
        <p:txBody>
          <a:bodyPr>
            <a:normAutofit/>
          </a:bodyPr>
          <a:lstStyle/>
          <a:p>
            <a:pPr marL="457200" indent="-457200">
              <a:buFont typeface="Arial" panose="020B0604020202020204" pitchFamily="34" charset="0"/>
              <a:buChar char="•"/>
            </a:pPr>
            <a:r>
              <a:rPr lang="de-DE" sz="2800" dirty="0">
                <a:solidFill>
                  <a:schemeClr val="accent4"/>
                </a:solidFill>
              </a:rPr>
              <a:t>Worum geht es in der Situation für die Kinder? </a:t>
            </a:r>
          </a:p>
          <a:p>
            <a:pPr marL="1143000" lvl="1" indent="-457200"/>
            <a:r>
              <a:rPr lang="de-DE" dirty="0"/>
              <a:t>Situation geteilter Aufmerksamkeit</a:t>
            </a:r>
          </a:p>
          <a:p>
            <a:pPr marL="1143000" lvl="1" indent="-457200"/>
            <a:r>
              <a:rPr lang="de-DE" dirty="0"/>
              <a:t>Möglichkeit, in Dialog zu kommen</a:t>
            </a:r>
          </a:p>
          <a:p>
            <a:pPr marL="1143000" lvl="1" indent="-457200"/>
            <a:r>
              <a:rPr lang="de-DE" dirty="0"/>
              <a:t>Anlass zum Erzählen, Fragen, Spekulieren</a:t>
            </a:r>
          </a:p>
          <a:p>
            <a:pPr marL="1143000" lvl="1" indent="-457200"/>
            <a:r>
              <a:rPr lang="de-DE" dirty="0"/>
              <a:t>Themen, Vorstellungen, Ansichten der Kinder</a:t>
            </a:r>
          </a:p>
          <a:p>
            <a:pPr marL="1143000" lvl="1" indent="-457200"/>
            <a:endParaRPr lang="de-DE" dirty="0"/>
          </a:p>
          <a:p>
            <a:pPr>
              <a:lnSpc>
                <a:spcPct val="150000"/>
              </a:lnSpc>
            </a:pPr>
            <a:r>
              <a:rPr lang="de-DE" dirty="0">
                <a:solidFill>
                  <a:schemeClr val="accent4"/>
                </a:solidFill>
              </a:rPr>
              <a:t>„Beim Dialogisch lesen stehen die Redebeiträge der Kinder und euer aktives Zuhören im Mittelpunkt, nicht das Vorlesen selbst.</a:t>
            </a:r>
            <a:br>
              <a:rPr lang="de-DE" dirty="0">
                <a:solidFill>
                  <a:schemeClr val="accent4"/>
                </a:solidFill>
              </a:rPr>
            </a:br>
            <a:r>
              <a:rPr lang="de-DE" dirty="0">
                <a:solidFill>
                  <a:schemeClr val="accent4"/>
                </a:solidFill>
              </a:rPr>
              <a:t>Lasst den Kindern Zeit, folgt ihren Gesprächsangeboten und Bedürfnissen“</a:t>
            </a:r>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5" name="Rechteck 4"/>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83615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D1E48-C8A9-6347-AD3E-7CE4F463419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4D1729-9340-DDD7-E915-45AE7974819C}"/>
              </a:ext>
            </a:extLst>
          </p:cNvPr>
          <p:cNvSpPr>
            <a:spLocks noGrp="1"/>
          </p:cNvSpPr>
          <p:nvPr>
            <p:ph type="title"/>
          </p:nvPr>
        </p:nvSpPr>
        <p:spPr>
          <a:xfrm>
            <a:off x="838200" y="365125"/>
            <a:ext cx="9403080" cy="1129567"/>
          </a:xfrm>
        </p:spPr>
        <p:txBody>
          <a:bodyPr>
            <a:normAutofit fontScale="90000"/>
          </a:bodyPr>
          <a:lstStyle/>
          <a:p>
            <a:r>
              <a:rPr lang="de-DE" b="1" dirty="0">
                <a:solidFill>
                  <a:schemeClr val="accent1"/>
                </a:solidFill>
                <a:latin typeface="Calibri" charset="0"/>
                <a:ea typeface="Calibri" charset="0"/>
                <a:cs typeface="Calibri" charset="0"/>
              </a:rPr>
              <a:t>Das Buch als gemeinsamer Erlebnisraum!</a:t>
            </a:r>
            <a:br>
              <a:rPr lang="de-DE" b="1" dirty="0">
                <a:solidFill>
                  <a:schemeClr val="accent1"/>
                </a:solidFill>
                <a:latin typeface="Calibri" charset="0"/>
                <a:ea typeface="Calibri" charset="0"/>
                <a:cs typeface="Calibri" charset="0"/>
              </a:rPr>
            </a:br>
            <a:endParaRPr lang="de-DE" dirty="0">
              <a:solidFill>
                <a:schemeClr val="accent1"/>
              </a:solidFill>
            </a:endParaRPr>
          </a:p>
        </p:txBody>
      </p:sp>
      <p:sp>
        <p:nvSpPr>
          <p:cNvPr id="5" name="Rechteck 4">
            <a:extLst>
              <a:ext uri="{FF2B5EF4-FFF2-40B4-BE49-F238E27FC236}">
                <a16:creationId xmlns:a16="http://schemas.microsoft.com/office/drawing/2014/main" id="{05CFBB21-0B9A-1F80-47DF-3CAFAC786A8A}"/>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Grafik 8" descr="Ein Bild, das Zeichnung, Handschrift, Entwurf, Lineart enthält.&#10;&#10;KI-generierte Inhalte können fehlerhaft sein.">
            <a:extLst>
              <a:ext uri="{FF2B5EF4-FFF2-40B4-BE49-F238E27FC236}">
                <a16:creationId xmlns:a16="http://schemas.microsoft.com/office/drawing/2014/main" id="{3E74003E-1175-563E-6E74-9E46A895D8D4}"/>
              </a:ext>
            </a:extLst>
          </p:cNvPr>
          <p:cNvPicPr>
            <a:picLocks noChangeAspect="1"/>
          </p:cNvPicPr>
          <p:nvPr/>
        </p:nvPicPr>
        <p:blipFill>
          <a:blip r:embed="rId3"/>
          <a:stretch>
            <a:fillRect/>
          </a:stretch>
        </p:blipFill>
        <p:spPr>
          <a:xfrm>
            <a:off x="5154220" y="1259514"/>
            <a:ext cx="5483447" cy="4112585"/>
          </a:xfrm>
          <a:prstGeom prst="rect">
            <a:avLst/>
          </a:prstGeom>
        </p:spPr>
      </p:pic>
      <p:pic>
        <p:nvPicPr>
          <p:cNvPr id="11" name="Grafik 10" descr="Ein Bild, das Entwurf, Lineart, Darstellung, Handschrift enthält.&#10;&#10;KI-generierte Inhalte können fehlerhaft sein.">
            <a:extLst>
              <a:ext uri="{FF2B5EF4-FFF2-40B4-BE49-F238E27FC236}">
                <a16:creationId xmlns:a16="http://schemas.microsoft.com/office/drawing/2014/main" id="{8AEA1FCA-4B0D-8583-7F2F-D6B8833416BD}"/>
              </a:ext>
            </a:extLst>
          </p:cNvPr>
          <p:cNvPicPr>
            <a:picLocks noChangeAspect="1"/>
          </p:cNvPicPr>
          <p:nvPr/>
        </p:nvPicPr>
        <p:blipFill>
          <a:blip r:embed="rId4"/>
          <a:stretch>
            <a:fillRect/>
          </a:stretch>
        </p:blipFill>
        <p:spPr>
          <a:xfrm>
            <a:off x="1039091" y="986205"/>
            <a:ext cx="3336414" cy="4448551"/>
          </a:xfrm>
          <a:prstGeom prst="rect">
            <a:avLst/>
          </a:prstGeom>
        </p:spPr>
      </p:pic>
      <p:sp>
        <p:nvSpPr>
          <p:cNvPr id="12" name="Textfeld 11">
            <a:extLst>
              <a:ext uri="{FF2B5EF4-FFF2-40B4-BE49-F238E27FC236}">
                <a16:creationId xmlns:a16="http://schemas.microsoft.com/office/drawing/2014/main" id="{5D3EC6B0-DB21-A7C6-BC68-D91C01E7D081}"/>
              </a:ext>
            </a:extLst>
          </p:cNvPr>
          <p:cNvSpPr txBox="1"/>
          <p:nvPr/>
        </p:nvSpPr>
        <p:spPr>
          <a:xfrm>
            <a:off x="978527" y="5594171"/>
            <a:ext cx="2804160" cy="461665"/>
          </a:xfrm>
          <a:prstGeom prst="rect">
            <a:avLst/>
          </a:prstGeom>
          <a:noFill/>
        </p:spPr>
        <p:txBody>
          <a:bodyPr wrap="square" rtlCol="0">
            <a:spAutoFit/>
          </a:bodyPr>
          <a:lstStyle/>
          <a:p>
            <a:r>
              <a:rPr lang="de-DE" sz="2400" b="1" dirty="0">
                <a:solidFill>
                  <a:schemeClr val="accent4"/>
                </a:solidFill>
              </a:rPr>
              <a:t>Vorlesen</a:t>
            </a:r>
          </a:p>
        </p:txBody>
      </p:sp>
      <p:sp>
        <p:nvSpPr>
          <p:cNvPr id="13" name="Textfeld 12">
            <a:extLst>
              <a:ext uri="{FF2B5EF4-FFF2-40B4-BE49-F238E27FC236}">
                <a16:creationId xmlns:a16="http://schemas.microsoft.com/office/drawing/2014/main" id="{DD032460-C25D-282F-F8FB-C50B8C2FB88D}"/>
              </a:ext>
            </a:extLst>
          </p:cNvPr>
          <p:cNvSpPr txBox="1"/>
          <p:nvPr/>
        </p:nvSpPr>
        <p:spPr>
          <a:xfrm>
            <a:off x="5154220" y="5640962"/>
            <a:ext cx="2804160" cy="461665"/>
          </a:xfrm>
          <a:prstGeom prst="rect">
            <a:avLst/>
          </a:prstGeom>
          <a:noFill/>
        </p:spPr>
        <p:txBody>
          <a:bodyPr wrap="square" rtlCol="0">
            <a:spAutoFit/>
          </a:bodyPr>
          <a:lstStyle/>
          <a:p>
            <a:r>
              <a:rPr lang="de-DE" sz="2400" b="1" dirty="0">
                <a:solidFill>
                  <a:schemeClr val="accent4"/>
                </a:solidFill>
              </a:rPr>
              <a:t>Dialogisch lesen</a:t>
            </a:r>
          </a:p>
        </p:txBody>
      </p:sp>
      <p:pic>
        <p:nvPicPr>
          <p:cNvPr id="10" name="Google Shape;241;p38">
            <a:extLst>
              <a:ext uri="{FF2B5EF4-FFF2-40B4-BE49-F238E27FC236}">
                <a16:creationId xmlns:a16="http://schemas.microsoft.com/office/drawing/2014/main" id="{F8FFF1E5-193F-D7C3-C6BA-127FCBBEC426}"/>
              </a:ext>
            </a:extLst>
          </p:cNvPr>
          <p:cNvPicPr preferRelativeResize="0"/>
          <p:nvPr/>
        </p:nvPicPr>
        <p:blipFill>
          <a:blip r:embed="rId5">
            <a:alphaModFix/>
          </a:blip>
          <a:stretch>
            <a:fillRect/>
          </a:stretch>
        </p:blipFill>
        <p:spPr>
          <a:xfrm rot="762192">
            <a:off x="3664244" y="4916758"/>
            <a:ext cx="561244" cy="577749"/>
          </a:xfrm>
          <a:prstGeom prst="rect">
            <a:avLst/>
          </a:prstGeom>
          <a:noFill/>
          <a:ln>
            <a:noFill/>
          </a:ln>
        </p:spPr>
      </p:pic>
      <p:pic>
        <p:nvPicPr>
          <p:cNvPr id="14" name="Google Shape;241;p38">
            <a:extLst>
              <a:ext uri="{FF2B5EF4-FFF2-40B4-BE49-F238E27FC236}">
                <a16:creationId xmlns:a16="http://schemas.microsoft.com/office/drawing/2014/main" id="{668FDB2A-58D3-085E-B0BC-DA12C06CD7A8}"/>
              </a:ext>
            </a:extLst>
          </p:cNvPr>
          <p:cNvPicPr preferRelativeResize="0"/>
          <p:nvPr/>
        </p:nvPicPr>
        <p:blipFill>
          <a:blip r:embed="rId5">
            <a:alphaModFix/>
          </a:blip>
          <a:stretch>
            <a:fillRect/>
          </a:stretch>
        </p:blipFill>
        <p:spPr>
          <a:xfrm rot="762192">
            <a:off x="9532057" y="4977567"/>
            <a:ext cx="572094" cy="479215"/>
          </a:xfrm>
          <a:prstGeom prst="rect">
            <a:avLst/>
          </a:prstGeom>
          <a:noFill/>
          <a:ln>
            <a:noFill/>
          </a:ln>
        </p:spPr>
      </p:pic>
      <p:sp>
        <p:nvSpPr>
          <p:cNvPr id="15" name="Rectangle 1">
            <a:extLst>
              <a:ext uri="{FF2B5EF4-FFF2-40B4-BE49-F238E27FC236}">
                <a16:creationId xmlns:a16="http://schemas.microsoft.com/office/drawing/2014/main" id="{E68590E9-2A42-A045-F96A-110DF7940C53}"/>
              </a:ext>
            </a:extLst>
          </p:cNvPr>
          <p:cNvSpPr>
            <a:spLocks noChangeArrowheads="1"/>
          </p:cNvSpPr>
          <p:nvPr/>
        </p:nvSpPr>
        <p:spPr bwMode="auto">
          <a:xfrm>
            <a:off x="10091814" y="5205633"/>
            <a:ext cx="225274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200" i="0" u="none" strike="noStrike" cap="none" normalizeH="0" baseline="0" dirty="0">
                <a:ln>
                  <a:noFill/>
                </a:ln>
                <a:effectLst/>
                <a:latin typeface="Classic Comic" panose="02000000000000000000" pitchFamily="50" charset="0"/>
              </a:rPr>
              <a:t>© N</a:t>
            </a:r>
            <a:r>
              <a:rPr lang="de-DE" altLang="de-DE" sz="1200" dirty="0">
                <a:latin typeface="Classic Comic" panose="02000000000000000000" pitchFamily="50" charset="0"/>
              </a:rPr>
              <a:t>atascha</a:t>
            </a:r>
            <a:r>
              <a:rPr kumimoji="0" lang="de-DE" altLang="de-DE" sz="1200" i="0" u="none" strike="noStrike" cap="none" normalizeH="0" baseline="0" dirty="0">
                <a:ln>
                  <a:noFill/>
                </a:ln>
                <a:effectLst/>
                <a:latin typeface="Classic Comic" panose="02000000000000000000" pitchFamily="50" charset="0"/>
              </a:rPr>
              <a:t> Welz, Berlin</a:t>
            </a:r>
          </a:p>
        </p:txBody>
      </p:sp>
      <p:sp>
        <p:nvSpPr>
          <p:cNvPr id="16" name="Textfeld 15">
            <a:extLst>
              <a:ext uri="{FF2B5EF4-FFF2-40B4-BE49-F238E27FC236}">
                <a16:creationId xmlns:a16="http://schemas.microsoft.com/office/drawing/2014/main" id="{95311FE3-58B0-3B97-F6E5-1FB4C36943A2}"/>
              </a:ext>
            </a:extLst>
          </p:cNvPr>
          <p:cNvSpPr txBox="1"/>
          <p:nvPr/>
        </p:nvSpPr>
        <p:spPr>
          <a:xfrm>
            <a:off x="845853" y="6488668"/>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1988419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4C4F2-28AC-53F2-CE66-DC64367EC8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030068-A4EF-5AFA-E27C-F82B3AE726B8}"/>
              </a:ext>
            </a:extLst>
          </p:cNvPr>
          <p:cNvSpPr>
            <a:spLocks noGrp="1"/>
          </p:cNvSpPr>
          <p:nvPr>
            <p:ph type="title"/>
          </p:nvPr>
        </p:nvSpPr>
        <p:spPr>
          <a:xfrm>
            <a:off x="838200" y="365125"/>
            <a:ext cx="9403080" cy="1200329"/>
          </a:xfrm>
        </p:spPr>
        <p:txBody>
          <a:bodyPr>
            <a:normAutofit/>
          </a:bodyPr>
          <a:lstStyle/>
          <a:p>
            <a:r>
              <a:rPr lang="de-DE" sz="4000" b="1" dirty="0">
                <a:solidFill>
                  <a:schemeClr val="accent1"/>
                </a:solidFill>
                <a:latin typeface="Calibri" charset="0"/>
                <a:ea typeface="Calibri" charset="0"/>
                <a:cs typeface="Calibri" charset="0"/>
              </a:rPr>
              <a:t>Pädagogisches Handeln</a:t>
            </a:r>
            <a:br>
              <a:rPr lang="de-DE" b="1" dirty="0">
                <a:solidFill>
                  <a:schemeClr val="accent1"/>
                </a:solidFill>
                <a:latin typeface="Calibri" charset="0"/>
                <a:ea typeface="Calibri" charset="0"/>
                <a:cs typeface="Calibri" charset="0"/>
              </a:rPr>
            </a:br>
            <a:r>
              <a:rPr kumimoji="0" lang="de-DE" sz="3200" b="0" i="0" u="none" strike="noStrike" kern="1200" cap="none" spc="0" normalizeH="0" baseline="0" noProof="0" dirty="0">
                <a:ln>
                  <a:noFill/>
                </a:ln>
                <a:solidFill>
                  <a:schemeClr val="accent1"/>
                </a:solidFill>
                <a:effectLst/>
                <a:uLnTx/>
                <a:uFillTx/>
                <a:latin typeface="Calibri" panose="020F0502020204030204"/>
                <a:ea typeface="+mn-ea"/>
                <a:cs typeface="+mn-cs"/>
              </a:rPr>
              <a:t>Dialogisch Lesen (S. 95)</a:t>
            </a:r>
            <a:endParaRPr lang="de-DE" sz="3200" dirty="0">
              <a:solidFill>
                <a:schemeClr val="accent1"/>
              </a:solidFill>
            </a:endParaRPr>
          </a:p>
        </p:txBody>
      </p:sp>
      <p:sp>
        <p:nvSpPr>
          <p:cNvPr id="3" name="Inhaltsplatzhalter 2">
            <a:extLst>
              <a:ext uri="{FF2B5EF4-FFF2-40B4-BE49-F238E27FC236}">
                <a16:creationId xmlns:a16="http://schemas.microsoft.com/office/drawing/2014/main" id="{70972A76-C9CD-FB75-48F9-CDAAF44A1B01}"/>
              </a:ext>
            </a:extLst>
          </p:cNvPr>
          <p:cNvSpPr>
            <a:spLocks noGrp="1"/>
          </p:cNvSpPr>
          <p:nvPr>
            <p:ph idx="1"/>
          </p:nvPr>
        </p:nvSpPr>
        <p:spPr>
          <a:xfrm>
            <a:off x="838200" y="1629813"/>
            <a:ext cx="10960510" cy="4848525"/>
          </a:xfrm>
        </p:spPr>
        <p:txBody>
          <a:bodyPr>
            <a:normAutofit/>
          </a:bodyPr>
          <a:lstStyle/>
          <a:p>
            <a:pPr marL="457200" indent="-457200">
              <a:buFont typeface="Arial" panose="020B0604020202020204" pitchFamily="34" charset="0"/>
              <a:buChar char="•"/>
            </a:pPr>
            <a:r>
              <a:rPr lang="de-DE" sz="2800" dirty="0">
                <a:solidFill>
                  <a:schemeClr val="accent4"/>
                </a:solidFill>
              </a:rPr>
              <a:t>Sprachliche Entwicklung fördern</a:t>
            </a:r>
            <a:br>
              <a:rPr lang="de-DE" sz="2800" dirty="0">
                <a:solidFill>
                  <a:schemeClr val="accent4"/>
                </a:solidFill>
              </a:rPr>
            </a:br>
            <a:r>
              <a:rPr lang="de-DE" sz="2800" dirty="0"/>
              <a:t>Ideen und Themen der Kinder aufgreifen</a:t>
            </a:r>
          </a:p>
          <a:p>
            <a:pPr marL="457200" indent="-457200">
              <a:buFont typeface="Arial" panose="020B0604020202020204" pitchFamily="34" charset="0"/>
              <a:buChar char="•"/>
            </a:pPr>
            <a:endParaRPr lang="de-DE" dirty="0">
              <a:solidFill>
                <a:schemeClr val="accent4"/>
              </a:solidFill>
            </a:endParaRPr>
          </a:p>
          <a:p>
            <a:pPr marL="457200" indent="-457200">
              <a:buFont typeface="Arial" panose="020B0604020202020204" pitchFamily="34" charset="0"/>
              <a:buChar char="•"/>
            </a:pPr>
            <a:r>
              <a:rPr lang="de-DE" sz="2800" dirty="0">
                <a:solidFill>
                  <a:schemeClr val="accent4"/>
                </a:solidFill>
              </a:rPr>
              <a:t>Zum Sprechen ermuntern</a:t>
            </a:r>
            <a:br>
              <a:rPr lang="de-DE" sz="2800" dirty="0">
                <a:solidFill>
                  <a:schemeClr val="accent4"/>
                </a:solidFill>
              </a:rPr>
            </a:br>
            <a:r>
              <a:rPr lang="de-DE" sz="2800" dirty="0"/>
              <a:t>Jüngere Kinder nutzen Bilder und einfache Handlungsabläufe</a:t>
            </a:r>
          </a:p>
          <a:p>
            <a:pPr marL="457200" indent="-457200">
              <a:buFont typeface="Arial" panose="020B0604020202020204" pitchFamily="34" charset="0"/>
              <a:buChar char="•"/>
            </a:pPr>
            <a:endParaRPr lang="de-DE" dirty="0">
              <a:solidFill>
                <a:schemeClr val="accent4"/>
              </a:solidFill>
            </a:endParaRPr>
          </a:p>
          <a:p>
            <a:pPr marL="457200" indent="-457200">
              <a:buFont typeface="Arial" panose="020B0604020202020204" pitchFamily="34" charset="0"/>
              <a:buChar char="•"/>
            </a:pPr>
            <a:r>
              <a:rPr lang="de-DE" sz="2800" dirty="0">
                <a:solidFill>
                  <a:schemeClr val="accent4"/>
                </a:solidFill>
              </a:rPr>
              <a:t>Fragen und Sprachlehrstrategien nutzen</a:t>
            </a:r>
            <a:br>
              <a:rPr lang="de-DE" sz="2800" dirty="0">
                <a:solidFill>
                  <a:schemeClr val="accent4"/>
                </a:solidFill>
              </a:rPr>
            </a:br>
            <a:r>
              <a:rPr lang="de-DE" sz="2800" dirty="0"/>
              <a:t>Offene Fragen, Modellierungstechniken</a:t>
            </a:r>
          </a:p>
          <a:p>
            <a:pPr lvl="1" indent="0">
              <a:buNone/>
            </a:pPr>
            <a:endParaRPr lang="de-DE" dirty="0"/>
          </a:p>
          <a:p>
            <a:pPr lvl="1" indent="0">
              <a:buNone/>
            </a:pPr>
            <a:endParaRPr lang="de-DE" dirty="0"/>
          </a:p>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p:txBody>
      </p:sp>
      <p:sp>
        <p:nvSpPr>
          <p:cNvPr id="5" name="Rechteck 4">
            <a:extLst>
              <a:ext uri="{FF2B5EF4-FFF2-40B4-BE49-F238E27FC236}">
                <a16:creationId xmlns:a16="http://schemas.microsoft.com/office/drawing/2014/main" id="{D3293A92-6B94-D32F-EBEB-9DB78D934D20}"/>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37010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E4D02-C377-B5BD-7D23-BCCC5ED675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E821E1-3608-345D-C8DD-AF800B2E2EDC}"/>
              </a:ext>
            </a:extLst>
          </p:cNvPr>
          <p:cNvSpPr>
            <a:spLocks noGrp="1"/>
          </p:cNvSpPr>
          <p:nvPr>
            <p:ph type="title"/>
          </p:nvPr>
        </p:nvSpPr>
        <p:spPr>
          <a:xfrm>
            <a:off x="838200" y="365125"/>
            <a:ext cx="9403080" cy="732155"/>
          </a:xfrm>
        </p:spPr>
        <p:txBody>
          <a:bodyPr>
            <a:normAutofit/>
          </a:bodyPr>
          <a:lstStyle/>
          <a:p>
            <a:r>
              <a:rPr lang="de-DE" sz="4000" b="1" dirty="0">
                <a:solidFill>
                  <a:schemeClr val="accent1"/>
                </a:solidFill>
                <a:latin typeface="Calibri" charset="0"/>
                <a:ea typeface="Calibri" charset="0"/>
                <a:cs typeface="Calibri" charset="0"/>
              </a:rPr>
              <a:t>Dialogisch lesen, wie geht das? I </a:t>
            </a:r>
            <a:r>
              <a:rPr lang="de-DE" sz="3200" dirty="0">
                <a:solidFill>
                  <a:schemeClr val="accent1"/>
                </a:solidFill>
                <a:latin typeface="Calibri" charset="0"/>
                <a:ea typeface="Calibri" charset="0"/>
                <a:cs typeface="Calibri" charset="0"/>
              </a:rPr>
              <a:t>(S. 97)</a:t>
            </a:r>
            <a:endParaRPr lang="de-DE" sz="3200" dirty="0">
              <a:solidFill>
                <a:schemeClr val="accent1"/>
              </a:solidFill>
            </a:endParaRPr>
          </a:p>
        </p:txBody>
      </p:sp>
      <p:sp>
        <p:nvSpPr>
          <p:cNvPr id="5" name="Rechteck 4">
            <a:extLst>
              <a:ext uri="{FF2B5EF4-FFF2-40B4-BE49-F238E27FC236}">
                <a16:creationId xmlns:a16="http://schemas.microsoft.com/office/drawing/2014/main" id="{CC6A8D4D-197B-F447-3AE8-1CFE6EB26977}"/>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9686DCCF-799D-8FF6-2081-D36978F74DDE}"/>
              </a:ext>
            </a:extLst>
          </p:cNvPr>
          <p:cNvSpPr txBox="1"/>
          <p:nvPr/>
        </p:nvSpPr>
        <p:spPr>
          <a:xfrm>
            <a:off x="955964" y="1097280"/>
            <a:ext cx="9634451" cy="4108817"/>
          </a:xfrm>
          <a:prstGeom prst="rect">
            <a:avLst/>
          </a:prstGeom>
          <a:noFill/>
        </p:spPr>
        <p:txBody>
          <a:bodyPr wrap="square" rtlCol="0">
            <a:spAutoFit/>
          </a:bodyPr>
          <a:lstStyle/>
          <a:p>
            <a:endParaRPr lang="de-DE" sz="2800" dirty="0">
              <a:solidFill>
                <a:schemeClr val="accent4"/>
              </a:solidFill>
            </a:endParaRPr>
          </a:p>
          <a:p>
            <a:r>
              <a:rPr lang="de-DE" sz="2800" dirty="0">
                <a:solidFill>
                  <a:schemeClr val="accent4"/>
                </a:solidFill>
              </a:rPr>
              <a:t>„Setzt auf </a:t>
            </a:r>
            <a:r>
              <a:rPr lang="de-DE" sz="2800" b="1" dirty="0">
                <a:solidFill>
                  <a:schemeClr val="accent4">
                    <a:lumMod val="75000"/>
                  </a:schemeClr>
                </a:solidFill>
              </a:rPr>
              <a:t>Wiederholungen</a:t>
            </a:r>
            <a:r>
              <a:rPr lang="de-DE" sz="2800" dirty="0">
                <a:solidFill>
                  <a:schemeClr val="accent4"/>
                </a:solidFill>
              </a:rPr>
              <a:t>. </a:t>
            </a:r>
          </a:p>
          <a:p>
            <a:r>
              <a:rPr lang="de-DE" sz="2800" dirty="0">
                <a:solidFill>
                  <a:schemeClr val="accent4"/>
                </a:solidFill>
              </a:rPr>
              <a:t>Gerade Kinder, die wenig Erfahrungen mit Büchern oder geringe Sprachkenntnisse haben, profitieren davon, wenn ihr das gleiche Buch immer wieder miteinander lest und darüber sprecht. </a:t>
            </a:r>
          </a:p>
          <a:p>
            <a:endParaRPr lang="de-DE" sz="2800" dirty="0">
              <a:solidFill>
                <a:schemeClr val="accent4"/>
              </a:solidFill>
            </a:endParaRPr>
          </a:p>
          <a:p>
            <a:r>
              <a:rPr lang="de-DE" sz="2800" dirty="0">
                <a:solidFill>
                  <a:schemeClr val="accent4"/>
                </a:solidFill>
              </a:rPr>
              <a:t>Schenkt den Kindern eure volle </a:t>
            </a:r>
            <a:r>
              <a:rPr lang="de-DE" sz="2800" b="1" dirty="0">
                <a:solidFill>
                  <a:schemeClr val="accent4">
                    <a:lumMod val="75000"/>
                  </a:schemeClr>
                </a:solidFill>
              </a:rPr>
              <a:t>Aufmerksamkeit</a:t>
            </a:r>
            <a:r>
              <a:rPr lang="de-DE" sz="2800" dirty="0">
                <a:solidFill>
                  <a:schemeClr val="accent4"/>
                </a:solidFill>
              </a:rPr>
              <a:t>, hört genau zu und nehmt euch genügend Zeit zum Betrachten, Nachdenken und Reden.“</a:t>
            </a:r>
          </a:p>
          <a:p>
            <a:r>
              <a:rPr lang="de-DE" sz="900" dirty="0">
                <a:solidFill>
                  <a:schemeClr val="accent4"/>
                </a:solidFill>
              </a:rPr>
              <a:t>(BBP, S. 97, </a:t>
            </a:r>
            <a:r>
              <a:rPr lang="de-DE" sz="900" dirty="0" err="1">
                <a:solidFill>
                  <a:schemeClr val="accent4"/>
                </a:solidFill>
              </a:rPr>
              <a:t>HdA</a:t>
            </a:r>
            <a:r>
              <a:rPr lang="de-DE" sz="900" dirty="0">
                <a:solidFill>
                  <a:schemeClr val="accent4"/>
                </a:solidFill>
              </a:rPr>
              <a:t>)</a:t>
            </a:r>
          </a:p>
        </p:txBody>
      </p:sp>
    </p:spTree>
    <p:extLst>
      <p:ext uri="{BB962C8B-B14F-4D97-AF65-F5344CB8AC3E}">
        <p14:creationId xmlns:p14="http://schemas.microsoft.com/office/powerpoint/2010/main" val="354906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E4D02-C377-B5BD-7D23-BCCC5ED6750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2E821E1-3608-345D-C8DD-AF800B2E2EDC}"/>
              </a:ext>
            </a:extLst>
          </p:cNvPr>
          <p:cNvSpPr>
            <a:spLocks noGrp="1"/>
          </p:cNvSpPr>
          <p:nvPr>
            <p:ph type="title"/>
          </p:nvPr>
        </p:nvSpPr>
        <p:spPr>
          <a:xfrm>
            <a:off x="838200" y="365125"/>
            <a:ext cx="9403080" cy="732155"/>
          </a:xfrm>
        </p:spPr>
        <p:txBody>
          <a:bodyPr>
            <a:normAutofit/>
          </a:bodyPr>
          <a:lstStyle/>
          <a:p>
            <a:r>
              <a:rPr lang="de-DE" sz="4000" b="1" dirty="0">
                <a:solidFill>
                  <a:schemeClr val="accent1"/>
                </a:solidFill>
                <a:latin typeface="Calibri" charset="0"/>
                <a:ea typeface="Calibri" charset="0"/>
                <a:cs typeface="Calibri" charset="0"/>
              </a:rPr>
              <a:t>Dialogisch lesen, wie geht das? II </a:t>
            </a:r>
            <a:r>
              <a:rPr lang="de-DE" sz="3200" dirty="0">
                <a:solidFill>
                  <a:schemeClr val="accent1"/>
                </a:solidFill>
                <a:latin typeface="Calibri" charset="0"/>
                <a:ea typeface="Calibri" charset="0"/>
                <a:cs typeface="Calibri" charset="0"/>
              </a:rPr>
              <a:t>(S. 97)</a:t>
            </a:r>
            <a:endParaRPr lang="de-DE" sz="3200" dirty="0">
              <a:solidFill>
                <a:schemeClr val="accent1"/>
              </a:solidFill>
            </a:endParaRPr>
          </a:p>
        </p:txBody>
      </p:sp>
      <p:sp>
        <p:nvSpPr>
          <p:cNvPr id="5" name="Rechteck 4">
            <a:extLst>
              <a:ext uri="{FF2B5EF4-FFF2-40B4-BE49-F238E27FC236}">
                <a16:creationId xmlns:a16="http://schemas.microsoft.com/office/drawing/2014/main" id="{CC6A8D4D-197B-F447-3AE8-1CFE6EB26977}"/>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a:extLst>
              <a:ext uri="{FF2B5EF4-FFF2-40B4-BE49-F238E27FC236}">
                <a16:creationId xmlns:a16="http://schemas.microsoft.com/office/drawing/2014/main" id="{9686DCCF-799D-8FF6-2081-D36978F74DDE}"/>
              </a:ext>
            </a:extLst>
          </p:cNvPr>
          <p:cNvSpPr txBox="1"/>
          <p:nvPr/>
        </p:nvSpPr>
        <p:spPr>
          <a:xfrm>
            <a:off x="955964" y="989870"/>
            <a:ext cx="9634451" cy="4878259"/>
          </a:xfrm>
          <a:prstGeom prst="rect">
            <a:avLst/>
          </a:prstGeom>
          <a:noFill/>
        </p:spPr>
        <p:txBody>
          <a:bodyPr wrap="square" rtlCol="0">
            <a:spAutoFit/>
          </a:bodyPr>
          <a:lstStyle/>
          <a:p>
            <a:endParaRPr lang="de-DE" sz="2200" dirty="0">
              <a:solidFill>
                <a:schemeClr val="accent4"/>
              </a:solidFill>
            </a:endParaRPr>
          </a:p>
          <a:p>
            <a:r>
              <a:rPr lang="de-DE" sz="2800" dirty="0">
                <a:solidFill>
                  <a:schemeClr val="accent4"/>
                </a:solidFill>
              </a:rPr>
              <a:t>„Wenn ihr den Kindern eine Frage stellt oder einen anderen Impuls zum Sprechen gebt, </a:t>
            </a:r>
            <a:r>
              <a:rPr lang="de-DE" sz="2800" b="1" dirty="0">
                <a:solidFill>
                  <a:schemeClr val="accent4">
                    <a:lumMod val="75000"/>
                  </a:schemeClr>
                </a:solidFill>
              </a:rPr>
              <a:t>wartet doppelt so lange wie sonst</a:t>
            </a:r>
            <a:r>
              <a:rPr lang="de-DE" sz="2800" dirty="0">
                <a:solidFill>
                  <a:schemeClr val="accent4"/>
                </a:solidFill>
              </a:rPr>
              <a:t>.</a:t>
            </a:r>
          </a:p>
          <a:p>
            <a:endParaRPr lang="de-DE" sz="2800" dirty="0">
              <a:solidFill>
                <a:schemeClr val="accent4"/>
              </a:solidFill>
            </a:endParaRPr>
          </a:p>
          <a:p>
            <a:r>
              <a:rPr lang="de-DE" sz="2800" dirty="0">
                <a:solidFill>
                  <a:schemeClr val="accent4"/>
                </a:solidFill>
              </a:rPr>
              <a:t>Kinder machen häufig die Erfahrung, im Gespräch mit Erwachsenen herausfinden zu müssen, was „richtige“ Antworten sind. </a:t>
            </a:r>
          </a:p>
          <a:p>
            <a:endParaRPr lang="de-DE" sz="2800" dirty="0">
              <a:solidFill>
                <a:schemeClr val="accent4"/>
              </a:solidFill>
            </a:endParaRPr>
          </a:p>
          <a:p>
            <a:r>
              <a:rPr lang="de-DE" sz="2800" dirty="0">
                <a:solidFill>
                  <a:schemeClr val="accent4"/>
                </a:solidFill>
              </a:rPr>
              <a:t>Zeigt den Kindern, </a:t>
            </a:r>
            <a:r>
              <a:rPr lang="de-DE" sz="2800" b="1" dirty="0">
                <a:solidFill>
                  <a:schemeClr val="accent4">
                    <a:lumMod val="75000"/>
                  </a:schemeClr>
                </a:solidFill>
              </a:rPr>
              <a:t>dass jede Antwort willkommen ist </a:t>
            </a:r>
            <a:r>
              <a:rPr lang="de-DE" sz="2800" dirty="0">
                <a:solidFill>
                  <a:schemeClr val="accent4"/>
                </a:solidFill>
              </a:rPr>
              <a:t>und dass Spekulieren, Flunkern oder Fantasieren Spaß macht. </a:t>
            </a:r>
          </a:p>
          <a:p>
            <a:r>
              <a:rPr lang="de-DE" sz="2800" dirty="0">
                <a:solidFill>
                  <a:schemeClr val="accent4"/>
                </a:solidFill>
              </a:rPr>
              <a:t>Achtet darauf, wie lange sich die Kinder konzentrieren können.“</a:t>
            </a:r>
          </a:p>
          <a:p>
            <a:r>
              <a:rPr lang="de-DE" sz="900" dirty="0">
                <a:solidFill>
                  <a:schemeClr val="accent4"/>
                </a:solidFill>
              </a:rPr>
              <a:t>(BBP, S. 97, </a:t>
            </a:r>
            <a:r>
              <a:rPr lang="de-DE" sz="900" dirty="0" err="1">
                <a:solidFill>
                  <a:schemeClr val="accent4"/>
                </a:solidFill>
              </a:rPr>
              <a:t>HdA</a:t>
            </a:r>
            <a:r>
              <a:rPr lang="de-DE" sz="900" dirty="0">
                <a:solidFill>
                  <a:schemeClr val="accent4"/>
                </a:solidFill>
              </a:rPr>
              <a:t>)</a:t>
            </a:r>
          </a:p>
        </p:txBody>
      </p:sp>
    </p:spTree>
    <p:extLst>
      <p:ext uri="{BB962C8B-B14F-4D97-AF65-F5344CB8AC3E}">
        <p14:creationId xmlns:p14="http://schemas.microsoft.com/office/powerpoint/2010/main" val="4236714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B62133-F869-41BA-A5E0-CBF8753CE2E7}"/>
              </a:ext>
            </a:extLst>
          </p:cNvPr>
          <p:cNvSpPr>
            <a:spLocks noGrp="1"/>
          </p:cNvSpPr>
          <p:nvPr>
            <p:ph type="title"/>
          </p:nvPr>
        </p:nvSpPr>
        <p:spPr/>
        <p:txBody>
          <a:bodyPr>
            <a:normAutofit/>
          </a:bodyPr>
          <a:lstStyle/>
          <a:p>
            <a:r>
              <a:rPr lang="de-DE" sz="3200" b="1" dirty="0">
                <a:solidFill>
                  <a:schemeClr val="accent1"/>
                </a:solidFill>
                <a:latin typeface="Calibri" charset="0"/>
                <a:ea typeface="Calibri" charset="0"/>
                <a:cs typeface="Calibri" charset="0"/>
              </a:rPr>
              <a:t> </a:t>
            </a:r>
            <a:r>
              <a:rPr lang="de-DE" sz="4000" b="1" dirty="0">
                <a:solidFill>
                  <a:schemeClr val="accent1"/>
                </a:solidFill>
                <a:latin typeface="Calibri" charset="0"/>
                <a:ea typeface="Calibri" charset="0"/>
                <a:cs typeface="Calibri" charset="0"/>
              </a:rPr>
              <a:t>Kinder-Aussagen </a:t>
            </a:r>
            <a:r>
              <a:rPr lang="de-DE" sz="3200" dirty="0">
                <a:solidFill>
                  <a:schemeClr val="accent1"/>
                </a:solidFill>
                <a:latin typeface="Calibri" charset="0"/>
                <a:ea typeface="Calibri" charset="0"/>
                <a:cs typeface="Calibri" charset="0"/>
              </a:rPr>
              <a:t>(S. 99)</a:t>
            </a:r>
          </a:p>
        </p:txBody>
      </p:sp>
      <p:sp>
        <p:nvSpPr>
          <p:cNvPr id="3" name="Inhaltsplatzhalter 2">
            <a:extLst>
              <a:ext uri="{FF2B5EF4-FFF2-40B4-BE49-F238E27FC236}">
                <a16:creationId xmlns:a16="http://schemas.microsoft.com/office/drawing/2014/main" id="{71A954D3-65D1-42EF-87CD-BF7ED2E76942}"/>
              </a:ext>
            </a:extLst>
          </p:cNvPr>
          <p:cNvSpPr>
            <a:spLocks noGrp="1"/>
          </p:cNvSpPr>
          <p:nvPr>
            <p:ph idx="1"/>
          </p:nvPr>
        </p:nvSpPr>
        <p:spPr>
          <a:xfrm>
            <a:off x="671146" y="1521069"/>
            <a:ext cx="10515600" cy="5117123"/>
          </a:xfrm>
        </p:spPr>
        <p:txBody>
          <a:bodyPr>
            <a:normAutofit fontScale="85000" lnSpcReduction="10000"/>
          </a:bodyPr>
          <a:lstStyle/>
          <a:p>
            <a:pPr>
              <a:lnSpc>
                <a:spcPct val="160000"/>
              </a:lnSpc>
            </a:pPr>
            <a:r>
              <a:rPr lang="de-DE" dirty="0">
                <a:solidFill>
                  <a:schemeClr val="accent4"/>
                </a:solidFill>
              </a:rPr>
              <a:t>„Ich mag Vorlesen, weil ich dann in die Geschichten reingehen kann. Ich war auf einer Insel. Da war ein Einhorn. Die Geschichte war in meinem Kopf.“ (Tim)  </a:t>
            </a:r>
          </a:p>
          <a:p>
            <a:pPr>
              <a:lnSpc>
                <a:spcPct val="160000"/>
              </a:lnSpc>
            </a:pPr>
            <a:r>
              <a:rPr lang="de-DE" dirty="0">
                <a:solidFill>
                  <a:schemeClr val="accent3">
                    <a:lumMod val="75000"/>
                  </a:schemeClr>
                </a:solidFill>
              </a:rPr>
              <a:t>„Vorlesen ist langweilig.“ (Aaron) </a:t>
            </a:r>
          </a:p>
          <a:p>
            <a:pPr>
              <a:lnSpc>
                <a:spcPct val="160000"/>
              </a:lnSpc>
            </a:pPr>
            <a:r>
              <a:rPr lang="de-DE" dirty="0">
                <a:solidFill>
                  <a:schemeClr val="accent4">
                    <a:lumMod val="75000"/>
                  </a:schemeClr>
                </a:solidFill>
              </a:rPr>
              <a:t>„Ich mag Vorlesen, wenn die Geschichten kurz sind.“ (Sina) </a:t>
            </a:r>
          </a:p>
          <a:p>
            <a:pPr>
              <a:lnSpc>
                <a:spcPct val="160000"/>
              </a:lnSpc>
            </a:pPr>
            <a:r>
              <a:rPr lang="de-DE" dirty="0">
                <a:solidFill>
                  <a:schemeClr val="accent2">
                    <a:lumMod val="60000"/>
                    <a:lumOff val="40000"/>
                  </a:schemeClr>
                </a:solidFill>
              </a:rPr>
              <a:t>„Ich nehme ein Buch aus dem Regal und Dagmar geht dann auf das Sofa und liest richtig gut vor. Ich finde gut, dass man darüber auch reden kann über die Geschichte. Und man darf sich auch manchmal auf den Schoß von Dagmar setzen.“ (Lovis)</a:t>
            </a:r>
          </a:p>
          <a:p>
            <a:endParaRPr lang="de-DE" dirty="0"/>
          </a:p>
        </p:txBody>
      </p:sp>
      <p:sp>
        <p:nvSpPr>
          <p:cNvPr id="4" name="Rechteck 3">
            <a:extLst>
              <a:ext uri="{FF2B5EF4-FFF2-40B4-BE49-F238E27FC236}">
                <a16:creationId xmlns:a16="http://schemas.microsoft.com/office/drawing/2014/main" id="{A048D913-5A27-4E33-95AE-773CD584C04D}"/>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4699080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DDA0276-EF94-3470-342C-29759F5E541C}"/>
              </a:ext>
            </a:extLst>
          </p:cNvPr>
          <p:cNvPicPr>
            <a:picLocks noChangeAspect="1"/>
          </p:cNvPicPr>
          <p:nvPr/>
        </p:nvPicPr>
        <p:blipFill>
          <a:blip r:embed="rId3"/>
          <a:stretch>
            <a:fillRect/>
          </a:stretch>
        </p:blipFill>
        <p:spPr>
          <a:xfrm>
            <a:off x="1966356" y="1456757"/>
            <a:ext cx="7783286" cy="4735186"/>
          </a:xfrm>
          <a:prstGeom prst="rect">
            <a:avLst/>
          </a:prstGeom>
        </p:spPr>
      </p:pic>
      <p:sp>
        <p:nvSpPr>
          <p:cNvPr id="4" name="Titel 3">
            <a:extLst>
              <a:ext uri="{FF2B5EF4-FFF2-40B4-BE49-F238E27FC236}">
                <a16:creationId xmlns:a16="http://schemas.microsoft.com/office/drawing/2014/main" id="{06281D7E-11CE-AED1-B002-122CC14ECA0C}"/>
              </a:ext>
            </a:extLst>
          </p:cNvPr>
          <p:cNvSpPr>
            <a:spLocks noGrp="1"/>
          </p:cNvSpPr>
          <p:nvPr>
            <p:ph type="title"/>
          </p:nvPr>
        </p:nvSpPr>
        <p:spPr/>
        <p:txBody>
          <a:bodyPr/>
          <a:lstStyle/>
          <a:p>
            <a:r>
              <a:rPr lang="de-DE" sz="4000" b="1" dirty="0">
                <a:solidFill>
                  <a:srgbClr val="F8C522"/>
                </a:solidFill>
                <a:latin typeface="+mn-lt"/>
              </a:rPr>
              <a:t>Praxisbeispiel</a:t>
            </a:r>
            <a:r>
              <a:rPr lang="de-DE" dirty="0">
                <a:latin typeface="+mn-lt"/>
              </a:rPr>
              <a:t> </a:t>
            </a:r>
            <a:r>
              <a:rPr lang="de-DE" sz="3200" dirty="0">
                <a:solidFill>
                  <a:srgbClr val="F8C522"/>
                </a:solidFill>
                <a:latin typeface="+mn-lt"/>
              </a:rPr>
              <a:t>(S. 98)</a:t>
            </a:r>
            <a:endParaRPr lang="de-DE" sz="3200" dirty="0"/>
          </a:p>
        </p:txBody>
      </p:sp>
    </p:spTree>
    <p:extLst>
      <p:ext uri="{BB962C8B-B14F-4D97-AF65-F5344CB8AC3E}">
        <p14:creationId xmlns:p14="http://schemas.microsoft.com/office/powerpoint/2010/main" val="22116669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0049A-FBA7-A3BC-588C-D1495D5A2C4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8E815721-0D24-C4A3-5D0F-8747390055D5}"/>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D90EC8A7-219F-C9D3-2BDB-D8ED46F43E98}"/>
              </a:ext>
            </a:extLst>
          </p:cNvPr>
          <p:cNvPicPr>
            <a:picLocks noChangeAspect="1"/>
          </p:cNvPicPr>
          <p:nvPr/>
        </p:nvPicPr>
        <p:blipFill>
          <a:blip r:embed="rId3"/>
          <a:srcRect l="1948" t="8393" r="25134" b="2469"/>
          <a:stretch>
            <a:fillRect/>
          </a:stretch>
        </p:blipFill>
        <p:spPr>
          <a:xfrm>
            <a:off x="802178" y="349134"/>
            <a:ext cx="6882938" cy="6000408"/>
          </a:xfrm>
          <a:prstGeom prst="rect">
            <a:avLst/>
          </a:prstGeom>
        </p:spPr>
      </p:pic>
      <p:sp>
        <p:nvSpPr>
          <p:cNvPr id="2" name="Titel 1">
            <a:extLst>
              <a:ext uri="{FF2B5EF4-FFF2-40B4-BE49-F238E27FC236}">
                <a16:creationId xmlns:a16="http://schemas.microsoft.com/office/drawing/2014/main" id="{E0199513-B43C-2A37-EB2F-89EBD55D6AF5}"/>
              </a:ext>
            </a:extLst>
          </p:cNvPr>
          <p:cNvSpPr>
            <a:spLocks noGrp="1"/>
          </p:cNvSpPr>
          <p:nvPr>
            <p:ph type="title"/>
          </p:nvPr>
        </p:nvSpPr>
        <p:spPr>
          <a:xfrm>
            <a:off x="7685116" y="1432877"/>
            <a:ext cx="3251662" cy="1325563"/>
          </a:xfrm>
        </p:spPr>
        <p:txBody>
          <a:bodyPr>
            <a:normAutofit/>
          </a:bodyPr>
          <a:lstStyle/>
          <a:p>
            <a:r>
              <a:rPr lang="de-DE" sz="4000" b="1" dirty="0">
                <a:solidFill>
                  <a:schemeClr val="accent1"/>
                </a:solidFill>
                <a:latin typeface="Calibri" charset="0"/>
                <a:ea typeface="Calibri" charset="0"/>
                <a:cs typeface="Calibri" charset="0"/>
              </a:rPr>
              <a:t>Vorsicht!</a:t>
            </a:r>
            <a:r>
              <a:rPr lang="de-DE" sz="3200" b="1" dirty="0">
                <a:solidFill>
                  <a:schemeClr val="accent1"/>
                </a:solidFill>
                <a:latin typeface="Calibri" charset="0"/>
                <a:ea typeface="Calibri" charset="0"/>
                <a:cs typeface="Calibri" charset="0"/>
              </a:rPr>
              <a:t> </a:t>
            </a:r>
            <a:r>
              <a:rPr lang="de-DE" sz="3200" dirty="0">
                <a:solidFill>
                  <a:schemeClr val="accent1"/>
                </a:solidFill>
                <a:latin typeface="Calibri" charset="0"/>
                <a:ea typeface="Calibri" charset="0"/>
                <a:cs typeface="Calibri" charset="0"/>
              </a:rPr>
              <a:t>(S. 99)</a:t>
            </a:r>
          </a:p>
        </p:txBody>
      </p:sp>
      <p:pic>
        <p:nvPicPr>
          <p:cNvPr id="10" name="Grafik 9">
            <a:extLst>
              <a:ext uri="{FF2B5EF4-FFF2-40B4-BE49-F238E27FC236}">
                <a16:creationId xmlns:a16="http://schemas.microsoft.com/office/drawing/2014/main" id="{4F687E00-D037-4F44-BAF0-28E62DCD99E7}"/>
              </a:ext>
            </a:extLst>
          </p:cNvPr>
          <p:cNvPicPr>
            <a:picLocks noChangeAspect="1"/>
          </p:cNvPicPr>
          <p:nvPr/>
        </p:nvPicPr>
        <p:blipFill>
          <a:blip r:embed="rId4"/>
          <a:stretch>
            <a:fillRect/>
          </a:stretch>
        </p:blipFill>
        <p:spPr>
          <a:xfrm>
            <a:off x="7889560" y="242725"/>
            <a:ext cx="819264" cy="828791"/>
          </a:xfrm>
          <a:prstGeom prst="rect">
            <a:avLst/>
          </a:prstGeom>
        </p:spPr>
      </p:pic>
    </p:spTree>
    <p:extLst>
      <p:ext uri="{BB962C8B-B14F-4D97-AF65-F5344CB8AC3E}">
        <p14:creationId xmlns:p14="http://schemas.microsoft.com/office/powerpoint/2010/main" val="3177617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6ED24-F1F3-5F80-8C0A-A500FC180F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88EB7CC-46A5-420E-D771-82B2ADD018C9}"/>
              </a:ext>
            </a:extLst>
          </p:cNvPr>
          <p:cNvSpPr>
            <a:spLocks noGrp="1"/>
          </p:cNvSpPr>
          <p:nvPr>
            <p:ph type="title"/>
          </p:nvPr>
        </p:nvSpPr>
        <p:spPr>
          <a:xfrm>
            <a:off x="838200" y="-288231"/>
            <a:ext cx="10515600" cy="6195332"/>
          </a:xfrm>
        </p:spPr>
        <p:txBody>
          <a:bodyPr>
            <a:normAutofit/>
          </a:bodyPr>
          <a:lstStyle/>
          <a:p>
            <a:r>
              <a:rPr lang="de-DE" sz="3200" b="1" dirty="0">
                <a:solidFill>
                  <a:schemeClr val="accent1"/>
                </a:solidFill>
                <a:latin typeface="Calibri" charset="0"/>
                <a:ea typeface="Calibri" charset="0"/>
                <a:cs typeface="Calibri" charset="0"/>
              </a:rPr>
              <a:t>Welche Vorlese- Situation erinnert ihr aus eurer eigenen Kindheit?</a:t>
            </a:r>
            <a:br>
              <a:rPr lang="de-DE" sz="3200" b="1" dirty="0">
                <a:solidFill>
                  <a:schemeClr val="accent1"/>
                </a:solidFill>
                <a:latin typeface="Calibri" charset="0"/>
                <a:ea typeface="Calibri" charset="0"/>
                <a:cs typeface="Calibri" charset="0"/>
              </a:rPr>
            </a:br>
            <a:r>
              <a:rPr lang="de-DE" sz="3200" b="1" dirty="0">
                <a:solidFill>
                  <a:schemeClr val="accent1"/>
                </a:solidFill>
                <a:latin typeface="Calibri" charset="0"/>
                <a:ea typeface="Calibri" charset="0"/>
                <a:cs typeface="Calibri" charset="0"/>
              </a:rPr>
              <a:t>Was hat euch besonders gefallen, oder was gar nicht?</a:t>
            </a: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r>
              <a:rPr lang="de-DE" sz="3200" b="1" dirty="0">
                <a:solidFill>
                  <a:schemeClr val="accent1"/>
                </a:solidFill>
                <a:latin typeface="Calibri" charset="0"/>
                <a:ea typeface="Calibri" charset="0"/>
                <a:cs typeface="Calibri" charset="0"/>
              </a:rPr>
              <a:t>Was bedeutet das für die Gestaltung guter Vorlese- Situationen mit den Kindern heute?</a:t>
            </a: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r>
              <a:rPr lang="de-DE" sz="3200" b="1" dirty="0">
                <a:solidFill>
                  <a:schemeClr val="accent1"/>
                </a:solidFill>
                <a:latin typeface="Calibri" charset="0"/>
                <a:ea typeface="Calibri" charset="0"/>
                <a:cs typeface="Calibri" charset="0"/>
              </a:rPr>
              <a:t>						</a:t>
            </a:r>
            <a:r>
              <a:rPr lang="de-DE" sz="3200" b="1" dirty="0">
                <a:solidFill>
                  <a:schemeClr val="accent1">
                    <a:lumMod val="75000"/>
                  </a:schemeClr>
                </a:solidFill>
                <a:latin typeface="Calibri" charset="0"/>
                <a:ea typeface="Calibri" charset="0"/>
                <a:cs typeface="Calibri" charset="0"/>
              </a:rPr>
              <a:t>Tauscht euch in </a:t>
            </a:r>
            <a:br>
              <a:rPr lang="de-DE" sz="3200" b="1" dirty="0">
                <a:solidFill>
                  <a:schemeClr val="accent1">
                    <a:lumMod val="75000"/>
                  </a:schemeClr>
                </a:solidFill>
                <a:latin typeface="Calibri" charset="0"/>
                <a:ea typeface="Calibri" charset="0"/>
                <a:cs typeface="Calibri" charset="0"/>
              </a:rPr>
            </a:br>
            <a:r>
              <a:rPr lang="de-DE" sz="3200" b="1" dirty="0">
                <a:solidFill>
                  <a:schemeClr val="accent1">
                    <a:lumMod val="75000"/>
                  </a:schemeClr>
                </a:solidFill>
                <a:latin typeface="Calibri" charset="0"/>
                <a:ea typeface="Calibri" charset="0"/>
                <a:cs typeface="Calibri" charset="0"/>
              </a:rPr>
              <a:t>						Murmelrunden aus…</a:t>
            </a:r>
          </a:p>
        </p:txBody>
      </p:sp>
      <p:sp>
        <p:nvSpPr>
          <p:cNvPr id="4" name="Rechteck 3">
            <a:extLst>
              <a:ext uri="{FF2B5EF4-FFF2-40B4-BE49-F238E27FC236}">
                <a16:creationId xmlns:a16="http://schemas.microsoft.com/office/drawing/2014/main" id="{92BD5460-371E-2CF0-45B2-A95A90BD9C4B}"/>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C18CDA3-D739-0981-8214-6ACB88F9ABE1}"/>
              </a:ext>
            </a:extLst>
          </p:cNvPr>
          <p:cNvPicPr>
            <a:picLocks noChangeAspect="1"/>
          </p:cNvPicPr>
          <p:nvPr/>
        </p:nvPicPr>
        <p:blipFill>
          <a:blip r:embed="rId3"/>
          <a:stretch>
            <a:fillRect/>
          </a:stretch>
        </p:blipFill>
        <p:spPr>
          <a:xfrm>
            <a:off x="838200" y="3568794"/>
            <a:ext cx="3567734" cy="2963404"/>
          </a:xfrm>
          <a:prstGeom prst="rect">
            <a:avLst/>
          </a:prstGeom>
        </p:spPr>
      </p:pic>
      <p:sp>
        <p:nvSpPr>
          <p:cNvPr id="10" name="Textfeld 9">
            <a:extLst>
              <a:ext uri="{FF2B5EF4-FFF2-40B4-BE49-F238E27FC236}">
                <a16:creationId xmlns:a16="http://schemas.microsoft.com/office/drawing/2014/main" id="{6765EC53-3846-27C7-5EE1-EBF44DC4AEBC}"/>
              </a:ext>
            </a:extLst>
          </p:cNvPr>
          <p:cNvSpPr txBox="1"/>
          <p:nvPr/>
        </p:nvSpPr>
        <p:spPr>
          <a:xfrm>
            <a:off x="734028" y="6524959"/>
            <a:ext cx="2761736" cy="230832"/>
          </a:xfrm>
          <a:prstGeom prst="rect">
            <a:avLst/>
          </a:prstGeom>
          <a:noFill/>
        </p:spPr>
        <p:txBody>
          <a:bodyPr wrap="square" rtlCol="0">
            <a:spAutoFit/>
          </a:bodyPr>
          <a:lstStyle/>
          <a:p>
            <a:r>
              <a:rPr lang="de-DE" sz="900" dirty="0"/>
              <a:t>Brandenburger Bildungsplan S.101, Sebastian </a:t>
            </a:r>
            <a:r>
              <a:rPr lang="de-DE" sz="900" dirty="0" err="1"/>
              <a:t>Treytnar</a:t>
            </a:r>
            <a:endParaRPr lang="de-DE" sz="900" dirty="0"/>
          </a:p>
        </p:txBody>
      </p:sp>
    </p:spTree>
    <p:extLst>
      <p:ext uri="{BB962C8B-B14F-4D97-AF65-F5344CB8AC3E}">
        <p14:creationId xmlns:p14="http://schemas.microsoft.com/office/powerpoint/2010/main" val="3373801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7E1B6-A8B4-2B49-FE50-B60EA1ED88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CC41B6-1538-BBC1-FF69-D7219DEA43BD}"/>
              </a:ext>
            </a:extLst>
          </p:cNvPr>
          <p:cNvSpPr>
            <a:spLocks noGrp="1"/>
          </p:cNvSpPr>
          <p:nvPr>
            <p:ph type="title"/>
          </p:nvPr>
        </p:nvSpPr>
        <p:spPr>
          <a:xfrm>
            <a:off x="542925" y="155575"/>
            <a:ext cx="10515600" cy="2758441"/>
          </a:xfrm>
        </p:spPr>
        <p:txBody>
          <a:bodyPr>
            <a:normAutofit/>
          </a:bodyPr>
          <a:lstStyle/>
          <a:p>
            <a:r>
              <a:rPr lang="de-DE" sz="4000" b="1" dirty="0">
                <a:solidFill>
                  <a:schemeClr val="accent1"/>
                </a:solidFill>
                <a:latin typeface="Calibri" charset="0"/>
                <a:ea typeface="Calibri" charset="0"/>
                <a:cs typeface="Calibri" charset="0"/>
              </a:rPr>
              <a:t>Dialogisches Vorlesen – Sprachentwicklung</a:t>
            </a: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endParaRPr lang="de-DE" sz="3200" b="1" dirty="0">
              <a:solidFill>
                <a:schemeClr val="accent1">
                  <a:lumMod val="75000"/>
                </a:schemeClr>
              </a:solidFill>
              <a:latin typeface="Calibri" charset="0"/>
              <a:ea typeface="Calibri" charset="0"/>
              <a:cs typeface="Calibri" charset="0"/>
            </a:endParaRPr>
          </a:p>
        </p:txBody>
      </p:sp>
      <p:sp>
        <p:nvSpPr>
          <p:cNvPr id="4" name="Rechteck 3">
            <a:extLst>
              <a:ext uri="{FF2B5EF4-FFF2-40B4-BE49-F238E27FC236}">
                <a16:creationId xmlns:a16="http://schemas.microsoft.com/office/drawing/2014/main" id="{E347A00E-2261-5624-2B41-912DDA018F72}"/>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795A08F0-1AA7-32A7-2573-F2FFAABE7014}"/>
              </a:ext>
            </a:extLst>
          </p:cNvPr>
          <p:cNvSpPr txBox="1"/>
          <p:nvPr/>
        </p:nvSpPr>
        <p:spPr>
          <a:xfrm>
            <a:off x="1926680" y="5781288"/>
            <a:ext cx="3633076" cy="246221"/>
          </a:xfrm>
          <a:prstGeom prst="rect">
            <a:avLst/>
          </a:prstGeom>
          <a:noFill/>
        </p:spPr>
        <p:txBody>
          <a:bodyPr wrap="square" rtlCol="0">
            <a:spAutoFit/>
          </a:bodyPr>
          <a:lstStyle/>
          <a:p>
            <a:r>
              <a:rPr lang="de-DE" sz="1000" dirty="0"/>
              <a:t>Brandenburger Bildungsplan, S. 191, Sebastian </a:t>
            </a:r>
            <a:r>
              <a:rPr lang="de-DE" sz="1000" dirty="0" err="1"/>
              <a:t>Treytnar</a:t>
            </a:r>
            <a:endParaRPr lang="de-DE" sz="1000" dirty="0"/>
          </a:p>
        </p:txBody>
      </p:sp>
      <p:pic>
        <p:nvPicPr>
          <p:cNvPr id="9" name="Grafik 8">
            <a:extLst>
              <a:ext uri="{FF2B5EF4-FFF2-40B4-BE49-F238E27FC236}">
                <a16:creationId xmlns:a16="http://schemas.microsoft.com/office/drawing/2014/main" id="{1B360387-4485-C88A-51FE-7C9969701D65}"/>
              </a:ext>
            </a:extLst>
          </p:cNvPr>
          <p:cNvPicPr>
            <a:picLocks noChangeAspect="1"/>
          </p:cNvPicPr>
          <p:nvPr/>
        </p:nvPicPr>
        <p:blipFill>
          <a:blip r:embed="rId3"/>
          <a:stretch>
            <a:fillRect/>
          </a:stretch>
        </p:blipFill>
        <p:spPr>
          <a:xfrm>
            <a:off x="2007703" y="1470648"/>
            <a:ext cx="6194307" cy="4307632"/>
          </a:xfrm>
          <a:prstGeom prst="rect">
            <a:avLst/>
          </a:prstGeom>
        </p:spPr>
      </p:pic>
    </p:spTree>
    <p:extLst>
      <p:ext uri="{BB962C8B-B14F-4D97-AF65-F5344CB8AC3E}">
        <p14:creationId xmlns:p14="http://schemas.microsoft.com/office/powerpoint/2010/main" val="24770298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9631703" y="535456"/>
            <a:ext cx="2259622" cy="4854228"/>
          </a:xfrm>
        </p:spPr>
        <p:txBody>
          <a:bodyPr>
            <a:normAutofit fontScale="90000"/>
          </a:bodyPr>
          <a:lstStyle/>
          <a:p>
            <a:r>
              <a:rPr lang="de-DE" sz="3100" b="1" dirty="0">
                <a:solidFill>
                  <a:schemeClr val="accent1"/>
                </a:solidFill>
                <a:latin typeface="Calibri" charset="0"/>
                <a:ea typeface="Calibri" charset="0"/>
                <a:cs typeface="Calibri" charset="0"/>
              </a:rPr>
              <a:t>Sprachlehr-</a:t>
            </a:r>
            <a:br>
              <a:rPr lang="de-DE" sz="3100" b="1" dirty="0">
                <a:solidFill>
                  <a:schemeClr val="accent1"/>
                </a:solidFill>
                <a:latin typeface="Calibri" charset="0"/>
                <a:ea typeface="Calibri" charset="0"/>
                <a:cs typeface="Calibri" charset="0"/>
              </a:rPr>
            </a:br>
            <a:r>
              <a:rPr lang="de-DE" sz="3100" b="1" dirty="0">
                <a:solidFill>
                  <a:schemeClr val="accent1"/>
                </a:solidFill>
                <a:latin typeface="Calibri" charset="0"/>
                <a:ea typeface="Calibri" charset="0"/>
                <a:cs typeface="Calibri" charset="0"/>
              </a:rPr>
              <a:t>Strategien I</a:t>
            </a:r>
            <a:br>
              <a:rPr lang="de-DE" sz="3100" b="1" dirty="0">
                <a:solidFill>
                  <a:schemeClr val="accent1"/>
                </a:solidFill>
                <a:latin typeface="Calibri" charset="0"/>
                <a:ea typeface="Calibri" charset="0"/>
                <a:cs typeface="Calibri" charset="0"/>
              </a:rPr>
            </a:br>
            <a:r>
              <a:rPr lang="de-DE" sz="2700" dirty="0">
                <a:solidFill>
                  <a:schemeClr val="accent1"/>
                </a:solidFill>
                <a:latin typeface="Calibri" charset="0"/>
                <a:ea typeface="Calibri" charset="0"/>
                <a:cs typeface="Calibri" charset="0"/>
              </a:rPr>
              <a:t>(S. 96)</a:t>
            </a:r>
            <a:br>
              <a:rPr lang="de-DE" sz="2800" b="1" dirty="0">
                <a:solidFill>
                  <a:schemeClr val="accent1"/>
                </a:solidFill>
                <a:latin typeface="Calibri" charset="0"/>
                <a:ea typeface="Calibri" charset="0"/>
                <a:cs typeface="Calibri" charset="0"/>
              </a:rPr>
            </a:b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Korrektives Feedback</a:t>
            </a:r>
            <a:br>
              <a:rPr lang="de-DE" sz="2800" b="1" dirty="0">
                <a:solidFill>
                  <a:schemeClr val="accent1"/>
                </a:solidFill>
                <a:latin typeface="Calibri" charset="0"/>
                <a:ea typeface="Calibri" charset="0"/>
                <a:cs typeface="Calibri" charset="0"/>
              </a:rPr>
            </a:b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Präsentation</a:t>
            </a:r>
            <a:br>
              <a:rPr lang="de-DE" sz="2800" b="1" dirty="0">
                <a:solidFill>
                  <a:schemeClr val="accent1"/>
                </a:solidFill>
                <a:latin typeface="Calibri" charset="0"/>
                <a:ea typeface="Calibri" charset="0"/>
                <a:cs typeface="Calibri" charset="0"/>
              </a:rPr>
            </a:b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Erweiterung</a:t>
            </a:r>
            <a:br>
              <a:rPr lang="de-DE" sz="2800" b="1" dirty="0">
                <a:solidFill>
                  <a:schemeClr val="accent1"/>
                </a:solidFill>
                <a:latin typeface="Calibri" charset="0"/>
                <a:ea typeface="Calibri" charset="0"/>
                <a:cs typeface="Calibri" charset="0"/>
              </a:rPr>
            </a:b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Worte schenken</a:t>
            </a:r>
            <a:br>
              <a:rPr lang="de-DE" sz="2800" b="1" dirty="0">
                <a:solidFill>
                  <a:schemeClr val="accent1"/>
                </a:solidFill>
                <a:latin typeface="Calibri" charset="0"/>
                <a:ea typeface="Calibri" charset="0"/>
                <a:cs typeface="Calibri" charset="0"/>
              </a:rPr>
            </a:br>
            <a:br>
              <a:rPr lang="de-DE" sz="4900" dirty="0"/>
            </a:br>
            <a:endParaRPr lang="de-DE" sz="2900" dirty="0">
              <a:solidFill>
                <a:prstClr val="black"/>
              </a:solidFill>
              <a:latin typeface="Calibri" panose="020F0502020204030204"/>
              <a:ea typeface="+mn-ea"/>
              <a:cs typeface="+mn-cs"/>
            </a:endParaRPr>
          </a:p>
        </p:txBody>
      </p:sp>
      <p:sp>
        <p:nvSpPr>
          <p:cNvPr id="6" name="Rechteck 5"/>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grpSp>
        <p:nvGrpSpPr>
          <p:cNvPr id="3" name="Gruppieren 2">
            <a:extLst>
              <a:ext uri="{FF2B5EF4-FFF2-40B4-BE49-F238E27FC236}">
                <a16:creationId xmlns:a16="http://schemas.microsoft.com/office/drawing/2014/main" id="{2F129AA9-1D1C-4680-E242-420D4CFEB8B6}"/>
              </a:ext>
            </a:extLst>
          </p:cNvPr>
          <p:cNvGrpSpPr/>
          <p:nvPr/>
        </p:nvGrpSpPr>
        <p:grpSpPr>
          <a:xfrm>
            <a:off x="54216" y="173939"/>
            <a:ext cx="9208075" cy="6096232"/>
            <a:chOff x="54216" y="173939"/>
            <a:chExt cx="9208075" cy="6096232"/>
          </a:xfrm>
        </p:grpSpPr>
        <p:pic>
          <p:nvPicPr>
            <p:cNvPr id="10" name="Grafik 9">
              <a:extLst>
                <a:ext uri="{FF2B5EF4-FFF2-40B4-BE49-F238E27FC236}">
                  <a16:creationId xmlns:a16="http://schemas.microsoft.com/office/drawing/2014/main" id="{AE9446FB-0477-06E4-AE47-F1CAC4045F1D}"/>
                </a:ext>
              </a:extLst>
            </p:cNvPr>
            <p:cNvPicPr>
              <a:picLocks noChangeAspect="1"/>
            </p:cNvPicPr>
            <p:nvPr/>
          </p:nvPicPr>
          <p:blipFill>
            <a:blip r:embed="rId3"/>
            <a:srcRect t="58093" b="2997"/>
            <a:stretch/>
          </p:blipFill>
          <p:spPr>
            <a:xfrm>
              <a:off x="54216" y="1582614"/>
              <a:ext cx="9208069" cy="4687557"/>
            </a:xfrm>
            <a:prstGeom prst="rect">
              <a:avLst/>
            </a:prstGeom>
          </p:spPr>
        </p:pic>
        <p:pic>
          <p:nvPicPr>
            <p:cNvPr id="9" name="Grafik 8">
              <a:extLst>
                <a:ext uri="{FF2B5EF4-FFF2-40B4-BE49-F238E27FC236}">
                  <a16:creationId xmlns:a16="http://schemas.microsoft.com/office/drawing/2014/main" id="{B1E9BB85-075F-0FF4-DB31-D5BF5F677970}"/>
                </a:ext>
              </a:extLst>
            </p:cNvPr>
            <p:cNvPicPr>
              <a:picLocks noChangeAspect="1"/>
            </p:cNvPicPr>
            <p:nvPr/>
          </p:nvPicPr>
          <p:blipFill>
            <a:blip r:embed="rId3"/>
            <a:srcRect b="87815"/>
            <a:stretch>
              <a:fillRect/>
            </a:stretch>
          </p:blipFill>
          <p:spPr>
            <a:xfrm>
              <a:off x="54221" y="173939"/>
              <a:ext cx="9208070" cy="1467944"/>
            </a:xfrm>
            <a:prstGeom prst="rect">
              <a:avLst/>
            </a:prstGeom>
          </p:spPr>
        </p:pic>
        <p:cxnSp>
          <p:nvCxnSpPr>
            <p:cNvPr id="5" name="Gerader Verbinder 4">
              <a:extLst>
                <a:ext uri="{FF2B5EF4-FFF2-40B4-BE49-F238E27FC236}">
                  <a16:creationId xmlns:a16="http://schemas.microsoft.com/office/drawing/2014/main" id="{5097CD91-3B43-ABB6-5C49-EFA3BBE854E5}"/>
                </a:ext>
              </a:extLst>
            </p:cNvPr>
            <p:cNvCxnSpPr>
              <a:cxnSpLocks/>
            </p:cNvCxnSpPr>
            <p:nvPr/>
          </p:nvCxnSpPr>
          <p:spPr>
            <a:xfrm>
              <a:off x="152985" y="6270171"/>
              <a:ext cx="9048206" cy="0"/>
            </a:xfrm>
            <a:prstGeom prst="line">
              <a:avLst/>
            </a:prstGeom>
            <a:ln w="28575">
              <a:solidFill>
                <a:schemeClr val="bg1">
                  <a:lumMod val="50000"/>
                </a:schemeClr>
              </a:solidFill>
            </a:ln>
          </p:spPr>
          <p:style>
            <a:lnRef idx="1">
              <a:schemeClr val="dk1"/>
            </a:lnRef>
            <a:fillRef idx="0">
              <a:schemeClr val="dk1"/>
            </a:fillRef>
            <a:effectRef idx="0">
              <a:schemeClr val="dk1"/>
            </a:effectRef>
            <a:fontRef idx="minor">
              <a:schemeClr val="tx1"/>
            </a:fontRef>
          </p:style>
        </p:cxnSp>
      </p:grpSp>
      <p:sp>
        <p:nvSpPr>
          <p:cNvPr id="4" name="Textfeld 3">
            <a:extLst>
              <a:ext uri="{FF2B5EF4-FFF2-40B4-BE49-F238E27FC236}">
                <a16:creationId xmlns:a16="http://schemas.microsoft.com/office/drawing/2014/main" id="{D6FBCD51-0CE5-A967-E624-3567799D79ED}"/>
              </a:ext>
            </a:extLst>
          </p:cNvPr>
          <p:cNvSpPr txBox="1"/>
          <p:nvPr/>
        </p:nvSpPr>
        <p:spPr>
          <a:xfrm>
            <a:off x="54221" y="6270171"/>
            <a:ext cx="2761736" cy="276999"/>
          </a:xfrm>
          <a:prstGeom prst="rect">
            <a:avLst/>
          </a:prstGeom>
          <a:noFill/>
        </p:spPr>
        <p:txBody>
          <a:bodyPr wrap="square" rtlCol="0">
            <a:spAutoFit/>
          </a:bodyPr>
          <a:lstStyle/>
          <a:p>
            <a:r>
              <a:rPr lang="de-DE" sz="1200" dirty="0"/>
              <a:t>Brandenburger Bildungsplan S. 96</a:t>
            </a:r>
          </a:p>
        </p:txBody>
      </p:sp>
    </p:spTree>
    <p:extLst>
      <p:ext uri="{BB962C8B-B14F-4D97-AF65-F5344CB8AC3E}">
        <p14:creationId xmlns:p14="http://schemas.microsoft.com/office/powerpoint/2010/main" val="20597875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E9B99-D857-4F44-0F7B-031A32FDB7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989775A-95E7-7253-E0D5-48ADF8D4697E}"/>
              </a:ext>
            </a:extLst>
          </p:cNvPr>
          <p:cNvSpPr>
            <a:spLocks noGrp="1"/>
          </p:cNvSpPr>
          <p:nvPr>
            <p:ph type="title"/>
          </p:nvPr>
        </p:nvSpPr>
        <p:spPr>
          <a:xfrm>
            <a:off x="9128334" y="712720"/>
            <a:ext cx="2376570" cy="5338946"/>
          </a:xfrm>
        </p:spPr>
        <p:txBody>
          <a:bodyPr>
            <a:normAutofit fontScale="90000"/>
          </a:bodyPr>
          <a:lstStyle/>
          <a:p>
            <a:r>
              <a:rPr lang="de-DE" sz="3100" b="1" dirty="0">
                <a:solidFill>
                  <a:schemeClr val="accent1"/>
                </a:solidFill>
                <a:latin typeface="Calibri" charset="0"/>
                <a:ea typeface="Calibri" charset="0"/>
                <a:cs typeface="Calibri" charset="0"/>
              </a:rPr>
              <a:t>Sprachlehr-</a:t>
            </a:r>
            <a:br>
              <a:rPr lang="de-DE" sz="3100" b="1" dirty="0">
                <a:solidFill>
                  <a:schemeClr val="accent1"/>
                </a:solidFill>
                <a:latin typeface="Calibri" charset="0"/>
                <a:ea typeface="Calibri" charset="0"/>
                <a:cs typeface="Calibri" charset="0"/>
              </a:rPr>
            </a:br>
            <a:r>
              <a:rPr lang="de-DE" sz="3100" b="1" dirty="0">
                <a:solidFill>
                  <a:schemeClr val="accent1"/>
                </a:solidFill>
                <a:latin typeface="Calibri" charset="0"/>
                <a:ea typeface="Calibri" charset="0"/>
                <a:cs typeface="Calibri" charset="0"/>
              </a:rPr>
              <a:t>Strategien II</a:t>
            </a:r>
            <a:r>
              <a:rPr lang="de-DE" sz="3200" b="1" dirty="0">
                <a:solidFill>
                  <a:schemeClr val="accent1"/>
                </a:solidFill>
                <a:latin typeface="Calibri" charset="0"/>
                <a:ea typeface="Calibri" charset="0"/>
                <a:cs typeface="Calibri" charset="0"/>
              </a:rPr>
              <a:t> </a:t>
            </a:r>
            <a:r>
              <a:rPr lang="de-DE" sz="2700" dirty="0">
                <a:solidFill>
                  <a:schemeClr val="accent1"/>
                </a:solidFill>
                <a:latin typeface="Calibri" charset="0"/>
                <a:ea typeface="Calibri" charset="0"/>
                <a:cs typeface="Calibri" charset="0"/>
              </a:rPr>
              <a:t>(S.96)</a:t>
            </a:r>
            <a:br>
              <a:rPr lang="de-DE" sz="3200" b="1" dirty="0">
                <a:solidFill>
                  <a:schemeClr val="accent1"/>
                </a:solidFill>
                <a:latin typeface="Calibri" charset="0"/>
                <a:ea typeface="Calibri" charset="0"/>
                <a:cs typeface="Calibri" charset="0"/>
              </a:rPr>
            </a:br>
            <a:br>
              <a:rPr lang="de-DE" sz="32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Fragen…</a:t>
            </a: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 um zum Dialog anzuregen, zu spekulieren</a:t>
            </a:r>
            <a:br>
              <a:rPr lang="de-DE" sz="2800" b="1" dirty="0">
                <a:solidFill>
                  <a:schemeClr val="accent1"/>
                </a:solidFill>
                <a:latin typeface="Calibri" charset="0"/>
                <a:ea typeface="Calibri" charset="0"/>
                <a:cs typeface="Calibri" charset="0"/>
              </a:rPr>
            </a:b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…um sprachliche Formen anzuregen</a:t>
            </a:r>
            <a:br>
              <a:rPr lang="de-DE" sz="2800" b="1" dirty="0">
                <a:solidFill>
                  <a:schemeClr val="accent1"/>
                </a:solidFill>
                <a:latin typeface="Calibri" charset="0"/>
                <a:ea typeface="Calibri" charset="0"/>
                <a:cs typeface="Calibri" charset="0"/>
              </a:rPr>
            </a:br>
            <a:r>
              <a:rPr lang="de-DE" sz="2800" b="1" dirty="0">
                <a:solidFill>
                  <a:schemeClr val="accent1"/>
                </a:solidFill>
                <a:latin typeface="Calibri" charset="0"/>
                <a:ea typeface="Calibri" charset="0"/>
                <a:cs typeface="Calibri" charset="0"/>
              </a:rPr>
              <a:t>(z.B. Vergangenheit, Nebensatz…)</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B562DD06-E05E-B705-94EA-DC7CDC8BD0C2}"/>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grpSp>
        <p:nvGrpSpPr>
          <p:cNvPr id="3" name="Gruppieren 2">
            <a:extLst>
              <a:ext uri="{FF2B5EF4-FFF2-40B4-BE49-F238E27FC236}">
                <a16:creationId xmlns:a16="http://schemas.microsoft.com/office/drawing/2014/main" id="{3A56F426-7DB5-FC35-B41C-AADC02C6581B}"/>
              </a:ext>
            </a:extLst>
          </p:cNvPr>
          <p:cNvGrpSpPr/>
          <p:nvPr/>
        </p:nvGrpSpPr>
        <p:grpSpPr>
          <a:xfrm>
            <a:off x="98181" y="-20061"/>
            <a:ext cx="8595641" cy="6311678"/>
            <a:chOff x="98181" y="-20061"/>
            <a:chExt cx="8595641" cy="6311678"/>
          </a:xfrm>
        </p:grpSpPr>
        <p:pic>
          <p:nvPicPr>
            <p:cNvPr id="9" name="Grafik 8">
              <a:extLst>
                <a:ext uri="{FF2B5EF4-FFF2-40B4-BE49-F238E27FC236}">
                  <a16:creationId xmlns:a16="http://schemas.microsoft.com/office/drawing/2014/main" id="{0EA0E19A-71AB-D497-EC60-CADC8A1D248D}"/>
                </a:ext>
              </a:extLst>
            </p:cNvPr>
            <p:cNvPicPr>
              <a:picLocks noChangeAspect="1"/>
            </p:cNvPicPr>
            <p:nvPr/>
          </p:nvPicPr>
          <p:blipFill>
            <a:blip r:embed="rId3"/>
            <a:srcRect t="1" b="43875"/>
            <a:stretch/>
          </p:blipFill>
          <p:spPr>
            <a:xfrm>
              <a:off x="98181" y="-20061"/>
              <a:ext cx="8595641" cy="6311678"/>
            </a:xfrm>
            <a:prstGeom prst="rect">
              <a:avLst/>
            </a:prstGeom>
          </p:spPr>
        </p:pic>
        <p:cxnSp>
          <p:nvCxnSpPr>
            <p:cNvPr id="5" name="Gerader Verbinder 4">
              <a:extLst>
                <a:ext uri="{FF2B5EF4-FFF2-40B4-BE49-F238E27FC236}">
                  <a16:creationId xmlns:a16="http://schemas.microsoft.com/office/drawing/2014/main" id="{A4F6BA82-147E-8A9C-D37A-739280C27E2A}"/>
                </a:ext>
              </a:extLst>
            </p:cNvPr>
            <p:cNvCxnSpPr>
              <a:cxnSpLocks/>
            </p:cNvCxnSpPr>
            <p:nvPr/>
          </p:nvCxnSpPr>
          <p:spPr>
            <a:xfrm>
              <a:off x="171450" y="6282092"/>
              <a:ext cx="8474747"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 name="Textfeld 3">
            <a:extLst>
              <a:ext uri="{FF2B5EF4-FFF2-40B4-BE49-F238E27FC236}">
                <a16:creationId xmlns:a16="http://schemas.microsoft.com/office/drawing/2014/main" id="{2DEEA386-B802-3A80-887F-A86F465C76CD}"/>
              </a:ext>
            </a:extLst>
          </p:cNvPr>
          <p:cNvSpPr txBox="1"/>
          <p:nvPr/>
        </p:nvSpPr>
        <p:spPr>
          <a:xfrm>
            <a:off x="171450" y="6291617"/>
            <a:ext cx="2761736" cy="276999"/>
          </a:xfrm>
          <a:prstGeom prst="rect">
            <a:avLst/>
          </a:prstGeom>
          <a:noFill/>
        </p:spPr>
        <p:txBody>
          <a:bodyPr wrap="square" rtlCol="0">
            <a:spAutoFit/>
          </a:bodyPr>
          <a:lstStyle/>
          <a:p>
            <a:r>
              <a:rPr lang="de-DE" sz="1200" dirty="0"/>
              <a:t>Brandenburger Bildungsplan S. 96</a:t>
            </a:r>
          </a:p>
        </p:txBody>
      </p:sp>
    </p:spTree>
    <p:extLst>
      <p:ext uri="{BB962C8B-B14F-4D97-AF65-F5344CB8AC3E}">
        <p14:creationId xmlns:p14="http://schemas.microsoft.com/office/powerpoint/2010/main" val="1766887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sp>
        <p:nvSpPr>
          <p:cNvPr id="990" name="Google Shape;990;p136"/>
          <p:cNvSpPr txBox="1"/>
          <p:nvPr/>
        </p:nvSpPr>
        <p:spPr>
          <a:xfrm>
            <a:off x="688200" y="217726"/>
            <a:ext cx="10815600" cy="6473220"/>
          </a:xfrm>
          <a:prstGeom prst="rect">
            <a:avLst/>
          </a:prstGeom>
          <a:noFill/>
          <a:ln>
            <a:noFill/>
          </a:ln>
        </p:spPr>
        <p:txBody>
          <a:bodyPr spcFirstLastPara="1" wrap="square" lIns="121900" tIns="121900" rIns="121900" bIns="121900" anchor="t" anchorCtr="0">
            <a:noAutofit/>
          </a:bodyPr>
          <a:lstStyle/>
          <a:p>
            <a:r>
              <a:rPr lang="de" sz="2800" b="1" dirty="0">
                <a:solidFill>
                  <a:schemeClr val="accent1"/>
                </a:solidFill>
                <a:latin typeface="Roboto"/>
                <a:ea typeface="Roboto"/>
                <a:cs typeface="Roboto"/>
                <a:sym typeface="Roboto"/>
              </a:rPr>
              <a:t>Bilderbuchbetrachtung zur Sprachförderung und Diagnostik</a:t>
            </a:r>
            <a:endParaRPr sz="2800" b="1" dirty="0">
              <a:solidFill>
                <a:schemeClr val="accent5"/>
              </a:solidFill>
              <a:latin typeface="Roboto"/>
              <a:ea typeface="Roboto"/>
              <a:cs typeface="Roboto"/>
              <a:sym typeface="Roboto"/>
            </a:endParaRPr>
          </a:p>
          <a:p>
            <a:endParaRPr lang="de-DE" sz="2800" b="1" dirty="0">
              <a:solidFill>
                <a:schemeClr val="dk2"/>
              </a:solidFill>
              <a:latin typeface="Roboto"/>
              <a:ea typeface="Roboto"/>
              <a:cs typeface="Roboto"/>
              <a:sym typeface="Roboto"/>
            </a:endParaRPr>
          </a:p>
          <a:p>
            <a:r>
              <a:rPr lang="de-DE" sz="2400" b="1" dirty="0">
                <a:solidFill>
                  <a:schemeClr val="bg2"/>
                </a:solidFill>
                <a:latin typeface="Roboto"/>
                <a:ea typeface="Roboto"/>
                <a:cs typeface="Roboto"/>
                <a:sym typeface="Roboto"/>
              </a:rPr>
              <a:t>Wortschatz: </a:t>
            </a:r>
          </a:p>
          <a:p>
            <a:r>
              <a:rPr lang="de-DE" sz="2000" dirty="0">
                <a:solidFill>
                  <a:schemeClr val="dk2"/>
                </a:solidFill>
                <a:latin typeface="Roboto"/>
                <a:ea typeface="Roboto"/>
                <a:cs typeface="Roboto"/>
                <a:sym typeface="Roboto"/>
              </a:rPr>
              <a:t>Wer ist denn das? </a:t>
            </a:r>
            <a:br>
              <a:rPr lang="de-DE" sz="2000" dirty="0">
                <a:solidFill>
                  <a:schemeClr val="dk2"/>
                </a:solidFill>
                <a:latin typeface="Roboto"/>
                <a:ea typeface="Roboto"/>
                <a:cs typeface="Roboto"/>
                <a:sym typeface="Roboto"/>
              </a:rPr>
            </a:br>
            <a:r>
              <a:rPr lang="de-DE" sz="2000" dirty="0">
                <a:solidFill>
                  <a:schemeClr val="dk2"/>
                </a:solidFill>
                <a:latin typeface="Roboto"/>
                <a:ea typeface="Roboto"/>
                <a:cs typeface="Roboto"/>
                <a:sym typeface="Roboto"/>
              </a:rPr>
              <a:t>Alternativ Fragen: Ein Hund, oder eine Katze?</a:t>
            </a:r>
          </a:p>
          <a:p>
            <a:endParaRPr sz="2000" dirty="0">
              <a:solidFill>
                <a:schemeClr val="dk2"/>
              </a:solidFill>
              <a:latin typeface="Roboto"/>
              <a:ea typeface="Roboto"/>
              <a:cs typeface="Roboto"/>
              <a:sym typeface="Roboto"/>
            </a:endParaRPr>
          </a:p>
          <a:p>
            <a:r>
              <a:rPr lang="de-DE" sz="2400" b="1" dirty="0">
                <a:solidFill>
                  <a:schemeClr val="accent5"/>
                </a:solidFill>
                <a:latin typeface="Roboto"/>
                <a:ea typeface="Roboto"/>
                <a:cs typeface="Roboto"/>
                <a:sym typeface="Roboto"/>
              </a:rPr>
              <a:t>E</a:t>
            </a:r>
            <a:r>
              <a:rPr lang="de" sz="2400" b="1" dirty="0">
                <a:solidFill>
                  <a:schemeClr val="accent5"/>
                </a:solidFill>
                <a:latin typeface="Roboto"/>
                <a:ea typeface="Roboto"/>
                <a:cs typeface="Roboto"/>
                <a:sym typeface="Roboto"/>
              </a:rPr>
              <a:t>infache Frage:</a:t>
            </a:r>
            <a:endParaRPr sz="2400" b="1" dirty="0">
              <a:solidFill>
                <a:schemeClr val="accent5"/>
              </a:solidFill>
              <a:latin typeface="Roboto"/>
              <a:ea typeface="Roboto"/>
              <a:cs typeface="Roboto"/>
              <a:sym typeface="Roboto"/>
            </a:endParaRPr>
          </a:p>
          <a:p>
            <a:r>
              <a:rPr lang="de-DE" sz="2000" dirty="0">
                <a:solidFill>
                  <a:schemeClr val="dk2"/>
                </a:solidFill>
                <a:latin typeface="Roboto"/>
                <a:ea typeface="Roboto"/>
                <a:cs typeface="Roboto"/>
                <a:sym typeface="Roboto"/>
              </a:rPr>
              <a:t>Was macht der Hund? 	Er spielt  (mit dem Ball)</a:t>
            </a:r>
          </a:p>
          <a:p>
            <a:endParaRPr lang="de-DE" sz="2000" dirty="0">
              <a:solidFill>
                <a:schemeClr val="dk2"/>
              </a:solidFill>
              <a:latin typeface="Roboto"/>
              <a:ea typeface="Roboto"/>
              <a:cs typeface="Roboto"/>
              <a:sym typeface="Roboto"/>
            </a:endParaRPr>
          </a:p>
          <a:p>
            <a:r>
              <a:rPr lang="de-DE" sz="2000" dirty="0">
                <a:solidFill>
                  <a:schemeClr val="dk2"/>
                </a:solidFill>
                <a:latin typeface="Roboto"/>
                <a:ea typeface="Roboto"/>
                <a:cs typeface="Roboto"/>
                <a:sym typeface="Roboto"/>
              </a:rPr>
              <a:t>Präsens, Substantiv, Verb (einfacher Aussagesatz als Antwort)</a:t>
            </a:r>
          </a:p>
          <a:p>
            <a:endParaRPr lang="de-DE" sz="2400" dirty="0">
              <a:solidFill>
                <a:schemeClr val="dk2"/>
              </a:solidFill>
              <a:latin typeface="Roboto"/>
              <a:ea typeface="Roboto"/>
              <a:cs typeface="Roboto"/>
              <a:sym typeface="Roboto"/>
            </a:endParaRPr>
          </a:p>
          <a:p>
            <a:r>
              <a:rPr lang="de-DE" sz="2400" b="1" dirty="0">
                <a:solidFill>
                  <a:schemeClr val="accent5"/>
                </a:solidFill>
                <a:latin typeface="Roboto"/>
                <a:ea typeface="Roboto"/>
                <a:cs typeface="Roboto"/>
                <a:sym typeface="Roboto"/>
              </a:rPr>
              <a:t>Komplexere Frage:</a:t>
            </a:r>
            <a:endParaRPr sz="2400" b="1" dirty="0">
              <a:solidFill>
                <a:schemeClr val="accent5"/>
              </a:solidFill>
              <a:latin typeface="Roboto"/>
              <a:ea typeface="Roboto"/>
              <a:cs typeface="Roboto"/>
              <a:sym typeface="Roboto"/>
            </a:endParaRPr>
          </a:p>
          <a:p>
            <a:r>
              <a:rPr lang="de" sz="2000" dirty="0">
                <a:solidFill>
                  <a:schemeClr val="dk2"/>
                </a:solidFill>
                <a:latin typeface="Roboto"/>
                <a:ea typeface="Roboto"/>
                <a:cs typeface="Roboto"/>
                <a:sym typeface="Roboto"/>
              </a:rPr>
              <a:t>Was hat der Hund gemacht? Er hat mit dem Ball gespielt.  (Vergangenheit)</a:t>
            </a:r>
          </a:p>
          <a:p>
            <a:r>
              <a:rPr lang="de-DE" sz="2000" dirty="0">
                <a:solidFill>
                  <a:schemeClr val="dk2"/>
                </a:solidFill>
                <a:latin typeface="Roboto"/>
                <a:ea typeface="Roboto"/>
                <a:cs typeface="Roboto"/>
                <a:sym typeface="Roboto"/>
              </a:rPr>
              <a:t>A</a:t>
            </a:r>
            <a:r>
              <a:rPr lang="de" sz="2000" dirty="0">
                <a:solidFill>
                  <a:schemeClr val="dk2"/>
                </a:solidFill>
                <a:latin typeface="Roboto"/>
                <a:ea typeface="Roboto"/>
                <a:cs typeface="Roboto"/>
                <a:sym typeface="Roboto"/>
              </a:rPr>
              <a:t>uch: Er hat in das Wald gegeht.</a:t>
            </a:r>
          </a:p>
          <a:p>
            <a:endParaRPr lang="de" sz="2000" dirty="0">
              <a:solidFill>
                <a:schemeClr val="dk2"/>
              </a:solidFill>
              <a:latin typeface="Roboto"/>
              <a:ea typeface="Roboto"/>
              <a:cs typeface="Roboto"/>
              <a:sym typeface="Roboto"/>
            </a:endParaRPr>
          </a:p>
          <a:p>
            <a:r>
              <a:rPr lang="de" sz="2000" dirty="0">
                <a:solidFill>
                  <a:schemeClr val="dk2"/>
                </a:solidFill>
                <a:latin typeface="Roboto"/>
                <a:ea typeface="Roboto"/>
                <a:cs typeface="Roboto"/>
                <a:sym typeface="Roboto"/>
              </a:rPr>
              <a:t>Warum spielt der Hund mit dem Ball? Weil es ihm Spaß macht…</a:t>
            </a:r>
          </a:p>
          <a:p>
            <a:r>
              <a:rPr lang="de" sz="2000" dirty="0">
                <a:solidFill>
                  <a:schemeClr val="dk2"/>
                </a:solidFill>
                <a:latin typeface="Roboto"/>
                <a:ea typeface="Roboto"/>
                <a:cs typeface="Roboto"/>
                <a:sym typeface="Roboto"/>
              </a:rPr>
              <a:t>(Nebensatz)</a:t>
            </a:r>
          </a:p>
          <a:p>
            <a:endParaRPr lang="de" sz="2400" b="1" dirty="0">
              <a:solidFill>
                <a:schemeClr val="dk2"/>
              </a:solidFill>
              <a:latin typeface="Roboto"/>
              <a:ea typeface="Roboto"/>
              <a:cs typeface="Roboto"/>
              <a:sym typeface="Roboto"/>
            </a:endParaRPr>
          </a:p>
        </p:txBody>
      </p:sp>
      <p:sp>
        <p:nvSpPr>
          <p:cNvPr id="3" name="Rechteck 2">
            <a:extLst>
              <a:ext uri="{FF2B5EF4-FFF2-40B4-BE49-F238E27FC236}">
                <a16:creationId xmlns:a16="http://schemas.microsoft.com/office/drawing/2014/main" id="{644E85CF-BF68-56FD-0E29-99749F5958BC}"/>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77CD-30B0-E9BA-7DF9-CF8A5CDE9AE8}"/>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9F0D143E-DE3C-0B81-A1A9-75E888AA9E97}"/>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9" name="Grafik 8" descr="Ein Bild, das Entwurf, Lineart, Handschrift, Darstellung enthält.&#10;&#10;KI-generierte Inhalte können fehlerhaft sein.">
            <a:extLst>
              <a:ext uri="{FF2B5EF4-FFF2-40B4-BE49-F238E27FC236}">
                <a16:creationId xmlns:a16="http://schemas.microsoft.com/office/drawing/2014/main" id="{29902F52-DD9E-167A-9832-9E652D006759}"/>
              </a:ext>
            </a:extLst>
          </p:cNvPr>
          <p:cNvPicPr>
            <a:picLocks noChangeAspect="1"/>
          </p:cNvPicPr>
          <p:nvPr/>
        </p:nvPicPr>
        <p:blipFill>
          <a:blip r:embed="rId3"/>
          <a:stretch>
            <a:fillRect/>
          </a:stretch>
        </p:blipFill>
        <p:spPr>
          <a:xfrm>
            <a:off x="765418" y="930483"/>
            <a:ext cx="8819157" cy="5341969"/>
          </a:xfrm>
          <a:prstGeom prst="rect">
            <a:avLst/>
          </a:prstGeom>
        </p:spPr>
      </p:pic>
      <p:sp>
        <p:nvSpPr>
          <p:cNvPr id="2" name="Titel 1">
            <a:extLst>
              <a:ext uri="{FF2B5EF4-FFF2-40B4-BE49-F238E27FC236}">
                <a16:creationId xmlns:a16="http://schemas.microsoft.com/office/drawing/2014/main" id="{5D0075D3-C4A7-C870-BBED-950464C8911B}"/>
              </a:ext>
            </a:extLst>
          </p:cNvPr>
          <p:cNvSpPr>
            <a:spLocks noGrp="1"/>
          </p:cNvSpPr>
          <p:nvPr>
            <p:ph type="title"/>
          </p:nvPr>
        </p:nvSpPr>
        <p:spPr>
          <a:xfrm>
            <a:off x="838199" y="485461"/>
            <a:ext cx="10533611" cy="837508"/>
          </a:xfrm>
        </p:spPr>
        <p:txBody>
          <a:bodyPr>
            <a:normAutofit fontScale="90000"/>
          </a:bodyPr>
          <a:lstStyle/>
          <a:p>
            <a:r>
              <a:rPr lang="de-DE" b="1" dirty="0">
                <a:solidFill>
                  <a:schemeClr val="accent1"/>
                </a:solidFill>
                <a:latin typeface="Calibri" charset="0"/>
                <a:ea typeface="Calibri" charset="0"/>
                <a:cs typeface="Calibri" charset="0"/>
              </a:rPr>
              <a:t>Passend Modellieren… </a:t>
            </a:r>
            <a:r>
              <a:rPr lang="de-DE" sz="2200" b="1" dirty="0">
                <a:solidFill>
                  <a:schemeClr val="accent1"/>
                </a:solidFill>
                <a:latin typeface="Calibri" charset="0"/>
                <a:ea typeface="Calibri" charset="0"/>
                <a:cs typeface="Calibri" charset="0"/>
              </a:rPr>
              <a:t>Auf Sprachstand des Kindes eingehen, 						                     proximale Entwicklung  (anknüpfen, erweitern)</a:t>
            </a:r>
            <a:br>
              <a:rPr lang="de-DE" sz="2200" dirty="0"/>
            </a:br>
            <a:endParaRPr lang="de-DE" sz="2200" dirty="0">
              <a:solidFill>
                <a:prstClr val="black"/>
              </a:solidFill>
              <a:latin typeface="Calibri" panose="020F0502020204030204"/>
              <a:ea typeface="+mn-ea"/>
              <a:cs typeface="+mn-cs"/>
            </a:endParaRPr>
          </a:p>
        </p:txBody>
      </p:sp>
      <p:sp>
        <p:nvSpPr>
          <p:cNvPr id="3" name="Textfeld 2">
            <a:extLst>
              <a:ext uri="{FF2B5EF4-FFF2-40B4-BE49-F238E27FC236}">
                <a16:creationId xmlns:a16="http://schemas.microsoft.com/office/drawing/2014/main" id="{9B9FEE3A-158F-5420-3D6F-88683432F024}"/>
              </a:ext>
            </a:extLst>
          </p:cNvPr>
          <p:cNvSpPr txBox="1"/>
          <p:nvPr/>
        </p:nvSpPr>
        <p:spPr>
          <a:xfrm>
            <a:off x="1226557" y="6488668"/>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3819913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B7392-3F04-5B23-3A9F-3E4D4A16C1D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EE5F3-44DC-4083-3EA2-CA978086F189}"/>
              </a:ext>
            </a:extLst>
          </p:cNvPr>
          <p:cNvSpPr>
            <a:spLocks noGrp="1"/>
          </p:cNvSpPr>
          <p:nvPr>
            <p:ph type="title"/>
          </p:nvPr>
        </p:nvSpPr>
        <p:spPr>
          <a:xfrm>
            <a:off x="838200" y="259616"/>
            <a:ext cx="9662160" cy="837508"/>
          </a:xfrm>
        </p:spPr>
        <p:txBody>
          <a:bodyPr>
            <a:normAutofit fontScale="90000"/>
          </a:bodyPr>
          <a:lstStyle/>
          <a:p>
            <a:r>
              <a:rPr lang="de-DE" b="1" dirty="0">
                <a:solidFill>
                  <a:schemeClr val="accent1"/>
                </a:solidFill>
                <a:latin typeface="Calibri" charset="0"/>
                <a:ea typeface="Calibri" charset="0"/>
                <a:cs typeface="Calibri" charset="0"/>
              </a:rPr>
              <a:t>Passend Modellieren…</a:t>
            </a:r>
            <a:br>
              <a:rPr lang="de-DE" sz="4900" dirty="0"/>
            </a:br>
            <a:endParaRPr lang="de-DE" sz="2900" dirty="0">
              <a:solidFill>
                <a:prstClr val="black"/>
              </a:solidFill>
              <a:latin typeface="Calibri" panose="020F0502020204030204"/>
              <a:ea typeface="+mn-ea"/>
              <a:cs typeface="+mn-cs"/>
            </a:endParaRPr>
          </a:p>
        </p:txBody>
      </p:sp>
      <p:sp>
        <p:nvSpPr>
          <p:cNvPr id="6" name="Rechteck 5">
            <a:extLst>
              <a:ext uri="{FF2B5EF4-FFF2-40B4-BE49-F238E27FC236}">
                <a16:creationId xmlns:a16="http://schemas.microsoft.com/office/drawing/2014/main" id="{2FAA8C0C-435A-CC0B-917B-B0685453921A}"/>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11" name="Grafik 10" descr="Ein Bild, das Handschrift, Entwurf, Zeichnung, Text enthält.&#10;&#10;KI-generierte Inhalte können fehlerhaft sein.">
            <a:extLst>
              <a:ext uri="{FF2B5EF4-FFF2-40B4-BE49-F238E27FC236}">
                <a16:creationId xmlns:a16="http://schemas.microsoft.com/office/drawing/2014/main" id="{CC1CC1D7-4F39-C142-3770-347A5BF1B247}"/>
              </a:ext>
            </a:extLst>
          </p:cNvPr>
          <p:cNvPicPr>
            <a:picLocks noChangeAspect="1"/>
          </p:cNvPicPr>
          <p:nvPr/>
        </p:nvPicPr>
        <p:blipFill>
          <a:blip r:embed="rId3"/>
          <a:stretch>
            <a:fillRect/>
          </a:stretch>
        </p:blipFill>
        <p:spPr>
          <a:xfrm>
            <a:off x="1027966" y="1056180"/>
            <a:ext cx="9351964" cy="5146637"/>
          </a:xfrm>
          <a:prstGeom prst="rect">
            <a:avLst/>
          </a:prstGeom>
        </p:spPr>
      </p:pic>
      <p:sp>
        <p:nvSpPr>
          <p:cNvPr id="3" name="Textfeld 2">
            <a:extLst>
              <a:ext uri="{FF2B5EF4-FFF2-40B4-BE49-F238E27FC236}">
                <a16:creationId xmlns:a16="http://schemas.microsoft.com/office/drawing/2014/main" id="{732CB5A3-44CC-1A22-94A8-6DB661876072}"/>
              </a:ext>
            </a:extLst>
          </p:cNvPr>
          <p:cNvSpPr txBox="1"/>
          <p:nvPr/>
        </p:nvSpPr>
        <p:spPr>
          <a:xfrm>
            <a:off x="1125829" y="6480882"/>
            <a:ext cx="2761736" cy="369332"/>
          </a:xfrm>
          <a:prstGeom prst="rect">
            <a:avLst/>
          </a:prstGeom>
          <a:noFill/>
        </p:spPr>
        <p:txBody>
          <a:bodyPr wrap="square" rtlCol="0">
            <a:spAutoFit/>
          </a:bodyPr>
          <a:lstStyle/>
          <a:p>
            <a:r>
              <a:rPr lang="de-DE" dirty="0"/>
              <a:t>© Natascha Welz</a:t>
            </a:r>
          </a:p>
        </p:txBody>
      </p:sp>
    </p:spTree>
    <p:extLst>
      <p:ext uri="{BB962C8B-B14F-4D97-AF65-F5344CB8AC3E}">
        <p14:creationId xmlns:p14="http://schemas.microsoft.com/office/powerpoint/2010/main" val="28077042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66"/>
          <p:cNvSpPr txBox="1"/>
          <p:nvPr/>
        </p:nvSpPr>
        <p:spPr>
          <a:xfrm>
            <a:off x="686800" y="67967"/>
            <a:ext cx="7340800" cy="787200"/>
          </a:xfrm>
          <a:prstGeom prst="rect">
            <a:avLst/>
          </a:prstGeom>
          <a:noFill/>
          <a:ln>
            <a:noFill/>
          </a:ln>
        </p:spPr>
        <p:txBody>
          <a:bodyPr spcFirstLastPara="1" wrap="square" lIns="121900" tIns="121900" rIns="121900" bIns="121900" anchor="t" anchorCtr="0">
            <a:noAutofit/>
          </a:bodyPr>
          <a:lstStyle/>
          <a:p>
            <a:r>
              <a:rPr lang="de" sz="4000" b="1" dirty="0">
                <a:solidFill>
                  <a:schemeClr val="accent4"/>
                </a:solidFill>
                <a:latin typeface="Roboto" panose="02000000000000000000" pitchFamily="2" charset="0"/>
                <a:ea typeface="Roboto" panose="02000000000000000000" pitchFamily="2" charset="0"/>
                <a:cs typeface="Roboto" panose="02000000000000000000" pitchFamily="2" charset="0"/>
                <a:sym typeface="Roboto Mono"/>
              </a:rPr>
              <a:t>Deutsch als Zweitsprache</a:t>
            </a:r>
            <a:endParaRPr sz="4000" b="1" dirty="0">
              <a:solidFill>
                <a:schemeClr val="accent4"/>
              </a:solidFill>
              <a:latin typeface="Roboto" panose="02000000000000000000" pitchFamily="2" charset="0"/>
              <a:ea typeface="Roboto" panose="02000000000000000000" pitchFamily="2" charset="0"/>
              <a:cs typeface="Roboto" panose="02000000000000000000" pitchFamily="2" charset="0"/>
              <a:sym typeface="Roboto Mono"/>
            </a:endParaRPr>
          </a:p>
        </p:txBody>
      </p:sp>
      <p:pic>
        <p:nvPicPr>
          <p:cNvPr id="504" name="Google Shape;504;p66"/>
          <p:cNvPicPr preferRelativeResize="0"/>
          <p:nvPr/>
        </p:nvPicPr>
        <p:blipFill>
          <a:blip r:embed="rId3">
            <a:alphaModFix/>
          </a:blip>
          <a:stretch>
            <a:fillRect/>
          </a:stretch>
        </p:blipFill>
        <p:spPr>
          <a:xfrm>
            <a:off x="269434" y="956767"/>
            <a:ext cx="6920041" cy="5190032"/>
          </a:xfrm>
          <a:prstGeom prst="rect">
            <a:avLst/>
          </a:prstGeom>
          <a:noFill/>
          <a:ln>
            <a:noFill/>
          </a:ln>
        </p:spPr>
      </p:pic>
      <p:sp>
        <p:nvSpPr>
          <p:cNvPr id="505" name="Google Shape;505;p66"/>
          <p:cNvSpPr txBox="1"/>
          <p:nvPr/>
        </p:nvSpPr>
        <p:spPr>
          <a:xfrm>
            <a:off x="7679800" y="53667"/>
            <a:ext cx="4364800" cy="6194800"/>
          </a:xfrm>
          <a:prstGeom prst="rect">
            <a:avLst/>
          </a:prstGeom>
          <a:noFill/>
          <a:ln>
            <a:noFill/>
          </a:ln>
        </p:spPr>
        <p:txBody>
          <a:bodyPr spcFirstLastPara="1" wrap="square" lIns="121900" tIns="121900" rIns="121900" bIns="121900" anchor="t" anchorCtr="0">
            <a:noAutofit/>
          </a:bodyPr>
          <a:lstStyle/>
          <a:p>
            <a:r>
              <a:rPr lang="de" sz="2667" b="1" dirty="0">
                <a:solidFill>
                  <a:schemeClr val="accent4"/>
                </a:solidFill>
                <a:latin typeface="Roboto"/>
                <a:ea typeface="Roboto"/>
                <a:cs typeface="Roboto"/>
                <a:sym typeface="Roboto"/>
              </a:rPr>
              <a:t>Was ich schon kann:</a:t>
            </a:r>
            <a:endParaRPr sz="2667" b="1" dirty="0">
              <a:solidFill>
                <a:schemeClr val="accent4"/>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Kommunikation </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Sprechfreude </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Pragmatik</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Literalität</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Grundsätzliches zu allen Sprachbereichen </a:t>
            </a:r>
            <a:br>
              <a:rPr lang="de" sz="2400" dirty="0">
                <a:solidFill>
                  <a:schemeClr val="dk2"/>
                </a:solidFill>
                <a:latin typeface="Roboto"/>
                <a:ea typeface="Roboto"/>
                <a:cs typeface="Roboto"/>
                <a:sym typeface="Roboto"/>
              </a:rPr>
            </a:br>
            <a:r>
              <a:rPr lang="de" sz="2400" dirty="0">
                <a:solidFill>
                  <a:schemeClr val="dk2"/>
                </a:solidFill>
                <a:latin typeface="Roboto"/>
                <a:ea typeface="Roboto"/>
                <a:cs typeface="Roboto"/>
                <a:sym typeface="Roboto"/>
              </a:rPr>
              <a:t>(z.B.Laute sind ein Wort,</a:t>
            </a:r>
            <a:endParaRPr sz="2400" dirty="0">
              <a:solidFill>
                <a:schemeClr val="dk2"/>
              </a:solidFill>
              <a:latin typeface="Roboto"/>
              <a:ea typeface="Roboto"/>
              <a:cs typeface="Roboto"/>
              <a:sym typeface="Roboto"/>
            </a:endParaRPr>
          </a:p>
          <a:p>
            <a:pPr marL="609585"/>
            <a:r>
              <a:rPr lang="de" sz="2400" dirty="0">
                <a:solidFill>
                  <a:schemeClr val="dk2"/>
                </a:solidFill>
                <a:latin typeface="Roboto"/>
                <a:ea typeface="Roboto"/>
                <a:cs typeface="Roboto"/>
                <a:sym typeface="Roboto"/>
              </a:rPr>
              <a:t>haben eine Bedeutung)</a:t>
            </a:r>
            <a:endParaRPr sz="2400" dirty="0">
              <a:solidFill>
                <a:schemeClr val="dk2"/>
              </a:solidFill>
              <a:latin typeface="Roboto"/>
              <a:ea typeface="Roboto"/>
              <a:cs typeface="Roboto"/>
              <a:sym typeface="Roboto"/>
            </a:endParaRPr>
          </a:p>
          <a:p>
            <a:endParaRPr sz="2400" dirty="0">
              <a:solidFill>
                <a:schemeClr val="dk2"/>
              </a:solidFill>
              <a:latin typeface="Roboto"/>
              <a:ea typeface="Roboto"/>
              <a:cs typeface="Roboto"/>
              <a:sym typeface="Roboto"/>
            </a:endParaRPr>
          </a:p>
          <a:p>
            <a:r>
              <a:rPr lang="de" sz="2667" b="1" dirty="0">
                <a:solidFill>
                  <a:schemeClr val="accent4"/>
                </a:solidFill>
                <a:latin typeface="Roboto"/>
                <a:ea typeface="Roboto"/>
                <a:cs typeface="Roboto"/>
                <a:sym typeface="Roboto"/>
              </a:rPr>
              <a:t>Was ich neu lernen muss:</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Wortschatz</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Phonetik, Phonologie</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Prosodie</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Syntax</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Morphologie</a:t>
            </a:r>
            <a:endParaRPr sz="2400" dirty="0">
              <a:solidFill>
                <a:schemeClr val="dk2"/>
              </a:solidFill>
              <a:latin typeface="Roboto"/>
              <a:ea typeface="Roboto"/>
              <a:cs typeface="Roboto"/>
              <a:sym typeface="Roboto"/>
            </a:endParaRPr>
          </a:p>
        </p:txBody>
      </p:sp>
      <p:sp>
        <p:nvSpPr>
          <p:cNvPr id="2" name="Textfeld 1">
            <a:extLst>
              <a:ext uri="{FF2B5EF4-FFF2-40B4-BE49-F238E27FC236}">
                <a16:creationId xmlns:a16="http://schemas.microsoft.com/office/drawing/2014/main" id="{1C32736F-55ED-46F5-79A9-8FB258327E8B}"/>
              </a:ext>
            </a:extLst>
          </p:cNvPr>
          <p:cNvSpPr txBox="1"/>
          <p:nvPr/>
        </p:nvSpPr>
        <p:spPr>
          <a:xfrm>
            <a:off x="582904" y="6420701"/>
            <a:ext cx="2761736" cy="369332"/>
          </a:xfrm>
          <a:prstGeom prst="rect">
            <a:avLst/>
          </a:prstGeom>
          <a:noFill/>
        </p:spPr>
        <p:txBody>
          <a:bodyPr wrap="square" rtlCol="0">
            <a:spAutoFit/>
          </a:bodyPr>
          <a:lstStyle/>
          <a:p>
            <a:r>
              <a:rPr lang="de-DE" dirty="0"/>
              <a:t>© Natascha Welz</a:t>
            </a:r>
          </a:p>
        </p:txBody>
      </p:sp>
      <p:pic>
        <p:nvPicPr>
          <p:cNvPr id="4" name="Grafik 3">
            <a:extLst>
              <a:ext uri="{FF2B5EF4-FFF2-40B4-BE49-F238E27FC236}">
                <a16:creationId xmlns:a16="http://schemas.microsoft.com/office/drawing/2014/main" id="{456ED75D-2DC8-775B-A4CB-9A76504ADE08}"/>
              </a:ext>
            </a:extLst>
          </p:cNvPr>
          <p:cNvPicPr>
            <a:picLocks noChangeAspect="1"/>
          </p:cNvPicPr>
          <p:nvPr/>
        </p:nvPicPr>
        <p:blipFill>
          <a:blip r:embed="rId4"/>
          <a:stretch>
            <a:fillRect/>
          </a:stretch>
        </p:blipFill>
        <p:spPr>
          <a:xfrm>
            <a:off x="6233066" y="5628951"/>
            <a:ext cx="685859" cy="51058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71"/>
          <p:cNvSpPr txBox="1"/>
          <p:nvPr/>
        </p:nvSpPr>
        <p:spPr>
          <a:xfrm>
            <a:off x="1024200" y="269667"/>
            <a:ext cx="9791200" cy="1277200"/>
          </a:xfrm>
          <a:prstGeom prst="rect">
            <a:avLst/>
          </a:prstGeom>
          <a:noFill/>
          <a:ln>
            <a:noFill/>
          </a:ln>
        </p:spPr>
        <p:txBody>
          <a:bodyPr spcFirstLastPara="1" wrap="square" lIns="121900" tIns="121900" rIns="121900" bIns="121900" anchor="t" anchorCtr="0">
            <a:noAutofit/>
          </a:bodyPr>
          <a:lstStyle/>
          <a:p>
            <a:r>
              <a:rPr lang="de" sz="4000" b="1" dirty="0">
                <a:solidFill>
                  <a:schemeClr val="accent4"/>
                </a:solidFill>
                <a:latin typeface="Roboto"/>
                <a:ea typeface="Roboto"/>
                <a:cs typeface="Roboto"/>
                <a:sym typeface="Roboto"/>
              </a:rPr>
              <a:t>Voraussetzungen Zweitspracherwerb</a:t>
            </a:r>
            <a:endParaRPr sz="4000" b="1" dirty="0">
              <a:solidFill>
                <a:schemeClr val="accent4"/>
              </a:solidFill>
              <a:latin typeface="Roboto"/>
              <a:ea typeface="Roboto"/>
              <a:cs typeface="Roboto"/>
              <a:sym typeface="Roboto"/>
            </a:endParaRPr>
          </a:p>
        </p:txBody>
      </p:sp>
      <p:sp>
        <p:nvSpPr>
          <p:cNvPr id="538" name="Google Shape;538;p71"/>
          <p:cNvSpPr txBox="1"/>
          <p:nvPr/>
        </p:nvSpPr>
        <p:spPr>
          <a:xfrm>
            <a:off x="1192000" y="1328933"/>
            <a:ext cx="9428400" cy="4972400"/>
          </a:xfrm>
          <a:prstGeom prst="rect">
            <a:avLst/>
          </a:prstGeom>
          <a:noFill/>
          <a:ln>
            <a:noFill/>
          </a:ln>
        </p:spPr>
        <p:txBody>
          <a:bodyPr spcFirstLastPara="1" wrap="square" lIns="121900" tIns="121900" rIns="121900" bIns="121900" anchor="t" anchorCtr="0">
            <a:noAutofit/>
          </a:bodyPr>
          <a:lstStyle/>
          <a:p>
            <a:pPr marL="609585" indent="-474121">
              <a:buClr>
                <a:srgbClr val="595959"/>
              </a:buClr>
              <a:buSzPts val="2000"/>
              <a:buFont typeface="Arial" panose="020B0604020202020204" pitchFamily="34" charset="0"/>
              <a:buChar char="•"/>
            </a:pPr>
            <a:r>
              <a:rPr lang="de"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rPr>
              <a:t>Erstsprache als Grundlage</a:t>
            </a: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457200" indent="-457200">
              <a:buFont typeface="Arial" panose="020B0604020202020204" pitchFamily="34" charset="0"/>
              <a:buChar char="•"/>
            </a:pP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609585" indent="-474121">
              <a:buClr>
                <a:srgbClr val="595959"/>
              </a:buClr>
              <a:buSzPts val="2000"/>
              <a:buFont typeface="Arial" panose="020B0604020202020204" pitchFamily="34" charset="0"/>
              <a:buChar char="•"/>
            </a:pPr>
            <a:r>
              <a:rPr lang="de"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rPr>
              <a:t>Soziale Relevanz (Freunde, Gruppe)</a:t>
            </a: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457200" indent="-457200">
              <a:buFont typeface="Arial" panose="020B0604020202020204" pitchFamily="34" charset="0"/>
              <a:buChar char="•"/>
            </a:pP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609585" indent="-474121">
              <a:buClr>
                <a:srgbClr val="595959"/>
              </a:buClr>
              <a:buSzPts val="2000"/>
              <a:buFont typeface="Arial" panose="020B0604020202020204" pitchFamily="34" charset="0"/>
              <a:buChar char="•"/>
            </a:pPr>
            <a:r>
              <a:rPr lang="de"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rPr>
              <a:t>Alltägliche Relevanz (Notwendigkeit)</a:t>
            </a: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457200" indent="-457200">
              <a:buFont typeface="Arial" panose="020B0604020202020204" pitchFamily="34" charset="0"/>
              <a:buChar char="•"/>
            </a:pP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a:p>
            <a:pPr marL="609585" indent="-474121">
              <a:buClr>
                <a:srgbClr val="595959"/>
              </a:buClr>
              <a:buSzPts val="2000"/>
              <a:buFont typeface="Arial" panose="020B0604020202020204" pitchFamily="34" charset="0"/>
              <a:buChar char="•"/>
            </a:pPr>
            <a:r>
              <a:rPr lang="de"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rPr>
              <a:t>Alltäglicher Kontakt (Nutzung)</a:t>
            </a:r>
            <a:endParaRPr sz="2667" b="1" dirty="0">
              <a:solidFill>
                <a:srgbClr val="595959"/>
              </a:solidFill>
              <a:latin typeface="Roboto" panose="02000000000000000000" pitchFamily="2" charset="0"/>
              <a:ea typeface="Roboto" panose="02000000000000000000" pitchFamily="2" charset="0"/>
              <a:cs typeface="Roboto" panose="02000000000000000000" pitchFamily="2" charset="0"/>
              <a:sym typeface="Source Code Pro"/>
            </a:endParaRPr>
          </a:p>
        </p:txBody>
      </p:sp>
      <p:sp>
        <p:nvSpPr>
          <p:cNvPr id="539" name="Google Shape;539;p71"/>
          <p:cNvSpPr txBox="1"/>
          <p:nvPr/>
        </p:nvSpPr>
        <p:spPr>
          <a:xfrm>
            <a:off x="5636800" y="5010500"/>
            <a:ext cx="4074400" cy="1167200"/>
          </a:xfrm>
          <a:prstGeom prst="rect">
            <a:avLst/>
          </a:prstGeom>
          <a:noFill/>
          <a:ln>
            <a:noFill/>
          </a:ln>
        </p:spPr>
        <p:txBody>
          <a:bodyPr spcFirstLastPara="1" wrap="square" lIns="121900" tIns="121900" rIns="121900" bIns="121900" anchor="t" anchorCtr="0">
            <a:noAutofit/>
          </a:bodyPr>
          <a:lstStyle/>
          <a:p>
            <a:endParaRPr sz="2400" dirty="0">
              <a:solidFill>
                <a:schemeClr val="dk2"/>
              </a:solidFill>
              <a:latin typeface="Source Code Pro"/>
              <a:ea typeface="Source Code Pro"/>
              <a:cs typeface="Source Code Pro"/>
              <a:sym typeface="Source Code P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89">
          <a:extLst>
            <a:ext uri="{FF2B5EF4-FFF2-40B4-BE49-F238E27FC236}">
              <a16:creationId xmlns:a16="http://schemas.microsoft.com/office/drawing/2014/main" id="{444933DB-1D35-0A29-FA35-2C5BFE6E9AFE}"/>
            </a:ext>
          </a:extLst>
        </p:cNvPr>
        <p:cNvGrpSpPr/>
        <p:nvPr/>
      </p:nvGrpSpPr>
      <p:grpSpPr>
        <a:xfrm>
          <a:off x="0" y="0"/>
          <a:ext cx="0" cy="0"/>
          <a:chOff x="0" y="0"/>
          <a:chExt cx="0" cy="0"/>
        </a:xfrm>
      </p:grpSpPr>
      <p:sp>
        <p:nvSpPr>
          <p:cNvPr id="990" name="Google Shape;990;p136">
            <a:extLst>
              <a:ext uri="{FF2B5EF4-FFF2-40B4-BE49-F238E27FC236}">
                <a16:creationId xmlns:a16="http://schemas.microsoft.com/office/drawing/2014/main" id="{FF291E9B-61FE-9927-E9CF-CD7CEED5B1BE}"/>
              </a:ext>
            </a:extLst>
          </p:cNvPr>
          <p:cNvSpPr txBox="1"/>
          <p:nvPr/>
        </p:nvSpPr>
        <p:spPr>
          <a:xfrm>
            <a:off x="582692" y="43153"/>
            <a:ext cx="10815600" cy="6473220"/>
          </a:xfrm>
          <a:prstGeom prst="rect">
            <a:avLst/>
          </a:prstGeom>
          <a:noFill/>
          <a:ln>
            <a:noFill/>
          </a:ln>
        </p:spPr>
        <p:txBody>
          <a:bodyPr spcFirstLastPara="1" wrap="square" lIns="121900" tIns="121900" rIns="121900" bIns="121900" anchor="t" anchorCtr="0">
            <a:noAutofit/>
          </a:bodyPr>
          <a:lstStyle/>
          <a:p>
            <a:r>
              <a:rPr lang="de" sz="2400" b="1" dirty="0">
                <a:solidFill>
                  <a:schemeClr val="accent1"/>
                </a:solidFill>
                <a:latin typeface="Roboto"/>
                <a:ea typeface="Roboto"/>
                <a:cs typeface="Roboto"/>
                <a:sym typeface="Roboto"/>
              </a:rPr>
              <a:t>Bilderbuchbetrachtung zur Sprachförderung und Diagnostik im Zweitspracherwerb (Erwerbsstufen)</a:t>
            </a:r>
            <a:endParaRPr sz="2400" b="1" dirty="0">
              <a:solidFill>
                <a:schemeClr val="accent5"/>
              </a:solidFill>
              <a:latin typeface="Roboto"/>
              <a:ea typeface="Roboto"/>
              <a:cs typeface="Roboto"/>
              <a:sym typeface="Roboto"/>
            </a:endParaRPr>
          </a:p>
          <a:p>
            <a:r>
              <a:rPr lang="de-DE" sz="2400" dirty="0">
                <a:solidFill>
                  <a:schemeClr val="dk2"/>
                </a:solidFill>
                <a:latin typeface="Roboto"/>
                <a:ea typeface="Roboto"/>
                <a:cs typeface="Roboto"/>
                <a:sym typeface="Roboto"/>
              </a:rPr>
              <a:t>Literalität ist sprachübergreifend.</a:t>
            </a:r>
          </a:p>
          <a:p>
            <a:endParaRPr sz="2400" b="1" dirty="0">
              <a:solidFill>
                <a:schemeClr val="dk2"/>
              </a:solidFill>
              <a:latin typeface="Roboto"/>
              <a:ea typeface="Roboto"/>
              <a:cs typeface="Roboto"/>
              <a:sym typeface="Roboto"/>
            </a:endParaRPr>
          </a:p>
          <a:p>
            <a:r>
              <a:rPr lang="de" sz="2400" b="1" dirty="0">
                <a:latin typeface="Roboto"/>
                <a:ea typeface="Roboto"/>
                <a:cs typeface="Roboto"/>
                <a:sym typeface="Roboto"/>
              </a:rPr>
              <a:t>Stufe 0/ Erstkontakt:</a:t>
            </a:r>
            <a:endParaRPr sz="2400" b="1" dirty="0">
              <a:latin typeface="Roboto"/>
              <a:ea typeface="Roboto"/>
              <a:cs typeface="Roboto"/>
              <a:sym typeface="Roboto"/>
            </a:endParaRPr>
          </a:p>
          <a:p>
            <a:r>
              <a:rPr lang="de" sz="2400" dirty="0">
                <a:solidFill>
                  <a:schemeClr val="dk2"/>
                </a:solidFill>
                <a:latin typeface="Roboto"/>
                <a:ea typeface="Roboto"/>
                <a:cs typeface="Roboto"/>
                <a:sym typeface="Roboto"/>
              </a:rPr>
              <a:t>Kind </a:t>
            </a:r>
            <a:r>
              <a:rPr lang="de" sz="2400" dirty="0">
                <a:solidFill>
                  <a:schemeClr val="accent4"/>
                </a:solidFill>
                <a:latin typeface="Roboto"/>
                <a:ea typeface="Roboto"/>
                <a:cs typeface="Roboto"/>
                <a:sym typeface="Roboto"/>
              </a:rPr>
              <a:t>zeigt</a:t>
            </a:r>
            <a:r>
              <a:rPr lang="de" sz="2400" dirty="0">
                <a:solidFill>
                  <a:schemeClr val="dk2"/>
                </a:solidFill>
                <a:latin typeface="Roboto"/>
                <a:ea typeface="Roboto"/>
                <a:cs typeface="Roboto"/>
                <a:sym typeface="Roboto"/>
              </a:rPr>
              <a:t> im Bilderbuch auf Dinge (Wortschatzaufbau)</a:t>
            </a:r>
            <a:br>
              <a:rPr lang="de" sz="2400" dirty="0">
                <a:solidFill>
                  <a:schemeClr val="dk2"/>
                </a:solidFill>
                <a:latin typeface="Roboto"/>
                <a:ea typeface="Roboto"/>
                <a:cs typeface="Roboto"/>
                <a:sym typeface="Roboto"/>
              </a:rPr>
            </a:br>
            <a:endParaRPr sz="2400" b="1" dirty="0">
              <a:solidFill>
                <a:schemeClr val="dk2"/>
              </a:solidFill>
              <a:latin typeface="Roboto"/>
              <a:ea typeface="Roboto"/>
              <a:cs typeface="Roboto"/>
              <a:sym typeface="Roboto"/>
            </a:endParaRPr>
          </a:p>
          <a:p>
            <a:r>
              <a:rPr lang="de" sz="2400" b="1" dirty="0">
                <a:latin typeface="Roboto"/>
                <a:ea typeface="Roboto"/>
                <a:cs typeface="Roboto"/>
                <a:sym typeface="Roboto"/>
              </a:rPr>
              <a:t>Stufe 1: erste Worte, Stufe 2: erste Verben</a:t>
            </a:r>
            <a:endParaRPr sz="2400" b="1" dirty="0">
              <a:latin typeface="Roboto"/>
              <a:ea typeface="Roboto"/>
              <a:cs typeface="Roboto"/>
              <a:sym typeface="Roboto"/>
            </a:endParaRPr>
          </a:p>
          <a:p>
            <a:r>
              <a:rPr lang="de" sz="2400" dirty="0">
                <a:solidFill>
                  <a:schemeClr val="dk2"/>
                </a:solidFill>
                <a:latin typeface="Roboto"/>
                <a:ea typeface="Roboto"/>
                <a:cs typeface="Roboto"/>
                <a:sym typeface="Roboto"/>
              </a:rPr>
              <a:t>Kind benennt Dinge: Da, </a:t>
            </a:r>
            <a:r>
              <a:rPr lang="de" sz="2400" dirty="0">
                <a:solidFill>
                  <a:schemeClr val="accent4"/>
                </a:solidFill>
                <a:latin typeface="Roboto"/>
                <a:ea typeface="Roboto"/>
                <a:cs typeface="Roboto"/>
                <a:sym typeface="Roboto"/>
              </a:rPr>
              <a:t>Tiger</a:t>
            </a:r>
            <a:r>
              <a:rPr lang="de" sz="2400" dirty="0">
                <a:solidFill>
                  <a:schemeClr val="dk2"/>
                </a:solidFill>
                <a:latin typeface="Roboto"/>
                <a:ea typeface="Roboto"/>
                <a:cs typeface="Roboto"/>
                <a:sym typeface="Roboto"/>
              </a:rPr>
              <a:t>! (Ja, da läuft der Tiger.)</a:t>
            </a:r>
            <a:endParaRPr sz="2400" dirty="0">
              <a:solidFill>
                <a:schemeClr val="dk2"/>
              </a:solidFill>
              <a:latin typeface="Roboto"/>
              <a:ea typeface="Roboto"/>
              <a:cs typeface="Roboto"/>
              <a:sym typeface="Roboto"/>
            </a:endParaRPr>
          </a:p>
          <a:p>
            <a:r>
              <a:rPr lang="de" sz="2400" dirty="0">
                <a:solidFill>
                  <a:schemeClr val="dk2"/>
                </a:solidFill>
                <a:latin typeface="Roboto"/>
                <a:ea typeface="Roboto"/>
                <a:cs typeface="Roboto"/>
                <a:sym typeface="Roboto"/>
              </a:rPr>
              <a:t>Kind nutzt Verben: </a:t>
            </a:r>
            <a:r>
              <a:rPr lang="de" sz="2400" dirty="0">
                <a:solidFill>
                  <a:schemeClr val="accent4"/>
                </a:solidFill>
                <a:latin typeface="Roboto"/>
                <a:ea typeface="Roboto"/>
                <a:cs typeface="Roboto"/>
                <a:sym typeface="Roboto"/>
              </a:rPr>
              <a:t>Lauft</a:t>
            </a:r>
            <a:r>
              <a:rPr lang="de" sz="2400" dirty="0">
                <a:solidFill>
                  <a:schemeClr val="dk2"/>
                </a:solidFill>
                <a:latin typeface="Roboto"/>
                <a:ea typeface="Roboto"/>
                <a:cs typeface="Roboto"/>
                <a:sym typeface="Roboto"/>
              </a:rPr>
              <a:t> </a:t>
            </a:r>
            <a:r>
              <a:rPr lang="de" sz="2400" dirty="0">
                <a:solidFill>
                  <a:schemeClr val="accent4"/>
                </a:solidFill>
                <a:latin typeface="Roboto"/>
                <a:ea typeface="Roboto"/>
                <a:cs typeface="Roboto"/>
                <a:sym typeface="Roboto"/>
              </a:rPr>
              <a:t>Tiger</a:t>
            </a:r>
            <a:r>
              <a:rPr lang="de" sz="2400" dirty="0">
                <a:solidFill>
                  <a:schemeClr val="dk2"/>
                </a:solidFill>
                <a:latin typeface="Roboto"/>
                <a:ea typeface="Roboto"/>
                <a:cs typeface="Roboto"/>
                <a:sym typeface="Roboto"/>
              </a:rPr>
              <a:t>! (Ja, der Tiger läuft.)</a:t>
            </a:r>
            <a:endParaRPr sz="2400" dirty="0">
              <a:solidFill>
                <a:schemeClr val="dk2"/>
              </a:solidFill>
              <a:latin typeface="Roboto"/>
              <a:ea typeface="Roboto"/>
              <a:cs typeface="Roboto"/>
              <a:sym typeface="Roboto"/>
            </a:endParaRPr>
          </a:p>
          <a:p>
            <a:endParaRPr sz="2400" b="1" dirty="0">
              <a:solidFill>
                <a:schemeClr val="dk2"/>
              </a:solidFill>
              <a:latin typeface="Roboto"/>
              <a:ea typeface="Roboto"/>
              <a:cs typeface="Roboto"/>
              <a:sym typeface="Roboto"/>
            </a:endParaRPr>
          </a:p>
          <a:p>
            <a:r>
              <a:rPr lang="de" sz="2400" b="1" dirty="0">
                <a:latin typeface="Roboto"/>
                <a:ea typeface="Roboto"/>
                <a:cs typeface="Roboto"/>
                <a:sym typeface="Roboto"/>
              </a:rPr>
              <a:t>Weitere Stufen: (Verbzweitstellung, Verbklammer)</a:t>
            </a:r>
            <a:endParaRPr sz="2400" b="1" dirty="0">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Was passiert hier gerade? Der Bär </a:t>
            </a:r>
            <a:r>
              <a:rPr lang="de" sz="2400" dirty="0">
                <a:solidFill>
                  <a:schemeClr val="accent4"/>
                </a:solidFill>
                <a:latin typeface="Roboto"/>
                <a:ea typeface="Roboto"/>
                <a:cs typeface="Roboto"/>
                <a:sym typeface="Roboto"/>
              </a:rPr>
              <a:t>geht </a:t>
            </a:r>
            <a:r>
              <a:rPr lang="de" sz="2400" dirty="0">
                <a:solidFill>
                  <a:schemeClr val="dk2"/>
                </a:solidFill>
                <a:latin typeface="Roboto"/>
                <a:ea typeface="Roboto"/>
                <a:cs typeface="Roboto"/>
                <a:sym typeface="Roboto"/>
              </a:rPr>
              <a:t>auf die Straße. (V2)</a:t>
            </a:r>
          </a:p>
          <a:p>
            <a:pPr marL="609585" indent="-457189">
              <a:buClr>
                <a:schemeClr val="dk2"/>
              </a:buClr>
              <a:buSzPts val="1800"/>
              <a:buFont typeface="Roboto"/>
              <a:buChar char="●"/>
            </a:pP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Was ist hier passiert? Der Bär</a:t>
            </a:r>
            <a:r>
              <a:rPr lang="de" sz="2400" dirty="0">
                <a:solidFill>
                  <a:schemeClr val="accent4"/>
                </a:solidFill>
                <a:latin typeface="Roboto"/>
                <a:ea typeface="Roboto"/>
                <a:cs typeface="Roboto"/>
                <a:sym typeface="Roboto"/>
              </a:rPr>
              <a:t> ist </a:t>
            </a:r>
            <a:r>
              <a:rPr lang="de" sz="2400" dirty="0">
                <a:solidFill>
                  <a:schemeClr val="dk2"/>
                </a:solidFill>
                <a:latin typeface="Roboto"/>
                <a:ea typeface="Roboto"/>
                <a:cs typeface="Roboto"/>
                <a:sym typeface="Roboto"/>
              </a:rPr>
              <a:t>auf die Straße </a:t>
            </a:r>
            <a:r>
              <a:rPr lang="de" sz="2400" dirty="0">
                <a:solidFill>
                  <a:schemeClr val="accent4"/>
                </a:solidFill>
                <a:latin typeface="Roboto"/>
                <a:ea typeface="Roboto"/>
                <a:cs typeface="Roboto"/>
                <a:sym typeface="Roboto"/>
              </a:rPr>
              <a:t>gegangen</a:t>
            </a:r>
            <a:r>
              <a:rPr lang="de" sz="2400" dirty="0">
                <a:solidFill>
                  <a:schemeClr val="dk2"/>
                </a:solidFill>
                <a:latin typeface="Roboto"/>
                <a:ea typeface="Roboto"/>
                <a:cs typeface="Roboto"/>
                <a:sym typeface="Roboto"/>
              </a:rPr>
              <a:t>.(VKL)</a:t>
            </a:r>
            <a:endParaRPr sz="2400" dirty="0">
              <a:solidFill>
                <a:schemeClr val="dk2"/>
              </a:solidFill>
              <a:latin typeface="Roboto"/>
              <a:ea typeface="Roboto"/>
              <a:cs typeface="Roboto"/>
              <a:sym typeface="Roboto"/>
            </a:endParaRPr>
          </a:p>
          <a:p>
            <a:pPr marL="609585" indent="-457189">
              <a:buClr>
                <a:schemeClr val="dk2"/>
              </a:buClr>
              <a:buSzPts val="1800"/>
              <a:buFont typeface="Roboto"/>
              <a:buChar char="●"/>
            </a:pPr>
            <a:r>
              <a:rPr lang="de" sz="2400" dirty="0">
                <a:solidFill>
                  <a:schemeClr val="dk2"/>
                </a:solidFill>
                <a:latin typeface="Roboto"/>
                <a:ea typeface="Roboto"/>
                <a:cs typeface="Roboto"/>
                <a:sym typeface="Roboto"/>
              </a:rPr>
              <a:t>Was will der Bär? Der Bär </a:t>
            </a:r>
            <a:r>
              <a:rPr lang="de" sz="2400" dirty="0">
                <a:solidFill>
                  <a:schemeClr val="accent4"/>
                </a:solidFill>
                <a:latin typeface="Roboto"/>
                <a:ea typeface="Roboto"/>
                <a:cs typeface="Roboto"/>
                <a:sym typeface="Roboto"/>
              </a:rPr>
              <a:t>will</a:t>
            </a:r>
            <a:r>
              <a:rPr lang="de" sz="2400" dirty="0">
                <a:solidFill>
                  <a:schemeClr val="dk2"/>
                </a:solidFill>
                <a:latin typeface="Roboto"/>
                <a:ea typeface="Roboto"/>
                <a:cs typeface="Roboto"/>
                <a:sym typeface="Roboto"/>
              </a:rPr>
              <a:t> auf die Straße </a:t>
            </a:r>
            <a:r>
              <a:rPr lang="de" sz="2400" dirty="0">
                <a:solidFill>
                  <a:schemeClr val="accent4"/>
                </a:solidFill>
                <a:latin typeface="Roboto"/>
                <a:ea typeface="Roboto"/>
                <a:cs typeface="Roboto"/>
                <a:sym typeface="Roboto"/>
              </a:rPr>
              <a:t>gehen.</a:t>
            </a:r>
            <a:r>
              <a:rPr lang="de" sz="2400" dirty="0">
                <a:solidFill>
                  <a:schemeClr val="dk2"/>
                </a:solidFill>
                <a:latin typeface="Roboto"/>
                <a:ea typeface="Roboto"/>
                <a:cs typeface="Roboto"/>
                <a:sym typeface="Roboto"/>
              </a:rPr>
              <a:t>(VKL)</a:t>
            </a:r>
            <a:endParaRPr sz="2400" dirty="0">
              <a:solidFill>
                <a:schemeClr val="dk2"/>
              </a:solidFill>
              <a:latin typeface="Roboto"/>
              <a:ea typeface="Roboto"/>
              <a:cs typeface="Roboto"/>
              <a:sym typeface="Roboto"/>
            </a:endParaRPr>
          </a:p>
        </p:txBody>
      </p:sp>
      <p:sp>
        <p:nvSpPr>
          <p:cNvPr id="3" name="Rechteck 2">
            <a:extLst>
              <a:ext uri="{FF2B5EF4-FFF2-40B4-BE49-F238E27FC236}">
                <a16:creationId xmlns:a16="http://schemas.microsoft.com/office/drawing/2014/main" id="{991928FC-182E-BF66-F5CA-7521AE87D963}"/>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sp>
        <p:nvSpPr>
          <p:cNvPr id="4" name="Textfeld 3">
            <a:extLst>
              <a:ext uri="{FF2B5EF4-FFF2-40B4-BE49-F238E27FC236}">
                <a16:creationId xmlns:a16="http://schemas.microsoft.com/office/drawing/2014/main" id="{3DF1CB8D-0EA8-F3B3-CDAF-E9D692F97EF4}"/>
              </a:ext>
            </a:extLst>
          </p:cNvPr>
          <p:cNvSpPr txBox="1"/>
          <p:nvPr/>
        </p:nvSpPr>
        <p:spPr>
          <a:xfrm>
            <a:off x="582692" y="6205257"/>
            <a:ext cx="4870840" cy="430887"/>
          </a:xfrm>
          <a:prstGeom prst="rect">
            <a:avLst/>
          </a:prstGeom>
          <a:noFill/>
        </p:spPr>
        <p:txBody>
          <a:bodyPr wrap="square" rtlCol="0">
            <a:spAutoFit/>
          </a:bodyPr>
          <a:lstStyle/>
          <a:p>
            <a:r>
              <a:rPr lang="de-DE" sz="1100" dirty="0"/>
              <a:t>Quelle:  Vgl. Tracy, zit. n. BIfF: </a:t>
            </a:r>
            <a:r>
              <a:rPr lang="de-DE" sz="1100" b="0" i="0" u="none" strike="noStrike" baseline="0" dirty="0">
                <a:solidFill>
                  <a:srgbClr val="000000"/>
                </a:solidFill>
                <a:latin typeface="Calibri" panose="020F0502020204030204" pitchFamily="34" charset="0"/>
              </a:rPr>
              <a:t>Kompensatorische Sprachförderung im Jahr vor der Einschulung. Handout zum Reflexionstreffen 2022, S. 2 </a:t>
            </a:r>
            <a:endParaRPr lang="de-DE" sz="1100" dirty="0"/>
          </a:p>
        </p:txBody>
      </p:sp>
    </p:spTree>
    <p:extLst>
      <p:ext uri="{BB962C8B-B14F-4D97-AF65-F5344CB8AC3E}">
        <p14:creationId xmlns:p14="http://schemas.microsoft.com/office/powerpoint/2010/main" val="3409669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pic>
        <p:nvPicPr>
          <p:cNvPr id="530" name="Google Shape;530;p70"/>
          <p:cNvPicPr preferRelativeResize="0"/>
          <p:nvPr/>
        </p:nvPicPr>
        <p:blipFill>
          <a:blip r:embed="rId3">
            <a:alphaModFix/>
          </a:blip>
          <a:stretch>
            <a:fillRect/>
          </a:stretch>
        </p:blipFill>
        <p:spPr>
          <a:xfrm>
            <a:off x="711201" y="1451467"/>
            <a:ext cx="11475068" cy="3842333"/>
          </a:xfrm>
          <a:prstGeom prst="rect">
            <a:avLst/>
          </a:prstGeom>
          <a:noFill/>
          <a:ln>
            <a:noFill/>
          </a:ln>
        </p:spPr>
      </p:pic>
      <p:sp>
        <p:nvSpPr>
          <p:cNvPr id="531" name="Google Shape;531;p70"/>
          <p:cNvSpPr txBox="1"/>
          <p:nvPr/>
        </p:nvSpPr>
        <p:spPr>
          <a:xfrm>
            <a:off x="587472" y="300648"/>
            <a:ext cx="9791200" cy="1277200"/>
          </a:xfrm>
          <a:prstGeom prst="rect">
            <a:avLst/>
          </a:prstGeom>
          <a:noFill/>
          <a:ln>
            <a:noFill/>
          </a:ln>
        </p:spPr>
        <p:txBody>
          <a:bodyPr spcFirstLastPara="1" wrap="square" lIns="121900" tIns="121900" rIns="121900" bIns="121900" anchor="t" anchorCtr="0">
            <a:noAutofit/>
          </a:bodyPr>
          <a:lstStyle/>
          <a:p>
            <a:r>
              <a:rPr lang="de" sz="4000" b="1" dirty="0">
                <a:solidFill>
                  <a:schemeClr val="accent4"/>
                </a:solidFill>
                <a:latin typeface="Roboto"/>
                <a:ea typeface="Roboto"/>
                <a:cs typeface="Roboto"/>
                <a:sym typeface="Roboto"/>
              </a:rPr>
              <a:t>Verlauf Zweitspracherwerb</a:t>
            </a:r>
            <a:endParaRPr sz="4000" b="1" dirty="0">
              <a:solidFill>
                <a:schemeClr val="accent4"/>
              </a:solidFill>
              <a:latin typeface="Roboto"/>
              <a:ea typeface="Roboto"/>
              <a:cs typeface="Roboto"/>
              <a:sym typeface="Roboto"/>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8EDD1C-07C7-2DB4-E3FF-81FE2C7CFD4F}"/>
              </a:ext>
            </a:extLst>
          </p:cNvPr>
          <p:cNvSpPr>
            <a:spLocks noGrp="1"/>
          </p:cNvSpPr>
          <p:nvPr>
            <p:ph type="title"/>
          </p:nvPr>
        </p:nvSpPr>
        <p:spPr>
          <a:xfrm>
            <a:off x="660779" y="174056"/>
            <a:ext cx="10515600" cy="1325563"/>
          </a:xfrm>
        </p:spPr>
        <p:txBody>
          <a:bodyPr>
            <a:normAutofit/>
          </a:bodyPr>
          <a:lstStyle/>
          <a:p>
            <a:r>
              <a:rPr lang="de-DE" sz="4000" b="1" dirty="0">
                <a:solidFill>
                  <a:schemeClr val="accent4"/>
                </a:solidFill>
                <a:latin typeface="Roboto"/>
                <a:ea typeface="Roboto"/>
                <a:cs typeface="Roboto"/>
                <a:sym typeface="Roboto"/>
              </a:rPr>
              <a:t>Verlauf Zweitspracherwerb</a:t>
            </a:r>
            <a:endParaRPr lang="de-DE" sz="4000" dirty="0"/>
          </a:p>
        </p:txBody>
      </p:sp>
      <p:sp>
        <p:nvSpPr>
          <p:cNvPr id="3" name="Inhaltsplatzhalter 2">
            <a:extLst>
              <a:ext uri="{FF2B5EF4-FFF2-40B4-BE49-F238E27FC236}">
                <a16:creationId xmlns:a16="http://schemas.microsoft.com/office/drawing/2014/main" id="{D7528BBE-377C-AEB5-E643-4D176C0E39B5}"/>
              </a:ext>
            </a:extLst>
          </p:cNvPr>
          <p:cNvSpPr>
            <a:spLocks noGrp="1"/>
          </p:cNvSpPr>
          <p:nvPr>
            <p:ph idx="1"/>
          </p:nvPr>
        </p:nvSpPr>
        <p:spPr/>
        <p:txBody>
          <a:bodyPr/>
          <a:lstStyle/>
          <a:p>
            <a:r>
              <a:rPr lang="de-DE" sz="2800" b="1" dirty="0">
                <a:solidFill>
                  <a:schemeClr val="accent4"/>
                </a:solidFill>
              </a:rPr>
              <a:t>Besondere Herausforderungen:</a:t>
            </a:r>
          </a:p>
          <a:p>
            <a:pPr marL="457200" indent="-457200">
              <a:buFont typeface="Arial" panose="020B0604020202020204" pitchFamily="34" charset="0"/>
              <a:buChar char="•"/>
            </a:pPr>
            <a:r>
              <a:rPr lang="de-DE" sz="2800" dirty="0"/>
              <a:t>Verbbeugungen im Partizip II (bin gegangen statt </a:t>
            </a:r>
            <a:r>
              <a:rPr lang="de-DE" sz="2800" dirty="0" err="1"/>
              <a:t>gegeht</a:t>
            </a:r>
            <a:r>
              <a:rPr lang="de-DE" sz="2800" dirty="0"/>
              <a:t>, schwimmen-geschwommen)</a:t>
            </a:r>
            <a:endParaRPr lang="de-DE" dirty="0"/>
          </a:p>
          <a:p>
            <a:pPr marL="457200" indent="-457200">
              <a:buFont typeface="Arial" panose="020B0604020202020204" pitchFamily="34" charset="0"/>
              <a:buChar char="•"/>
            </a:pPr>
            <a:r>
              <a:rPr lang="de-DE" sz="2800" dirty="0"/>
              <a:t>Präpositionen (an der Wand, am Tisch, vor der Tür, vors Schienbein…)</a:t>
            </a:r>
            <a:endParaRPr lang="de-DE" dirty="0"/>
          </a:p>
          <a:p>
            <a:pPr marL="457200" indent="-457200">
              <a:buFont typeface="Arial" panose="020B0604020202020204" pitchFamily="34" charset="0"/>
              <a:buChar char="•"/>
            </a:pPr>
            <a:r>
              <a:rPr lang="de-DE" sz="2800" dirty="0"/>
              <a:t>Artikel,  Artikelzuordnungen / -beugungen (der Vater, des Vaters…)</a:t>
            </a:r>
            <a:endParaRPr lang="de-DE" sz="5400" dirty="0"/>
          </a:p>
          <a:p>
            <a:endParaRPr lang="de-DE" dirty="0"/>
          </a:p>
        </p:txBody>
      </p:sp>
    </p:spTree>
    <p:extLst>
      <p:ext uri="{BB962C8B-B14F-4D97-AF65-F5344CB8AC3E}">
        <p14:creationId xmlns:p14="http://schemas.microsoft.com/office/powerpoint/2010/main" val="32008084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F0C0EB-8812-2997-9407-1DAF26CDC1B8}"/>
              </a:ext>
            </a:extLst>
          </p:cNvPr>
          <p:cNvSpPr>
            <a:spLocks noGrp="1"/>
          </p:cNvSpPr>
          <p:nvPr>
            <p:ph type="title"/>
          </p:nvPr>
        </p:nvSpPr>
        <p:spPr>
          <a:xfrm>
            <a:off x="521959" y="365126"/>
            <a:ext cx="10328031" cy="837508"/>
          </a:xfrm>
        </p:spPr>
        <p:txBody>
          <a:bodyPr>
            <a:normAutofit/>
          </a:bodyPr>
          <a:lstStyle/>
          <a:p>
            <a:r>
              <a:rPr lang="de-DE" sz="4000" b="1" dirty="0">
                <a:solidFill>
                  <a:schemeClr val="accent1"/>
                </a:solidFill>
                <a:latin typeface="Calibri" charset="0"/>
                <a:ea typeface="Calibri" charset="0"/>
                <a:cs typeface="Calibri" charset="0"/>
              </a:rPr>
              <a:t>Verknüpfung mit Bildungsbereichen </a:t>
            </a:r>
          </a:p>
        </p:txBody>
      </p:sp>
      <p:sp>
        <p:nvSpPr>
          <p:cNvPr id="3" name="Inhaltsplatzhalter 2">
            <a:extLst>
              <a:ext uri="{FF2B5EF4-FFF2-40B4-BE49-F238E27FC236}">
                <a16:creationId xmlns:a16="http://schemas.microsoft.com/office/drawing/2014/main" id="{584EC4B9-BED7-CBC8-B1B0-6C7FBB082376}"/>
              </a:ext>
            </a:extLst>
          </p:cNvPr>
          <p:cNvSpPr>
            <a:spLocks noGrp="1"/>
          </p:cNvSpPr>
          <p:nvPr>
            <p:ph idx="1"/>
          </p:nvPr>
        </p:nvSpPr>
        <p:spPr>
          <a:xfrm>
            <a:off x="521959" y="1379220"/>
            <a:ext cx="10960510" cy="2464776"/>
          </a:xfrm>
        </p:spPr>
        <p:txBody>
          <a:bodyPr>
            <a:normAutofit/>
          </a:bodyPr>
          <a:lstStyle/>
          <a:p>
            <a:r>
              <a:rPr lang="de-DE" sz="3200" b="1" dirty="0">
                <a:solidFill>
                  <a:srgbClr val="00B0F0"/>
                </a:solidFill>
              </a:rPr>
              <a:t>Wie lässt sich das Dialogische Lesen mit anderen Bildungsbereichen gut verknüpfen?</a:t>
            </a:r>
          </a:p>
          <a:p>
            <a:pPr marL="457200" indent="-457200">
              <a:buFont typeface="Arial" panose="020B0604020202020204" pitchFamily="34" charset="0"/>
              <a:buChar char="•"/>
            </a:pPr>
            <a:endParaRPr lang="de-DE" sz="3200" b="1" dirty="0">
              <a:solidFill>
                <a:srgbClr val="00B0F0"/>
              </a:solidFill>
            </a:endParaRPr>
          </a:p>
          <a:p>
            <a:r>
              <a:rPr lang="de-DE" sz="3200" b="1" dirty="0">
                <a:solidFill>
                  <a:srgbClr val="00B0F0"/>
                </a:solidFill>
              </a:rPr>
              <a:t>Sammelt eigene Ideen!</a:t>
            </a:r>
          </a:p>
          <a:p>
            <a:pPr marL="457200" indent="-457200">
              <a:buFont typeface="Arial" panose="020B0604020202020204" pitchFamily="34" charset="0"/>
              <a:buChar char="•"/>
            </a:pPr>
            <a:endParaRPr lang="de-DE" sz="3200" b="1" dirty="0">
              <a:solidFill>
                <a:srgbClr val="00B0F0"/>
              </a:solidFill>
            </a:endParaRPr>
          </a:p>
          <a:p>
            <a:endParaRPr lang="de-DE" dirty="0"/>
          </a:p>
        </p:txBody>
      </p:sp>
      <p:sp>
        <p:nvSpPr>
          <p:cNvPr id="6" name="Rechteck 5"/>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9B0B339C-1CFB-75B1-989E-52F5616AAE56}"/>
              </a:ext>
            </a:extLst>
          </p:cNvPr>
          <p:cNvPicPr>
            <a:picLocks noChangeAspect="1"/>
          </p:cNvPicPr>
          <p:nvPr/>
        </p:nvPicPr>
        <p:blipFill>
          <a:blip r:embed="rId3"/>
          <a:stretch>
            <a:fillRect/>
          </a:stretch>
        </p:blipFill>
        <p:spPr>
          <a:xfrm>
            <a:off x="4941755" y="2907748"/>
            <a:ext cx="5529009" cy="3009057"/>
          </a:xfrm>
          <a:prstGeom prst="rect">
            <a:avLst/>
          </a:prstGeom>
        </p:spPr>
      </p:pic>
      <p:sp>
        <p:nvSpPr>
          <p:cNvPr id="5" name="Textfeld 4">
            <a:extLst>
              <a:ext uri="{FF2B5EF4-FFF2-40B4-BE49-F238E27FC236}">
                <a16:creationId xmlns:a16="http://schemas.microsoft.com/office/drawing/2014/main" id="{B066FAF7-DD81-1138-2C7B-A949ADA03B8E}"/>
              </a:ext>
            </a:extLst>
          </p:cNvPr>
          <p:cNvSpPr txBox="1"/>
          <p:nvPr/>
        </p:nvSpPr>
        <p:spPr>
          <a:xfrm>
            <a:off x="4849157" y="5916805"/>
            <a:ext cx="3611937" cy="276999"/>
          </a:xfrm>
          <a:prstGeom prst="rect">
            <a:avLst/>
          </a:prstGeom>
          <a:noFill/>
        </p:spPr>
        <p:txBody>
          <a:bodyPr wrap="square" rtlCol="0">
            <a:spAutoFit/>
          </a:bodyPr>
          <a:lstStyle/>
          <a:p>
            <a:r>
              <a:rPr lang="de-DE" sz="1200" dirty="0"/>
              <a:t>Brandenburger Bildungsplan, S. 98, Sebastian </a:t>
            </a:r>
            <a:r>
              <a:rPr lang="de-DE" sz="1200" dirty="0" err="1"/>
              <a:t>Treytnar</a:t>
            </a:r>
            <a:endParaRPr lang="de-DE" sz="1200" dirty="0"/>
          </a:p>
        </p:txBody>
      </p:sp>
    </p:spTree>
    <p:extLst>
      <p:ext uri="{BB962C8B-B14F-4D97-AF65-F5344CB8AC3E}">
        <p14:creationId xmlns:p14="http://schemas.microsoft.com/office/powerpoint/2010/main" val="262776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A6237-2D0E-85B3-7EEF-DB2130E2977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6B85A30-9660-C11A-828C-0A952A4770B4}"/>
              </a:ext>
            </a:extLst>
          </p:cNvPr>
          <p:cNvSpPr>
            <a:spLocks noGrp="1"/>
          </p:cNvSpPr>
          <p:nvPr>
            <p:ph type="title"/>
          </p:nvPr>
        </p:nvSpPr>
        <p:spPr>
          <a:xfrm>
            <a:off x="838199" y="365126"/>
            <a:ext cx="10328031" cy="837508"/>
          </a:xfrm>
        </p:spPr>
        <p:txBody>
          <a:bodyPr>
            <a:normAutofit/>
          </a:bodyPr>
          <a:lstStyle/>
          <a:p>
            <a:r>
              <a:rPr lang="de-DE" sz="4000" b="1" dirty="0">
                <a:solidFill>
                  <a:schemeClr val="accent1"/>
                </a:solidFill>
                <a:latin typeface="Calibri" charset="0"/>
                <a:ea typeface="Calibri" charset="0"/>
                <a:cs typeface="Calibri" charset="0"/>
              </a:rPr>
              <a:t>Verknüpfung mit Bildungsbereichen </a:t>
            </a:r>
            <a:r>
              <a:rPr lang="de-DE" sz="3200" dirty="0">
                <a:solidFill>
                  <a:schemeClr val="accent1"/>
                </a:solidFill>
                <a:latin typeface="Calibri" charset="0"/>
                <a:ea typeface="Calibri" charset="0"/>
                <a:cs typeface="Calibri" charset="0"/>
              </a:rPr>
              <a:t>(S. 100)</a:t>
            </a:r>
          </a:p>
        </p:txBody>
      </p:sp>
      <p:sp>
        <p:nvSpPr>
          <p:cNvPr id="3" name="Inhaltsplatzhalter 2">
            <a:extLst>
              <a:ext uri="{FF2B5EF4-FFF2-40B4-BE49-F238E27FC236}">
                <a16:creationId xmlns:a16="http://schemas.microsoft.com/office/drawing/2014/main" id="{CB0477DD-B86C-1403-2F22-B4DA2655D6DF}"/>
              </a:ext>
            </a:extLst>
          </p:cNvPr>
          <p:cNvSpPr>
            <a:spLocks noGrp="1"/>
          </p:cNvSpPr>
          <p:nvPr>
            <p:ph idx="1"/>
          </p:nvPr>
        </p:nvSpPr>
        <p:spPr>
          <a:xfrm>
            <a:off x="838200" y="1333499"/>
            <a:ext cx="10960510" cy="5050675"/>
          </a:xfrm>
        </p:spPr>
        <p:txBody>
          <a:bodyPr>
            <a:normAutofit fontScale="70000" lnSpcReduction="20000"/>
          </a:bodyPr>
          <a:lstStyle/>
          <a:p>
            <a:pPr marL="457200" indent="-457200">
              <a:buFont typeface="Arial" panose="020B0604020202020204" pitchFamily="34" charset="0"/>
              <a:buChar char="•"/>
            </a:pPr>
            <a:r>
              <a:rPr lang="de-DE" b="1" dirty="0">
                <a:solidFill>
                  <a:srgbClr val="00B0F0"/>
                </a:solidFill>
              </a:rPr>
              <a:t>Sprache und Kommunikation</a:t>
            </a:r>
          </a:p>
          <a:p>
            <a:pPr marL="457200" indent="-457200">
              <a:buFont typeface="Arial" panose="020B0604020202020204" pitchFamily="34" charset="0"/>
              <a:buChar char="•"/>
            </a:pPr>
            <a:endParaRPr lang="de-DE" b="1" dirty="0">
              <a:solidFill>
                <a:srgbClr val="00B0F0"/>
              </a:solidFill>
            </a:endParaRPr>
          </a:p>
          <a:p>
            <a:r>
              <a:rPr lang="de-DE" sz="2600" b="1" dirty="0">
                <a:solidFill>
                  <a:srgbClr val="0070C0"/>
                </a:solidFill>
              </a:rPr>
              <a:t>Verschiedene Varianten der Buchbetrachtung:</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Bilderbuchkino (Projektion an die Wand)</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Kniebücher</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Kamishibai (Bildtafeln im Rahmen)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Bilderbuchapps (Beamer)</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Dokumentenkamera für Projektion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Geschichten Beutel oder Koffer (Gegenstände, Handlungen, die Geschichte begleiten)</a:t>
            </a:r>
          </a:p>
          <a:p>
            <a:pPr marL="457200" indent="-457200">
              <a:buFont typeface="Arial" panose="020B0604020202020204" pitchFamily="34" charset="0"/>
              <a:buChar char="•"/>
            </a:pPr>
            <a:endParaRPr lang="de-DE" b="1" dirty="0">
              <a:solidFill>
                <a:srgbClr val="00B0F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8FE34842-3D5B-5510-DFCC-A88C83B14331}"/>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4D871988-80D2-765A-F574-6E2C2EC527AF}"/>
              </a:ext>
            </a:extLst>
          </p:cNvPr>
          <p:cNvPicPr>
            <a:picLocks noChangeAspect="1"/>
          </p:cNvPicPr>
          <p:nvPr/>
        </p:nvPicPr>
        <p:blipFill>
          <a:blip r:embed="rId3"/>
          <a:stretch>
            <a:fillRect/>
          </a:stretch>
        </p:blipFill>
        <p:spPr>
          <a:xfrm>
            <a:off x="8079141" y="1415563"/>
            <a:ext cx="3053051" cy="1909310"/>
          </a:xfrm>
          <a:prstGeom prst="rect">
            <a:avLst/>
          </a:prstGeom>
        </p:spPr>
      </p:pic>
      <p:pic>
        <p:nvPicPr>
          <p:cNvPr id="9" name="Grafik 8">
            <a:extLst>
              <a:ext uri="{FF2B5EF4-FFF2-40B4-BE49-F238E27FC236}">
                <a16:creationId xmlns:a16="http://schemas.microsoft.com/office/drawing/2014/main" id="{3E90BF52-4F4A-D9F0-631F-AAE6B9218A62}"/>
              </a:ext>
            </a:extLst>
          </p:cNvPr>
          <p:cNvPicPr>
            <a:picLocks noChangeAspect="1"/>
          </p:cNvPicPr>
          <p:nvPr/>
        </p:nvPicPr>
        <p:blipFill>
          <a:blip r:embed="rId4"/>
          <a:stretch>
            <a:fillRect/>
          </a:stretch>
        </p:blipFill>
        <p:spPr>
          <a:xfrm>
            <a:off x="7859344" y="3752850"/>
            <a:ext cx="2293819" cy="1958510"/>
          </a:xfrm>
          <a:prstGeom prst="rect">
            <a:avLst/>
          </a:prstGeom>
        </p:spPr>
      </p:pic>
    </p:spTree>
    <p:extLst>
      <p:ext uri="{BB962C8B-B14F-4D97-AF65-F5344CB8AC3E}">
        <p14:creationId xmlns:p14="http://schemas.microsoft.com/office/powerpoint/2010/main" val="2482059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D018-8904-3061-F4BF-4DF2B49120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B6971E6-7F37-2F53-5B53-46F0BC19E7F5}"/>
              </a:ext>
            </a:extLst>
          </p:cNvPr>
          <p:cNvSpPr>
            <a:spLocks noGrp="1"/>
          </p:cNvSpPr>
          <p:nvPr>
            <p:ph type="title"/>
          </p:nvPr>
        </p:nvSpPr>
        <p:spPr>
          <a:xfrm>
            <a:off x="838199" y="365126"/>
            <a:ext cx="10328031" cy="837508"/>
          </a:xfrm>
        </p:spPr>
        <p:txBody>
          <a:bodyPr>
            <a:normAutofit/>
          </a:bodyPr>
          <a:lstStyle/>
          <a:p>
            <a:r>
              <a:rPr lang="de-DE" sz="4000" b="1" dirty="0">
                <a:solidFill>
                  <a:schemeClr val="accent1"/>
                </a:solidFill>
                <a:latin typeface="Calibri" charset="0"/>
                <a:ea typeface="Calibri" charset="0"/>
                <a:cs typeface="Calibri" charset="0"/>
              </a:rPr>
              <a:t>Verknüpfung mit Bildungsbereichen </a:t>
            </a:r>
            <a:r>
              <a:rPr lang="de-DE" sz="3200" dirty="0">
                <a:solidFill>
                  <a:schemeClr val="accent1"/>
                </a:solidFill>
                <a:latin typeface="Calibri" charset="0"/>
                <a:ea typeface="Calibri" charset="0"/>
                <a:cs typeface="Calibri" charset="0"/>
              </a:rPr>
              <a:t>(S. 100)</a:t>
            </a:r>
          </a:p>
        </p:txBody>
      </p:sp>
      <p:sp>
        <p:nvSpPr>
          <p:cNvPr id="3" name="Inhaltsplatzhalter 2">
            <a:extLst>
              <a:ext uri="{FF2B5EF4-FFF2-40B4-BE49-F238E27FC236}">
                <a16:creationId xmlns:a16="http://schemas.microsoft.com/office/drawing/2014/main" id="{B5BB819F-1747-3D0D-A7DF-8243560DA328}"/>
              </a:ext>
            </a:extLst>
          </p:cNvPr>
          <p:cNvSpPr>
            <a:spLocks noGrp="1"/>
          </p:cNvSpPr>
          <p:nvPr>
            <p:ph idx="1"/>
          </p:nvPr>
        </p:nvSpPr>
        <p:spPr>
          <a:xfrm>
            <a:off x="838200" y="1333500"/>
            <a:ext cx="10960510" cy="4838700"/>
          </a:xfrm>
        </p:spPr>
        <p:txBody>
          <a:bodyPr>
            <a:normAutofit fontScale="92500" lnSpcReduction="10000"/>
          </a:bodyPr>
          <a:lstStyle/>
          <a:p>
            <a:pPr marL="457200" indent="-457200">
              <a:buFont typeface="Arial" panose="020B0604020202020204" pitchFamily="34" charset="0"/>
              <a:buChar char="•"/>
            </a:pPr>
            <a:r>
              <a:rPr lang="de-DE" b="1" dirty="0">
                <a:solidFill>
                  <a:srgbClr val="00B0F0"/>
                </a:solidFill>
              </a:rPr>
              <a:t>Bewegung und Sport</a:t>
            </a:r>
          </a:p>
          <a:p>
            <a:pPr marL="457200" indent="-457200">
              <a:buFont typeface="Arial" panose="020B0604020202020204" pitchFamily="34" charset="0"/>
              <a:buChar char="•"/>
            </a:pPr>
            <a:endParaRPr lang="de-DE" b="1" dirty="0">
              <a:solidFill>
                <a:srgbClr val="00B0F0"/>
              </a:solidFill>
            </a:endParaRPr>
          </a:p>
          <a:p>
            <a:pPr marL="342900" indent="-342900">
              <a:buFont typeface="Arial" panose="020B0604020202020204" pitchFamily="34" charset="0"/>
              <a:buChar char="•"/>
            </a:pPr>
            <a:r>
              <a:rPr lang="de-DE" sz="2600" dirty="0">
                <a:solidFill>
                  <a:srgbClr val="0070C0"/>
                </a:solidFill>
              </a:rPr>
              <a:t>Sitz- oder Liegeposition verändern nach jedem Abschnitt</a:t>
            </a:r>
          </a:p>
          <a:p>
            <a:endParaRPr lang="de-DE" sz="2600" dirty="0">
              <a:solidFill>
                <a:srgbClr val="0070C0"/>
              </a:solidFill>
            </a:endParaRPr>
          </a:p>
          <a:p>
            <a:pPr marL="342900" indent="-342900">
              <a:lnSpc>
                <a:spcPct val="170000"/>
              </a:lnSpc>
              <a:buFont typeface="Arial" panose="020B0604020202020204" pitchFamily="34" charset="0"/>
              <a:buChar char="•"/>
            </a:pPr>
            <a:r>
              <a:rPr lang="de-DE" sz="2600" dirty="0">
                <a:solidFill>
                  <a:srgbClr val="0070C0"/>
                </a:solidFill>
              </a:rPr>
              <a:t>Bewegungsanregungen: Worte mit Bewegung verknüpfen</a:t>
            </a:r>
            <a:br>
              <a:rPr lang="de-DE" sz="2600" dirty="0">
                <a:solidFill>
                  <a:srgbClr val="0070C0"/>
                </a:solidFill>
              </a:rPr>
            </a:br>
            <a:r>
              <a:rPr lang="de-DE" sz="2600" dirty="0">
                <a:solidFill>
                  <a:srgbClr val="0070C0"/>
                </a:solidFill>
              </a:rPr>
              <a:t>z.B. Adjektive (klein, kalt, wütend, fröhlich…) mit Mimik/ Gestik darstellen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Bewegung/ Geste ausführen, wenn ein bestimmtes Wort im Text vorkommt</a:t>
            </a:r>
          </a:p>
          <a:p>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Langsames Lesetempo, genug Zeit für Lachen und Quatsch machen</a:t>
            </a:r>
          </a:p>
          <a:p>
            <a:pPr marL="342900" indent="-3429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68EDDA1B-9C21-379D-F84F-64C54DAA5220}"/>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30912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712B1-F61F-E89C-BACF-50FDFC6140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B30DE90-E434-57D9-A0EB-CA56F17993E8}"/>
              </a:ext>
            </a:extLst>
          </p:cNvPr>
          <p:cNvSpPr>
            <a:spLocks noGrp="1"/>
          </p:cNvSpPr>
          <p:nvPr>
            <p:ph type="title"/>
          </p:nvPr>
        </p:nvSpPr>
        <p:spPr>
          <a:xfrm>
            <a:off x="838199" y="365126"/>
            <a:ext cx="10328031" cy="837508"/>
          </a:xfrm>
        </p:spPr>
        <p:txBody>
          <a:bodyPr>
            <a:normAutofit/>
          </a:bodyPr>
          <a:lstStyle/>
          <a:p>
            <a:r>
              <a:rPr lang="de-DE" sz="4000" b="1" dirty="0">
                <a:solidFill>
                  <a:schemeClr val="accent1"/>
                </a:solidFill>
                <a:latin typeface="Calibri" charset="0"/>
                <a:ea typeface="Calibri" charset="0"/>
                <a:cs typeface="Calibri" charset="0"/>
              </a:rPr>
              <a:t>Verknüpfung mit Bildungsbereichen </a:t>
            </a:r>
            <a:r>
              <a:rPr lang="de-DE" sz="3200" dirty="0">
                <a:solidFill>
                  <a:schemeClr val="accent1"/>
                </a:solidFill>
                <a:latin typeface="Calibri" charset="0"/>
                <a:ea typeface="Calibri" charset="0"/>
                <a:cs typeface="Calibri" charset="0"/>
              </a:rPr>
              <a:t>(S. 100)</a:t>
            </a:r>
          </a:p>
        </p:txBody>
      </p:sp>
      <p:sp>
        <p:nvSpPr>
          <p:cNvPr id="3" name="Inhaltsplatzhalter 2">
            <a:extLst>
              <a:ext uri="{FF2B5EF4-FFF2-40B4-BE49-F238E27FC236}">
                <a16:creationId xmlns:a16="http://schemas.microsoft.com/office/drawing/2014/main" id="{38FEE4CD-2E9F-27BE-42E9-7AA32DBCD73D}"/>
              </a:ext>
            </a:extLst>
          </p:cNvPr>
          <p:cNvSpPr>
            <a:spLocks noGrp="1"/>
          </p:cNvSpPr>
          <p:nvPr>
            <p:ph idx="1"/>
          </p:nvPr>
        </p:nvSpPr>
        <p:spPr>
          <a:xfrm>
            <a:off x="838200" y="1333500"/>
            <a:ext cx="10960510" cy="4838700"/>
          </a:xfrm>
        </p:spPr>
        <p:txBody>
          <a:bodyPr>
            <a:normAutofit fontScale="92500" lnSpcReduction="10000"/>
          </a:bodyPr>
          <a:lstStyle/>
          <a:p>
            <a:pPr marL="457200" indent="-457200">
              <a:buFont typeface="Arial" panose="020B0604020202020204" pitchFamily="34" charset="0"/>
              <a:buChar char="•"/>
            </a:pPr>
            <a:r>
              <a:rPr lang="de-DE" b="1" dirty="0">
                <a:solidFill>
                  <a:srgbClr val="00B0F0"/>
                </a:solidFill>
              </a:rPr>
              <a:t>Digitale Medien</a:t>
            </a:r>
          </a:p>
          <a:p>
            <a:pPr marL="457200" indent="-457200">
              <a:buFont typeface="Arial" panose="020B0604020202020204" pitchFamily="34" charset="0"/>
              <a:buChar char="•"/>
            </a:pPr>
            <a:endParaRPr lang="de-DE" b="1" dirty="0">
              <a:solidFill>
                <a:srgbClr val="00B0F0"/>
              </a:solidFill>
            </a:endParaRPr>
          </a:p>
          <a:p>
            <a:pPr marL="342900" indent="-342900">
              <a:buFont typeface="Arial" panose="020B0604020202020204" pitchFamily="34" charset="0"/>
              <a:buChar char="•"/>
            </a:pPr>
            <a:r>
              <a:rPr lang="de-DE" sz="2600" dirty="0">
                <a:solidFill>
                  <a:srgbClr val="0070C0"/>
                </a:solidFill>
              </a:rPr>
              <a:t>Bilderbuch oder Hörspielkino</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Große Projektionen an die Wand (Beamer, Webcam, Handy…)</a:t>
            </a:r>
            <a:br>
              <a:rPr lang="de-DE" sz="2600" dirty="0">
                <a:solidFill>
                  <a:srgbClr val="0070C0"/>
                </a:solidFill>
              </a:rPr>
            </a:br>
            <a:r>
              <a:rPr lang="de-DE" sz="2600" dirty="0">
                <a:solidFill>
                  <a:srgbClr val="0070C0"/>
                </a:solidFill>
              </a:rPr>
              <a:t>-durch das Buch „wandern“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Eigene Produktionen: Bilder vertonen, Geräusche produzieren</a:t>
            </a:r>
          </a:p>
          <a:p>
            <a:pPr marL="342900" indent="-342900">
              <a:buFont typeface="Arial" panose="020B0604020202020204" pitchFamily="34" charset="0"/>
              <a:buChar char="•"/>
            </a:pPr>
            <a:r>
              <a:rPr lang="de-DE" sz="2600" dirty="0">
                <a:solidFill>
                  <a:srgbClr val="0070C0"/>
                </a:solidFill>
              </a:rPr>
              <a:t>Dialoge und Texte aufnehmen / Sprechklammern (kleine Aufnahmegeräte)</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Familiensprachen der Kinder mit aufnehmen, durch digitale Medien „übersetzen“</a:t>
            </a:r>
          </a:p>
          <a:p>
            <a:pPr marL="342900" indent="-3429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29D443A6-7A36-7DE9-A1E1-C354D5403B61}"/>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a:extLst>
              <a:ext uri="{FF2B5EF4-FFF2-40B4-BE49-F238E27FC236}">
                <a16:creationId xmlns:a16="http://schemas.microsoft.com/office/drawing/2014/main" id="{162C74B9-01CA-AFBB-402F-830587A17F95}"/>
              </a:ext>
            </a:extLst>
          </p:cNvPr>
          <p:cNvSpPr txBox="1"/>
          <p:nvPr/>
        </p:nvSpPr>
        <p:spPr>
          <a:xfrm>
            <a:off x="3048693" y="3497872"/>
            <a:ext cx="6097384" cy="369332"/>
          </a:xfrm>
          <a:prstGeom prst="rect">
            <a:avLst/>
          </a:prstGeom>
          <a:noFill/>
        </p:spPr>
        <p:txBody>
          <a:bodyPr wrap="square">
            <a:spAutoFit/>
          </a:bodyPr>
          <a:lstStyle/>
          <a:p>
            <a:r>
              <a:rPr lang="de-DE" b="0" dirty="0">
                <a:effectLst/>
              </a:rPr>
              <a:t> </a:t>
            </a:r>
            <a:endParaRPr lang="de-DE" dirty="0"/>
          </a:p>
        </p:txBody>
      </p:sp>
    </p:spTree>
    <p:extLst>
      <p:ext uri="{BB962C8B-B14F-4D97-AF65-F5344CB8AC3E}">
        <p14:creationId xmlns:p14="http://schemas.microsoft.com/office/powerpoint/2010/main" val="439170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6F8D2-B9D5-F1FC-C6D1-63E1E55D71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701298-A520-BC71-B9F8-BF22FC2FE54D}"/>
              </a:ext>
            </a:extLst>
          </p:cNvPr>
          <p:cNvSpPr>
            <a:spLocks noGrp="1"/>
          </p:cNvSpPr>
          <p:nvPr>
            <p:ph type="title"/>
          </p:nvPr>
        </p:nvSpPr>
        <p:spPr>
          <a:xfrm>
            <a:off x="838199" y="365126"/>
            <a:ext cx="10328031" cy="837508"/>
          </a:xfrm>
        </p:spPr>
        <p:txBody>
          <a:bodyPr>
            <a:normAutofit/>
          </a:bodyPr>
          <a:lstStyle/>
          <a:p>
            <a:r>
              <a:rPr lang="de-DE" sz="4000" b="1" dirty="0">
                <a:solidFill>
                  <a:schemeClr val="accent1"/>
                </a:solidFill>
                <a:latin typeface="Calibri" charset="0"/>
                <a:ea typeface="Calibri" charset="0"/>
                <a:cs typeface="Calibri" charset="0"/>
              </a:rPr>
              <a:t>Partizipative Bildungsumgebung </a:t>
            </a:r>
            <a:r>
              <a:rPr lang="de-DE" sz="3200" dirty="0">
                <a:solidFill>
                  <a:schemeClr val="accent1"/>
                </a:solidFill>
                <a:latin typeface="Calibri" charset="0"/>
                <a:ea typeface="Calibri" charset="0"/>
                <a:cs typeface="Calibri" charset="0"/>
              </a:rPr>
              <a:t>(S. 101)</a:t>
            </a:r>
          </a:p>
        </p:txBody>
      </p:sp>
      <p:sp>
        <p:nvSpPr>
          <p:cNvPr id="3" name="Inhaltsplatzhalter 2">
            <a:extLst>
              <a:ext uri="{FF2B5EF4-FFF2-40B4-BE49-F238E27FC236}">
                <a16:creationId xmlns:a16="http://schemas.microsoft.com/office/drawing/2014/main" id="{00983BCC-5FD5-19C9-8E7A-BD96CB490077}"/>
              </a:ext>
            </a:extLst>
          </p:cNvPr>
          <p:cNvSpPr>
            <a:spLocks noGrp="1"/>
          </p:cNvSpPr>
          <p:nvPr>
            <p:ph idx="1"/>
          </p:nvPr>
        </p:nvSpPr>
        <p:spPr>
          <a:xfrm>
            <a:off x="205720" y="1231209"/>
            <a:ext cx="10960510" cy="4838700"/>
          </a:xfrm>
        </p:spPr>
        <p:txBody>
          <a:bodyPr>
            <a:normAutofit lnSpcReduction="10000"/>
          </a:bodyPr>
          <a:lstStyle/>
          <a:p>
            <a:endParaRPr lang="de-DE" b="1" dirty="0">
              <a:solidFill>
                <a:srgbClr val="00B0F0"/>
              </a:solidFill>
            </a:endParaRPr>
          </a:p>
          <a:p>
            <a:pPr marL="342900" indent="-342900">
              <a:buFont typeface="Arial" panose="020B0604020202020204" pitchFamily="34" charset="0"/>
              <a:buChar char="•"/>
            </a:pPr>
            <a:r>
              <a:rPr lang="de-DE" sz="2600" dirty="0">
                <a:solidFill>
                  <a:srgbClr val="0070C0"/>
                </a:solidFill>
              </a:rPr>
              <a:t>Gestaltung einer gemütlichen hellen und ruhigen Ecke, in der alle Platz haben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Übersichtliche Auswahl an Büchern, die die Kinder auch selbst erreichen können, und deren Cover sichtbar sind</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Bietet verschiedene Bücher zu unterschiedlichen Interessensgebieten an</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„Überschaubare Vielfalt“ </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r>
              <a:rPr lang="de-DE" sz="2600" dirty="0">
                <a:solidFill>
                  <a:srgbClr val="0070C0"/>
                </a:solidFill>
              </a:rPr>
              <a:t>Verschiedenartige Titel: Bücher, Zeitschriften, Comics…</a:t>
            </a: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endParaRPr lang="de-DE" sz="2600" dirty="0">
              <a:solidFill>
                <a:srgbClr val="0070C0"/>
              </a:solidFill>
            </a:endParaRPr>
          </a:p>
          <a:p>
            <a:pPr marL="342900" indent="-342900">
              <a:buFont typeface="Arial" panose="020B0604020202020204" pitchFamily="34" charset="0"/>
              <a:buChar char="•"/>
            </a:pPr>
            <a:endParaRPr lang="de-DE" sz="2600" dirty="0">
              <a:solidFill>
                <a:srgbClr val="0070C0"/>
              </a:solidFill>
            </a:endParaRPr>
          </a:p>
          <a:p>
            <a:pPr marL="457200" indent="-457200">
              <a:buFont typeface="Arial" panose="020B0604020202020204" pitchFamily="34" charset="0"/>
              <a:buChar char="•"/>
            </a:pPr>
            <a:endParaRPr lang="de-DE" dirty="0"/>
          </a:p>
        </p:txBody>
      </p:sp>
      <p:sp>
        <p:nvSpPr>
          <p:cNvPr id="6" name="Rechteck 5">
            <a:extLst>
              <a:ext uri="{FF2B5EF4-FFF2-40B4-BE49-F238E27FC236}">
                <a16:creationId xmlns:a16="http://schemas.microsoft.com/office/drawing/2014/main" id="{C3A40982-24B3-D367-A2C8-FD5D243AF8E9}"/>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7854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FEF8-CAED-ADF3-EF4F-02AA72AF7AF1}"/>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CC92F255-6550-E3D0-0A40-6B7A10BC2897}"/>
              </a:ext>
            </a:extLst>
          </p:cNvPr>
          <p:cNvSpPr>
            <a:spLocks noGrp="1"/>
          </p:cNvSpPr>
          <p:nvPr>
            <p:ph type="title"/>
          </p:nvPr>
        </p:nvSpPr>
        <p:spPr/>
        <p:txBody>
          <a:bodyPr/>
          <a:lstStyle/>
          <a:p>
            <a:r>
              <a:rPr lang="de-DE" sz="4000" b="1" dirty="0">
                <a:solidFill>
                  <a:schemeClr val="accent1"/>
                </a:solidFill>
                <a:latin typeface="Calibri" charset="0"/>
                <a:ea typeface="Calibri" charset="0"/>
                <a:cs typeface="Calibri" charset="0"/>
              </a:rPr>
              <a:t>Empfehlenswertes Material</a:t>
            </a:r>
            <a:br>
              <a:rPr lang="de-DE" dirty="0"/>
            </a:br>
            <a:endParaRPr lang="de-DE" sz="3200" dirty="0">
              <a:solidFill>
                <a:schemeClr val="tx1"/>
              </a:solidFill>
            </a:endParaRPr>
          </a:p>
        </p:txBody>
      </p:sp>
      <p:sp>
        <p:nvSpPr>
          <p:cNvPr id="6" name="Rechteck 5">
            <a:extLst>
              <a:ext uri="{FF2B5EF4-FFF2-40B4-BE49-F238E27FC236}">
                <a16:creationId xmlns:a16="http://schemas.microsoft.com/office/drawing/2014/main" id="{98FEF9EC-3CF8-6B06-8AAA-05F8EC26C92D}"/>
              </a:ext>
            </a:extLst>
          </p:cNvPr>
          <p:cNvSpPr/>
          <p:nvPr/>
        </p:nvSpPr>
        <p:spPr>
          <a:xfrm>
            <a:off x="11798710" y="0"/>
            <a:ext cx="393290" cy="2758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92D050"/>
              </a:solidFill>
            </a:endParaRPr>
          </a:p>
        </p:txBody>
      </p:sp>
      <p:pic>
        <p:nvPicPr>
          <p:cNvPr id="11" name="Grafik 10">
            <a:extLst>
              <a:ext uri="{FF2B5EF4-FFF2-40B4-BE49-F238E27FC236}">
                <a16:creationId xmlns:a16="http://schemas.microsoft.com/office/drawing/2014/main" id="{8D0AB630-D966-0A0F-ABF1-79376683ABA8}"/>
              </a:ext>
            </a:extLst>
          </p:cNvPr>
          <p:cNvPicPr>
            <a:picLocks noChangeAspect="1"/>
          </p:cNvPicPr>
          <p:nvPr/>
        </p:nvPicPr>
        <p:blipFill>
          <a:blip r:embed="rId3"/>
          <a:stretch>
            <a:fillRect/>
          </a:stretch>
        </p:blipFill>
        <p:spPr>
          <a:xfrm>
            <a:off x="263480" y="1690688"/>
            <a:ext cx="6641047" cy="3731310"/>
          </a:xfrm>
          <a:prstGeom prst="rect">
            <a:avLst/>
          </a:prstGeom>
        </p:spPr>
      </p:pic>
      <p:sp>
        <p:nvSpPr>
          <p:cNvPr id="14" name="Textfeld 13">
            <a:extLst>
              <a:ext uri="{FF2B5EF4-FFF2-40B4-BE49-F238E27FC236}">
                <a16:creationId xmlns:a16="http://schemas.microsoft.com/office/drawing/2014/main" id="{5D6B23AB-83BF-B312-05F7-F730526ED9AA}"/>
              </a:ext>
            </a:extLst>
          </p:cNvPr>
          <p:cNvSpPr txBox="1"/>
          <p:nvPr/>
        </p:nvSpPr>
        <p:spPr>
          <a:xfrm>
            <a:off x="263480" y="6209607"/>
            <a:ext cx="7725051" cy="369332"/>
          </a:xfrm>
          <a:prstGeom prst="rect">
            <a:avLst/>
          </a:prstGeom>
          <a:noFill/>
        </p:spPr>
        <p:txBody>
          <a:bodyPr wrap="square" rtlCol="0">
            <a:spAutoFit/>
          </a:bodyPr>
          <a:lstStyle/>
          <a:p>
            <a:r>
              <a:rPr lang="de-DE" dirty="0">
                <a:hlinkClick r:id="rId4"/>
              </a:rPr>
              <a:t>Frühe Chancen.de</a:t>
            </a:r>
            <a:endParaRPr lang="de-DE" dirty="0"/>
          </a:p>
        </p:txBody>
      </p:sp>
      <p:pic>
        <p:nvPicPr>
          <p:cNvPr id="3" name="Grafik 2">
            <a:extLst>
              <a:ext uri="{FF2B5EF4-FFF2-40B4-BE49-F238E27FC236}">
                <a16:creationId xmlns:a16="http://schemas.microsoft.com/office/drawing/2014/main" id="{245F6840-BBE6-BB7A-4156-DF115150B33F}"/>
              </a:ext>
            </a:extLst>
          </p:cNvPr>
          <p:cNvPicPr>
            <a:picLocks noChangeAspect="1"/>
          </p:cNvPicPr>
          <p:nvPr/>
        </p:nvPicPr>
        <p:blipFill>
          <a:blip r:embed="rId5"/>
          <a:stretch>
            <a:fillRect/>
          </a:stretch>
        </p:blipFill>
        <p:spPr>
          <a:xfrm>
            <a:off x="7563118" y="429390"/>
            <a:ext cx="3132091" cy="4252328"/>
          </a:xfrm>
          <a:prstGeom prst="rect">
            <a:avLst/>
          </a:prstGeom>
        </p:spPr>
      </p:pic>
      <p:sp>
        <p:nvSpPr>
          <p:cNvPr id="4" name="Textfeld 3">
            <a:extLst>
              <a:ext uri="{FF2B5EF4-FFF2-40B4-BE49-F238E27FC236}">
                <a16:creationId xmlns:a16="http://schemas.microsoft.com/office/drawing/2014/main" id="{B1DFF936-E56B-E031-5D44-36C068A8BA8C}"/>
              </a:ext>
            </a:extLst>
          </p:cNvPr>
          <p:cNvSpPr txBox="1"/>
          <p:nvPr/>
        </p:nvSpPr>
        <p:spPr>
          <a:xfrm>
            <a:off x="7647709" y="5095702"/>
            <a:ext cx="3632662" cy="646331"/>
          </a:xfrm>
          <a:prstGeom prst="rect">
            <a:avLst/>
          </a:prstGeom>
          <a:noFill/>
        </p:spPr>
        <p:txBody>
          <a:bodyPr wrap="square" rtlCol="0">
            <a:spAutoFit/>
          </a:bodyPr>
          <a:lstStyle/>
          <a:p>
            <a:r>
              <a:rPr lang="de-DE" dirty="0"/>
              <a:t>Interaktive Ausstellung und Buch, Wamiki Verlag</a:t>
            </a:r>
          </a:p>
        </p:txBody>
      </p:sp>
    </p:spTree>
    <p:extLst>
      <p:ext uri="{BB962C8B-B14F-4D97-AF65-F5344CB8AC3E}">
        <p14:creationId xmlns:p14="http://schemas.microsoft.com/office/powerpoint/2010/main" val="3408479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4000" b="1" dirty="0">
                <a:latin typeface="Calibri" charset="0"/>
                <a:ea typeface="Calibri" charset="0"/>
                <a:cs typeface="Calibri" charset="0"/>
              </a:rPr>
              <a:t>Weitere kostenfreie Angebote zum Bildungsplan</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pic>
        <p:nvPicPr>
          <p:cNvPr id="6" name="Google Shape;190;p2">
            <a:extLst>
              <a:ext uri="{FF2B5EF4-FFF2-40B4-BE49-F238E27FC236}">
                <a16:creationId xmlns:a16="http://schemas.microsoft.com/office/drawing/2014/main" id="{550418B9-E8E1-4140-9B10-FC0BBF2AB732}"/>
              </a:ext>
            </a:extLst>
          </p:cNvPr>
          <p:cNvPicPr preferRelativeResize="0"/>
          <p:nvPr/>
        </p:nvPicPr>
        <p:blipFill rotWithShape="1">
          <a:blip r:embed="rId3">
            <a:alphaModFix/>
          </a:blip>
          <a:srcRect/>
          <a:stretch/>
        </p:blipFill>
        <p:spPr>
          <a:xfrm>
            <a:off x="4180289" y="1228076"/>
            <a:ext cx="3658691" cy="4912724"/>
          </a:xfrm>
          <a:prstGeom prst="rect">
            <a:avLst/>
          </a:prstGeom>
          <a:noFill/>
          <a:ln>
            <a:noFill/>
          </a:ln>
        </p:spPr>
      </p:pic>
      <p:sp>
        <p:nvSpPr>
          <p:cNvPr id="8" name="Textfeld 7">
            <a:extLst>
              <a:ext uri="{FF2B5EF4-FFF2-40B4-BE49-F238E27FC236}">
                <a16:creationId xmlns:a16="http://schemas.microsoft.com/office/drawing/2014/main" id="{BC42EC38-9EF4-7D86-EECA-FCECF3867B0E}"/>
              </a:ext>
            </a:extLst>
          </p:cNvPr>
          <p:cNvSpPr txBox="1"/>
          <p:nvPr/>
        </p:nvSpPr>
        <p:spPr>
          <a:xfrm>
            <a:off x="4594536" y="5578670"/>
            <a:ext cx="1783115" cy="338554"/>
          </a:xfrm>
          <a:prstGeom prst="rect">
            <a:avLst/>
          </a:prstGeom>
          <a:noFill/>
        </p:spPr>
        <p:txBody>
          <a:bodyPr wrap="square" rtlCol="0">
            <a:spAutoFit/>
          </a:bodyPr>
          <a:lstStyle/>
          <a:p>
            <a:r>
              <a:rPr lang="de-DE" sz="800" dirty="0"/>
              <a:t>Brandenburger Bildungsplan, S. 1, </a:t>
            </a:r>
          </a:p>
          <a:p>
            <a:r>
              <a:rPr lang="de-DE" sz="800" dirty="0"/>
              <a:t>Sebastian </a:t>
            </a:r>
            <a:r>
              <a:rPr lang="de-DE" sz="800" dirty="0" err="1"/>
              <a:t>Treytnar</a:t>
            </a:r>
            <a:r>
              <a:rPr lang="de-DE" sz="800" dirty="0"/>
              <a:t> </a:t>
            </a:r>
          </a:p>
        </p:txBody>
      </p:sp>
    </p:spTree>
    <p:extLst>
      <p:ext uri="{BB962C8B-B14F-4D97-AF65-F5344CB8AC3E}">
        <p14:creationId xmlns:p14="http://schemas.microsoft.com/office/powerpoint/2010/main" val="2086041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2F67D0-3358-219C-87A3-F259F3C7457B}"/>
              </a:ext>
            </a:extLst>
          </p:cNvPr>
          <p:cNvSpPr>
            <a:spLocks noGrp="1"/>
          </p:cNvSpPr>
          <p:nvPr>
            <p:ph type="title"/>
          </p:nvPr>
        </p:nvSpPr>
        <p:spPr>
          <a:xfrm>
            <a:off x="838200" y="295365"/>
            <a:ext cx="10515600" cy="1325563"/>
          </a:xfrm>
        </p:spPr>
        <p:txBody>
          <a:bodyPr>
            <a:normAutofit/>
          </a:bodyPr>
          <a:lstStyle/>
          <a:p>
            <a:r>
              <a:rPr lang="de-DE" sz="4000" b="1" dirty="0">
                <a:latin typeface="Calibri" charset="0"/>
                <a:ea typeface="Calibri" charset="0"/>
                <a:cs typeface="Calibri" charset="0"/>
              </a:rPr>
              <a:t>Website</a:t>
            </a:r>
          </a:p>
        </p:txBody>
      </p:sp>
      <p:sp>
        <p:nvSpPr>
          <p:cNvPr id="3" name="Inhaltsplatzhalter 2">
            <a:extLst>
              <a:ext uri="{FF2B5EF4-FFF2-40B4-BE49-F238E27FC236}">
                <a16:creationId xmlns:a16="http://schemas.microsoft.com/office/drawing/2014/main" id="{0D3CD9DC-C1CB-36F7-D3F4-132CEE5240C9}"/>
              </a:ext>
            </a:extLst>
          </p:cNvPr>
          <p:cNvSpPr>
            <a:spLocks noGrp="1"/>
          </p:cNvSpPr>
          <p:nvPr>
            <p:ph idx="1"/>
          </p:nvPr>
        </p:nvSpPr>
        <p:spPr>
          <a:xfrm>
            <a:off x="838201" y="1825625"/>
            <a:ext cx="5962650" cy="4847024"/>
          </a:xfrm>
        </p:spPr>
        <p:txBody>
          <a:bodyPr>
            <a:normAutofit/>
          </a:bodyPr>
          <a:lstStyle/>
          <a:p>
            <a:pPr marL="457200" indent="-457200">
              <a:buFont typeface="Arial" panose="020B0604020202020204" pitchFamily="34" charset="0"/>
              <a:buChar char="•"/>
            </a:pPr>
            <a:endParaRPr lang="de-DE" dirty="0"/>
          </a:p>
          <a:p>
            <a:pPr marL="457200" indent="-457200">
              <a:buFont typeface="Arial" panose="020B0604020202020204" pitchFamily="34" charset="0"/>
              <a:buChar char="•"/>
            </a:pPr>
            <a:endParaRPr lang="de-DE" dirty="0"/>
          </a:p>
          <a:p>
            <a:endParaRPr lang="de-DE" dirty="0"/>
          </a:p>
        </p:txBody>
      </p:sp>
      <p:sp>
        <p:nvSpPr>
          <p:cNvPr id="4" name="Google Shape;387;p27">
            <a:extLst>
              <a:ext uri="{FF2B5EF4-FFF2-40B4-BE49-F238E27FC236}">
                <a16:creationId xmlns:a16="http://schemas.microsoft.com/office/drawing/2014/main" id="{6ECE1683-DAB8-FD7F-5354-660E62AAA751}"/>
              </a:ext>
            </a:extLst>
          </p:cNvPr>
          <p:cNvSpPr txBox="1">
            <a:spLocks/>
          </p:cNvSpPr>
          <p:nvPr/>
        </p:nvSpPr>
        <p:spPr>
          <a:xfrm>
            <a:off x="838200" y="1688608"/>
            <a:ext cx="7184096" cy="4059339"/>
          </a:xfrm>
          <a:prstGeom prst="rect">
            <a:avLst/>
          </a:prstGeom>
          <a:noFill/>
          <a:ln>
            <a:noFill/>
          </a:ln>
        </p:spPr>
        <p:txBody>
          <a:bodyPr spcFirstLastPara="1" vert="horz" wrap="square"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spcBef>
                <a:spcPts val="0"/>
              </a:spcBef>
              <a:spcAft>
                <a:spcPts val="1200"/>
              </a:spcAft>
              <a:buClr>
                <a:schemeClr val="dk1"/>
              </a:buClr>
              <a:buSzPct val="100000"/>
              <a:buFont typeface="Arial"/>
              <a:buChar char="•"/>
            </a:pPr>
            <a:r>
              <a:rPr lang="de-DE" dirty="0"/>
              <a:t>Registrierungs- und Anmeldemöglichkeit</a:t>
            </a:r>
          </a:p>
          <a:p>
            <a:pPr marL="457200" indent="-457200">
              <a:spcBef>
                <a:spcPts val="0"/>
              </a:spcBef>
              <a:spcAft>
                <a:spcPts val="1200"/>
              </a:spcAft>
              <a:buClr>
                <a:schemeClr val="dk1"/>
              </a:buClr>
              <a:buSzPct val="100000"/>
              <a:buFont typeface="Arial"/>
              <a:buChar char="•"/>
            </a:pPr>
            <a:r>
              <a:rPr lang="de-DE" dirty="0"/>
              <a:t>Fortbildungskalender für verschiedene Fortbildungen zum Bildungsplan – online und Präsenz</a:t>
            </a:r>
          </a:p>
          <a:p>
            <a:pPr marL="457200" indent="-457200">
              <a:spcBef>
                <a:spcPts val="0"/>
              </a:spcBef>
              <a:spcAft>
                <a:spcPts val="1200"/>
              </a:spcAft>
              <a:buClr>
                <a:schemeClr val="dk1"/>
              </a:buClr>
              <a:buSzPct val="100000"/>
              <a:buFont typeface="Arial"/>
              <a:buChar char="•"/>
            </a:pPr>
            <a:r>
              <a:rPr lang="de-DE" dirty="0"/>
              <a:t>Begleitmaterialien zum Bildungsplan zum Download und Anschauen</a:t>
            </a:r>
          </a:p>
          <a:p>
            <a:pPr marL="457200" indent="-457200">
              <a:spcBef>
                <a:spcPts val="0"/>
              </a:spcBef>
              <a:spcAft>
                <a:spcPts val="1200"/>
              </a:spcAft>
              <a:buClr>
                <a:schemeClr val="dk1"/>
              </a:buClr>
              <a:buSzPct val="100000"/>
              <a:buFont typeface="Arial"/>
              <a:buChar char="•"/>
            </a:pPr>
            <a:r>
              <a:rPr lang="de-DE" dirty="0"/>
              <a:t>Kontaktmöglichkeit bei Fragen zu Fortbildungen </a:t>
            </a:r>
          </a:p>
          <a:p>
            <a:pPr marL="457200" indent="-457200">
              <a:spcBef>
                <a:spcPts val="0"/>
              </a:spcBef>
              <a:spcAft>
                <a:spcPts val="1200"/>
              </a:spcAft>
              <a:buClr>
                <a:schemeClr val="dk1"/>
              </a:buClr>
              <a:buSzPct val="100000"/>
              <a:buFont typeface="Arial"/>
              <a:buChar char="•"/>
            </a:pPr>
            <a:endParaRPr lang="de-DE" dirty="0"/>
          </a:p>
          <a:p>
            <a:pPr>
              <a:spcBef>
                <a:spcPts val="0"/>
              </a:spcBef>
              <a:spcAft>
                <a:spcPts val="1200"/>
              </a:spcAft>
              <a:buClr>
                <a:schemeClr val="dk1"/>
              </a:buClr>
              <a:buSzPct val="100000"/>
            </a:pPr>
            <a:endParaRPr lang="de-DE" dirty="0"/>
          </a:p>
          <a:p>
            <a:pPr>
              <a:spcBef>
                <a:spcPts val="0"/>
              </a:spcBef>
              <a:buClr>
                <a:schemeClr val="dk1"/>
              </a:buClr>
              <a:buSzPct val="100000"/>
            </a:pPr>
            <a:endParaRPr lang="de-DE" dirty="0"/>
          </a:p>
          <a:p>
            <a:pPr>
              <a:buClr>
                <a:schemeClr val="dk1"/>
              </a:buClr>
              <a:buSzPct val="100000"/>
            </a:pPr>
            <a:endParaRPr lang="de-DE" dirty="0"/>
          </a:p>
        </p:txBody>
      </p:sp>
      <p:pic>
        <p:nvPicPr>
          <p:cNvPr id="5" name="Grafik 4">
            <a:extLst>
              <a:ext uri="{FF2B5EF4-FFF2-40B4-BE49-F238E27FC236}">
                <a16:creationId xmlns:a16="http://schemas.microsoft.com/office/drawing/2014/main" id="{97506072-3604-3290-7E85-636BB397D5AD}"/>
              </a:ext>
            </a:extLst>
          </p:cNvPr>
          <p:cNvPicPr>
            <a:picLocks noChangeAspect="1"/>
          </p:cNvPicPr>
          <p:nvPr/>
        </p:nvPicPr>
        <p:blipFill>
          <a:blip r:embed="rId3"/>
          <a:stretch>
            <a:fillRect/>
          </a:stretch>
        </p:blipFill>
        <p:spPr>
          <a:xfrm>
            <a:off x="9436872" y="1556610"/>
            <a:ext cx="1883404" cy="1872390"/>
          </a:xfrm>
          <a:prstGeom prst="rect">
            <a:avLst/>
          </a:prstGeom>
        </p:spPr>
      </p:pic>
    </p:spTree>
    <p:extLst>
      <p:ext uri="{BB962C8B-B14F-4D97-AF65-F5344CB8AC3E}">
        <p14:creationId xmlns:p14="http://schemas.microsoft.com/office/powerpoint/2010/main" val="2714120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pic>
        <p:nvPicPr>
          <p:cNvPr id="4" name="Grafik 3" descr="Ein Bild, das Kleidung, Person, Schuhwerk, Menschliches Gesicht enthält.&#10;&#10;KI-generierte Inhalte können fehlerhaft sein.">
            <a:extLst>
              <a:ext uri="{FF2B5EF4-FFF2-40B4-BE49-F238E27FC236}">
                <a16:creationId xmlns:a16="http://schemas.microsoft.com/office/drawing/2014/main" id="{E42EF86B-6628-8B50-8041-8C666D0D1E9F}"/>
              </a:ext>
            </a:extLst>
          </p:cNvPr>
          <p:cNvPicPr>
            <a:picLocks noChangeAspect="1"/>
          </p:cNvPicPr>
          <p:nvPr/>
        </p:nvPicPr>
        <p:blipFill>
          <a:blip r:embed="rId3"/>
          <a:stretch>
            <a:fillRect/>
          </a:stretch>
        </p:blipFill>
        <p:spPr>
          <a:xfrm rot="336746">
            <a:off x="9701900" y="916121"/>
            <a:ext cx="2262018" cy="2262018"/>
          </a:xfrm>
          <a:prstGeom prst="rect">
            <a:avLst/>
          </a:prstGeom>
        </p:spPr>
      </p:pic>
      <p:sp>
        <p:nvSpPr>
          <p:cNvPr id="386" name="Google Shape;386;p27"/>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spcBef>
                <a:spcPts val="0"/>
              </a:spcBef>
              <a:spcAft>
                <a:spcPts val="0"/>
              </a:spcAft>
              <a:buClr>
                <a:schemeClr val="dk1"/>
              </a:buClr>
              <a:buSzPts val="4000"/>
            </a:pPr>
            <a:r>
              <a:rPr lang="de-DE" sz="4000" b="1" dirty="0">
                <a:latin typeface="Calibri" charset="0"/>
                <a:ea typeface="Calibri" charset="0"/>
                <a:cs typeface="Calibri" charset="0"/>
                <a:sym typeface="Calibri"/>
              </a:rPr>
              <a:t>Ergänzende Materialien zum Bildungsplan  </a:t>
            </a:r>
            <a:endParaRPr sz="4000" b="1" dirty="0">
              <a:latin typeface="Calibri" charset="0"/>
              <a:ea typeface="Calibri" charset="0"/>
              <a:cs typeface="Calibri" charset="0"/>
            </a:endParaRPr>
          </a:p>
        </p:txBody>
      </p:sp>
      <p:sp>
        <p:nvSpPr>
          <p:cNvPr id="387" name="Google Shape;387;p27"/>
          <p:cNvSpPr txBox="1">
            <a:spLocks noGrp="1"/>
          </p:cNvSpPr>
          <p:nvPr>
            <p:ph type="body" idx="1"/>
          </p:nvPr>
        </p:nvSpPr>
        <p:spPr>
          <a:xfrm>
            <a:off x="838200" y="1690688"/>
            <a:ext cx="10877550" cy="4667250"/>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Der Bildungsplan zum Hören (Hörbuch)</a:t>
            </a: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Filme zum Bildungsplan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Interviews mit </a:t>
            </a:r>
            <a:r>
              <a:rPr lang="de-DE" sz="2400" dirty="0" err="1">
                <a:latin typeface="Calibri" panose="020F0502020204030204" pitchFamily="34" charset="0"/>
                <a:ea typeface="Calibri" panose="020F0502020204030204" pitchFamily="34" charset="0"/>
              </a:rPr>
              <a:t>Autor:innen</a:t>
            </a:r>
            <a:r>
              <a:rPr lang="de-DE" sz="2400" dirty="0">
                <a:latin typeface="Calibri" panose="020F0502020204030204" pitchFamily="34" charset="0"/>
                <a:ea typeface="Calibri" panose="020F0502020204030204" pitchFamily="34" charset="0"/>
              </a:rPr>
              <a:t> und pädagogischen Fachkräften</a:t>
            </a:r>
            <a:endParaRPr lang="de-DE" sz="2400" dirty="0">
              <a:effectLst/>
              <a:latin typeface="Calibri" panose="020F0502020204030204" pitchFamily="34" charset="0"/>
              <a:ea typeface="Calibri" panose="020F0502020204030204" pitchFamily="34" charset="0"/>
            </a:endParaRPr>
          </a:p>
          <a:p>
            <a:pPr marL="457200" lvl="0" indent="-457200" algn="l" rtl="0">
              <a:lnSpc>
                <a:spcPct val="90000"/>
              </a:lnSpc>
              <a:spcBef>
                <a:spcPts val="0"/>
              </a:spcBef>
              <a:spcAft>
                <a:spcPts val="1200"/>
              </a:spcAft>
              <a:buClr>
                <a:schemeClr val="dk1"/>
              </a:buClr>
              <a:buSzPct val="100000"/>
              <a:buFont typeface="Arial"/>
              <a:buChar char="•"/>
            </a:pPr>
            <a:r>
              <a:rPr lang="de-DE" sz="2400" dirty="0">
                <a:effectLst/>
                <a:latin typeface="Calibri" panose="020F0502020204030204" pitchFamily="34" charset="0"/>
                <a:ea typeface="Calibri" panose="020F0502020204030204" pitchFamily="34" charset="0"/>
              </a:rPr>
              <a:t>Begleitmaterialien zu den Fortbildungen (Bildkarten-Sets, Methodenblock, Poster, Arbeitshefte)</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PowerPoint-Präsentationen: Impulse für Teamfortbildungen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Eltern-Flyer </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hlinkClick r:id="rId4"/>
              </a:rPr>
              <a:t>Podcast</a:t>
            </a:r>
            <a:r>
              <a:rPr lang="de-DE" sz="2400" dirty="0">
                <a:latin typeface="Calibri" panose="020F0502020204030204" pitchFamily="34" charset="0"/>
                <a:ea typeface="Calibri" panose="020F0502020204030204" pitchFamily="34" charset="0"/>
              </a:rPr>
              <a:t> vom BIfF zu den Alltagssituationen</a:t>
            </a:r>
          </a:p>
          <a:p>
            <a:pPr marL="457200" lvl="0" indent="-457200" algn="l" rtl="0">
              <a:lnSpc>
                <a:spcPct val="90000"/>
              </a:lnSpc>
              <a:spcBef>
                <a:spcPts val="0"/>
              </a:spcBef>
              <a:spcAft>
                <a:spcPts val="1200"/>
              </a:spcAft>
              <a:buClr>
                <a:schemeClr val="dk1"/>
              </a:buClr>
              <a:buSzPct val="100000"/>
              <a:buFont typeface="Arial"/>
              <a:buChar char="•"/>
            </a:pPr>
            <a:r>
              <a:rPr lang="de-DE" sz="2400" dirty="0">
                <a:latin typeface="Calibri" panose="020F0502020204030204" pitchFamily="34" charset="0"/>
                <a:ea typeface="Calibri" panose="020F0502020204030204" pitchFamily="34" charset="0"/>
              </a:rPr>
              <a:t>Das Materialpaket für jede Einrichtung:</a:t>
            </a:r>
            <a:br>
              <a:rPr lang="de-DE" sz="2400" dirty="0">
                <a:latin typeface="Calibri" panose="020F0502020204030204" pitchFamily="34" charset="0"/>
                <a:ea typeface="Calibri" panose="020F0502020204030204" pitchFamily="34" charset="0"/>
              </a:rPr>
            </a:br>
            <a:r>
              <a:rPr lang="de-DE" sz="2400" dirty="0">
                <a:latin typeface="Calibri" panose="020F0502020204030204" pitchFamily="34" charset="0"/>
                <a:ea typeface="Calibri" panose="020F0502020204030204" pitchFamily="34" charset="0"/>
              </a:rPr>
              <a:t>Mit Heften, Bildkarten und dem No-Go/Go-</a:t>
            </a:r>
            <a:r>
              <a:rPr lang="de-DE" sz="2400" dirty="0" err="1">
                <a:latin typeface="Calibri" panose="020F0502020204030204" pitchFamily="34" charset="0"/>
                <a:ea typeface="Calibri" panose="020F0502020204030204" pitchFamily="34" charset="0"/>
              </a:rPr>
              <a:t>go</a:t>
            </a:r>
            <a:r>
              <a:rPr lang="de-DE" sz="2400" dirty="0">
                <a:latin typeface="Calibri" panose="020F0502020204030204" pitchFamily="34" charset="0"/>
                <a:ea typeface="Calibri" panose="020F0502020204030204" pitchFamily="34" charset="0"/>
              </a:rPr>
              <a:t>-Spiel</a:t>
            </a:r>
            <a:endParaRPr sz="2400" dirty="0">
              <a:latin typeface="Calibri" panose="020F0502020204030204" pitchFamily="34" charset="0"/>
              <a:ea typeface="Calibri" panose="020F0502020204030204" pitchFamily="34" charset="0"/>
            </a:endParaRPr>
          </a:p>
        </p:txBody>
      </p:sp>
      <p:sp>
        <p:nvSpPr>
          <p:cNvPr id="2" name="Textfeld 1">
            <a:extLst>
              <a:ext uri="{FF2B5EF4-FFF2-40B4-BE49-F238E27FC236}">
                <a16:creationId xmlns:a16="http://schemas.microsoft.com/office/drawing/2014/main" id="{D8772B7C-2AE6-7E46-59BB-BC1CA6EC019B}"/>
              </a:ext>
            </a:extLst>
          </p:cNvPr>
          <p:cNvSpPr txBox="1"/>
          <p:nvPr/>
        </p:nvSpPr>
        <p:spPr>
          <a:xfrm rot="386944">
            <a:off x="9596236" y="2823569"/>
            <a:ext cx="1651180" cy="338554"/>
          </a:xfrm>
          <a:prstGeom prst="rect">
            <a:avLst/>
          </a:prstGeom>
          <a:noFill/>
        </p:spPr>
        <p:txBody>
          <a:bodyPr wrap="square" rtlCol="0">
            <a:spAutoFit/>
          </a:bodyPr>
          <a:lstStyle/>
          <a:p>
            <a:r>
              <a:rPr lang="de-DE" sz="800" dirty="0"/>
              <a:t>Brandenburger Bildungsplan, S. 1, </a:t>
            </a:r>
          </a:p>
          <a:p>
            <a:r>
              <a:rPr lang="de-DE" sz="800" dirty="0"/>
              <a:t>Sebastian </a:t>
            </a:r>
            <a:r>
              <a:rPr lang="de-DE" sz="800" dirty="0" err="1"/>
              <a:t>Treytnar</a:t>
            </a:r>
            <a:r>
              <a:rPr lang="de-DE" sz="800" dirty="0"/>
              <a:t> </a:t>
            </a:r>
          </a:p>
        </p:txBody>
      </p:sp>
    </p:spTree>
    <p:extLst>
      <p:ext uri="{BB962C8B-B14F-4D97-AF65-F5344CB8AC3E}">
        <p14:creationId xmlns:p14="http://schemas.microsoft.com/office/powerpoint/2010/main" val="36113987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9"/>
          <p:cNvSpPr txBox="1">
            <a:spLocks noGrp="1"/>
          </p:cNvSpPr>
          <p:nvPr>
            <p:ph type="title"/>
          </p:nvPr>
        </p:nvSpPr>
        <p:spPr>
          <a:xfrm>
            <a:off x="2590800" y="944880"/>
            <a:ext cx="10515600" cy="7458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1800"/>
              <a:buNone/>
            </a:pPr>
            <a:r>
              <a:rPr lang="de-DE" sz="4000" b="1" dirty="0">
                <a:solidFill>
                  <a:schemeClr val="accent4"/>
                </a:solidFill>
                <a:latin typeface="Calibri"/>
                <a:ea typeface="Calibri"/>
                <a:cs typeface="Calibri"/>
                <a:sym typeface="Calibri"/>
              </a:rPr>
              <a:t>Danke!</a:t>
            </a:r>
            <a:endParaRPr dirty="0"/>
          </a:p>
        </p:txBody>
      </p:sp>
      <p:sp>
        <p:nvSpPr>
          <p:cNvPr id="493" name="Google Shape;493;p59"/>
          <p:cNvSpPr txBox="1">
            <a:spLocks noGrp="1"/>
          </p:cNvSpPr>
          <p:nvPr>
            <p:ph type="body" idx="1"/>
          </p:nvPr>
        </p:nvSpPr>
        <p:spPr>
          <a:xfrm>
            <a:off x="3087465" y="2560640"/>
            <a:ext cx="10515600" cy="2877004"/>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r>
              <a:rPr lang="de-DE" dirty="0"/>
              <a:t>Vielen Dank für Ihre und Eure Aufmerksamkeit!</a:t>
            </a: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a:p>
            <a:pPr marL="0" lvl="0" indent="0" algn="ctr" rtl="0">
              <a:lnSpc>
                <a:spcPct val="90000"/>
              </a:lnSpc>
              <a:spcBef>
                <a:spcPts val="1000"/>
              </a:spcBef>
              <a:spcAft>
                <a:spcPts val="0"/>
              </a:spcAft>
              <a:buSzPts val="1800"/>
              <a:buNone/>
            </a:pPr>
            <a:endParaRPr dirty="0"/>
          </a:p>
        </p:txBody>
      </p:sp>
      <p:pic>
        <p:nvPicPr>
          <p:cNvPr id="494" name="Google Shape;494;p59" title="QM-10-Erz-Partner.jpg"/>
          <p:cNvPicPr preferRelativeResize="0"/>
          <p:nvPr/>
        </p:nvPicPr>
        <p:blipFill>
          <a:blip r:embed="rId3">
            <a:alphaModFix/>
          </a:blip>
          <a:stretch>
            <a:fillRect/>
          </a:stretch>
        </p:blipFill>
        <p:spPr>
          <a:xfrm>
            <a:off x="75125" y="162125"/>
            <a:ext cx="4600977" cy="6467277"/>
          </a:xfrm>
          <a:prstGeom prst="rect">
            <a:avLst/>
          </a:prstGeom>
          <a:noFill/>
          <a:ln>
            <a:noFill/>
          </a:ln>
        </p:spPr>
      </p:pic>
      <p:sp>
        <p:nvSpPr>
          <p:cNvPr id="2" name="Textfeld 1">
            <a:extLst>
              <a:ext uri="{FF2B5EF4-FFF2-40B4-BE49-F238E27FC236}">
                <a16:creationId xmlns:a16="http://schemas.microsoft.com/office/drawing/2014/main" id="{6F95C5F1-CE50-C94C-3A4F-6830ED7EA930}"/>
              </a:ext>
            </a:extLst>
          </p:cNvPr>
          <p:cNvSpPr txBox="1"/>
          <p:nvPr/>
        </p:nvSpPr>
        <p:spPr>
          <a:xfrm>
            <a:off x="325729" y="6395015"/>
            <a:ext cx="2761736" cy="369332"/>
          </a:xfrm>
          <a:prstGeom prst="rect">
            <a:avLst/>
          </a:prstGeom>
          <a:noFill/>
        </p:spPr>
        <p:txBody>
          <a:bodyPr wrap="square" rtlCol="0">
            <a:spAutoFit/>
          </a:bodyPr>
          <a:lstStyle/>
          <a:p>
            <a:r>
              <a:rPr lang="de-DE" dirty="0"/>
              <a:t>© Natascha Welz</a:t>
            </a:r>
          </a:p>
        </p:txBody>
      </p:sp>
      <p:pic>
        <p:nvPicPr>
          <p:cNvPr id="4" name="Grafik 3">
            <a:extLst>
              <a:ext uri="{FF2B5EF4-FFF2-40B4-BE49-F238E27FC236}">
                <a16:creationId xmlns:a16="http://schemas.microsoft.com/office/drawing/2014/main" id="{204DF6D6-F52A-1849-0B4F-9D48E5D18628}"/>
              </a:ext>
            </a:extLst>
          </p:cNvPr>
          <p:cNvPicPr>
            <a:picLocks noChangeAspect="1"/>
          </p:cNvPicPr>
          <p:nvPr/>
        </p:nvPicPr>
        <p:blipFill>
          <a:blip r:embed="rId4"/>
          <a:stretch>
            <a:fillRect/>
          </a:stretch>
        </p:blipFill>
        <p:spPr>
          <a:xfrm>
            <a:off x="3538854" y="5811527"/>
            <a:ext cx="685859" cy="510584"/>
          </a:xfrm>
          <a:prstGeom prst="rect">
            <a:avLst/>
          </a:prstGeom>
        </p:spPr>
      </p:pic>
    </p:spTree>
  </p:cSld>
  <p:clrMapOvr>
    <a:masterClrMapping/>
  </p:clrMapOvr>
</p:sld>
</file>

<file path=ppt/theme/theme1.xml><?xml version="1.0" encoding="utf-8"?>
<a:theme xmlns:a="http://schemas.openxmlformats.org/drawingml/2006/main" name="1_Office">
  <a:themeElements>
    <a:clrScheme name="Benutzerdefiniert 2">
      <a:dk1>
        <a:srgbClr val="000000"/>
      </a:dk1>
      <a:lt1>
        <a:srgbClr val="FFFFFF"/>
      </a:lt1>
      <a:dk2>
        <a:srgbClr val="242852"/>
      </a:dk2>
      <a:lt2>
        <a:srgbClr val="694186"/>
      </a:lt2>
      <a:accent1>
        <a:srgbClr val="F8C522"/>
      </a:accent1>
      <a:accent2>
        <a:srgbClr val="D91E57"/>
      </a:accent2>
      <a:accent3>
        <a:srgbClr val="AACC3A"/>
      </a:accent3>
      <a:accent4>
        <a:srgbClr val="00AECB"/>
      </a:accent4>
      <a:accent5>
        <a:srgbClr val="682979"/>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9F8A01FCADD1D24EBF5639A24D77F94A" ma:contentTypeVersion="19" ma:contentTypeDescription="Ein neues Dokument erstellen." ma:contentTypeScope="" ma:versionID="1f903d2623e8a5a673a1793d8831edd6">
  <xsd:schema xmlns:xsd="http://www.w3.org/2001/XMLSchema" xmlns:xs="http://www.w3.org/2001/XMLSchema" xmlns:p="http://schemas.microsoft.com/office/2006/metadata/properties" xmlns:ns2="4483d124-32de-47e9-89a5-3c9f48c62a64" xmlns:ns3="83569f19-8c1d-41b4-bb5b-bc61d4c53846" targetNamespace="http://schemas.microsoft.com/office/2006/metadata/properties" ma:root="true" ma:fieldsID="db74a668fd8d892862e04b73a3aec638" ns2:_="" ns3:_="">
    <xsd:import namespace="4483d124-32de-47e9-89a5-3c9f48c62a64"/>
    <xsd:import namespace="83569f19-8c1d-41b4-bb5b-bc61d4c5384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_Flow_SignoffStatu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83d124-32de-47e9-89a5-3c9f48c62a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_Flow_SignoffStatus" ma:index="11" nillable="true" ma:displayName="Status Unterschrift" ma:internalName="Status_x0020_Unterschrift">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ierungen" ma:readOnly="false" ma:fieldId="{5cf76f15-5ced-4ddc-b409-7134ff3c332f}" ma:taxonomyMulti="true" ma:sspId="5230f095-131b-4bb4-a49f-2949a93d51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3569f19-8c1d-41b4-bb5b-bc61d4c53846"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4" nillable="true" ma:displayName="Taxonomy Catch All Column" ma:hidden="true" ma:list="{ed57ba41-05c1-4456-96cd-56a0fab62a94}" ma:internalName="TaxCatchAll" ma:showField="CatchAllData" ma:web="83569f19-8c1d-41b4-bb5b-bc61d4c538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30B7CE-CE78-4999-97EF-40C71C6ED480}">
  <ds:schemaRefs>
    <ds:schemaRef ds:uri="http://schemas.microsoft.com/sharepoint/v3/contenttype/forms"/>
  </ds:schemaRefs>
</ds:datastoreItem>
</file>

<file path=customXml/itemProps2.xml><?xml version="1.0" encoding="utf-8"?>
<ds:datastoreItem xmlns:ds="http://schemas.openxmlformats.org/officeDocument/2006/customXml" ds:itemID="{3EDE22F2-24B8-4341-98F1-B24AC28E6B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83d124-32de-47e9-89a5-3c9f48c62a64"/>
    <ds:schemaRef ds:uri="83569f19-8c1d-41b4-bb5b-bc61d4c538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3806</Words>
  <Application>Microsoft Office PowerPoint</Application>
  <PresentationFormat>Breitbild</PresentationFormat>
  <Paragraphs>491</Paragraphs>
  <Slides>40</Slides>
  <Notes>38</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40</vt:i4>
      </vt:variant>
    </vt:vector>
  </HeadingPairs>
  <TitlesOfParts>
    <vt:vector size="49" baseType="lpstr">
      <vt:lpstr>Aptos</vt:lpstr>
      <vt:lpstr>Arial</vt:lpstr>
      <vt:lpstr>Calibri</vt:lpstr>
      <vt:lpstr>Calibri Light</vt:lpstr>
      <vt:lpstr>Classic Comic</vt:lpstr>
      <vt:lpstr>Roboto</vt:lpstr>
      <vt:lpstr>Source Code Pro</vt:lpstr>
      <vt:lpstr>Symbol</vt:lpstr>
      <vt:lpstr>1_Office</vt:lpstr>
      <vt:lpstr>Pädagogische Alltagssituationen im Bildungsplan Brandenburg</vt:lpstr>
      <vt:lpstr>Guten Tag! </vt:lpstr>
      <vt:lpstr>Themen </vt:lpstr>
      <vt:lpstr>PowerPoint-Präsentation</vt:lpstr>
      <vt:lpstr>Pädagogische Alltagssituationen  Gliederung im Bildungsplan</vt:lpstr>
      <vt:lpstr>PowerPoint-Präsentation</vt:lpstr>
      <vt:lpstr>PowerPoint-Präsentation</vt:lpstr>
      <vt:lpstr>Pädagogische Alltagssituationen</vt:lpstr>
      <vt:lpstr>PowerPoint-Präsentation</vt:lpstr>
      <vt:lpstr>PowerPoint-Präsentation</vt:lpstr>
      <vt:lpstr>Zentrale Aspekte der Alltagssituation Dialogisch Lesen (S. 95)</vt:lpstr>
      <vt:lpstr>Das Buch als gemeinsamer Erlebnisraum! </vt:lpstr>
      <vt:lpstr>Pädagogisches Handeln Dialogisch Lesen (S. 95)</vt:lpstr>
      <vt:lpstr>Dialogisch lesen, wie geht das? I (S. 97)</vt:lpstr>
      <vt:lpstr>Dialogisch lesen, wie geht das? II (S. 97)</vt:lpstr>
      <vt:lpstr> Kinder-Aussagen (S. 99)</vt:lpstr>
      <vt:lpstr>Praxisbeispiel (S. 98)</vt:lpstr>
      <vt:lpstr>Vorsicht! (S. 99)</vt:lpstr>
      <vt:lpstr>Welche Vorlese- Situation erinnert ihr aus eurer eigenen Kindheit? Was hat euch besonders gefallen, oder was gar nicht?  Was bedeutet das für die Gestaltung guter Vorlese- Situationen mit den Kindern heute?        Tauscht euch in        Murmelrunden aus…</vt:lpstr>
      <vt:lpstr>Dialogisches Vorlesen – Sprachentwicklung    </vt:lpstr>
      <vt:lpstr>Sprachlehr- Strategien I (S. 96)  Korrektives Feedback  Präsentation  Erweiterung  Worte schenken  </vt:lpstr>
      <vt:lpstr>Sprachlehr- Strategien II (S.96)  Fragen… … um zum Dialog anzuregen, zu spekulieren  …um sprachliche Formen anzuregen (z.B. Vergangenheit, Nebensatz…) </vt:lpstr>
      <vt:lpstr>PowerPoint-Präsentation</vt:lpstr>
      <vt:lpstr>Passend Modellieren… Auf Sprachstand des Kindes eingehen,                            proximale Entwicklung  (anknüpfen, erweitern) </vt:lpstr>
      <vt:lpstr>Passend Modellieren… </vt:lpstr>
      <vt:lpstr>PowerPoint-Präsentation</vt:lpstr>
      <vt:lpstr>PowerPoint-Präsentation</vt:lpstr>
      <vt:lpstr>PowerPoint-Präsentation</vt:lpstr>
      <vt:lpstr>PowerPoint-Präsentation</vt:lpstr>
      <vt:lpstr>Verlauf Zweitspracherwerb</vt:lpstr>
      <vt:lpstr>Verknüpfung mit Bildungsbereichen </vt:lpstr>
      <vt:lpstr>Verknüpfung mit Bildungsbereichen (S. 100)</vt:lpstr>
      <vt:lpstr>Verknüpfung mit Bildungsbereichen (S. 100)</vt:lpstr>
      <vt:lpstr>Verknüpfung mit Bildungsbereichen (S. 100)</vt:lpstr>
      <vt:lpstr>Partizipative Bildungsumgebung (S. 101)</vt:lpstr>
      <vt:lpstr>Empfehlenswertes Material </vt:lpstr>
      <vt:lpstr>Weitere kostenfreie Angebote zum Bildungsplan</vt:lpstr>
      <vt:lpstr>Website</vt:lpstr>
      <vt:lpstr>Ergänzende Materialien zum Bildungsplan  </vt:lpstr>
      <vt:lpstr>Danke!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Vorstandsbericht zur Mitgliederversammlung</dc:title>
  <dc:creator>Ramiro Glauer</dc:creator>
  <cp:lastModifiedBy>bildungsplan-brandenburg@iffe.de</cp:lastModifiedBy>
  <cp:revision>245</cp:revision>
  <cp:lastPrinted>2024-09-16T11:49:40Z</cp:lastPrinted>
  <dcterms:created xsi:type="dcterms:W3CDTF">2020-11-24T13:22:07Z</dcterms:created>
  <dcterms:modified xsi:type="dcterms:W3CDTF">2026-09-29T11:02:10Z</dcterms:modified>
</cp:coreProperties>
</file>