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1" r:id="rId3"/>
  </p:sldMasterIdLst>
  <p:notesMasterIdLst>
    <p:notesMasterId r:id="rId29"/>
  </p:notesMasterIdLst>
  <p:sldIdLst>
    <p:sldId id="1014" r:id="rId4"/>
    <p:sldId id="1192" r:id="rId5"/>
    <p:sldId id="1058" r:id="rId6"/>
    <p:sldId id="1061" r:id="rId7"/>
    <p:sldId id="1157" r:id="rId8"/>
    <p:sldId id="1194" r:id="rId9"/>
    <p:sldId id="1070" r:id="rId10"/>
    <p:sldId id="1052" r:id="rId11"/>
    <p:sldId id="1158" r:id="rId12"/>
    <p:sldId id="1189" r:id="rId13"/>
    <p:sldId id="1188" r:id="rId14"/>
    <p:sldId id="431" r:id="rId15"/>
    <p:sldId id="1197" r:id="rId16"/>
    <p:sldId id="1202" r:id="rId17"/>
    <p:sldId id="349" r:id="rId18"/>
    <p:sldId id="462" r:id="rId19"/>
    <p:sldId id="1203" r:id="rId20"/>
    <p:sldId id="1191" r:id="rId21"/>
    <p:sldId id="1201" r:id="rId22"/>
    <p:sldId id="1199" r:id="rId23"/>
    <p:sldId id="1200" r:id="rId24"/>
    <p:sldId id="1198" r:id="rId25"/>
    <p:sldId id="1147" r:id="rId26"/>
    <p:sldId id="1132" r:id="rId27"/>
    <p:sldId id="1196" r:id="rId28"/>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CF92A9A8-1AA3-430B-A48E-007D9029B65A}">
          <p14:sldIdLst>
            <p14:sldId id="1014"/>
            <p14:sldId id="1192"/>
            <p14:sldId id="1058"/>
          </p14:sldIdLst>
        </p14:section>
        <p14:section name="Struktur des Bildungsplans" id="{904279E3-BE59-48EA-8EA3-2C067EAE550E}">
          <p14:sldIdLst>
            <p14:sldId id="1061"/>
          </p14:sldIdLst>
        </p14:section>
        <p14:section name="Zentrale Aspekte" id="{F083EE17-35BE-482A-ACF6-9116901C72F0}">
          <p14:sldIdLst>
            <p14:sldId id="1157"/>
            <p14:sldId id="1194"/>
            <p14:sldId id="1070"/>
            <p14:sldId id="1052"/>
            <p14:sldId id="1158"/>
            <p14:sldId id="1189"/>
            <p14:sldId id="1188"/>
            <p14:sldId id="431"/>
            <p14:sldId id="1197"/>
            <p14:sldId id="1202"/>
            <p14:sldId id="349"/>
            <p14:sldId id="462"/>
            <p14:sldId id="1203"/>
          </p14:sldIdLst>
        </p14:section>
        <p14:section name="Ihre Praxisbeispiele" id="{52120B30-28EB-4C13-A7C3-FD2383969305}">
          <p14:sldIdLst>
            <p14:sldId id="1191"/>
            <p14:sldId id="1201"/>
            <p14:sldId id="1199"/>
            <p14:sldId id="1200"/>
            <p14:sldId id="1198"/>
          </p14:sldIdLst>
        </p14:section>
        <p14:section name="Feedback - obligatorisch" id="{398AD21D-62C4-4CAF-BE1A-563291A0CD5E}">
          <p14:sldIdLst>
            <p14:sldId id="1147"/>
          </p14:sldIdLst>
        </p14:section>
        <p14:section name="Abschlussfolie" id="{C8874D56-F6E1-4EF8-9270-660FA0BBF707}">
          <p14:sldIdLst>
            <p14:sldId id="1132"/>
            <p14:sldId id="119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7EA947-BF91-DEEA-1F7E-AF6A0E6BF6B2}" name="Bianka Pergande" initials="BP" userId="S::bianka.pergande@liga-kind.de::98480419-8a0f-4aec-9c38-3ac5e4f8d3c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0DA"/>
    <a:srgbClr val="00ADC5"/>
    <a:srgbClr val="FFFFFF"/>
    <a:srgbClr val="00D2EE"/>
    <a:srgbClr val="1CA5D6"/>
    <a:srgbClr val="EFF4F9"/>
    <a:srgbClr val="EC0E58"/>
    <a:srgbClr val="F8C522"/>
    <a:srgbClr val="D91E57"/>
    <a:srgbClr val="AACC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4" autoAdjust="0"/>
    <p:restoredTop sz="80751" autoAdjust="0"/>
  </p:normalViewPr>
  <p:slideViewPr>
    <p:cSldViewPr snapToGrid="0" snapToObjects="1">
      <p:cViewPr varScale="1">
        <p:scale>
          <a:sx n="91" d="100"/>
          <a:sy n="91" d="100"/>
        </p:scale>
        <p:origin x="1314" y="66"/>
      </p:cViewPr>
      <p:guideLst/>
    </p:cSldViewPr>
  </p:slideViewPr>
  <p:outlineViewPr>
    <p:cViewPr>
      <p:scale>
        <a:sx n="33" d="100"/>
        <a:sy n="33" d="100"/>
      </p:scale>
      <p:origin x="0" y="-5995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34" Type="http://schemas.microsoft.com/office/2018/10/relationships/authors" Targe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D1D8DF9-BBC7-4817-B501-46A748C1613B}" type="datetimeFigureOut">
              <a:rPr lang="de-DE" smtClean="0"/>
              <a:t>29.09.2026</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95933A5-608E-483C-9005-E71D0DB3BF90}" type="slidenum">
              <a:rPr lang="de-DE" smtClean="0"/>
              <a:t>‹Nr.›</a:t>
            </a:fld>
            <a:endParaRPr lang="de-DE"/>
          </a:p>
        </p:txBody>
      </p:sp>
    </p:spTree>
    <p:extLst>
      <p:ext uri="{BB962C8B-B14F-4D97-AF65-F5344CB8AC3E}">
        <p14:creationId xmlns:p14="http://schemas.microsoft.com/office/powerpoint/2010/main" val="1003044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171450" indent="-171450">
              <a:buFont typeface="Symbol" panose="05050102010706020507" pitchFamily="18" charset="2"/>
              <a:buChar char="-"/>
            </a:pPr>
            <a:r>
              <a:rPr lang="de-DE" dirty="0"/>
              <a:t>Was wird Thema der gemeinsamen Arbeit sein?</a:t>
            </a:r>
          </a:p>
          <a:p>
            <a:pPr marL="171450" indent="-171450">
              <a:buFont typeface="Symbol" panose="05050102010706020507" pitchFamily="18" charset="2"/>
              <a:buChar char="-"/>
            </a:pPr>
            <a:r>
              <a:rPr lang="de-DE" dirty="0"/>
              <a:t>QR-Code führt auf www.bildungsplan-brandenburg.de. Dort finden sich der Bildungsplan als PDF, vielfältige Materialien zur Unterstützung, Beispiel- und Erklärvideos sowie ein Kalender zu Fortbildungsangeboten zum Bildungsplan online und in Präsenz.</a:t>
            </a:r>
          </a:p>
        </p:txBody>
      </p:sp>
      <p:sp>
        <p:nvSpPr>
          <p:cNvPr id="4" name="Foliennummernplatzhalter 3"/>
          <p:cNvSpPr>
            <a:spLocks noGrp="1"/>
          </p:cNvSpPr>
          <p:nvPr>
            <p:ph type="sldNum" sz="quarter" idx="5"/>
          </p:nvPr>
        </p:nvSpPr>
        <p:spPr/>
        <p:txBody>
          <a:bodyPr/>
          <a:lstStyle/>
          <a:p>
            <a:fld id="{595933A5-608E-483C-9005-E71D0DB3BF90}" type="slidenum">
              <a:rPr lang="de-DE" smtClean="0"/>
              <a:t>1</a:t>
            </a:fld>
            <a:endParaRPr lang="de-DE"/>
          </a:p>
        </p:txBody>
      </p:sp>
    </p:spTree>
    <p:extLst>
      <p:ext uri="{BB962C8B-B14F-4D97-AF65-F5344CB8AC3E}">
        <p14:creationId xmlns:p14="http://schemas.microsoft.com/office/powerpoint/2010/main" val="3709097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dirty="0"/>
              <a:t>Verstehen Sie diesen Foliensatz gerne als ‚Bausatz‘, aus dem Sie jene Folien auswählen, die für Sie und Ihr Team aktuell hilfreich sind.</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2</a:t>
            </a:fld>
            <a:endParaRPr lang="de-DE"/>
          </a:p>
        </p:txBody>
      </p:sp>
    </p:spTree>
    <p:extLst>
      <p:ext uri="{BB962C8B-B14F-4D97-AF65-F5344CB8AC3E}">
        <p14:creationId xmlns:p14="http://schemas.microsoft.com/office/powerpoint/2010/main" val="1919306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br>
              <a:rPr lang="de-DE" sz="1800" kern="100" dirty="0">
                <a:effectLst/>
                <a:latin typeface="Aptos" panose="020B0004020202020204" pitchFamily="34" charset="0"/>
                <a:ea typeface="Aptos" panose="020B0004020202020204" pitchFamily="34" charset="0"/>
                <a:cs typeface="Times New Roman" panose="02020603050405020304" pitchFamily="18" charset="0"/>
              </a:rPr>
            </a:br>
            <a:r>
              <a:rPr lang="de-DE" sz="1800" kern="100" dirty="0">
                <a:effectLst/>
                <a:latin typeface="Aptos" panose="020B0004020202020204" pitchFamily="34" charset="0"/>
                <a:ea typeface="Aptos" panose="020B0004020202020204" pitchFamily="34" charset="0"/>
                <a:cs typeface="Times New Roman" panose="02020603050405020304" pitchFamily="18" charset="0"/>
              </a:rPr>
              <a:t>Führen Sie in </a:t>
            </a:r>
            <a:r>
              <a:rPr lang="de-DE" dirty="0"/>
              <a:t>die gemeinsame Arbeitsphase ein.</a:t>
            </a:r>
          </a:p>
          <a:p>
            <a:pPr marL="171450" indent="-171450">
              <a:buFontTx/>
              <a:buChar char="-"/>
            </a:pPr>
            <a:r>
              <a:rPr lang="de-DE" dirty="0"/>
              <a:t>Welcher Zeitrahmen steht zur Verfügung?</a:t>
            </a:r>
          </a:p>
          <a:p>
            <a:pPr marL="171450" indent="-171450">
              <a:buFontTx/>
              <a:buChar char="-"/>
            </a:pPr>
            <a:r>
              <a:rPr lang="de-DE" dirty="0"/>
              <a:t>Welche Themen sollen heute im Vordergrund stehen? Gibt es einen Teil, der später, z. B. in einer weiteren Dienstberatung folgen soll?</a:t>
            </a:r>
          </a:p>
          <a:p>
            <a:pPr marL="171450" indent="-171450">
              <a:buFontTx/>
              <a:buChar char="-"/>
            </a:pPr>
            <a:r>
              <a:rPr lang="de-DE" dirty="0"/>
              <a:t>Wann/Wo werden Themen bearbeitet, die brennen, für die heute aber nicht genug Zeit ist?</a:t>
            </a:r>
          </a:p>
          <a:p>
            <a:pPr marL="171450" indent="-171450">
              <a:buFontTx/>
              <a:buChar char="-"/>
            </a:pPr>
            <a:r>
              <a:rPr lang="de-DE" dirty="0"/>
              <a:t>Wie wird gearbeitet (z. B. Impulsvortrag, Arbeitsgruppen, Einzelarbeit)?</a:t>
            </a:r>
          </a:p>
          <a:p>
            <a:pPr marL="171450" indent="-171450">
              <a:buFontTx/>
              <a:buChar char="-"/>
            </a:pPr>
            <a:r>
              <a:rPr lang="de-DE" dirty="0"/>
              <a:t>Was passiert dann (z. B. Verabredung zur Weiterarbeit, z. B. in den Abteilungen im Haus, Folgetermine)?</a:t>
            </a:r>
          </a:p>
        </p:txBody>
      </p:sp>
      <p:sp>
        <p:nvSpPr>
          <p:cNvPr id="4" name="Foliennummernplatzhalter 3"/>
          <p:cNvSpPr>
            <a:spLocks noGrp="1"/>
          </p:cNvSpPr>
          <p:nvPr>
            <p:ph type="sldNum" sz="quarter" idx="5"/>
          </p:nvPr>
        </p:nvSpPr>
        <p:spPr/>
        <p:txBody>
          <a:bodyPr/>
          <a:lstStyle/>
          <a:p>
            <a:fld id="{595933A5-608E-483C-9005-E71D0DB3BF90}" type="slidenum">
              <a:rPr lang="de-DE" smtClean="0"/>
              <a:t>3</a:t>
            </a:fld>
            <a:endParaRPr lang="de-DE"/>
          </a:p>
        </p:txBody>
      </p:sp>
    </p:spTree>
    <p:extLst>
      <p:ext uri="{BB962C8B-B14F-4D97-AF65-F5344CB8AC3E}">
        <p14:creationId xmlns:p14="http://schemas.microsoft.com/office/powerpoint/2010/main" val="123522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1B68D-884C-CFF7-9D1B-0DD787BBD73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BFE436C-D42E-4DBC-55DB-D9707733620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B5760E6-BA5F-F333-FC2B-32881D514D3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dirty="0"/>
              <a:t>Bei dem Kapitel Beobachten und Dokumentieren handelt es sich um ein „Grundlagen-Kapitel“.</a:t>
            </a:r>
          </a:p>
          <a:p>
            <a:r>
              <a:rPr lang="de-DE" dirty="0"/>
              <a:t>Hier ist eine kurze Einordnung über das Inhaltsverzeichnis sinnvoll sowie ein Blick auf das, was noch im Kapitel zu finden ist (3.3 und 3.4).</a:t>
            </a:r>
          </a:p>
        </p:txBody>
      </p:sp>
      <p:sp>
        <p:nvSpPr>
          <p:cNvPr id="4" name="Foliennummernplatzhalter 3">
            <a:extLst>
              <a:ext uri="{FF2B5EF4-FFF2-40B4-BE49-F238E27FC236}">
                <a16:creationId xmlns:a16="http://schemas.microsoft.com/office/drawing/2014/main" id="{D4900590-CF56-A429-1C56-6926BEB53C1B}"/>
              </a:ext>
            </a:extLst>
          </p:cNvPr>
          <p:cNvSpPr>
            <a:spLocks noGrp="1"/>
          </p:cNvSpPr>
          <p:nvPr>
            <p:ph type="sldNum" sz="quarter" idx="5"/>
          </p:nvPr>
        </p:nvSpPr>
        <p:spPr/>
        <p:txBody>
          <a:bodyPr/>
          <a:lstStyle/>
          <a:p>
            <a:fld id="{595933A5-608E-483C-9005-E71D0DB3BF90}" type="slidenum">
              <a:rPr lang="de-DE" smtClean="0"/>
              <a:t>4</a:t>
            </a:fld>
            <a:endParaRPr lang="de-DE"/>
          </a:p>
        </p:txBody>
      </p:sp>
    </p:spTree>
    <p:extLst>
      <p:ext uri="{BB962C8B-B14F-4D97-AF65-F5344CB8AC3E}">
        <p14:creationId xmlns:p14="http://schemas.microsoft.com/office/powerpoint/2010/main" val="936412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5</a:t>
            </a:fld>
            <a:endParaRPr lang="de-DE"/>
          </a:p>
        </p:txBody>
      </p:sp>
    </p:spTree>
    <p:extLst>
      <p:ext uri="{BB962C8B-B14F-4D97-AF65-F5344CB8AC3E}">
        <p14:creationId xmlns:p14="http://schemas.microsoft.com/office/powerpoint/2010/main" val="3672836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AECE7-BBA6-161D-541F-C73C8640521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C117FDB-33F4-CFC3-AC51-AE11AB6DE60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FE67278-2F0A-3644-24D3-AF630DB0C77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pPr marL="171450" indent="-171450">
              <a:buFontTx/>
              <a:buChar char="-"/>
            </a:pPr>
            <a:r>
              <a:rPr lang="de-DE" dirty="0"/>
              <a:t>Überlegen Sie gemeinsam mit dem Team usw., was mit der Beobachtungs- und Dokumentationspraxis auf dem Spiel steht.</a:t>
            </a:r>
          </a:p>
          <a:p>
            <a:pPr marL="171450" indent="-171450">
              <a:buFontTx/>
              <a:buChar char="-"/>
            </a:pPr>
            <a:r>
              <a:rPr lang="de-DE" dirty="0"/>
              <a:t>Hilfreich sind unterschiedliche Zugänge über Bilder und Karikaturen (diese sprechen auch emotionale Momente an) sowie Zitate.</a:t>
            </a:r>
          </a:p>
          <a:p>
            <a:pPr marL="171450" indent="-171450">
              <a:buFontTx/>
              <a:buChar char="-"/>
            </a:pPr>
            <a:r>
              <a:rPr lang="de-DE" dirty="0"/>
              <a:t>Kommen Sie z. B. über die Gedanken und Gefühle zu den beiden Bildern frei ins Gespräch. </a:t>
            </a:r>
          </a:p>
          <a:p>
            <a:pPr marL="171450" indent="-171450">
              <a:buFontTx/>
              <a:buChar char="-"/>
            </a:pPr>
            <a:r>
              <a:rPr lang="de-DE" dirty="0"/>
              <a:t>Zu Gedanken und Fragen, wie Vorurteile wirken, lassen sich ggf. die Folien zu Responsivität (Folien 16, 17) vorziehen.</a:t>
            </a:r>
          </a:p>
          <a:p>
            <a:pPr marL="171450" indent="-171450">
              <a:buFontTx/>
              <a:buChar char="-"/>
            </a:pPr>
            <a:r>
              <a:rPr lang="de-DE" dirty="0"/>
              <a:t>Auf und unter der nächsten Folie finden Sie Zitate, u. a. aus dem Bildungsplan. Diese lassen sich auf Flipchartpapier aufkleben und aushängen. Einzeln, besser paarweise oder zu dritt können die Zitate abgegangen und mit Kommentaren, Fragen oder eigenen Beispielen versehen werden. Es können auch Kommentare kommentiert werden. Wichtig ist mit den Arbeitsergebnisse weiterzuarbeiten und im Nachhinein Gedanken und Fragen aufzunehmen. Z. B.: Welches der Zitate hat Euch besonders angesprochen? Was möchtet Ihr in der Runde diskutieren? </a:t>
            </a:r>
          </a:p>
          <a:p>
            <a:pPr marL="171450" indent="-171450">
              <a:buFontTx/>
              <a:buChar char="-"/>
            </a:pPr>
            <a:r>
              <a:rPr lang="de-DE" b="0" dirty="0"/>
              <a:t>In einem abschließenden Schritt: Welche Fragen wollt Ihr zum Thema beantworten? Für welche (thematischen) Probleme wollt Ihr während des heutigen Termins Lösungen finden? Halten Sie die Fragen z. B. auf Karten fest. Diese Fragen (bzw. eine Auswahl davon) sollten dann im weiteren Verlauf aufgegriffen werden.</a:t>
            </a:r>
          </a:p>
        </p:txBody>
      </p:sp>
      <p:sp>
        <p:nvSpPr>
          <p:cNvPr id="4" name="Foliennummernplatzhalter 3">
            <a:extLst>
              <a:ext uri="{FF2B5EF4-FFF2-40B4-BE49-F238E27FC236}">
                <a16:creationId xmlns:a16="http://schemas.microsoft.com/office/drawing/2014/main" id="{09A5CC03-BAFB-7C74-7CEB-71F30CD9E847}"/>
              </a:ext>
            </a:extLst>
          </p:cNvPr>
          <p:cNvSpPr>
            <a:spLocks noGrp="1"/>
          </p:cNvSpPr>
          <p:nvPr>
            <p:ph type="sldNum" sz="quarter" idx="5"/>
          </p:nvPr>
        </p:nvSpPr>
        <p:spPr/>
        <p:txBody>
          <a:bodyPr/>
          <a:lstStyle/>
          <a:p>
            <a:fld id="{595933A5-608E-483C-9005-E71D0DB3BF90}" type="slidenum">
              <a:rPr lang="de-DE" smtClean="0"/>
              <a:t>6</a:t>
            </a:fld>
            <a:endParaRPr lang="de-DE"/>
          </a:p>
        </p:txBody>
      </p:sp>
    </p:spTree>
    <p:extLst>
      <p:ext uri="{BB962C8B-B14F-4D97-AF65-F5344CB8AC3E}">
        <p14:creationId xmlns:p14="http://schemas.microsoft.com/office/powerpoint/2010/main" val="2968871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r>
              <a:rPr lang="de-DE" dirty="0"/>
              <a:t>Zitate bieten eine gute Grundlage, um in einen inhaltlichen Austausch zu kommen. </a:t>
            </a:r>
          </a:p>
          <a:p>
            <a:r>
              <a:rPr lang="de-DE" dirty="0"/>
              <a:t>Zum Themenbereich Beobachten und Dokumentieren bieten sich z. B. folgende Sätze an:</a:t>
            </a:r>
          </a:p>
          <a:p>
            <a:pPr marL="228600" indent="-228600">
              <a:buFont typeface="Symbol" panose="05050102010706020507" pitchFamily="18" charset="2"/>
              <a:buChar char="-"/>
            </a:pPr>
            <a:r>
              <a:rPr lang="de-DE" sz="1200" b="1" kern="1200" dirty="0">
                <a:solidFill>
                  <a:schemeClr val="tx1"/>
                </a:solidFill>
                <a:effectLst/>
                <a:latin typeface="+mn-lt"/>
                <a:ea typeface="+mn-ea"/>
                <a:cs typeface="+mn-cs"/>
              </a:rPr>
              <a:t>„Nach jeder Beobachtung bekomme ich eine andere Beziehung zum Kind. Es spürt mein Interesse.“ </a:t>
            </a:r>
            <a:r>
              <a:rPr lang="de-DE" sz="1200" kern="1200" dirty="0">
                <a:solidFill>
                  <a:schemeClr val="tx1"/>
                </a:solidFill>
                <a:effectLst/>
                <a:latin typeface="+mn-lt"/>
                <a:ea typeface="+mn-ea"/>
                <a:cs typeface="+mn-cs"/>
              </a:rPr>
              <a:t>Erika </a:t>
            </a:r>
            <a:r>
              <a:rPr lang="de-DE" sz="1200" kern="1200" dirty="0" err="1">
                <a:solidFill>
                  <a:schemeClr val="tx1"/>
                </a:solidFill>
                <a:effectLst/>
                <a:latin typeface="+mn-lt"/>
                <a:ea typeface="+mn-ea"/>
                <a:cs typeface="+mn-cs"/>
              </a:rPr>
              <a:t>Kazemi-Veisari</a:t>
            </a:r>
            <a:r>
              <a:rPr lang="de-DE" sz="1200" kern="1200" dirty="0">
                <a:solidFill>
                  <a:schemeClr val="tx1"/>
                </a:solidFill>
                <a:effectLst/>
                <a:latin typeface="+mn-lt"/>
                <a:ea typeface="+mn-ea"/>
                <a:cs typeface="+mn-cs"/>
              </a:rPr>
              <a:t> (2007): </a:t>
            </a:r>
            <a:r>
              <a:rPr lang="de-DE" sz="1200" i="1" kern="1200" dirty="0">
                <a:solidFill>
                  <a:schemeClr val="tx1"/>
                </a:solidFill>
                <a:effectLst/>
                <a:latin typeface="+mn-lt"/>
                <a:ea typeface="+mn-ea"/>
                <a:cs typeface="+mn-cs"/>
              </a:rPr>
              <a:t>Kinder verstehen lernen. Wie Beobachtung zu Achtung führt</a:t>
            </a:r>
            <a:r>
              <a:rPr lang="de-DE" sz="1200" kern="1200" dirty="0">
                <a:solidFill>
                  <a:schemeClr val="tx1"/>
                </a:solidFill>
                <a:effectLst/>
                <a:latin typeface="+mn-lt"/>
                <a:ea typeface="+mn-ea"/>
                <a:cs typeface="+mn-cs"/>
              </a:rPr>
              <a:t>. 2. Aufl. Seelze: Kallmeyer, S. 5.</a:t>
            </a:r>
          </a:p>
          <a:p>
            <a:pPr marL="228600" indent="-228600">
              <a:buFont typeface="Symbol" panose="05050102010706020507" pitchFamily="18" charset="2"/>
              <a:buChar char="-"/>
            </a:pPr>
            <a:r>
              <a:rPr lang="de-DE" sz="1200" b="1" kern="1200" dirty="0">
                <a:solidFill>
                  <a:schemeClr val="tx1"/>
                </a:solidFill>
                <a:effectLst/>
                <a:latin typeface="+mn-lt"/>
                <a:ea typeface="+mn-ea"/>
                <a:cs typeface="+mn-cs"/>
              </a:rPr>
              <a:t>„Beobachten heißt, bewusst mit Kindern in Beziehung zu sein.“ </a:t>
            </a:r>
            <a:r>
              <a:rPr lang="de-DE" sz="1200" kern="1200" dirty="0">
                <a:solidFill>
                  <a:schemeClr val="tx1"/>
                </a:solidFill>
                <a:effectLst/>
                <a:latin typeface="+mn-lt"/>
                <a:ea typeface="+mn-ea"/>
                <a:cs typeface="+mn-cs"/>
              </a:rPr>
              <a:t>Erika </a:t>
            </a:r>
            <a:r>
              <a:rPr lang="de-DE" sz="1200" kern="1200" dirty="0" err="1">
                <a:solidFill>
                  <a:schemeClr val="tx1"/>
                </a:solidFill>
                <a:effectLst/>
                <a:latin typeface="+mn-lt"/>
                <a:ea typeface="+mn-ea"/>
                <a:cs typeface="+mn-cs"/>
              </a:rPr>
              <a:t>Kazemi-Veisari</a:t>
            </a:r>
            <a:r>
              <a:rPr lang="de-DE" sz="1200" kern="1200" dirty="0">
                <a:solidFill>
                  <a:schemeClr val="tx1"/>
                </a:solidFill>
                <a:effectLst/>
                <a:latin typeface="+mn-lt"/>
                <a:ea typeface="+mn-ea"/>
                <a:cs typeface="+mn-cs"/>
              </a:rPr>
              <a:t> (2007): Kinder verstehen lernen. Wie Beobachtung zu Achtung führt. 2. Aufl. Seelze: Kallmeyer, S. 5.</a:t>
            </a:r>
          </a:p>
          <a:p>
            <a:pPr marL="228600" indent="-228600">
              <a:buFont typeface="Symbol" panose="05050102010706020507" pitchFamily="18" charset="2"/>
              <a:buChar char="-"/>
            </a:pPr>
            <a:r>
              <a:rPr lang="de-DE" sz="1200" b="1" kern="1200" dirty="0">
                <a:solidFill>
                  <a:schemeClr val="tx1"/>
                </a:solidFill>
                <a:effectLst/>
                <a:latin typeface="+mn-lt"/>
                <a:ea typeface="+mn-ea"/>
                <a:cs typeface="+mn-cs"/>
              </a:rPr>
              <a:t>„Euer Blick auf das Kind hat Einfluss darauf, wie es sich selbst sieht.“ </a:t>
            </a:r>
            <a:r>
              <a:rPr lang="de-DE" sz="1200" kern="1200" dirty="0">
                <a:solidFill>
                  <a:schemeClr val="tx1"/>
                </a:solidFill>
                <a:effectLst/>
                <a:latin typeface="+mn-lt"/>
                <a:ea typeface="+mn-ea"/>
                <a:cs typeface="+mn-cs"/>
              </a:rPr>
              <a:t>Ministerium für Bildung, Jugend und Sport (MBJS) des Landes Brandenburg (Hrsg.) (2024). </a:t>
            </a:r>
            <a:r>
              <a:rPr lang="de-DE" sz="1200" i="1" kern="1200" dirty="0">
                <a:solidFill>
                  <a:schemeClr val="tx1"/>
                </a:solidFill>
                <a:effectLst/>
                <a:latin typeface="+mn-lt"/>
                <a:ea typeface="+mn-ea"/>
                <a:cs typeface="+mn-cs"/>
              </a:rPr>
              <a:t>Bildungsplan – Erweiterte Grundsätze elementarer Bildung in Einrichtungen der Kindertagesbetreuung im Land Brandenburg</a:t>
            </a:r>
            <a:r>
              <a:rPr lang="de-DE" sz="1200" kern="1200" dirty="0">
                <a:solidFill>
                  <a:schemeClr val="tx1"/>
                </a:solidFill>
                <a:effectLst/>
                <a:latin typeface="+mn-lt"/>
                <a:ea typeface="+mn-ea"/>
                <a:cs typeface="+mn-cs"/>
              </a:rPr>
              <a:t>. Berlin: </a:t>
            </a:r>
            <a:r>
              <a:rPr lang="de-DE" sz="1200" kern="1200" dirty="0" err="1">
                <a:solidFill>
                  <a:schemeClr val="tx1"/>
                </a:solidFill>
                <a:effectLst/>
                <a:latin typeface="+mn-lt"/>
                <a:ea typeface="+mn-ea"/>
                <a:cs typeface="+mn-cs"/>
              </a:rPr>
              <a:t>Wamiki</a:t>
            </a:r>
            <a:r>
              <a:rPr lang="de-DE" sz="1200" kern="1200" dirty="0">
                <a:solidFill>
                  <a:schemeClr val="tx1"/>
                </a:solidFill>
                <a:effectLst/>
                <a:latin typeface="+mn-lt"/>
                <a:ea typeface="+mn-ea"/>
                <a:cs typeface="+mn-cs"/>
              </a:rPr>
              <a:t>, S. 21.</a:t>
            </a:r>
          </a:p>
          <a:p>
            <a:pPr marL="228600" indent="-228600">
              <a:buFont typeface="Symbol" panose="05050102010706020507" pitchFamily="18" charset="2"/>
              <a:buChar char="-"/>
            </a:pPr>
            <a:r>
              <a:rPr lang="de-DE" sz="1200" b="1" kern="1200" dirty="0">
                <a:solidFill>
                  <a:schemeClr val="tx1"/>
                </a:solidFill>
                <a:effectLst/>
                <a:latin typeface="+mn-lt"/>
                <a:ea typeface="+mn-ea"/>
                <a:cs typeface="+mn-cs"/>
              </a:rPr>
              <a:t>„Kinder wissen, sie werden beobachtet. Informiert sie darüber und macht die Inhalte transparent. […] Sprecht mit ihnen darüber, was ihr dokumentiert.“ </a:t>
            </a:r>
            <a:r>
              <a:rPr lang="de-DE" sz="1200" kern="1200" dirty="0">
                <a:solidFill>
                  <a:schemeClr val="tx1"/>
                </a:solidFill>
                <a:effectLst/>
                <a:latin typeface="+mn-lt"/>
                <a:ea typeface="+mn-ea"/>
                <a:cs typeface="+mn-cs"/>
              </a:rPr>
              <a:t>Ministerium für Bildung, Jugend und Sport (MBJS) des Landes Brandenburg (Hrsg.) (2024). </a:t>
            </a:r>
            <a:r>
              <a:rPr lang="de-DE" sz="1200" i="1" kern="1200" dirty="0">
                <a:solidFill>
                  <a:schemeClr val="tx1"/>
                </a:solidFill>
                <a:effectLst/>
                <a:latin typeface="+mn-lt"/>
                <a:ea typeface="+mn-ea"/>
                <a:cs typeface="+mn-cs"/>
              </a:rPr>
              <a:t>Bildungsplan – Erweiterte Grundsätze elementarer Bildung in Einrichtungen der Kindertagesbetreuung im Land Brandenburg</a:t>
            </a:r>
            <a:r>
              <a:rPr lang="de-DE" sz="1200" kern="1200" dirty="0">
                <a:solidFill>
                  <a:schemeClr val="tx1"/>
                </a:solidFill>
                <a:effectLst/>
                <a:latin typeface="+mn-lt"/>
                <a:ea typeface="+mn-ea"/>
                <a:cs typeface="+mn-cs"/>
              </a:rPr>
              <a:t>. Berlin: </a:t>
            </a:r>
            <a:r>
              <a:rPr lang="de-DE" sz="1200" kern="1200" dirty="0" err="1">
                <a:solidFill>
                  <a:schemeClr val="tx1"/>
                </a:solidFill>
                <a:effectLst/>
                <a:latin typeface="+mn-lt"/>
                <a:ea typeface="+mn-ea"/>
                <a:cs typeface="+mn-cs"/>
              </a:rPr>
              <a:t>Wamiki</a:t>
            </a:r>
            <a:r>
              <a:rPr lang="de-DE" sz="1200" kern="1200" dirty="0">
                <a:solidFill>
                  <a:schemeClr val="tx1"/>
                </a:solidFill>
                <a:effectLst/>
                <a:latin typeface="+mn-lt"/>
                <a:ea typeface="+mn-ea"/>
                <a:cs typeface="+mn-cs"/>
              </a:rPr>
              <a:t>, S. 21 u. 25.</a:t>
            </a:r>
          </a:p>
          <a:p>
            <a:pPr marL="228600" indent="-228600">
              <a:buFont typeface="Symbol" panose="05050102010706020507" pitchFamily="18" charset="2"/>
              <a:buChar char="-"/>
            </a:pPr>
            <a:r>
              <a:rPr lang="de-DE" sz="1200" b="1" kern="1200" dirty="0">
                <a:solidFill>
                  <a:schemeClr val="tx1"/>
                </a:solidFill>
                <a:effectLst/>
                <a:latin typeface="+mn-lt"/>
                <a:ea typeface="+mn-ea"/>
                <a:cs typeface="+mn-cs"/>
              </a:rPr>
              <a:t>„Durch die Beobachtung erhält das Kind Beachtung. Das verändert bereits. Das Nachdenken über das, was ich gesehen habe, führt zu weiteren Erkenntnissen.“ </a:t>
            </a:r>
            <a:r>
              <a:rPr lang="de-DE" sz="1200" kern="1200" dirty="0">
                <a:solidFill>
                  <a:schemeClr val="tx1"/>
                </a:solidFill>
                <a:effectLst/>
                <a:latin typeface="+mn-lt"/>
                <a:ea typeface="+mn-ea"/>
                <a:cs typeface="+mn-cs"/>
              </a:rPr>
              <a:t>Erika </a:t>
            </a:r>
            <a:r>
              <a:rPr lang="de-DE" sz="1200" kern="1200" dirty="0" err="1">
                <a:solidFill>
                  <a:schemeClr val="tx1"/>
                </a:solidFill>
                <a:effectLst/>
                <a:latin typeface="+mn-lt"/>
                <a:ea typeface="+mn-ea"/>
                <a:cs typeface="+mn-cs"/>
              </a:rPr>
              <a:t>Kazemi-Veisari</a:t>
            </a:r>
            <a:r>
              <a:rPr lang="de-DE" sz="1200" kern="1200" dirty="0">
                <a:solidFill>
                  <a:schemeClr val="tx1"/>
                </a:solidFill>
                <a:effectLst/>
                <a:latin typeface="+mn-lt"/>
                <a:ea typeface="+mn-ea"/>
                <a:cs typeface="+mn-cs"/>
              </a:rPr>
              <a:t> (2007): Kinder verstehen lernen. Wie Beobachtung zu Achtung führt. 2. Aufl. Seelze: Kallmeyer, S. 5.</a:t>
            </a:r>
          </a:p>
          <a:p>
            <a:r>
              <a:rPr lang="de-DE" dirty="0"/>
              <a:t> </a:t>
            </a:r>
          </a:p>
        </p:txBody>
      </p:sp>
      <p:sp>
        <p:nvSpPr>
          <p:cNvPr id="4" name="Foliennummernplatzhalter 3"/>
          <p:cNvSpPr>
            <a:spLocks noGrp="1"/>
          </p:cNvSpPr>
          <p:nvPr>
            <p:ph type="sldNum" sz="quarter" idx="5"/>
          </p:nvPr>
        </p:nvSpPr>
        <p:spPr/>
        <p:txBody>
          <a:bodyPr/>
          <a:lstStyle/>
          <a:p>
            <a:fld id="{595933A5-608E-483C-9005-E71D0DB3BF90}" type="slidenum">
              <a:rPr lang="de-DE" smtClean="0"/>
              <a:t>7</a:t>
            </a:fld>
            <a:endParaRPr lang="de-DE"/>
          </a:p>
        </p:txBody>
      </p:sp>
    </p:spTree>
    <p:extLst>
      <p:ext uri="{BB962C8B-B14F-4D97-AF65-F5344CB8AC3E}">
        <p14:creationId xmlns:p14="http://schemas.microsoft.com/office/powerpoint/2010/main" val="49662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F9810CDE-3C02-42F8-88A7-C8D9AE7CDC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Eine mögliche Basis für die gemeinsame Weiterarbeit ist der Blick auf zentrale Aspekte zum Thema Beobachten und Dokumentieren.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Die aufgeführten Stichpunkte benennen Aspekte, die im </a:t>
            </a:r>
            <a:r>
              <a:rPr lang="de-DE" b="0" dirty="0"/>
              <a:t>Bildungsplan</a:t>
            </a:r>
            <a:r>
              <a:rPr lang="de-DE" dirty="0"/>
              <a:t> dazu aufgelistet werden. Sie können interaktiv und mit Fragen an die Teilnehmenden besprochen werden.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1" dirty="0"/>
              <a:t>Vor dieser Folie </a:t>
            </a:r>
            <a:r>
              <a:rPr lang="de-DE" dirty="0"/>
              <a:t>ließe sich eine Runde/Arbeitsphase einfügen, in der die Teilnehmenden sich aus </a:t>
            </a:r>
            <a:r>
              <a:rPr lang="de-DE" b="0" dirty="0"/>
              <a:t>den relevanten Stellen, z. B. im Kitagesetz (Kitaauftrag) oder den Hortbausteinen </a:t>
            </a:r>
            <a:r>
              <a:rPr lang="de-DE" dirty="0"/>
              <a:t>die Aufgaben erarbeiten, die Beobachtung und entsprechende Dokumentation verlangen.</a:t>
            </a:r>
          </a:p>
        </p:txBody>
      </p:sp>
    </p:spTree>
    <p:extLst>
      <p:ext uri="{BB962C8B-B14F-4D97-AF65-F5344CB8AC3E}">
        <p14:creationId xmlns:p14="http://schemas.microsoft.com/office/powerpoint/2010/main" val="4189721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F9810CDE-3C02-42F8-88A7-C8D9AE7CDC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1" dirty="0"/>
              <a:t>Statt </a:t>
            </a:r>
            <a:r>
              <a:rPr lang="de-DE" b="0" dirty="0"/>
              <a:t>einem gemeinsamen Blick auf die </a:t>
            </a:r>
            <a:r>
              <a:rPr lang="de-DE" b="1" dirty="0"/>
              <a:t>Folie </a:t>
            </a:r>
            <a:r>
              <a:rPr lang="de-DE" b="0" dirty="0"/>
              <a:t>könnte an dieser Stelle auch </a:t>
            </a:r>
            <a:r>
              <a:rPr lang="de-DE" dirty="0"/>
              <a:t>mit einem </a:t>
            </a:r>
            <a:r>
              <a:rPr lang="de-DE" b="1" dirty="0"/>
              <a:t>Arbeitsblatt oder </a:t>
            </a:r>
            <a:r>
              <a:rPr lang="de-DE" b="0" dirty="0"/>
              <a:t>dem</a:t>
            </a:r>
            <a:r>
              <a:rPr lang="de-DE" b="1" dirty="0"/>
              <a:t> Bildungsplan </a:t>
            </a:r>
            <a:r>
              <a:rPr lang="de-DE" dirty="0"/>
              <a:t>selbst gearbeitet werden.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Es bietet sich auch eine Arbeitsphase in Kleingruppen an. Eine Gruppe könnte sich zu prozessorientierten Beobachtungen verständigen und eine zu Entwicklungsstand und Kompetenzen erheben.</a:t>
            </a:r>
          </a:p>
          <a:p>
            <a:endParaRPr lang="de-DE" dirty="0"/>
          </a:p>
        </p:txBody>
      </p:sp>
    </p:spTree>
    <p:extLst>
      <p:ext uri="{BB962C8B-B14F-4D97-AF65-F5344CB8AC3E}">
        <p14:creationId xmlns:p14="http://schemas.microsoft.com/office/powerpoint/2010/main" val="1378071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3BD07-465A-BA4A-88D4-0BB75B5D4CCA}"/>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B339D147-CEAE-0AD1-FCB6-009D3386FA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Hier lassen sich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de-DE" dirty="0"/>
              <a:t>verschiedene Methoden mit unterschiedlichem Komplexitätsgrad in der Handhabung besprechen (beginnend mit einem Block für die Hostentasche und kurzem Bleistift) – auf der Suche nach der passenden Methode für das Team</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de-DE" dirty="0"/>
              <a:t>die im Bildungsplan vorgeschlagenen Verfahren </a:t>
            </a:r>
            <a:r>
              <a:rPr lang="de-DE" b="1" dirty="0"/>
              <a:t>Lerngeschichten, </a:t>
            </a:r>
            <a:r>
              <a:rPr lang="de-DE" b="1" dirty="0" err="1"/>
              <a:t>infans</a:t>
            </a:r>
            <a:r>
              <a:rPr lang="de-DE" b="1" dirty="0"/>
              <a:t>-Konzept, </a:t>
            </a:r>
            <a:r>
              <a:rPr lang="de-DE" b="1" dirty="0" err="1"/>
              <a:t>Leuvener</a:t>
            </a:r>
            <a:r>
              <a:rPr lang="de-DE" b="1" dirty="0"/>
              <a:t> Engagiertheitsskala </a:t>
            </a:r>
            <a:r>
              <a:rPr lang="de-DE" b="0" dirty="0"/>
              <a:t>auf ihre Handhabbarkeit für das eigene Haus prüfen</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de-DE" b="0" dirty="0"/>
              <a:t>usw.</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de-DE" b="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Literaturhinweise</a:t>
            </a:r>
          </a:p>
          <a:p>
            <a:r>
              <a:rPr lang="de-DE" dirty="0"/>
              <a:t>Der Bumerang der Erkundung von Dorothee Jacobs und andere unterstützenden Materialien finden sich unter: </a:t>
            </a:r>
          </a:p>
          <a:p>
            <a:r>
              <a:rPr lang="de-DE" dirty="0"/>
              <a:t>https://dorotheejacobs.de/downloads/projekte_bumerang_erkundung/</a:t>
            </a:r>
          </a:p>
          <a:p>
            <a:endParaRPr lang="de-DE" dirty="0"/>
          </a:p>
        </p:txBody>
      </p:sp>
    </p:spTree>
    <p:extLst>
      <p:ext uri="{BB962C8B-B14F-4D97-AF65-F5344CB8AC3E}">
        <p14:creationId xmlns:p14="http://schemas.microsoft.com/office/powerpoint/2010/main" val="32698478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43416-2101-FEBB-7023-6AF312F48C29}"/>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E386295B-20CF-BCCB-82C8-3EDA92A75C6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 Entwicklung von Kindern verläuft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	… nicht linear: es gibt immer auch Stagnation und Rückschritte.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	… nicht gleichzeitig: in unterschiedlichen Entwicklungs- (Kognition, Sozial-Emotionales, Sprache usw.) oder Bildungsbereichen (s. Bildungsplan) kommen Praxis/Übung, Gelegenheiten, Interessen und Motivationen unterschiedlich 	zum Tragen; in manchen Bereichen z. B. schreitet die Entwicklung rascher voran als in anderen – UND: das Tempo ist immer individuell (s. nächste Folie).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Ein Pestalozzi zugeschriebenes Zitat: „Ich vergleiche nie ein Kind mit einem anderen, sondern immer nur mit sich selbst.“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Normative Verfahren, in denen Kinder gleichen Alters miteinander verglichen werden, können u. U. wichtig werden, wirken aber oft defizitorientiert (s. Folie dazu).</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Das Pestalozzi zugeschriebene Zitat kann Grundlage für Austausch bieten: „Ich vergleiche nie ein Kind mit einem anderen, sondern immer nur mit sich selbst.“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Warum (nicht)? Tauschen Sie sich dazu aus…</a:t>
            </a:r>
          </a:p>
          <a:p>
            <a:endParaRPr lang="de-DE" dirty="0"/>
          </a:p>
        </p:txBody>
      </p:sp>
    </p:spTree>
    <p:extLst>
      <p:ext uri="{BB962C8B-B14F-4D97-AF65-F5344CB8AC3E}">
        <p14:creationId xmlns:p14="http://schemas.microsoft.com/office/powerpoint/2010/main" val="3552617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000" dirty="0"/>
          </a:p>
        </p:txBody>
      </p:sp>
      <p:sp>
        <p:nvSpPr>
          <p:cNvPr id="4" name="Foliennummernplatzhalter 3"/>
          <p:cNvSpPr>
            <a:spLocks noGrp="1"/>
          </p:cNvSpPr>
          <p:nvPr>
            <p:ph type="sldNum" sz="quarter" idx="5"/>
          </p:nvPr>
        </p:nvSpPr>
        <p:spPr/>
        <p:txBody>
          <a:bodyPr/>
          <a:lstStyle/>
          <a:p>
            <a:pPr>
              <a:defRPr/>
            </a:pPr>
            <a:fld id="{8B3540B7-650B-4781-A2E0-17E16B8E2B74}" type="slidenum">
              <a:rPr lang="de-DE" smtClean="0"/>
              <a:pPr>
                <a:defRPr/>
              </a:pPr>
              <a:t>12</a:t>
            </a:fld>
            <a:endParaRPr lang="de-DE"/>
          </a:p>
        </p:txBody>
      </p:sp>
    </p:spTree>
    <p:extLst>
      <p:ext uri="{BB962C8B-B14F-4D97-AF65-F5344CB8AC3E}">
        <p14:creationId xmlns:p14="http://schemas.microsoft.com/office/powerpoint/2010/main" val="3098384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8BC09-9E9B-B828-652C-7930F215B0CF}"/>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49E80423-6038-72F4-783A-A9E0226481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Diese und die folgende Folie nehmen die folgenden Punkte auf: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individuelle Entwicklungsverläufe erkennen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Kompetenzen erkennen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Risiken einschätzen</a:t>
            </a:r>
          </a:p>
          <a:p>
            <a:endParaRPr lang="de-DE" dirty="0"/>
          </a:p>
        </p:txBody>
      </p:sp>
    </p:spTree>
    <p:extLst>
      <p:ext uri="{BB962C8B-B14F-4D97-AF65-F5344CB8AC3E}">
        <p14:creationId xmlns:p14="http://schemas.microsoft.com/office/powerpoint/2010/main" val="15700098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8BC09-9E9B-B828-652C-7930F215B0CF}"/>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49E80423-6038-72F4-783A-A9E022648180}"/>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530395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pPr>
              <a:defRPr/>
            </a:pPr>
            <a:fld id="{8B3540B7-650B-4781-A2E0-17E16B8E2B74}" type="slidenum">
              <a:rPr lang="de-DE" smtClean="0"/>
              <a:pPr>
                <a:defRPr/>
              </a:pPr>
              <a:t>15</a:t>
            </a:fld>
            <a:endParaRPr lang="de-DE"/>
          </a:p>
        </p:txBody>
      </p:sp>
    </p:spTree>
    <p:extLst>
      <p:ext uri="{BB962C8B-B14F-4D97-AF65-F5344CB8AC3E}">
        <p14:creationId xmlns:p14="http://schemas.microsoft.com/office/powerpoint/2010/main" val="3298743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dirty="0"/>
              <a:t>Robert Rosenthal und Lenore F. Jacobson führten 1965/66 ein Feldexperiment an einer US-amerikanischen Grundschule durch.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dirty="0"/>
              <a:t>Es wurde das Handeln der Lehrkräfte in seiner Wirkung aufs Handeln der </a:t>
            </a:r>
            <a:r>
              <a:rPr lang="de-DE" sz="1800" dirty="0" err="1"/>
              <a:t>Schüler:innen</a:t>
            </a:r>
            <a:r>
              <a:rPr lang="de-DE" sz="1800" dirty="0"/>
              <a:t> untersucht.</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pPr>
              <a:buFont typeface="Wingdings" panose="05000000000000000000" pitchFamily="2" charset="2"/>
              <a:buNone/>
            </a:pPr>
            <a:r>
              <a:rPr lang="de-DE" sz="1200" kern="1200" dirty="0">
                <a:solidFill>
                  <a:schemeClr val="tx1"/>
                </a:solidFill>
                <a:latin typeface="+mn-lt"/>
                <a:ea typeface="+mn-ea"/>
                <a:cs typeface="+mn-cs"/>
              </a:rPr>
              <a:t>Diskutieren Sie z. B. folgende Fragen</a:t>
            </a:r>
          </a:p>
          <a:p>
            <a:pPr marL="171450" indent="-171450">
              <a:buFontTx/>
              <a:buChar char="-"/>
            </a:pPr>
            <a:r>
              <a:rPr lang="de-DE" sz="1200" kern="1200" dirty="0">
                <a:solidFill>
                  <a:schemeClr val="tx1"/>
                </a:solidFill>
                <a:latin typeface="+mn-lt"/>
                <a:ea typeface="+mn-ea"/>
                <a:cs typeface="+mn-cs"/>
              </a:rPr>
              <a:t>Wie werden sich negative Zuschreibungen auswirken?</a:t>
            </a:r>
          </a:p>
          <a:p>
            <a:pPr marL="171450" indent="-171450">
              <a:buFontTx/>
              <a:buChar char="-"/>
            </a:pPr>
            <a:r>
              <a:rPr lang="de-DE" sz="1200" kern="1200" dirty="0">
                <a:solidFill>
                  <a:schemeClr val="tx1"/>
                </a:solidFill>
                <a:latin typeface="+mn-lt"/>
                <a:ea typeface="+mn-ea"/>
                <a:cs typeface="+mn-cs"/>
              </a:rPr>
              <a:t>Was würde wohl bei einer neutralen Haltung geschehen? </a:t>
            </a:r>
          </a:p>
          <a:p>
            <a:pPr marL="171450" indent="-171450">
              <a:buFontTx/>
              <a:buChar char="-"/>
            </a:pPr>
            <a:r>
              <a:rPr lang="de-DE" sz="1200" kern="1200" dirty="0">
                <a:solidFill>
                  <a:schemeClr val="tx1"/>
                </a:solidFill>
                <a:latin typeface="+mn-lt"/>
                <a:ea typeface="+mn-ea"/>
                <a:cs typeface="+mn-cs"/>
              </a:rPr>
              <a:t>Wie kann der positive Effekt pädagogisch sinnvoll genutzt werden?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de-DE" dirty="0"/>
              <a:t>- Gehen Sie in einen Austausch darüber, was sich unter „ressourcenorientierter“ Beobachtung verstehen lässt?</a:t>
            </a:r>
          </a:p>
          <a:p>
            <a:r>
              <a:rPr lang="de-DE" dirty="0"/>
              <a:t>- Diskutieren Sie, weshalb die Frage interessant sein kann, warum es nicht sinnvoll ist, die in diesem Experiment hervortretenden Auswirkungen als „Beobachtungsfehler“ einzuordnen, wie es in einschlägigen Lehr- und Fachbüchern geschieht.</a:t>
            </a:r>
          </a:p>
        </p:txBody>
      </p:sp>
      <p:sp>
        <p:nvSpPr>
          <p:cNvPr id="4" name="Foliennummernplatzhalter 3"/>
          <p:cNvSpPr>
            <a:spLocks noGrp="1"/>
          </p:cNvSpPr>
          <p:nvPr>
            <p:ph type="sldNum" sz="quarter" idx="5"/>
          </p:nvPr>
        </p:nvSpPr>
        <p:spPr/>
        <p:txBody>
          <a:bodyPr/>
          <a:lstStyle/>
          <a:p>
            <a:pPr>
              <a:defRPr/>
            </a:pPr>
            <a:fld id="{8B3540B7-650B-4781-A2E0-17E16B8E2B74}" type="slidenum">
              <a:rPr lang="de-DE" smtClean="0"/>
              <a:pPr>
                <a:defRPr/>
              </a:pPr>
              <a:t>16</a:t>
            </a:fld>
            <a:endParaRPr lang="de-DE"/>
          </a:p>
        </p:txBody>
      </p:sp>
    </p:spTree>
    <p:extLst>
      <p:ext uri="{BB962C8B-B14F-4D97-AF65-F5344CB8AC3E}">
        <p14:creationId xmlns:p14="http://schemas.microsoft.com/office/powerpoint/2010/main" val="399273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b="1" dirty="0"/>
              <a:t>Pygmalion- bzw. Rosenthal-Effekt</a:t>
            </a:r>
          </a:p>
          <a:p>
            <a:pPr marL="0" indent="0">
              <a:buNone/>
            </a:pPr>
            <a:r>
              <a:rPr lang="de-DE" sz="1200" dirty="0"/>
              <a:t>Robert Rosenthal und Lenore F. Jacobson führten 1965/66 </a:t>
            </a:r>
            <a:br>
              <a:rPr lang="de-DE" sz="1200" dirty="0"/>
            </a:br>
            <a:r>
              <a:rPr lang="de-DE" sz="1200" dirty="0"/>
              <a:t>ein Feldexperiment an einer US-amerikanischen </a:t>
            </a:r>
            <a:br>
              <a:rPr lang="de-DE" sz="1200" dirty="0"/>
            </a:br>
            <a:r>
              <a:rPr lang="de-DE" sz="1200" dirty="0"/>
              <a:t>Grundschule durch. Es wurde das Handeln der Lehrkräfte in seiner </a:t>
            </a:r>
            <a:br>
              <a:rPr lang="de-DE" sz="1200" dirty="0"/>
            </a:br>
            <a:r>
              <a:rPr lang="de-DE" sz="1200" dirty="0"/>
              <a:t>Wirkung aufs Handeln der </a:t>
            </a:r>
            <a:r>
              <a:rPr lang="de-DE" sz="1200" dirty="0" err="1"/>
              <a:t>Schüler:innen</a:t>
            </a:r>
            <a:r>
              <a:rPr lang="de-DE" sz="1200" dirty="0"/>
              <a:t> untersucht.</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Der „Rosenthal-Effekt“ besagt, dass diese</a:t>
            </a:r>
            <a:r>
              <a:rPr lang="de-DE" sz="1200" b="1" dirty="0"/>
              <a:t> Lehrkräfte die </a:t>
            </a:r>
            <a:r>
              <a:rPr lang="de-DE" sz="1200" b="1" dirty="0" err="1"/>
              <a:t>Schüler:innen</a:t>
            </a:r>
            <a:r>
              <a:rPr lang="de-DE" sz="1200" b="1" dirty="0"/>
              <a:t> durch eine positive Erwartung</a:t>
            </a:r>
            <a:r>
              <a:rPr lang="de-DE" sz="1200" dirty="0"/>
              <a:t> </a:t>
            </a:r>
            <a:r>
              <a:rPr lang="de-DE" sz="1200" b="1" dirty="0"/>
              <a:t>unbewusst anders bewertet und behandelt hatten</a:t>
            </a:r>
            <a:r>
              <a:rPr lang="de-DE" sz="1200" dirty="0"/>
              <a:t>. Etwa indem sie geduldiger mit ihnen umgingen und Lernfortschritte besonders hervorhoben. Dafür spricht auch, dass diese </a:t>
            </a:r>
            <a:r>
              <a:rPr lang="de-DE" sz="1200" dirty="0" err="1"/>
              <a:t>Schüler:innen</a:t>
            </a:r>
            <a:r>
              <a:rPr lang="de-DE" sz="1200" dirty="0"/>
              <a:t> von den Lehrkräften als sehr angenehm im Charakter beschrieben wurden.</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latin typeface="+mn-lt"/>
                <a:ea typeface="+mn-ea"/>
                <a:cs typeface="+mn-cs"/>
              </a:rPr>
              <a:t>Sollten Sie sich den </a:t>
            </a:r>
            <a:r>
              <a:rPr lang="de-DE" sz="1200" dirty="0"/>
              <a:t>sogenannten Rosenthal- oder Pygmalion-Effekt genauer in den Blick nehmen wollen, finden Sie auf dem ‚Erzieher-Kanal‘ ein kleines Video auf dem er in 5 min kurz erklärt wird: https://www.youtube.com/watch?v=6sLAr-DZsUg</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r>
              <a:rPr lang="de-DE" dirty="0"/>
              <a:t>- Gehen Sie in einen Austausch darüber, was sich unter „ressourcenorientierter“ Beobachtung verstehen lässt.</a:t>
            </a:r>
          </a:p>
          <a:p>
            <a:r>
              <a:rPr lang="de-DE" dirty="0"/>
              <a:t>- Diskutieren Sie, weshalb die Frage interessant sein kann, warum es nicht sinnvoll ist, die in diesem Experiment hervortretenden Auswirkungen als „Beobachtungsfehler“ einzuordnen, wie es in einschlägigen Lehr- und Fachbüchern geschieht.</a:t>
            </a:r>
          </a:p>
        </p:txBody>
      </p:sp>
      <p:sp>
        <p:nvSpPr>
          <p:cNvPr id="4" name="Foliennummernplatzhalter 3"/>
          <p:cNvSpPr>
            <a:spLocks noGrp="1"/>
          </p:cNvSpPr>
          <p:nvPr>
            <p:ph type="sldNum" sz="quarter" idx="5"/>
          </p:nvPr>
        </p:nvSpPr>
        <p:spPr/>
        <p:txBody>
          <a:bodyPr/>
          <a:lstStyle/>
          <a:p>
            <a:pPr>
              <a:defRPr/>
            </a:pPr>
            <a:fld id="{8B3540B7-650B-4781-A2E0-17E16B8E2B74}" type="slidenum">
              <a:rPr lang="de-DE" smtClean="0"/>
              <a:pPr>
                <a:defRPr/>
              </a:pPr>
              <a:t>17</a:t>
            </a:fld>
            <a:endParaRPr lang="de-DE"/>
          </a:p>
        </p:txBody>
      </p:sp>
    </p:spTree>
    <p:extLst>
      <p:ext uri="{BB962C8B-B14F-4D97-AF65-F5344CB8AC3E}">
        <p14:creationId xmlns:p14="http://schemas.microsoft.com/office/powerpoint/2010/main" val="26261931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8399E-9106-2C55-06D4-F3E8B7EF2B87}"/>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8F2899EB-4444-F854-163E-D043784CF51E}"/>
              </a:ext>
            </a:extLst>
          </p:cNvPr>
          <p:cNvSpPr>
            <a:spLocks noGrp="1"/>
          </p:cNvSpPr>
          <p:nvPr>
            <p:ph type="body" idx="1"/>
          </p:nvPr>
        </p:nvSpPr>
        <p:spPr/>
        <p:txBody>
          <a:bodyPr/>
          <a:lstStyle/>
          <a:p>
            <a:pPr>
              <a:lnSpc>
                <a:spcPct val="107000"/>
              </a:lnSpc>
              <a:spcAft>
                <a:spcPts val="800"/>
              </a:spcAft>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Diese Folie führt in einer </a:t>
            </a:r>
            <a:r>
              <a:rPr lang="de-DE" b="1" dirty="0"/>
              <a:t>Kurzvariante</a:t>
            </a:r>
            <a:r>
              <a:rPr lang="de-DE" b="0" dirty="0"/>
              <a:t> in die Fragestellungen ein</a:t>
            </a:r>
            <a:r>
              <a:rPr lang="de-DE" dirty="0"/>
              <a:t>, die in der </a:t>
            </a:r>
            <a:r>
              <a:rPr lang="de-DE" b="1" dirty="0"/>
              <a:t>ganzen Gruppe </a:t>
            </a:r>
            <a:r>
              <a:rPr lang="de-DE" dirty="0"/>
              <a:t>besprochen werden können.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Die folgenden Folien enthalten die Langvariante für eine intensive Kleingruppenarbeit.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Der Austausch sollte in einer offenen Atmosphäre stattfinden, damit auch übliche Einschätzungen wie: „Ich sehe zwar keinen Nutzen in der Beobachtungsaufgabe, aber wir müssen das ja machen“ ausgesprochen werden können.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Von da aus lässt sich thematisieren, </a:t>
            </a:r>
            <a:r>
              <a:rPr lang="de-DE" b="1" dirty="0"/>
              <a:t>unter welchen Umständen Beobachtung sinnvoll ist und für die pädagogischen Aufgaben hilfreich und erleichternd </a:t>
            </a:r>
            <a:r>
              <a:rPr lang="de-DE" dirty="0"/>
              <a:t>wirkt – und </a:t>
            </a:r>
            <a:r>
              <a:rPr lang="de-DE" b="1" dirty="0"/>
              <a:t>unter welchen Gesichtspunkten oder in welcher eingewöhnter Arbeitspraxis Beobachtung unsinnig erscheint oder zur Last wird</a:t>
            </a:r>
            <a:r>
              <a:rPr lang="de-DE" dirty="0"/>
              <a:t>.</a:t>
            </a:r>
          </a:p>
          <a:p>
            <a:r>
              <a:rPr lang="de-DE" dirty="0"/>
              <a:t>Gehen Sie am besten von </a:t>
            </a:r>
            <a:r>
              <a:rPr lang="de-DE" b="1" dirty="0"/>
              <a:t>Beispielen guten Gelingens </a:t>
            </a:r>
            <a:r>
              <a:rPr lang="de-DE" dirty="0"/>
              <a:t>aus.</a:t>
            </a:r>
          </a:p>
        </p:txBody>
      </p:sp>
    </p:spTree>
    <p:extLst>
      <p:ext uri="{BB962C8B-B14F-4D97-AF65-F5344CB8AC3E}">
        <p14:creationId xmlns:p14="http://schemas.microsoft.com/office/powerpoint/2010/main" val="2100081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1D4FA-0C37-DBC3-018B-17CF37E01844}"/>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60EC192F-CD52-7F2A-0A5B-DBF4B1B6418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0" dirty="0"/>
              <a:t>Diese Folie, wie auch die folgenden zwei Folien, kann als Arbeitspapier </a:t>
            </a:r>
            <a:r>
              <a:rPr lang="de-DE" dirty="0"/>
              <a:t>für intensive </a:t>
            </a:r>
            <a:r>
              <a:rPr lang="de-DE" b="1" dirty="0"/>
              <a:t>Kleingruppenarbeit</a:t>
            </a:r>
            <a:r>
              <a:rPr lang="de-DE" dirty="0"/>
              <a:t> verwendet werden.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Hilfreich ist, die Folien auszudrucken.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Überlegen Sie, in welcher Form Sie Arbeitsergebnisse nach der Kleingruppenarbeit im Plenum aufnehmen. Z. B. in Form</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de-DE" dirty="0"/>
              <a:t>von Stichworten auf Flipcharts?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de-DE" dirty="0"/>
              <a:t>kurzen Berichtes aus dem Arbeitsgruppen?</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de-DE" dirty="0"/>
              <a:t>dem gemeinsamen Sammeln der Arbeitsergebnisse aus den Gruppen auf einem großen Papierbogen?</a:t>
            </a:r>
          </a:p>
        </p:txBody>
      </p:sp>
    </p:spTree>
    <p:extLst>
      <p:ext uri="{BB962C8B-B14F-4D97-AF65-F5344CB8AC3E}">
        <p14:creationId xmlns:p14="http://schemas.microsoft.com/office/powerpoint/2010/main" val="10957773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2DD19-0D98-6AEB-AAB1-ED1A124252C8}"/>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062FB243-A185-FA88-15ED-97253516E0E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Tree>
    <p:extLst>
      <p:ext uri="{BB962C8B-B14F-4D97-AF65-F5344CB8AC3E}">
        <p14:creationId xmlns:p14="http://schemas.microsoft.com/office/powerpoint/2010/main" val="42719330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5DB7D-782F-7A22-E61A-762554B79935}"/>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514B81B1-9CF1-83B4-8518-00B6A6467D9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Tree>
    <p:extLst>
      <p:ext uri="{BB962C8B-B14F-4D97-AF65-F5344CB8AC3E}">
        <p14:creationId xmlns:p14="http://schemas.microsoft.com/office/powerpoint/2010/main" val="31874157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FE5C7-5BD1-E975-8B12-92A6FFA727EF}"/>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48B14B17-1050-0947-ECD7-BD9234EA35F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Wenn Sie schneller vorankommen, könnten Sie zusätzlich Fragen zu Kap. 3.3 nachgehen.</a:t>
            </a:r>
          </a:p>
          <a:p>
            <a:endParaRPr lang="de-DE" dirty="0"/>
          </a:p>
        </p:txBody>
      </p:sp>
    </p:spTree>
    <p:extLst>
      <p:ext uri="{BB962C8B-B14F-4D97-AF65-F5344CB8AC3E}">
        <p14:creationId xmlns:p14="http://schemas.microsoft.com/office/powerpoint/2010/main" val="10209110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0857F-3CA1-B191-DF27-34710A40EDD1}"/>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7C06192F-1A50-0AF4-F0F4-1ECB357BBA65}"/>
              </a:ext>
            </a:extLst>
          </p:cNvPr>
          <p:cNvSpPr>
            <a:spLocks noGrp="1"/>
          </p:cNvSpPr>
          <p:nvPr>
            <p:ph type="body" idx="1"/>
          </p:nvPr>
        </p:nvSpPr>
        <p:spPr/>
        <p:txBody>
          <a:bodyPr/>
          <a:lstStyle/>
          <a:p>
            <a:pPr marL="0" marR="0" lvl="0" indent="0" algn="l" defTabSz="990752"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pPr marL="0" marR="0" lvl="0" indent="0" algn="l" defTabSz="990752"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dirty="0"/>
              <a:t>Vergessen Sie am Ende nicht, die Früchte der Arbeit einzusammeln. </a:t>
            </a:r>
          </a:p>
          <a:p>
            <a:pPr marL="0" marR="0" lvl="0" indent="0" algn="l" defTabSz="990752"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defTabSz="990752">
              <a:defRPr/>
            </a:pPr>
            <a:r>
              <a:rPr lang="de-DE" dirty="0"/>
              <a:t>Mögliche Varianten:</a:t>
            </a:r>
          </a:p>
          <a:p>
            <a:pPr defTabSz="990752">
              <a:defRPr/>
            </a:pPr>
            <a:r>
              <a:rPr lang="de-DE" b="1" dirty="0"/>
              <a:t>Kurz</a:t>
            </a:r>
            <a:r>
              <a:rPr lang="de-DE" dirty="0"/>
              <a:t>: Murmelgruppen oder Lerntagebuch – Fragen Sie im Plenum danach, wer seine Ergebnisse vorstellen möchte.</a:t>
            </a:r>
          </a:p>
          <a:p>
            <a:pPr defTabSz="990752">
              <a:defRPr/>
            </a:pPr>
            <a:r>
              <a:rPr lang="de-DE" b="1" dirty="0"/>
              <a:t>Lang</a:t>
            </a:r>
            <a:r>
              <a:rPr lang="de-DE" dirty="0"/>
              <a:t>: Graffiti-Methode – zur persönlichen Einschätzung drei Flipcharts aushängen mit den Fragen:</a:t>
            </a:r>
          </a:p>
          <a:p>
            <a:pPr marL="171450" indent="-171450" defTabSz="990752">
              <a:buFontTx/>
              <a:buChar char="-"/>
              <a:defRPr/>
            </a:pPr>
            <a:r>
              <a:rPr lang="de-DE" dirty="0"/>
              <a:t>Was will ich persönlich verstärken?</a:t>
            </a:r>
          </a:p>
          <a:p>
            <a:pPr marL="171450" indent="-171450" defTabSz="990752">
              <a:buFontTx/>
              <a:buChar char="-"/>
              <a:defRPr/>
            </a:pPr>
            <a:r>
              <a:rPr lang="de-DE" dirty="0"/>
              <a:t>Was will ich persönlich abschwächen?</a:t>
            </a:r>
          </a:p>
          <a:p>
            <a:pPr marL="171450" indent="-171450" defTabSz="990752">
              <a:buFontTx/>
              <a:buChar char="-"/>
              <a:defRPr/>
            </a:pPr>
            <a:r>
              <a:rPr lang="de-DE" dirty="0"/>
              <a:t>Wozu brauche ich mein Team?</a:t>
            </a:r>
          </a:p>
          <a:p>
            <a:r>
              <a:rPr lang="de-DE" dirty="0"/>
              <a:t>Die Teilnehmenden schreiben nach einer kurzen Überlegungszeit ihre Vorhaben auf die Flipcharts. Anschließend findet ein Rundgang statt - was finden die Teilnehmenden interessant?</a:t>
            </a:r>
          </a:p>
          <a:p>
            <a:endParaRPr lang="de-DE" dirty="0"/>
          </a:p>
          <a:p>
            <a:r>
              <a:rPr lang="de-DE" dirty="0"/>
              <a:t>Weiteres?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Es lohnt sich am Ende von gemeinsamen Arbeitsphasen, Zeit für die Weiterarbeit/den Transfer in den Kita-Alltag einzuplanen.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Wichtig ist, auch jene </a:t>
            </a:r>
            <a:r>
              <a:rPr lang="de-DE" sz="1200" kern="100" dirty="0" err="1">
                <a:effectLst/>
                <a:latin typeface="Aptos" panose="020B0004020202020204" pitchFamily="34" charset="0"/>
                <a:ea typeface="Aptos" panose="020B0004020202020204" pitchFamily="34" charset="0"/>
                <a:cs typeface="Times New Roman" panose="02020603050405020304" pitchFamily="18" charset="0"/>
              </a:rPr>
              <a:t>Kolleg:innen</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zu bedenken, die nicht teilnehmen konnten. Wie erfahren sie von dem Bearbeiteten und von möglichen Vereinbarungen?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Wenn Vereinbarungen zur Weiterarbeit getroffen werden ist es hilfreich, möglichst konkret zu werden und sich zwar herauszufordern, aber nicht zu viel vorzunehmen. </a:t>
            </a:r>
          </a:p>
          <a:p>
            <a:endParaRPr lang="de-DE" dirty="0"/>
          </a:p>
        </p:txBody>
      </p:sp>
    </p:spTree>
    <p:extLst>
      <p:ext uri="{BB962C8B-B14F-4D97-AF65-F5344CB8AC3E}">
        <p14:creationId xmlns:p14="http://schemas.microsoft.com/office/powerpoint/2010/main" val="32257296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24</a:t>
            </a:fld>
            <a:endParaRPr lang="de-DE"/>
          </a:p>
        </p:txBody>
      </p:sp>
    </p:spTree>
    <p:extLst>
      <p:ext uri="{BB962C8B-B14F-4D97-AF65-F5344CB8AC3E}">
        <p14:creationId xmlns:p14="http://schemas.microsoft.com/office/powerpoint/2010/main" val="1500694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F9DC0F-93DA-6C93-63F0-2A5B5B7F2EE0}"/>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FF0E95D-F125-66A9-736C-C29F3451BA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380C2EAB-8A15-8AA7-F335-777EE44293AB}"/>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5" name="Fußzeilenplatzhalter 4">
            <a:extLst>
              <a:ext uri="{FF2B5EF4-FFF2-40B4-BE49-F238E27FC236}">
                <a16:creationId xmlns:a16="http://schemas.microsoft.com/office/drawing/2014/main" id="{4A79B1B2-7DCB-9C60-E214-D88BD7EA86B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1608FBE-AA16-C2BB-C69E-BE89DDF6A4FA}"/>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2114737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5AAE58-C702-A9D9-DB89-E44DBC166E3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C0B50E8-6CB8-414B-F667-650B1F4B874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0076800-F1D6-0A27-6B26-B73DA85B3172}"/>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5" name="Fußzeilenplatzhalter 4">
            <a:extLst>
              <a:ext uri="{FF2B5EF4-FFF2-40B4-BE49-F238E27FC236}">
                <a16:creationId xmlns:a16="http://schemas.microsoft.com/office/drawing/2014/main" id="{545BB7FD-1133-01FD-2CE1-A4F38BA72F59}"/>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D88D5574-CB8A-C857-E28F-1C557E5B71F7}"/>
              </a:ext>
            </a:extLst>
          </p:cNvPr>
          <p:cNvSpPr>
            <a:spLocks noGrp="1"/>
          </p:cNvSpPr>
          <p:nvPr>
            <p:ph type="sldNum" sz="quarter" idx="12"/>
          </p:nvPr>
        </p:nvSpPr>
        <p:spPr/>
        <p:txBody>
          <a:bodyPr/>
          <a:lstStyle/>
          <a:p>
            <a:fld id="{D57F1E4F-1CFF-5643-939E-02111984F565}" type="slidenum">
              <a:rPr lang="en-US" smtClean="0"/>
              <a:t>‹Nr.›</a:t>
            </a:fld>
            <a:endParaRPr lang="en-US" dirty="0"/>
          </a:p>
        </p:txBody>
      </p:sp>
    </p:spTree>
    <p:extLst>
      <p:ext uri="{BB962C8B-B14F-4D97-AF65-F5344CB8AC3E}">
        <p14:creationId xmlns:p14="http://schemas.microsoft.com/office/powerpoint/2010/main" val="9845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54D666-272C-6B4C-63B8-898340B8F0E5}"/>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B5F1026-0529-92E5-C436-7B6F395FC7D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F90C059-45E8-ECF8-7452-9B8F58D2D2E8}"/>
              </a:ext>
            </a:extLst>
          </p:cNvPr>
          <p:cNvSpPr>
            <a:spLocks noGrp="1"/>
          </p:cNvSpPr>
          <p:nvPr>
            <p:ph type="dt" sz="half" idx="10"/>
          </p:nvPr>
        </p:nvSpPr>
        <p:spPr/>
        <p:txBody>
          <a:bodyPr/>
          <a:lstStyle/>
          <a:p>
            <a:fld id="{7094B8E6-319C-F74D-B689-C7A7FD2BF23E}" type="datetimeFigureOut">
              <a:rPr lang="de-DE" smtClean="0"/>
              <a:t>29.09.2026</a:t>
            </a:fld>
            <a:endParaRPr lang="de-DE" dirty="0"/>
          </a:p>
        </p:txBody>
      </p:sp>
      <p:sp>
        <p:nvSpPr>
          <p:cNvPr id="5" name="Fußzeilenplatzhalter 4">
            <a:extLst>
              <a:ext uri="{FF2B5EF4-FFF2-40B4-BE49-F238E27FC236}">
                <a16:creationId xmlns:a16="http://schemas.microsoft.com/office/drawing/2014/main" id="{71C5B653-74BE-6F9E-A02F-6E9EBBC64F2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E14FF5-16C9-1DDB-3A42-05CDBCAC28EB}"/>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285182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D317AF-7170-C17D-4DA6-6F5E99FBC9B5}"/>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B13C7A1-1DB4-5877-D983-72F33EDE80A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EB6611B-3E18-159C-08EC-C2DD63416FC1}"/>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8EF6F73-6A4D-10E6-3773-669986383CDD}"/>
              </a:ext>
            </a:extLst>
          </p:cNvPr>
          <p:cNvSpPr>
            <a:spLocks noGrp="1"/>
          </p:cNvSpPr>
          <p:nvPr>
            <p:ph type="dt" sz="half" idx="10"/>
          </p:nvPr>
        </p:nvSpPr>
        <p:spPr/>
        <p:txBody>
          <a:bodyPr/>
          <a:lstStyle/>
          <a:p>
            <a:fld id="{7094B8E6-319C-F74D-B689-C7A7FD2BF23E}" type="datetimeFigureOut">
              <a:rPr lang="de-DE" smtClean="0"/>
              <a:t>29.09.2026</a:t>
            </a:fld>
            <a:endParaRPr lang="de-DE" dirty="0"/>
          </a:p>
        </p:txBody>
      </p:sp>
      <p:sp>
        <p:nvSpPr>
          <p:cNvPr id="6" name="Fußzeilenplatzhalter 5">
            <a:extLst>
              <a:ext uri="{FF2B5EF4-FFF2-40B4-BE49-F238E27FC236}">
                <a16:creationId xmlns:a16="http://schemas.microsoft.com/office/drawing/2014/main" id="{C219CF33-AC4D-45E7-8263-105A56BBCE5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E512831-E8E9-C41C-2047-8D891CE71545}"/>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1091144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B1C442-894B-2587-6220-F8193D164A70}"/>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DF11E503-8106-0EFD-0B0C-C162212F00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74FCAB61-7B94-BF18-8F71-FFEAFCC297C5}"/>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AAB041A0-23A4-2D7C-5B39-4C810C7149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7120812A-6D33-0835-9B5F-BA2F5A4BB07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23BABF14-2B72-6E51-0D52-302E9D57585C}"/>
              </a:ext>
            </a:extLst>
          </p:cNvPr>
          <p:cNvSpPr>
            <a:spLocks noGrp="1"/>
          </p:cNvSpPr>
          <p:nvPr>
            <p:ph type="dt" sz="half" idx="10"/>
          </p:nvPr>
        </p:nvSpPr>
        <p:spPr/>
        <p:txBody>
          <a:bodyPr/>
          <a:lstStyle/>
          <a:p>
            <a:fld id="{7094B8E6-319C-F74D-B689-C7A7FD2BF23E}" type="datetimeFigureOut">
              <a:rPr lang="de-DE" smtClean="0"/>
              <a:t>29.09.2026</a:t>
            </a:fld>
            <a:endParaRPr lang="de-DE" dirty="0"/>
          </a:p>
        </p:txBody>
      </p:sp>
      <p:sp>
        <p:nvSpPr>
          <p:cNvPr id="8" name="Fußzeilenplatzhalter 7">
            <a:extLst>
              <a:ext uri="{FF2B5EF4-FFF2-40B4-BE49-F238E27FC236}">
                <a16:creationId xmlns:a16="http://schemas.microsoft.com/office/drawing/2014/main" id="{F09ACA92-E3BF-5D1C-70AD-B0588D6E652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15684397-0D2D-C713-7E2D-04FE3B912411}"/>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1513418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6C85B9-8A4E-0F9D-571D-4083DDF38114}"/>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65F374E5-0844-0892-52FB-066610D82347}"/>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4" name="Fußzeilenplatzhalter 3">
            <a:extLst>
              <a:ext uri="{FF2B5EF4-FFF2-40B4-BE49-F238E27FC236}">
                <a16:creationId xmlns:a16="http://schemas.microsoft.com/office/drawing/2014/main" id="{BDB4A958-D4A1-FB63-A295-16416B5B59C8}"/>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F98B34FF-CFC5-C754-D15F-0B227B2D87F8}"/>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934251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E045C7F4-1B8B-A161-C76F-C344E8361F15}"/>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3" name="Fußzeilenplatzhalter 2">
            <a:extLst>
              <a:ext uri="{FF2B5EF4-FFF2-40B4-BE49-F238E27FC236}">
                <a16:creationId xmlns:a16="http://schemas.microsoft.com/office/drawing/2014/main" id="{DD7143A9-F311-954C-BCA1-B411D63EE94A}"/>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B8E6D85-FCB4-76BF-5CD3-4728907102E9}"/>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2534804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07B57F-4CFD-8231-A428-7CCA08BB1E2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0A6BCC4-B2AC-E9C8-7003-E1FFE3E61A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C7E169E-C52E-E045-B250-ADDA07CADA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BD645A3-1E83-EDE9-9DF3-9ED78CD3F57B}"/>
              </a:ext>
            </a:extLst>
          </p:cNvPr>
          <p:cNvSpPr>
            <a:spLocks noGrp="1"/>
          </p:cNvSpPr>
          <p:nvPr>
            <p:ph type="dt" sz="half" idx="10"/>
          </p:nvPr>
        </p:nvSpPr>
        <p:spPr/>
        <p:txBody>
          <a:bodyPr/>
          <a:lstStyle/>
          <a:p>
            <a:fld id="{7094B8E6-319C-F74D-B689-C7A7FD2BF23E}" type="datetimeFigureOut">
              <a:rPr lang="de-DE" smtClean="0"/>
              <a:t>29.09.2026</a:t>
            </a:fld>
            <a:endParaRPr lang="de-DE" dirty="0"/>
          </a:p>
        </p:txBody>
      </p:sp>
      <p:sp>
        <p:nvSpPr>
          <p:cNvPr id="6" name="Fußzeilenplatzhalter 5">
            <a:extLst>
              <a:ext uri="{FF2B5EF4-FFF2-40B4-BE49-F238E27FC236}">
                <a16:creationId xmlns:a16="http://schemas.microsoft.com/office/drawing/2014/main" id="{C4E4DC19-D1D0-26FB-D249-626825AE43D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66191D5-C803-FFA2-2B79-90C0802D84C1}"/>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3330263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2DBA65-63CE-F54A-B46F-89F462EBBA3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2DEFE4C1-B0F1-D691-CCE1-1C8F7DC588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974CE77-12BA-833D-F0E4-E7164E46F5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521087A-AF38-9E12-3244-CAF621288FA0}"/>
              </a:ext>
            </a:extLst>
          </p:cNvPr>
          <p:cNvSpPr>
            <a:spLocks noGrp="1"/>
          </p:cNvSpPr>
          <p:nvPr>
            <p:ph type="dt" sz="half" idx="10"/>
          </p:nvPr>
        </p:nvSpPr>
        <p:spPr/>
        <p:txBody>
          <a:bodyPr/>
          <a:lstStyle/>
          <a:p>
            <a:fld id="{7094B8E6-319C-F74D-B689-C7A7FD2BF23E}" type="datetimeFigureOut">
              <a:rPr lang="de-DE" smtClean="0"/>
              <a:t>29.09.2026</a:t>
            </a:fld>
            <a:endParaRPr lang="de-DE" dirty="0"/>
          </a:p>
        </p:txBody>
      </p:sp>
      <p:sp>
        <p:nvSpPr>
          <p:cNvPr id="6" name="Fußzeilenplatzhalter 5">
            <a:extLst>
              <a:ext uri="{FF2B5EF4-FFF2-40B4-BE49-F238E27FC236}">
                <a16:creationId xmlns:a16="http://schemas.microsoft.com/office/drawing/2014/main" id="{3A9A4ED8-BD2D-DD3F-9DCB-FFEC2462190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17097E6-13B5-068D-405B-A220919B0021}"/>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2529229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705463-2BEF-D14D-C916-34B07BBAF540}"/>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E78B3C0-ECA4-F3D8-47B2-D75ADA3D0C8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2A19461-31C7-8B60-A4D9-40CAE1E65A85}"/>
              </a:ext>
            </a:extLst>
          </p:cNvPr>
          <p:cNvSpPr>
            <a:spLocks noGrp="1"/>
          </p:cNvSpPr>
          <p:nvPr>
            <p:ph type="dt" sz="half" idx="10"/>
          </p:nvPr>
        </p:nvSpPr>
        <p:spPr/>
        <p:txBody>
          <a:bodyPr/>
          <a:lstStyle/>
          <a:p>
            <a:fld id="{7094B8E6-319C-F74D-B689-C7A7FD2BF23E}" type="datetimeFigureOut">
              <a:rPr lang="de-DE" smtClean="0"/>
              <a:t>29.09.2026</a:t>
            </a:fld>
            <a:endParaRPr lang="de-DE" dirty="0"/>
          </a:p>
        </p:txBody>
      </p:sp>
      <p:sp>
        <p:nvSpPr>
          <p:cNvPr id="5" name="Fußzeilenplatzhalter 4">
            <a:extLst>
              <a:ext uri="{FF2B5EF4-FFF2-40B4-BE49-F238E27FC236}">
                <a16:creationId xmlns:a16="http://schemas.microsoft.com/office/drawing/2014/main" id="{91755A7D-5776-B2D1-65FB-32D9F1E76F5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B73E800-BE70-046D-8944-FD504640CC4E}"/>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1644902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18DA1376-8970-8D2E-BD37-9E4391EBE056}"/>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9C2B2964-904A-421E-56AF-D098F3F34B9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3A726E0-CFAF-7819-D205-3B6D76F47504}"/>
              </a:ext>
            </a:extLst>
          </p:cNvPr>
          <p:cNvSpPr>
            <a:spLocks noGrp="1"/>
          </p:cNvSpPr>
          <p:nvPr>
            <p:ph type="dt" sz="half" idx="10"/>
          </p:nvPr>
        </p:nvSpPr>
        <p:spPr/>
        <p:txBody>
          <a:bodyPr/>
          <a:lstStyle/>
          <a:p>
            <a:fld id="{7094B8E6-319C-F74D-B689-C7A7FD2BF23E}" type="datetimeFigureOut">
              <a:rPr lang="de-DE" smtClean="0"/>
              <a:t>29.09.2026</a:t>
            </a:fld>
            <a:endParaRPr lang="de-DE" dirty="0"/>
          </a:p>
        </p:txBody>
      </p:sp>
      <p:sp>
        <p:nvSpPr>
          <p:cNvPr id="5" name="Fußzeilenplatzhalter 4">
            <a:extLst>
              <a:ext uri="{FF2B5EF4-FFF2-40B4-BE49-F238E27FC236}">
                <a16:creationId xmlns:a16="http://schemas.microsoft.com/office/drawing/2014/main" id="{2BEB9372-B204-8222-35E8-6404ABF0827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DC46BB3-3628-226A-D049-A273F1AAC6E5}"/>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703536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e-DE"/>
              <a:t>Mastertitelformat bearbeiten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7094B8E6-319C-F74D-B689-C7A7FD2BF23E}" type="datetimeFigureOut">
              <a:rPr lang="de-DE" smtClean="0"/>
              <a:t>29.09.2026</a:t>
            </a:fld>
            <a:endParaRPr lang="de-DE" dirty="0"/>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2966257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image" Target="../media/image6.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C83744AB-97BC-0F81-DDF8-31B101A0EE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D9BD109-1BBA-1A7A-8E9E-CEDD411CE2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B3C4EA0-9AB6-A5A8-D616-EF6A9B91B2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094B8E6-319C-F74D-B689-C7A7FD2BF23E}" type="datetimeFigureOut">
              <a:rPr lang="de-DE" smtClean="0"/>
              <a:t>29.09.2026</a:t>
            </a:fld>
            <a:endParaRPr lang="de-DE" dirty="0"/>
          </a:p>
        </p:txBody>
      </p:sp>
      <p:sp>
        <p:nvSpPr>
          <p:cNvPr id="5" name="Fußzeilenplatzhalter 4">
            <a:extLst>
              <a:ext uri="{FF2B5EF4-FFF2-40B4-BE49-F238E27FC236}">
                <a16:creationId xmlns:a16="http://schemas.microsoft.com/office/drawing/2014/main" id="{FE91099C-5205-D0BE-F60A-11296DE8E3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1D4C3881-78E7-1A0F-C84C-6E6222FDE6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C13C58-136F-9C4A-9E14-317039DD4CDF}" type="slidenum">
              <a:rPr lang="de-DE" smtClean="0"/>
              <a:t>‹Nr.›</a:t>
            </a:fld>
            <a:endParaRPr lang="de-DE"/>
          </a:p>
        </p:txBody>
      </p:sp>
      <p:sp>
        <p:nvSpPr>
          <p:cNvPr id="7" name="Foliennummernplatzhalter 5">
            <a:extLst>
              <a:ext uri="{FF2B5EF4-FFF2-40B4-BE49-F238E27FC236}">
                <a16:creationId xmlns:a16="http://schemas.microsoft.com/office/drawing/2014/main" id="{80617AD8-1CB1-A8DD-FF7D-90CE44940827}"/>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80ECAF-D0DA-4050-8798-A5DAAA215293}" type="slidenum">
              <a:rPr lang="de-DE" smtClean="0"/>
              <a:pPr/>
              <a:t>‹Nr.›</a:t>
            </a:fld>
            <a:endParaRPr lang="de-DE"/>
          </a:p>
        </p:txBody>
      </p:sp>
      <p:pic>
        <p:nvPicPr>
          <p:cNvPr id="8" name="Grafik 7" descr="Ein Bild, das Text, Schrift, Grafiken, Logo enthält.&#10;&#10;KI-generierte Inhalte können fehlerhaft sein.">
            <a:extLst>
              <a:ext uri="{FF2B5EF4-FFF2-40B4-BE49-F238E27FC236}">
                <a16:creationId xmlns:a16="http://schemas.microsoft.com/office/drawing/2014/main" id="{21EB5312-A60E-4281-CA86-1F5B291B1423}"/>
              </a:ext>
            </a:extLst>
          </p:cNvPr>
          <p:cNvPicPr>
            <a:picLocks noChangeAspect="1"/>
          </p:cNvPicPr>
          <p:nvPr userDrawn="1"/>
        </p:nvPicPr>
        <p:blipFill>
          <a:blip r:embed="rId14"/>
          <a:stretch>
            <a:fillRect/>
          </a:stretch>
        </p:blipFill>
        <p:spPr>
          <a:xfrm>
            <a:off x="9181796" y="6368454"/>
            <a:ext cx="1598591" cy="397872"/>
          </a:xfrm>
          <a:prstGeom prst="rect">
            <a:avLst/>
          </a:prstGeom>
        </p:spPr>
      </p:pic>
      <p:pic>
        <p:nvPicPr>
          <p:cNvPr id="9" name="Grafik 8" descr="Ein Bild, das Text, Schrift, Logo, Grafiken enthält.&#10;&#10;KI-generierte Inhalte können fehlerhaft sein.">
            <a:extLst>
              <a:ext uri="{FF2B5EF4-FFF2-40B4-BE49-F238E27FC236}">
                <a16:creationId xmlns:a16="http://schemas.microsoft.com/office/drawing/2014/main" id="{6D388870-20C0-A022-939D-6D0D4021F60D}"/>
              </a:ext>
            </a:extLst>
          </p:cNvPr>
          <p:cNvPicPr>
            <a:picLocks noChangeAspect="1"/>
          </p:cNvPicPr>
          <p:nvPr userDrawn="1"/>
        </p:nvPicPr>
        <p:blipFill>
          <a:blip r:embed="rId15"/>
          <a:srcRect l="20253" t="11200" r="18602"/>
          <a:stretch/>
        </p:blipFill>
        <p:spPr>
          <a:xfrm>
            <a:off x="10799252" y="6343620"/>
            <a:ext cx="1033022" cy="497506"/>
          </a:xfrm>
          <a:prstGeom prst="rect">
            <a:avLst/>
          </a:prstGeom>
        </p:spPr>
      </p:pic>
      <p:pic>
        <p:nvPicPr>
          <p:cNvPr id="10" name="Google Shape;25;p94">
            <a:extLst>
              <a:ext uri="{FF2B5EF4-FFF2-40B4-BE49-F238E27FC236}">
                <a16:creationId xmlns:a16="http://schemas.microsoft.com/office/drawing/2014/main" id="{D05FC2D2-2C92-32B9-6A5B-5093902C6B97}"/>
              </a:ext>
            </a:extLst>
          </p:cNvPr>
          <p:cNvPicPr preferRelativeResize="0"/>
          <p:nvPr userDrawn="1"/>
        </p:nvPicPr>
        <p:blipFill rotWithShape="1">
          <a:blip r:embed="rId16">
            <a:alphaModFix/>
          </a:blip>
          <a:srcRect/>
          <a:stretch/>
        </p:blipFill>
        <p:spPr>
          <a:xfrm>
            <a:off x="7163952" y="5740994"/>
            <a:ext cx="2169787" cy="1585569"/>
          </a:xfrm>
          <a:prstGeom prst="rect">
            <a:avLst/>
          </a:prstGeom>
          <a:noFill/>
          <a:ln>
            <a:noFill/>
          </a:ln>
        </p:spPr>
      </p:pic>
      <p:pic>
        <p:nvPicPr>
          <p:cNvPr id="11" name="Google Shape;26;p94" descr="FHP.WMF">
            <a:extLst>
              <a:ext uri="{FF2B5EF4-FFF2-40B4-BE49-F238E27FC236}">
                <a16:creationId xmlns:a16="http://schemas.microsoft.com/office/drawing/2014/main" id="{5A69788C-1CC2-944B-8E95-9ABF1356F4F4}"/>
              </a:ext>
            </a:extLst>
          </p:cNvPr>
          <p:cNvPicPr preferRelativeResize="0"/>
          <p:nvPr userDrawn="1"/>
        </p:nvPicPr>
        <p:blipFill rotWithShape="1">
          <a:blip r:embed="rId17">
            <a:alphaModFix/>
          </a:blip>
          <a:srcRect/>
          <a:stretch/>
        </p:blipFill>
        <p:spPr>
          <a:xfrm>
            <a:off x="6829805" y="6562339"/>
            <a:ext cx="604707" cy="240080"/>
          </a:xfrm>
          <a:prstGeom prst="rect">
            <a:avLst/>
          </a:prstGeom>
          <a:noFill/>
          <a:ln>
            <a:noFill/>
          </a:ln>
        </p:spPr>
      </p:pic>
      <p:pic>
        <p:nvPicPr>
          <p:cNvPr id="12" name="Grafik 11">
            <a:extLst>
              <a:ext uri="{FF2B5EF4-FFF2-40B4-BE49-F238E27FC236}">
                <a16:creationId xmlns:a16="http://schemas.microsoft.com/office/drawing/2014/main" id="{5E83E3C4-A650-F007-4FB5-B123D640BF06}"/>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6022954" y="5967433"/>
            <a:ext cx="759823" cy="797814"/>
          </a:xfrm>
          <a:prstGeom prst="rect">
            <a:avLst/>
          </a:prstGeom>
        </p:spPr>
      </p:pic>
    </p:spTree>
    <p:extLst>
      <p:ext uri="{BB962C8B-B14F-4D97-AF65-F5344CB8AC3E}">
        <p14:creationId xmlns:p14="http://schemas.microsoft.com/office/powerpoint/2010/main" val="1207407667"/>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s://wirtschaftslexikon.gabler.de/sites/default/files/styles/max_2600x2600/public/images/wilex/74284.png?itok=Y1Bygb7R"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fik 6" descr="Ein Bild, das draußen, Kleidung, Zaun, Person enthält.&#10;&#10;KI-generierte Inhalte können fehlerhaft sein.">
            <a:extLst>
              <a:ext uri="{FF2B5EF4-FFF2-40B4-BE49-F238E27FC236}">
                <a16:creationId xmlns:a16="http://schemas.microsoft.com/office/drawing/2014/main" id="{6473E11F-8704-FD43-4BBB-3B42FDC8ACC5}"/>
              </a:ext>
            </a:extLst>
          </p:cNvPr>
          <p:cNvPicPr>
            <a:picLocks noChangeAspect="1"/>
          </p:cNvPicPr>
          <p:nvPr/>
        </p:nvPicPr>
        <p:blipFill>
          <a:blip r:embed="rId3">
            <a:alphaModFix amt="50000"/>
          </a:blip>
          <a:srcRect b="15674"/>
          <a:stretch/>
        </p:blipFill>
        <p:spPr>
          <a:xfrm>
            <a:off x="1" y="-1"/>
            <a:ext cx="12199116" cy="6858001"/>
          </a:xfrm>
          <a:prstGeom prst="rect">
            <a:avLst/>
          </a:prstGeom>
          <a:noFill/>
          <a:effectLst>
            <a:outerShdw blurRad="50800" dist="50800" dir="5400000" algn="ctr" rotWithShape="0">
              <a:srgbClr val="000000">
                <a:alpha val="50000"/>
              </a:srgbClr>
            </a:outerShdw>
          </a:effectLst>
        </p:spPr>
      </p:pic>
      <p:sp>
        <p:nvSpPr>
          <p:cNvPr id="4" name="Titel 3">
            <a:extLst>
              <a:ext uri="{FF2B5EF4-FFF2-40B4-BE49-F238E27FC236}">
                <a16:creationId xmlns:a16="http://schemas.microsoft.com/office/drawing/2014/main" id="{F41E94A4-4F42-49A1-AD1C-FF0CE1642C33}"/>
              </a:ext>
            </a:extLst>
          </p:cNvPr>
          <p:cNvSpPr>
            <a:spLocks noGrp="1"/>
          </p:cNvSpPr>
          <p:nvPr>
            <p:ph type="ctrTitle"/>
          </p:nvPr>
        </p:nvSpPr>
        <p:spPr>
          <a:xfrm>
            <a:off x="744353" y="2070076"/>
            <a:ext cx="10703293" cy="2387600"/>
          </a:xfrm>
        </p:spPr>
        <p:txBody>
          <a:bodyPr>
            <a:normAutofit fontScale="90000"/>
          </a:bodyPr>
          <a:lstStyle/>
          <a:p>
            <a:r>
              <a:rPr lang="de-DE" sz="3100" b="1" dirty="0"/>
              <a:t>Brandenburger Bildungsplan</a:t>
            </a:r>
            <a:br>
              <a:rPr lang="de-DE" sz="6000" b="1" dirty="0">
                <a:latin typeface="Calibri" charset="0"/>
                <a:ea typeface="Calibri" charset="0"/>
                <a:cs typeface="Calibri" charset="0"/>
              </a:rPr>
            </a:br>
            <a:r>
              <a:rPr lang="de-DE" b="1" dirty="0"/>
              <a:t>Grundlagen pädagogischer Arbeit</a:t>
            </a:r>
            <a:br>
              <a:rPr lang="de-DE" b="1" dirty="0"/>
            </a:br>
            <a:endParaRPr lang="de-DE" sz="6000" dirty="0">
              <a:latin typeface="Calibri" charset="0"/>
              <a:ea typeface="Calibri" charset="0"/>
              <a:cs typeface="Calibri" charset="0"/>
            </a:endParaRPr>
          </a:p>
        </p:txBody>
      </p:sp>
      <p:sp>
        <p:nvSpPr>
          <p:cNvPr id="3" name="Untertitel 2">
            <a:extLst>
              <a:ext uri="{FF2B5EF4-FFF2-40B4-BE49-F238E27FC236}">
                <a16:creationId xmlns:a16="http://schemas.microsoft.com/office/drawing/2014/main" id="{FDF40DE2-A14C-7AE0-71FA-F52502DBA532}"/>
              </a:ext>
            </a:extLst>
          </p:cNvPr>
          <p:cNvSpPr>
            <a:spLocks noGrp="1"/>
          </p:cNvSpPr>
          <p:nvPr>
            <p:ph type="subTitle" idx="1"/>
          </p:nvPr>
        </p:nvSpPr>
        <p:spPr>
          <a:xfrm>
            <a:off x="1524000" y="3602037"/>
            <a:ext cx="9144000" cy="2110141"/>
          </a:xfrm>
        </p:spPr>
        <p:txBody>
          <a:bodyPr>
            <a:normAutofit/>
          </a:bodyPr>
          <a:lstStyle/>
          <a:p>
            <a:endParaRPr lang="de-DE" sz="2200" b="1" dirty="0"/>
          </a:p>
          <a:p>
            <a:r>
              <a:rPr lang="de-DE" sz="3200" b="1" dirty="0"/>
              <a:t>Kap. 3: Beobachten und Dokumentieren</a:t>
            </a:r>
          </a:p>
          <a:p>
            <a:r>
              <a:rPr lang="de-DE" b="1" dirty="0"/>
              <a:t>3.1: Interessen und Themen der Kinder </a:t>
            </a:r>
            <a:r>
              <a:rPr lang="de-DE" i="1" dirty="0"/>
              <a:t>sowie</a:t>
            </a:r>
            <a:r>
              <a:rPr lang="de-DE" b="1" dirty="0"/>
              <a:t> </a:t>
            </a:r>
            <a:br>
              <a:rPr lang="de-DE" b="1" dirty="0"/>
            </a:br>
            <a:r>
              <a:rPr lang="de-DE" b="1" dirty="0"/>
              <a:t>3.2: Entwicklungsstände und Kompetenzen der Kinder erfassen</a:t>
            </a:r>
          </a:p>
        </p:txBody>
      </p:sp>
      <p:pic>
        <p:nvPicPr>
          <p:cNvPr id="6" name="Inhaltsplatzhalter 5">
            <a:extLst>
              <a:ext uri="{FF2B5EF4-FFF2-40B4-BE49-F238E27FC236}">
                <a16:creationId xmlns:a16="http://schemas.microsoft.com/office/drawing/2014/main" id="{28081DF0-F146-4209-A2EA-AAA91AEAB89E}"/>
              </a:ext>
            </a:extLst>
          </p:cNvPr>
          <p:cNvPicPr>
            <a:picLocks noChangeAspect="1"/>
          </p:cNvPicPr>
          <p:nvPr/>
        </p:nvPicPr>
        <p:blipFill>
          <a:blip r:embed="rId4"/>
          <a:stretch>
            <a:fillRect/>
          </a:stretch>
        </p:blipFill>
        <p:spPr>
          <a:xfrm>
            <a:off x="9724717" y="392195"/>
            <a:ext cx="1886566" cy="1886566"/>
          </a:xfrm>
          <a:prstGeom prst="rect">
            <a:avLst/>
          </a:prstGeom>
        </p:spPr>
      </p:pic>
      <p:sp>
        <p:nvSpPr>
          <p:cNvPr id="9" name="Textfeld 8">
            <a:extLst>
              <a:ext uri="{FF2B5EF4-FFF2-40B4-BE49-F238E27FC236}">
                <a16:creationId xmlns:a16="http://schemas.microsoft.com/office/drawing/2014/main" id="{86933098-FB4A-4FB8-B7F7-0B5744435C20}"/>
              </a:ext>
            </a:extLst>
          </p:cNvPr>
          <p:cNvSpPr txBox="1"/>
          <p:nvPr/>
        </p:nvSpPr>
        <p:spPr>
          <a:xfrm>
            <a:off x="9136882" y="2278761"/>
            <a:ext cx="3062235" cy="369332"/>
          </a:xfrm>
          <a:prstGeom prst="rect">
            <a:avLst/>
          </a:prstGeom>
          <a:noFill/>
        </p:spPr>
        <p:txBody>
          <a:bodyPr wrap="square">
            <a:spAutoFit/>
          </a:bodyPr>
          <a:lstStyle/>
          <a:p>
            <a:r>
              <a:rPr lang="de-DE" sz="1800" b="1" dirty="0">
                <a:latin typeface="Calibri"/>
                <a:ea typeface="Calibri"/>
                <a:cs typeface="Calibri"/>
                <a:sym typeface="Calibri"/>
              </a:rPr>
              <a:t>bildungsplan-brandenburg.de </a:t>
            </a:r>
            <a:endParaRPr lang="de-DE" dirty="0"/>
          </a:p>
        </p:txBody>
      </p:sp>
      <p:sp>
        <p:nvSpPr>
          <p:cNvPr id="2" name="Textfeld 1">
            <a:extLst>
              <a:ext uri="{FF2B5EF4-FFF2-40B4-BE49-F238E27FC236}">
                <a16:creationId xmlns:a16="http://schemas.microsoft.com/office/drawing/2014/main" id="{EE576D80-5D50-9348-B12C-17385CCD73C9}"/>
              </a:ext>
            </a:extLst>
          </p:cNvPr>
          <p:cNvSpPr txBox="1"/>
          <p:nvPr/>
        </p:nvSpPr>
        <p:spPr>
          <a:xfrm>
            <a:off x="1" y="6564121"/>
            <a:ext cx="4973052" cy="276999"/>
          </a:xfrm>
          <a:prstGeom prst="rect">
            <a:avLst/>
          </a:prstGeom>
          <a:noFill/>
        </p:spPr>
        <p:txBody>
          <a:bodyPr wrap="square" rtlCol="0">
            <a:spAutoFit/>
          </a:bodyPr>
          <a:lstStyle/>
          <a:p>
            <a:r>
              <a:rPr lang="de-DE" sz="1200" dirty="0">
                <a:solidFill>
                  <a:schemeClr val="bg1"/>
                </a:solidFill>
              </a:rPr>
              <a:t>Brandenburger Bildungsplan, S. 40, Uli Malende</a:t>
            </a:r>
          </a:p>
        </p:txBody>
      </p:sp>
    </p:spTree>
    <p:extLst>
      <p:ext uri="{BB962C8B-B14F-4D97-AF65-F5344CB8AC3E}">
        <p14:creationId xmlns:p14="http://schemas.microsoft.com/office/powerpoint/2010/main" val="427383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16588B-46A1-5079-F431-E3517A1E35C6}"/>
              </a:ext>
            </a:extLst>
          </p:cNvPr>
          <p:cNvSpPr>
            <a:spLocks noGrp="1"/>
          </p:cNvSpPr>
          <p:nvPr>
            <p:ph type="title"/>
          </p:nvPr>
        </p:nvSpPr>
        <p:spPr>
          <a:noFill/>
        </p:spPr>
        <p:txBody>
          <a:bodyPr/>
          <a:lstStyle/>
          <a:p>
            <a:r>
              <a:rPr lang="de-DE" dirty="0"/>
              <a:t>Guten Tag!	</a:t>
            </a:r>
          </a:p>
        </p:txBody>
      </p:sp>
      <p:sp>
        <p:nvSpPr>
          <p:cNvPr id="3" name="Inhaltsplatzhalter 2">
            <a:extLst>
              <a:ext uri="{FF2B5EF4-FFF2-40B4-BE49-F238E27FC236}">
                <a16:creationId xmlns:a16="http://schemas.microsoft.com/office/drawing/2014/main" id="{D6DD8608-DD7D-8E12-4919-CD6EA276C733}"/>
              </a:ext>
            </a:extLst>
          </p:cNvPr>
          <p:cNvSpPr>
            <a:spLocks noGrp="1"/>
          </p:cNvSpPr>
          <p:nvPr>
            <p:ph idx="1"/>
          </p:nvPr>
        </p:nvSpPr>
        <p:spPr>
          <a:xfrm>
            <a:off x="838200" y="1551215"/>
            <a:ext cx="10515600" cy="4625748"/>
          </a:xfrm>
          <a:noFill/>
        </p:spPr>
        <p:txBody>
          <a:bodyPr>
            <a:normAutofit/>
          </a:bodyPr>
          <a:lstStyle/>
          <a:p>
            <a:pPr marL="0" indent="0">
              <a:buNone/>
            </a:pPr>
            <a:r>
              <a:rPr lang="de-DE" sz="2000" dirty="0"/>
              <a:t>Liebe Kita-Leitung, liebe pädagogische Fachkraft, </a:t>
            </a:r>
          </a:p>
          <a:p>
            <a:pPr marL="0" indent="0">
              <a:buNone/>
            </a:pPr>
            <a:endParaRPr lang="de-DE" sz="900" dirty="0"/>
          </a:p>
          <a:p>
            <a:pPr marL="0" indent="0">
              <a:buNone/>
            </a:pPr>
            <a:r>
              <a:rPr lang="de-DE" sz="2000" dirty="0"/>
              <a:t>Sie möchten den Bildungsplan etwas besser kennenlernen, im Team verschiedene Bereiche oder Themen des Bildungsplans genauer in den Blick nehmen, im Team diskutieren und Ihre pädagogische Arbeit weiterentwickeln?</a:t>
            </a:r>
          </a:p>
          <a:p>
            <a:pPr marL="0" indent="0">
              <a:buNone/>
            </a:pPr>
            <a:r>
              <a:rPr lang="de-DE" sz="2000" dirty="0"/>
              <a:t>Mit diesem Foliensatz, der hauptverantwortlich von Thomas Pappritz erstellt wurde, möchten wir Sie und ihr Team in Ihrem Vorhaben unterstützen. </a:t>
            </a:r>
          </a:p>
          <a:p>
            <a:pPr marL="0" indent="0">
              <a:buNone/>
            </a:pPr>
            <a:r>
              <a:rPr lang="de-DE" sz="2000" dirty="0"/>
              <a:t>Sie finden unter einigen Folien ergänzende Gedanken in der Notiz- oder Kommentarfunktion sowie methodische Hinweise, die den Austausch im Team anregen und die gemeinsame Arbeit begleiten können.</a:t>
            </a:r>
          </a:p>
          <a:p>
            <a:pPr marL="0" indent="0">
              <a:buNone/>
            </a:pPr>
            <a:endParaRPr lang="de-DE" sz="900" dirty="0"/>
          </a:p>
          <a:p>
            <a:pPr marL="0" indent="0">
              <a:buNone/>
            </a:pPr>
            <a:r>
              <a:rPr lang="de-DE" sz="2000" dirty="0"/>
              <a:t>Wir wünschen Ihnen eine inspirierende Arbeit mit dem Bildungsplan!</a:t>
            </a:r>
          </a:p>
          <a:p>
            <a:pPr marL="0" indent="0">
              <a:buNone/>
            </a:pPr>
            <a:endParaRPr lang="de-DE" sz="900" dirty="0"/>
          </a:p>
          <a:p>
            <a:pPr marL="0" indent="0">
              <a:buNone/>
            </a:pPr>
            <a:r>
              <a:rPr lang="de-DE" sz="2000" dirty="0"/>
              <a:t>Ihr BIfF-Team</a:t>
            </a:r>
          </a:p>
        </p:txBody>
      </p:sp>
    </p:spTree>
    <p:extLst>
      <p:ext uri="{BB962C8B-B14F-4D97-AF65-F5344CB8AC3E}">
        <p14:creationId xmlns:p14="http://schemas.microsoft.com/office/powerpoint/2010/main" val="159669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xfrm>
            <a:off x="838200" y="365126"/>
            <a:ext cx="10515600" cy="1068564"/>
          </a:xfrm>
        </p:spPr>
        <p:txBody>
          <a:bodyPr>
            <a:normAutofit/>
          </a:bodyPr>
          <a:lstStyle/>
          <a:p>
            <a:r>
              <a:rPr lang="de-DE" sz="4000" b="1" dirty="0">
                <a:latin typeface="Calibri" charset="0"/>
                <a:ea typeface="Calibri" charset="0"/>
                <a:cs typeface="Calibri" charset="0"/>
              </a:rPr>
              <a:t>Beobachten und Dokumentieren</a:t>
            </a:r>
            <a:endParaRPr lang="de-DE" sz="3600" i="1" dirty="0">
              <a:latin typeface="Calibri" charset="0"/>
              <a:ea typeface="Calibri" charset="0"/>
              <a:cs typeface="Calibri" charset="0"/>
            </a:endParaRP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0" y="1438382"/>
            <a:ext cx="5822244" cy="4675917"/>
          </a:xfrm>
        </p:spPr>
        <p:txBody>
          <a:bodyPr>
            <a:normAutofit fontScale="92500" lnSpcReduction="20000"/>
          </a:bodyPr>
          <a:lstStyle/>
          <a:p>
            <a:pPr marL="514350" indent="-514350">
              <a:buAutoNum type="arabicPeriod"/>
            </a:pPr>
            <a:r>
              <a:rPr lang="de-DE" sz="2300" b="1" dirty="0"/>
              <a:t>Einstieg und Fragen zum Thema</a:t>
            </a:r>
          </a:p>
          <a:p>
            <a:pPr marL="1200150" lvl="1" indent="-514350">
              <a:buFont typeface="Wingdings" panose="05000000000000000000" pitchFamily="2" charset="2"/>
              <a:buChar char="Ø"/>
            </a:pPr>
            <a:r>
              <a:rPr lang="de-DE" sz="1900" dirty="0"/>
              <a:t>Was auf dem Spiel steht … Zitate/Karikaturen</a:t>
            </a:r>
          </a:p>
          <a:p>
            <a:pPr marL="1200150" lvl="1" indent="-514350">
              <a:buFont typeface="Wingdings" panose="05000000000000000000" pitchFamily="2" charset="2"/>
              <a:buChar char="Ø"/>
            </a:pPr>
            <a:r>
              <a:rPr lang="de-DE" sz="1900" dirty="0"/>
              <a:t>Fragen sammeln</a:t>
            </a:r>
          </a:p>
          <a:p>
            <a:pPr marL="514350" indent="-514350">
              <a:buAutoNum type="arabicPeriod"/>
            </a:pPr>
            <a:r>
              <a:rPr lang="de-DE" sz="2300" b="1" dirty="0"/>
              <a:t>Kita-Auftrag und/oder Hort-Bausteine</a:t>
            </a:r>
          </a:p>
          <a:p>
            <a:pPr marL="1200150" lvl="1" indent="-514350">
              <a:buFont typeface="Wingdings" panose="05000000000000000000" pitchFamily="2" charset="2"/>
              <a:buChar char="Ø"/>
            </a:pPr>
            <a:r>
              <a:rPr lang="de-DE" sz="1900" dirty="0"/>
              <a:t>Wofür brauchen wir Beobachtung?</a:t>
            </a:r>
          </a:p>
          <a:p>
            <a:pPr marL="514350" indent="-514350">
              <a:buAutoNum type="arabicPeriod"/>
            </a:pPr>
            <a:r>
              <a:rPr lang="de-DE" sz="2300" b="1" dirty="0"/>
              <a:t>Bildungsplan zum Thema</a:t>
            </a:r>
          </a:p>
          <a:p>
            <a:pPr marL="1200150" lvl="1" indent="-514350">
              <a:buFont typeface="Wingdings" panose="05000000000000000000" pitchFamily="2" charset="2"/>
              <a:buChar char="Ø"/>
            </a:pPr>
            <a:r>
              <a:rPr lang="de-DE" sz="1900" dirty="0"/>
              <a:t>Prozessorientiert Beobachten</a:t>
            </a:r>
          </a:p>
          <a:p>
            <a:pPr marL="1200150" lvl="1" indent="-514350">
              <a:buFont typeface="Wingdings" panose="05000000000000000000" pitchFamily="2" charset="2"/>
              <a:buChar char="Ø"/>
            </a:pPr>
            <a:r>
              <a:rPr lang="de-DE" sz="1900" dirty="0"/>
              <a:t>Entwicklungsstand feststellen</a:t>
            </a:r>
          </a:p>
          <a:p>
            <a:pPr marL="514350" indent="-514350">
              <a:buAutoNum type="arabicPeriod"/>
            </a:pPr>
            <a:r>
              <a:rPr lang="de-DE" sz="2300" b="1" dirty="0"/>
              <a:t>Beobachtungs- und Dokumentationspraxis</a:t>
            </a:r>
          </a:p>
          <a:p>
            <a:pPr marL="1200150" lvl="1" indent="-514350">
              <a:buFont typeface="Wingdings" panose="05000000000000000000" pitchFamily="2" charset="2"/>
              <a:buChar char="Ø"/>
            </a:pPr>
            <a:r>
              <a:rPr lang="de-DE" sz="1900" dirty="0"/>
              <a:t>Reflexion und Austausch</a:t>
            </a:r>
          </a:p>
          <a:p>
            <a:pPr marL="1200150" lvl="1" indent="-514350">
              <a:buFont typeface="Wingdings" panose="05000000000000000000" pitchFamily="2" charset="2"/>
              <a:buChar char="Ø"/>
            </a:pPr>
            <a:r>
              <a:rPr lang="de-DE" sz="1900" dirty="0"/>
              <a:t>Datenschutz</a:t>
            </a:r>
          </a:p>
          <a:p>
            <a:pPr marL="514350" indent="-514350">
              <a:buAutoNum type="arabicPeriod"/>
            </a:pPr>
            <a:r>
              <a:rPr lang="de-DE" sz="2300" b="1" dirty="0"/>
              <a:t>Offene Fragen </a:t>
            </a:r>
          </a:p>
          <a:p>
            <a:pPr marL="514350" indent="-514350">
              <a:buFont typeface="Arial" panose="020B0604020202020204" pitchFamily="34" charset="0"/>
              <a:buAutoNum type="arabicPeriod"/>
            </a:pPr>
            <a:r>
              <a:rPr lang="de-DE" sz="2300" b="1" dirty="0"/>
              <a:t>Abschluss</a:t>
            </a:r>
          </a:p>
          <a:p>
            <a:pPr marL="1200150" lvl="1" indent="-514350">
              <a:buFont typeface="Wingdings" panose="05000000000000000000" pitchFamily="2" charset="2"/>
              <a:buChar char="Ø"/>
            </a:pPr>
            <a:r>
              <a:rPr lang="de-DE" sz="1900" dirty="0"/>
              <a:t>Vorhaben</a:t>
            </a:r>
          </a:p>
        </p:txBody>
      </p:sp>
      <p:pic>
        <p:nvPicPr>
          <p:cNvPr id="7" name="Grafik 6">
            <a:extLst>
              <a:ext uri="{FF2B5EF4-FFF2-40B4-BE49-F238E27FC236}">
                <a16:creationId xmlns:a16="http://schemas.microsoft.com/office/drawing/2014/main" id="{7EAD668D-091E-B112-C8BF-0079244B07B4}"/>
              </a:ext>
            </a:extLst>
          </p:cNvPr>
          <p:cNvPicPr>
            <a:picLocks noChangeAspect="1"/>
          </p:cNvPicPr>
          <p:nvPr/>
        </p:nvPicPr>
        <p:blipFill>
          <a:blip r:embed="rId3"/>
          <a:srcRect l="14193" t="100" r="14193"/>
          <a:stretch/>
        </p:blipFill>
        <p:spPr>
          <a:xfrm>
            <a:off x="6853584" y="1438382"/>
            <a:ext cx="5027971" cy="4675916"/>
          </a:xfrm>
          <a:prstGeom prst="rect">
            <a:avLst/>
          </a:prstGeom>
        </p:spPr>
      </p:pic>
      <p:sp>
        <p:nvSpPr>
          <p:cNvPr id="4" name="Textfeld 3">
            <a:extLst>
              <a:ext uri="{FF2B5EF4-FFF2-40B4-BE49-F238E27FC236}">
                <a16:creationId xmlns:a16="http://schemas.microsoft.com/office/drawing/2014/main" id="{66566163-0A31-FDD8-DA3C-DFDE48798BC8}"/>
              </a:ext>
            </a:extLst>
          </p:cNvPr>
          <p:cNvSpPr txBox="1"/>
          <p:nvPr/>
        </p:nvSpPr>
        <p:spPr>
          <a:xfrm>
            <a:off x="8398042" y="5883466"/>
            <a:ext cx="4427621" cy="230832"/>
          </a:xfrm>
          <a:prstGeom prst="rect">
            <a:avLst/>
          </a:prstGeom>
          <a:noFill/>
        </p:spPr>
        <p:txBody>
          <a:bodyPr wrap="square" rtlCol="0">
            <a:spAutoFit/>
          </a:bodyPr>
          <a:lstStyle/>
          <a:p>
            <a:r>
              <a:rPr lang="de-DE" sz="900" dirty="0">
                <a:solidFill>
                  <a:srgbClr val="FFFFFF"/>
                </a:solidFill>
              </a:rPr>
              <a:t>Brandenburger Bildungsplan, S. 54, Team Menschenskinder</a:t>
            </a:r>
          </a:p>
        </p:txBody>
      </p:sp>
    </p:spTree>
    <p:extLst>
      <p:ext uri="{BB962C8B-B14F-4D97-AF65-F5344CB8AC3E}">
        <p14:creationId xmlns:p14="http://schemas.microsoft.com/office/powerpoint/2010/main" val="2073643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C9098-E4B3-FD88-DC7B-24317A49C45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380F50A-8453-0973-508D-1932E6C8D966}"/>
              </a:ext>
            </a:extLst>
          </p:cNvPr>
          <p:cNvSpPr>
            <a:spLocks noGrp="1"/>
          </p:cNvSpPr>
          <p:nvPr>
            <p:ph type="title"/>
          </p:nvPr>
        </p:nvSpPr>
        <p:spPr/>
        <p:txBody>
          <a:bodyPr>
            <a:normAutofit/>
          </a:bodyPr>
          <a:lstStyle/>
          <a:p>
            <a:r>
              <a:rPr lang="de-DE" sz="4000" b="1" dirty="0">
                <a:latin typeface="Calibri" charset="0"/>
                <a:ea typeface="Calibri" charset="0"/>
                <a:cs typeface="Calibri" charset="0"/>
              </a:rPr>
              <a:t>Inhaltsverzeichnis</a:t>
            </a:r>
            <a:endParaRPr lang="de-DE" sz="4000" b="1" dirty="0">
              <a:highlight>
                <a:srgbClr val="FFFF00"/>
              </a:highlight>
              <a:latin typeface="Calibri" charset="0"/>
              <a:ea typeface="Calibri" charset="0"/>
              <a:cs typeface="Calibri" charset="0"/>
            </a:endParaRPr>
          </a:p>
        </p:txBody>
      </p:sp>
      <p:sp>
        <p:nvSpPr>
          <p:cNvPr id="5" name="Datumsplatzhalter 4">
            <a:extLst>
              <a:ext uri="{FF2B5EF4-FFF2-40B4-BE49-F238E27FC236}">
                <a16:creationId xmlns:a16="http://schemas.microsoft.com/office/drawing/2014/main" id="{175DB405-5D24-4215-BE29-B263D4CF2D30}"/>
              </a:ext>
            </a:extLst>
          </p:cNvPr>
          <p:cNvSpPr>
            <a:spLocks noGrp="1"/>
          </p:cNvSpPr>
          <p:nvPr>
            <p:ph type="dt" sz="half" idx="10"/>
          </p:nvPr>
        </p:nvSpPr>
        <p:spPr/>
        <p:txBody>
          <a:bodyPr/>
          <a:lstStyle/>
          <a:p>
            <a:fld id="{FC862037-013D-4DB1-A22B-1CEE3DFB0828}" type="datetime1">
              <a:rPr lang="de-DE" smtClean="0"/>
              <a:t>29.09.2026</a:t>
            </a:fld>
            <a:endParaRPr lang="de-DE" dirty="0"/>
          </a:p>
        </p:txBody>
      </p:sp>
      <p:sp>
        <p:nvSpPr>
          <p:cNvPr id="13" name="Textfeld 12">
            <a:extLst>
              <a:ext uri="{FF2B5EF4-FFF2-40B4-BE49-F238E27FC236}">
                <a16:creationId xmlns:a16="http://schemas.microsoft.com/office/drawing/2014/main" id="{1A519125-976B-4296-BCD9-0FCDB814152D}"/>
              </a:ext>
            </a:extLst>
          </p:cNvPr>
          <p:cNvSpPr txBox="1"/>
          <p:nvPr/>
        </p:nvSpPr>
        <p:spPr>
          <a:xfrm>
            <a:off x="6095999" y="365125"/>
            <a:ext cx="5771949" cy="830997"/>
          </a:xfrm>
          <a:prstGeom prst="rect">
            <a:avLst/>
          </a:prstGeom>
          <a:noFill/>
        </p:spPr>
        <p:txBody>
          <a:bodyPr wrap="square" rtlCol="0">
            <a:spAutoFit/>
          </a:bodyPr>
          <a:lstStyle/>
          <a:p>
            <a:r>
              <a:rPr lang="de-DE" sz="1600" b="1" dirty="0"/>
              <a:t>Grundlagen: ……………………………………….	  32 Seiten</a:t>
            </a:r>
          </a:p>
          <a:p>
            <a:r>
              <a:rPr lang="de-DE" sz="1600" b="1" dirty="0"/>
              <a:t>Pädagogische Alltagssituationen: …………….	162 Seiten</a:t>
            </a:r>
          </a:p>
          <a:p>
            <a:r>
              <a:rPr lang="de-DE" sz="1600" b="1" dirty="0"/>
              <a:t>Bildungsbereiche: …………………...……………	  77 Seiten </a:t>
            </a:r>
          </a:p>
        </p:txBody>
      </p:sp>
      <p:pic>
        <p:nvPicPr>
          <p:cNvPr id="3" name="Bild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2796" y="1582536"/>
            <a:ext cx="4131450" cy="4678991"/>
          </a:xfrm>
          <a:prstGeom prst="rect">
            <a:avLst/>
          </a:prstGeom>
        </p:spPr>
      </p:pic>
      <p:pic>
        <p:nvPicPr>
          <p:cNvPr id="4" name="Bild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999" y="1582536"/>
            <a:ext cx="3895544" cy="4344131"/>
          </a:xfrm>
          <a:prstGeom prst="rect">
            <a:avLst/>
          </a:prstGeom>
        </p:spPr>
      </p:pic>
      <p:sp>
        <p:nvSpPr>
          <p:cNvPr id="7" name="Rechteck 6">
            <a:extLst>
              <a:ext uri="{FF2B5EF4-FFF2-40B4-BE49-F238E27FC236}">
                <a16:creationId xmlns:a16="http://schemas.microsoft.com/office/drawing/2014/main" id="{DFAF77DD-8A53-4615-80C4-D280ECC77DE3}"/>
              </a:ext>
            </a:extLst>
          </p:cNvPr>
          <p:cNvSpPr/>
          <p:nvPr/>
        </p:nvSpPr>
        <p:spPr>
          <a:xfrm>
            <a:off x="6095999" y="365125"/>
            <a:ext cx="5771948" cy="30677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a:ln w="22225">
                <a:solidFill>
                  <a:schemeClr val="accent2"/>
                </a:solidFill>
                <a:prstDash val="solid"/>
              </a:ln>
              <a:solidFill>
                <a:schemeClr val="accent2">
                  <a:lumMod val="40000"/>
                  <a:lumOff val="60000"/>
                </a:schemeClr>
              </a:solidFill>
            </a:endParaRPr>
          </a:p>
        </p:txBody>
      </p:sp>
      <p:sp>
        <p:nvSpPr>
          <p:cNvPr id="8" name="Rechteck 7">
            <a:extLst>
              <a:ext uri="{FF2B5EF4-FFF2-40B4-BE49-F238E27FC236}">
                <a16:creationId xmlns:a16="http://schemas.microsoft.com/office/drawing/2014/main" id="{90CDA765-679F-4E89-8C7E-729BCF39AC13}"/>
              </a:ext>
            </a:extLst>
          </p:cNvPr>
          <p:cNvSpPr/>
          <p:nvPr/>
        </p:nvSpPr>
        <p:spPr>
          <a:xfrm>
            <a:off x="955637" y="2735659"/>
            <a:ext cx="4315610" cy="8358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a:ln w="22225">
                <a:solidFill>
                  <a:schemeClr val="accent2"/>
                </a:solidFill>
                <a:prstDash val="solid"/>
              </a:ln>
              <a:solidFill>
                <a:schemeClr val="accent2">
                  <a:lumMod val="40000"/>
                  <a:lumOff val="60000"/>
                </a:schemeClr>
              </a:solidFill>
            </a:endParaRPr>
          </a:p>
        </p:txBody>
      </p:sp>
      <p:sp>
        <p:nvSpPr>
          <p:cNvPr id="6" name="Textfeld 5">
            <a:extLst>
              <a:ext uri="{FF2B5EF4-FFF2-40B4-BE49-F238E27FC236}">
                <a16:creationId xmlns:a16="http://schemas.microsoft.com/office/drawing/2014/main" id="{77F25C40-CA55-C4B9-B0E7-B6A89B455673}"/>
              </a:ext>
            </a:extLst>
          </p:cNvPr>
          <p:cNvSpPr txBox="1"/>
          <p:nvPr/>
        </p:nvSpPr>
        <p:spPr>
          <a:xfrm>
            <a:off x="955637" y="6297560"/>
            <a:ext cx="2165389" cy="215444"/>
          </a:xfrm>
          <a:prstGeom prst="rect">
            <a:avLst/>
          </a:prstGeom>
          <a:noFill/>
        </p:spPr>
        <p:txBody>
          <a:bodyPr wrap="square" rtlCol="0">
            <a:spAutoFit/>
          </a:bodyPr>
          <a:lstStyle/>
          <a:p>
            <a:r>
              <a:rPr lang="de-DE" sz="800" dirty="0"/>
              <a:t>Brandenburger Bildungsplan, S. 4</a:t>
            </a:r>
          </a:p>
        </p:txBody>
      </p:sp>
      <p:sp>
        <p:nvSpPr>
          <p:cNvPr id="9" name="Textfeld 8">
            <a:extLst>
              <a:ext uri="{FF2B5EF4-FFF2-40B4-BE49-F238E27FC236}">
                <a16:creationId xmlns:a16="http://schemas.microsoft.com/office/drawing/2014/main" id="{85B144A7-95E2-8034-D658-895AC19A05CF}"/>
              </a:ext>
            </a:extLst>
          </p:cNvPr>
          <p:cNvSpPr txBox="1"/>
          <p:nvPr/>
        </p:nvSpPr>
        <p:spPr>
          <a:xfrm>
            <a:off x="6036708" y="5926667"/>
            <a:ext cx="2165389" cy="215444"/>
          </a:xfrm>
          <a:prstGeom prst="rect">
            <a:avLst/>
          </a:prstGeom>
          <a:noFill/>
        </p:spPr>
        <p:txBody>
          <a:bodyPr wrap="square" rtlCol="0">
            <a:spAutoFit/>
          </a:bodyPr>
          <a:lstStyle/>
          <a:p>
            <a:r>
              <a:rPr lang="de-DE" sz="800" dirty="0"/>
              <a:t>Brandenburger Bildungsplan, S. 5</a:t>
            </a:r>
          </a:p>
        </p:txBody>
      </p:sp>
    </p:spTree>
    <p:extLst>
      <p:ext uri="{BB962C8B-B14F-4D97-AF65-F5344CB8AC3E}">
        <p14:creationId xmlns:p14="http://schemas.microsoft.com/office/powerpoint/2010/main" val="392115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4">
            <a:extLst>
              <a:ext uri="{FF2B5EF4-FFF2-40B4-BE49-F238E27FC236}">
                <a16:creationId xmlns:a16="http://schemas.microsoft.com/office/drawing/2014/main" id="{FD5F430B-0E16-436E-824F-E98AC9A39A15}"/>
              </a:ext>
            </a:extLst>
          </p:cNvPr>
          <p:cNvPicPr>
            <a:picLocks noChangeAspect="1"/>
          </p:cNvPicPr>
          <p:nvPr/>
        </p:nvPicPr>
        <p:blipFill>
          <a:blip r:embed="rId3"/>
          <a:stretch>
            <a:fillRect/>
          </a:stretch>
        </p:blipFill>
        <p:spPr>
          <a:xfrm>
            <a:off x="0" y="-2286001"/>
            <a:ext cx="12192000" cy="9144001"/>
          </a:xfrm>
          <a:prstGeom prst="rect">
            <a:avLst/>
          </a:prstGeom>
        </p:spPr>
      </p:pic>
      <p:sp>
        <p:nvSpPr>
          <p:cNvPr id="5" name="Titel 3">
            <a:extLst>
              <a:ext uri="{FF2B5EF4-FFF2-40B4-BE49-F238E27FC236}">
                <a16:creationId xmlns:a16="http://schemas.microsoft.com/office/drawing/2014/main" id="{212D012E-6B5E-43D0-8E9E-3FF4A7F80F87}"/>
              </a:ext>
            </a:extLst>
          </p:cNvPr>
          <p:cNvSpPr txBox="1">
            <a:spLocks/>
          </p:cNvSpPr>
          <p:nvPr/>
        </p:nvSpPr>
        <p:spPr>
          <a:xfrm>
            <a:off x="6502953" y="3989163"/>
            <a:ext cx="4564404" cy="1772355"/>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5500" b="1" dirty="0">
                <a:solidFill>
                  <a:srgbClr val="00C0DA"/>
                </a:solidFill>
                <a:latin typeface="Calibri" charset="0"/>
                <a:ea typeface="Calibri" charset="0"/>
                <a:cs typeface="Calibri" charset="0"/>
              </a:rPr>
              <a:t>Beobachten &amp; Dokumentieren</a:t>
            </a:r>
          </a:p>
          <a:p>
            <a:endParaRPr lang="de-DE" sz="5500" b="1" dirty="0">
              <a:solidFill>
                <a:schemeClr val="accent2"/>
              </a:solidFill>
              <a:latin typeface="Calibri" charset="0"/>
              <a:ea typeface="Calibri" charset="0"/>
              <a:cs typeface="Calibri" charset="0"/>
            </a:endParaRPr>
          </a:p>
        </p:txBody>
      </p:sp>
      <p:sp>
        <p:nvSpPr>
          <p:cNvPr id="6" name="Untertitel 4">
            <a:extLst>
              <a:ext uri="{FF2B5EF4-FFF2-40B4-BE49-F238E27FC236}">
                <a16:creationId xmlns:a16="http://schemas.microsoft.com/office/drawing/2014/main" id="{FB7D0B48-CB37-49EE-9B69-B736D790F578}"/>
              </a:ext>
            </a:extLst>
          </p:cNvPr>
          <p:cNvSpPr txBox="1">
            <a:spLocks/>
          </p:cNvSpPr>
          <p:nvPr/>
        </p:nvSpPr>
        <p:spPr>
          <a:xfrm>
            <a:off x="1524000" y="3982914"/>
            <a:ext cx="9144000" cy="127488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sz="4800" dirty="0"/>
          </a:p>
        </p:txBody>
      </p:sp>
    </p:spTree>
    <p:extLst>
      <p:ext uri="{BB962C8B-B14F-4D97-AF65-F5344CB8AC3E}">
        <p14:creationId xmlns:p14="http://schemas.microsoft.com/office/powerpoint/2010/main" val="1713860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BC3AF-602F-7723-9BA5-5C01BD51DA7E}"/>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27F936A5-0937-3146-0E69-C32321ABA22B}"/>
              </a:ext>
            </a:extLst>
          </p:cNvPr>
          <p:cNvPicPr>
            <a:picLocks noChangeAspect="1"/>
          </p:cNvPicPr>
          <p:nvPr/>
        </p:nvPicPr>
        <p:blipFill>
          <a:blip r:embed="rId3"/>
          <a:stretch>
            <a:fillRect/>
          </a:stretch>
        </p:blipFill>
        <p:spPr>
          <a:xfrm>
            <a:off x="6039229" y="748603"/>
            <a:ext cx="5622317" cy="3783351"/>
          </a:xfrm>
          <a:prstGeom prst="rect">
            <a:avLst/>
          </a:prstGeom>
        </p:spPr>
      </p:pic>
      <p:sp>
        <p:nvSpPr>
          <p:cNvPr id="3" name="Textfeld 2">
            <a:extLst>
              <a:ext uri="{FF2B5EF4-FFF2-40B4-BE49-F238E27FC236}">
                <a16:creationId xmlns:a16="http://schemas.microsoft.com/office/drawing/2014/main" id="{3DB01421-6403-C348-7003-7B3B14882CED}"/>
              </a:ext>
            </a:extLst>
          </p:cNvPr>
          <p:cNvSpPr txBox="1"/>
          <p:nvPr/>
        </p:nvSpPr>
        <p:spPr>
          <a:xfrm>
            <a:off x="335438" y="320731"/>
            <a:ext cx="5901459" cy="523220"/>
          </a:xfrm>
          <a:prstGeom prst="rect">
            <a:avLst/>
          </a:prstGeom>
          <a:noFill/>
        </p:spPr>
        <p:txBody>
          <a:bodyPr wrap="square">
            <a:spAutoFit/>
          </a:bodyPr>
          <a:lstStyle/>
          <a:p>
            <a:r>
              <a:rPr lang="de-DE" sz="2800" b="1" dirty="0">
                <a:solidFill>
                  <a:srgbClr val="00C0DA"/>
                </a:solidFill>
              </a:rPr>
              <a:t>Beobachten &amp; Dokumentieren</a:t>
            </a:r>
            <a:endParaRPr lang="de-DE" sz="2800" dirty="0">
              <a:solidFill>
                <a:srgbClr val="00C0DA"/>
              </a:solidFill>
            </a:endParaRPr>
          </a:p>
        </p:txBody>
      </p:sp>
      <p:sp>
        <p:nvSpPr>
          <p:cNvPr id="6" name="Textfeld 5">
            <a:extLst>
              <a:ext uri="{FF2B5EF4-FFF2-40B4-BE49-F238E27FC236}">
                <a16:creationId xmlns:a16="http://schemas.microsoft.com/office/drawing/2014/main" id="{BF6FF051-7F35-1213-3433-26F626673D29}"/>
              </a:ext>
            </a:extLst>
          </p:cNvPr>
          <p:cNvSpPr txBox="1"/>
          <p:nvPr/>
        </p:nvSpPr>
        <p:spPr>
          <a:xfrm>
            <a:off x="335439" y="926636"/>
            <a:ext cx="5110376" cy="1508105"/>
          </a:xfrm>
          <a:prstGeom prst="rect">
            <a:avLst/>
          </a:prstGeom>
          <a:noFill/>
        </p:spPr>
        <p:txBody>
          <a:bodyPr wrap="square">
            <a:spAutoFit/>
          </a:bodyPr>
          <a:lstStyle/>
          <a:p>
            <a:pPr marL="342900" indent="-342900">
              <a:buFont typeface="Wingdings" panose="05000000000000000000" pitchFamily="2" charset="2"/>
              <a:buChar char="Ø"/>
            </a:pPr>
            <a:r>
              <a:rPr lang="de-DE" sz="2100" dirty="0"/>
              <a:t>Was mit dieser </a:t>
            </a:r>
            <a:r>
              <a:rPr lang="de-DE" sz="2100" i="1" dirty="0"/>
              <a:t>pädagogischen</a:t>
            </a:r>
            <a:r>
              <a:rPr lang="de-DE" sz="2100" dirty="0"/>
              <a:t> Praxis auf dem Spiel steht …</a:t>
            </a:r>
          </a:p>
          <a:p>
            <a:pPr marL="171450" indent="-171450">
              <a:buFont typeface="Wingdings" panose="05000000000000000000" pitchFamily="2" charset="2"/>
              <a:buChar char="Ø"/>
            </a:pPr>
            <a:endParaRPr lang="de-DE" sz="800" dirty="0"/>
          </a:p>
          <a:p>
            <a:pPr marL="342900" indent="-342900">
              <a:buFont typeface="Wingdings" panose="05000000000000000000" pitchFamily="2" charset="2"/>
              <a:buChar char="Ø"/>
            </a:pPr>
            <a:r>
              <a:rPr lang="de-DE" sz="2100" dirty="0"/>
              <a:t>Welche pädagogischen Ziele zu erreichen sind …</a:t>
            </a:r>
          </a:p>
        </p:txBody>
      </p:sp>
      <p:pic>
        <p:nvPicPr>
          <p:cNvPr id="2" name="Grafik 1">
            <a:extLst>
              <a:ext uri="{FF2B5EF4-FFF2-40B4-BE49-F238E27FC236}">
                <a16:creationId xmlns:a16="http://schemas.microsoft.com/office/drawing/2014/main" id="{B92085DA-9BC7-52D2-700A-7E23CAA590E7}"/>
              </a:ext>
            </a:extLst>
          </p:cNvPr>
          <p:cNvPicPr>
            <a:picLocks noChangeAspect="1"/>
          </p:cNvPicPr>
          <p:nvPr/>
        </p:nvPicPr>
        <p:blipFill>
          <a:blip r:embed="rId4"/>
          <a:stretch>
            <a:fillRect/>
          </a:stretch>
        </p:blipFill>
        <p:spPr>
          <a:xfrm>
            <a:off x="754986" y="2753918"/>
            <a:ext cx="5044467" cy="3783351"/>
          </a:xfrm>
          <a:prstGeom prst="rect">
            <a:avLst/>
          </a:prstGeom>
        </p:spPr>
      </p:pic>
      <p:sp>
        <p:nvSpPr>
          <p:cNvPr id="8" name="Textfeld 7">
            <a:extLst>
              <a:ext uri="{FF2B5EF4-FFF2-40B4-BE49-F238E27FC236}">
                <a16:creationId xmlns:a16="http://schemas.microsoft.com/office/drawing/2014/main" id="{8BA3F0C8-81F6-048E-001E-0E21D498CE13}"/>
              </a:ext>
            </a:extLst>
          </p:cNvPr>
          <p:cNvSpPr txBox="1"/>
          <p:nvPr/>
        </p:nvSpPr>
        <p:spPr>
          <a:xfrm>
            <a:off x="6039229" y="4285733"/>
            <a:ext cx="5044467" cy="246221"/>
          </a:xfrm>
          <a:prstGeom prst="rect">
            <a:avLst/>
          </a:prstGeom>
          <a:noFill/>
        </p:spPr>
        <p:txBody>
          <a:bodyPr wrap="square">
            <a:spAutoFit/>
          </a:bodyPr>
          <a:lstStyle/>
          <a:p>
            <a:r>
              <a:rPr lang="de-DE" sz="1000" dirty="0">
                <a:solidFill>
                  <a:srgbClr val="FFFFFF"/>
                </a:solidFill>
              </a:rPr>
              <a:t>https://chatgpt.com/c/6a06bed8-8370-8325-9038-615a51e8cf81[15.05.2026]</a:t>
            </a:r>
          </a:p>
        </p:txBody>
      </p:sp>
      <p:sp>
        <p:nvSpPr>
          <p:cNvPr id="4" name="Rechteck 3">
            <a:extLst>
              <a:ext uri="{FF2B5EF4-FFF2-40B4-BE49-F238E27FC236}">
                <a16:creationId xmlns:a16="http://schemas.microsoft.com/office/drawing/2014/main" id="{BECA3B9B-090A-1385-39B0-E330D962472C}"/>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04615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73854914-F7BB-455C-26BF-7DA4BE5E09CB}"/>
              </a:ext>
            </a:extLst>
          </p:cNvPr>
          <p:cNvSpPr txBox="1"/>
          <p:nvPr/>
        </p:nvSpPr>
        <p:spPr>
          <a:xfrm>
            <a:off x="335438" y="320731"/>
            <a:ext cx="8287861" cy="707886"/>
          </a:xfrm>
          <a:prstGeom prst="rect">
            <a:avLst/>
          </a:prstGeom>
          <a:noFill/>
        </p:spPr>
        <p:txBody>
          <a:bodyPr wrap="square">
            <a:spAutoFit/>
          </a:bodyPr>
          <a:lstStyle/>
          <a:p>
            <a:r>
              <a:rPr lang="de-DE" sz="4000" b="1" dirty="0">
                <a:solidFill>
                  <a:srgbClr val="00C0DA"/>
                </a:solidFill>
              </a:rPr>
              <a:t>Beobachten &amp; Dokumentieren</a:t>
            </a:r>
            <a:endParaRPr lang="de-DE" sz="4000" dirty="0">
              <a:solidFill>
                <a:srgbClr val="00C0DA"/>
              </a:solidFill>
            </a:endParaRPr>
          </a:p>
        </p:txBody>
      </p:sp>
      <p:sp>
        <p:nvSpPr>
          <p:cNvPr id="6" name="Textfeld 5">
            <a:extLst>
              <a:ext uri="{FF2B5EF4-FFF2-40B4-BE49-F238E27FC236}">
                <a16:creationId xmlns:a16="http://schemas.microsoft.com/office/drawing/2014/main" id="{4AA9FB50-B949-7130-0A38-5D9430F63DA0}"/>
              </a:ext>
            </a:extLst>
          </p:cNvPr>
          <p:cNvSpPr txBox="1"/>
          <p:nvPr/>
        </p:nvSpPr>
        <p:spPr>
          <a:xfrm>
            <a:off x="335439" y="1088496"/>
            <a:ext cx="5110376" cy="1446550"/>
          </a:xfrm>
          <a:prstGeom prst="rect">
            <a:avLst/>
          </a:prstGeom>
          <a:noFill/>
        </p:spPr>
        <p:txBody>
          <a:bodyPr wrap="square">
            <a:spAutoFit/>
          </a:bodyPr>
          <a:lstStyle/>
          <a:p>
            <a:pPr marL="342900" indent="-342900">
              <a:buFont typeface="Wingdings" panose="05000000000000000000" pitchFamily="2" charset="2"/>
              <a:buChar char="Ø"/>
            </a:pPr>
            <a:r>
              <a:rPr lang="de-DE" sz="2000" dirty="0"/>
              <a:t>Was mit dieser pädagogischen Praxis auf dem Spiel steht …</a:t>
            </a:r>
          </a:p>
          <a:p>
            <a:pPr marL="171450" indent="-171450">
              <a:buFont typeface="Wingdings" panose="05000000000000000000" pitchFamily="2" charset="2"/>
              <a:buChar char="Ø"/>
            </a:pPr>
            <a:endParaRPr lang="de-DE" sz="800" dirty="0"/>
          </a:p>
          <a:p>
            <a:pPr marL="342900" indent="-342900">
              <a:buFont typeface="Wingdings" panose="05000000000000000000" pitchFamily="2" charset="2"/>
              <a:buChar char="Ø"/>
            </a:pPr>
            <a:r>
              <a:rPr lang="de-DE" sz="2000" dirty="0"/>
              <a:t>Welche pädagogischen Ziele zu erreichen sind …</a:t>
            </a:r>
          </a:p>
        </p:txBody>
      </p:sp>
      <p:pic>
        <p:nvPicPr>
          <p:cNvPr id="2" name="Grafik 1">
            <a:extLst>
              <a:ext uri="{FF2B5EF4-FFF2-40B4-BE49-F238E27FC236}">
                <a16:creationId xmlns:a16="http://schemas.microsoft.com/office/drawing/2014/main" id="{C0D260AA-FFAE-6692-5F9B-4C7CEAA9A2DD}"/>
              </a:ext>
            </a:extLst>
          </p:cNvPr>
          <p:cNvPicPr>
            <a:picLocks noChangeAspect="1"/>
          </p:cNvPicPr>
          <p:nvPr/>
        </p:nvPicPr>
        <p:blipFill>
          <a:blip r:embed="rId3"/>
          <a:stretch>
            <a:fillRect/>
          </a:stretch>
        </p:blipFill>
        <p:spPr>
          <a:xfrm>
            <a:off x="335439" y="2774174"/>
            <a:ext cx="5032628" cy="3774472"/>
          </a:xfrm>
          <a:prstGeom prst="rect">
            <a:avLst/>
          </a:prstGeom>
        </p:spPr>
      </p:pic>
      <p:sp>
        <p:nvSpPr>
          <p:cNvPr id="9" name="Textfeld 8">
            <a:extLst>
              <a:ext uri="{FF2B5EF4-FFF2-40B4-BE49-F238E27FC236}">
                <a16:creationId xmlns:a16="http://schemas.microsoft.com/office/drawing/2014/main" id="{66D3C7B4-7921-258C-84C6-09F76C321E9E}"/>
              </a:ext>
            </a:extLst>
          </p:cNvPr>
          <p:cNvSpPr txBox="1"/>
          <p:nvPr/>
        </p:nvSpPr>
        <p:spPr>
          <a:xfrm>
            <a:off x="5690795" y="1247849"/>
            <a:ext cx="5916706" cy="3120085"/>
          </a:xfrm>
          <a:prstGeom prst="rect">
            <a:avLst/>
          </a:prstGeom>
          <a:noFill/>
        </p:spPr>
        <p:txBody>
          <a:bodyPr wrap="square">
            <a:spAutoFit/>
          </a:bodyPr>
          <a:lstStyle/>
          <a:p>
            <a:pPr>
              <a:lnSpc>
                <a:spcPct val="104000"/>
              </a:lnSpc>
              <a:spcAft>
                <a:spcPts val="800"/>
              </a:spcAft>
              <a:buNone/>
            </a:pPr>
            <a:r>
              <a:rPr lang="de-DE" sz="2600" b="1" kern="150" dirty="0">
                <a:effectLst/>
                <a:latin typeface="Calibri" panose="020F0502020204030204" pitchFamily="34" charset="0"/>
                <a:ea typeface="Calibri" panose="020F0502020204030204" pitchFamily="34" charset="0"/>
                <a:cs typeface="Times New Roman" panose="02020603050405020304" pitchFamily="18" charset="0"/>
              </a:rPr>
              <a:t>„Beobachten heißt, bewusst mit Kindern in Beziehung zu sein.“</a:t>
            </a:r>
            <a:endParaRPr lang="de-DE" sz="2600" kern="15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de-DE" sz="1600" dirty="0">
                <a:effectLst/>
                <a:latin typeface="Calibri" panose="020F0502020204030204" pitchFamily="34" charset="0"/>
                <a:ea typeface="Calibri" panose="020F0502020204030204" pitchFamily="34" charset="0"/>
                <a:cs typeface="Times New Roman" panose="02020603050405020304" pitchFamily="18" charset="0"/>
              </a:rPr>
              <a:t>Erika </a:t>
            </a:r>
            <a:r>
              <a:rPr lang="de-DE" sz="1600" dirty="0" err="1">
                <a:effectLst/>
                <a:latin typeface="Calibri" panose="020F0502020204030204" pitchFamily="34" charset="0"/>
                <a:ea typeface="Calibri" panose="020F0502020204030204" pitchFamily="34" charset="0"/>
                <a:cs typeface="Times New Roman" panose="02020603050405020304" pitchFamily="18" charset="0"/>
              </a:rPr>
              <a:t>Kazemi-Veisari</a:t>
            </a:r>
            <a:r>
              <a:rPr lang="de-DE" sz="1600" dirty="0">
                <a:effectLst/>
                <a:latin typeface="Calibri" panose="020F0502020204030204" pitchFamily="34" charset="0"/>
                <a:ea typeface="Calibri" panose="020F0502020204030204" pitchFamily="34" charset="0"/>
                <a:cs typeface="Times New Roman" panose="02020603050405020304" pitchFamily="18" charset="0"/>
              </a:rPr>
              <a:t> (2007): Kinder verstehen lernen. </a:t>
            </a:r>
          </a:p>
          <a:p>
            <a:pPr algn="r">
              <a:buNone/>
            </a:pPr>
            <a:r>
              <a:rPr lang="de-DE" sz="1600" dirty="0">
                <a:effectLst/>
                <a:latin typeface="Calibri" panose="020F0502020204030204" pitchFamily="34" charset="0"/>
                <a:ea typeface="Calibri" panose="020F0502020204030204" pitchFamily="34" charset="0"/>
                <a:cs typeface="Times New Roman" panose="02020603050405020304" pitchFamily="18" charset="0"/>
              </a:rPr>
              <a:t>Wie Beobachtung zu Achtung führt. </a:t>
            </a:r>
          </a:p>
          <a:p>
            <a:pPr algn="r">
              <a:buNone/>
            </a:pPr>
            <a:r>
              <a:rPr lang="de-DE" sz="1600" dirty="0">
                <a:effectLst/>
                <a:latin typeface="Calibri" panose="020F0502020204030204" pitchFamily="34" charset="0"/>
                <a:ea typeface="Calibri" panose="020F0502020204030204" pitchFamily="34" charset="0"/>
                <a:cs typeface="Times New Roman" panose="02020603050405020304" pitchFamily="18" charset="0"/>
              </a:rPr>
              <a:t>2. Aufl. Seelze: Kallmeyer, S. 5.</a:t>
            </a:r>
          </a:p>
          <a:p>
            <a:pPr algn="r">
              <a:buNone/>
            </a:pPr>
            <a:endParaRPr lang="de-DE" sz="1000" dirty="0">
              <a:latin typeface="Calibri" panose="020F0502020204030204" pitchFamily="34" charset="0"/>
              <a:ea typeface="Calibri" panose="020F0502020204030204" pitchFamily="34" charset="0"/>
              <a:cs typeface="Times New Roman" panose="02020603050405020304" pitchFamily="18" charset="0"/>
            </a:endParaRPr>
          </a:p>
          <a:p>
            <a:pPr algn="r">
              <a:buNone/>
            </a:pPr>
            <a:endParaRPr lang="de-DE" sz="1000" dirty="0">
              <a:latin typeface="Calibri" panose="020F0502020204030204" pitchFamily="34" charset="0"/>
              <a:ea typeface="Calibri" panose="020F0502020204030204" pitchFamily="34" charset="0"/>
              <a:cs typeface="Times New Roman" panose="02020603050405020304" pitchFamily="18" charset="0"/>
            </a:endParaRPr>
          </a:p>
          <a:p>
            <a:r>
              <a:rPr lang="de-DE" sz="2600" b="1" kern="150" dirty="0">
                <a:latin typeface="Calibri" panose="020F0502020204030204" pitchFamily="34" charset="0"/>
                <a:ea typeface="Calibri" panose="020F0502020204030204" pitchFamily="34" charset="0"/>
                <a:cs typeface="Times New Roman" panose="02020603050405020304" pitchFamily="18" charset="0"/>
              </a:rPr>
              <a:t>„Euer Blick auf das Kind hat Einfluss darauf, wie es sich selbst sieht.“</a:t>
            </a:r>
          </a:p>
          <a:p>
            <a:pPr algn="r"/>
            <a:r>
              <a:rPr lang="de-DE" sz="1600" dirty="0">
                <a:latin typeface="Calibri" panose="020F0502020204030204" pitchFamily="34" charset="0"/>
                <a:ea typeface="Calibri" panose="020F0502020204030204" pitchFamily="34" charset="0"/>
                <a:cs typeface="Times New Roman" panose="02020603050405020304" pitchFamily="18" charset="0"/>
              </a:rPr>
              <a:t>Bildungsplan (2024), S. 21.</a:t>
            </a:r>
          </a:p>
        </p:txBody>
      </p:sp>
      <p:sp>
        <p:nvSpPr>
          <p:cNvPr id="4" name="Rechteck 3">
            <a:extLst>
              <a:ext uri="{FF2B5EF4-FFF2-40B4-BE49-F238E27FC236}">
                <a16:creationId xmlns:a16="http://schemas.microsoft.com/office/drawing/2014/main" id="{28F277D3-05D8-7A04-02F3-A784B3DE23AF}"/>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24338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11107994" cy="1200329"/>
          </a:xfrm>
        </p:spPr>
        <p:txBody>
          <a:bodyPr>
            <a:normAutofit/>
          </a:bodyPr>
          <a:lstStyle/>
          <a:p>
            <a:r>
              <a:rPr lang="de-DE" b="1" dirty="0">
                <a:solidFill>
                  <a:srgbClr val="00C0DA"/>
                </a:solidFill>
                <a:latin typeface="Calibri" charset="0"/>
                <a:ea typeface="Calibri" charset="0"/>
                <a:cs typeface="Calibri" charset="0"/>
              </a:rPr>
              <a:t>Zentrale Aspekte </a:t>
            </a:r>
            <a:br>
              <a:rPr lang="de-DE" i="1" dirty="0">
                <a:solidFill>
                  <a:srgbClr val="00C0DA"/>
                </a:solidFill>
                <a:latin typeface="Calibri" charset="0"/>
                <a:ea typeface="Calibri" charset="0"/>
                <a:cs typeface="Calibri" charset="0"/>
              </a:rPr>
            </a:br>
            <a:r>
              <a:rPr lang="de-DE" sz="3600" dirty="0">
                <a:solidFill>
                  <a:srgbClr val="00C0DA"/>
                </a:solidFill>
                <a:latin typeface="Calibri" charset="0"/>
                <a:ea typeface="Calibri" charset="0"/>
                <a:cs typeface="Calibri" charset="0"/>
              </a:rPr>
              <a:t>Beobachten &amp; Dokumentieren </a:t>
            </a:r>
            <a:r>
              <a:rPr kumimoji="0" lang="de-DE" sz="2700" b="0" i="0" u="none" strike="noStrike" kern="1200" cap="none" spc="0" normalizeH="0" baseline="0" noProof="0" dirty="0">
                <a:ln>
                  <a:noFill/>
                </a:ln>
                <a:solidFill>
                  <a:srgbClr val="000000"/>
                </a:solidFill>
                <a:effectLst/>
                <a:uLnTx/>
                <a:uFillTx/>
                <a:latin typeface="Calibri" charset="0"/>
                <a:ea typeface="Calibri" charset="0"/>
                <a:cs typeface="Calibri" charset="0"/>
              </a:rPr>
              <a:t>(laut Bildungsplan, S. 21-26)</a:t>
            </a:r>
            <a:endParaRPr lang="de-DE" dirty="0">
              <a:highlight>
                <a:srgbClr val="FFFF00"/>
              </a:highlight>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644350"/>
            <a:ext cx="11291888" cy="4440361"/>
          </a:xfrm>
        </p:spPr>
        <p:txBody>
          <a:bodyPr>
            <a:normAutofit fontScale="92500" lnSpcReduction="10000"/>
          </a:bodyPr>
          <a:lstStyle/>
          <a:p>
            <a:pPr marL="0" indent="0">
              <a:buNone/>
            </a:pPr>
            <a:r>
              <a:rPr lang="de-DE" sz="2800" dirty="0"/>
              <a:t>Aufgaben in der Kindertagesbetreuung</a:t>
            </a:r>
          </a:p>
          <a:p>
            <a:pPr marL="1143000" lvl="1" indent="-457200">
              <a:buFont typeface="Symbol" panose="05050102010706020507" pitchFamily="18" charset="2"/>
              <a:buChar char="-"/>
            </a:pPr>
            <a:r>
              <a:rPr lang="de-DE" dirty="0"/>
              <a:t>feinfühliges Beobachten</a:t>
            </a:r>
          </a:p>
          <a:p>
            <a:pPr marL="1143000" lvl="1" indent="-457200">
              <a:buFont typeface="Symbol" panose="05050102010706020507" pitchFamily="18" charset="2"/>
              <a:buChar char="-"/>
            </a:pPr>
            <a:r>
              <a:rPr lang="de-DE" dirty="0"/>
              <a:t>partizipatives Dokumentieren der kindlichen Themen, Interessen und Kompetenzen </a:t>
            </a:r>
            <a:r>
              <a:rPr lang="de-DE" i="1" dirty="0"/>
              <a:t>jedes</a:t>
            </a:r>
            <a:r>
              <a:rPr lang="de-DE" dirty="0"/>
              <a:t> Kindes</a:t>
            </a:r>
          </a:p>
          <a:p>
            <a:pPr marL="1143000" lvl="1" indent="-457200">
              <a:buFont typeface="Symbol" panose="05050102010706020507" pitchFamily="18" charset="2"/>
              <a:buChar char="-"/>
            </a:pPr>
            <a:r>
              <a:rPr lang="de-DE" dirty="0"/>
              <a:t>pädagogisches Handeln darauf aufbauen: Angebote und Projekte gestalten</a:t>
            </a:r>
          </a:p>
          <a:p>
            <a:pPr>
              <a:buFont typeface="Wingdings" panose="05000000000000000000" pitchFamily="2" charset="2"/>
              <a:buChar char="Ø"/>
            </a:pPr>
            <a:r>
              <a:rPr lang="de-DE" dirty="0"/>
              <a:t>1. Interessen und Themen der Kinder erfassen – </a:t>
            </a:r>
            <a:r>
              <a:rPr lang="de-DE" b="1" dirty="0">
                <a:solidFill>
                  <a:srgbClr val="00C0DA"/>
                </a:solidFill>
              </a:rPr>
              <a:t>prozessorientiert</a:t>
            </a:r>
            <a:r>
              <a:rPr lang="de-DE" dirty="0"/>
              <a:t> beobachten</a:t>
            </a:r>
          </a:p>
          <a:p>
            <a:pPr marL="1143000" lvl="1" indent="-457200">
              <a:buFont typeface="Symbol" panose="05050102010706020507" pitchFamily="18" charset="2"/>
              <a:buChar char="-"/>
            </a:pPr>
            <a:r>
              <a:rPr lang="de-DE" dirty="0"/>
              <a:t>Situationen, die die Kinder </a:t>
            </a:r>
            <a:r>
              <a:rPr lang="de-DE" i="1" dirty="0"/>
              <a:t>selbst steuern</a:t>
            </a:r>
          </a:p>
          <a:p>
            <a:pPr marL="1143000" lvl="1" indent="-457200">
              <a:buFont typeface="Symbol" panose="05050102010706020507" pitchFamily="18" charset="2"/>
              <a:buChar char="-"/>
            </a:pPr>
            <a:r>
              <a:rPr lang="de-DE" dirty="0"/>
              <a:t>Materialien, Orte, Personen und Situationen, die für sie </a:t>
            </a:r>
            <a:r>
              <a:rPr lang="de-DE" i="1" dirty="0"/>
              <a:t>aktuell wichtig </a:t>
            </a:r>
            <a:r>
              <a:rPr lang="de-DE" dirty="0"/>
              <a:t>sind</a:t>
            </a:r>
          </a:p>
          <a:p>
            <a:pPr marL="1143000" lvl="1" indent="-457200">
              <a:buFont typeface="Symbol" panose="05050102010706020507" pitchFamily="18" charset="2"/>
              <a:buChar char="-"/>
            </a:pPr>
            <a:r>
              <a:rPr lang="de-DE" dirty="0"/>
              <a:t>(Lern-)Motivation (fühlt sich das Kind wohl und ist es engagiert bei der Sache?)</a:t>
            </a:r>
          </a:p>
          <a:p>
            <a:pPr>
              <a:buFont typeface="Wingdings" panose="05000000000000000000" pitchFamily="2" charset="2"/>
              <a:buChar char="Ø"/>
            </a:pPr>
            <a:r>
              <a:rPr lang="de-DE" dirty="0"/>
              <a:t>2. </a:t>
            </a:r>
            <a:r>
              <a:rPr lang="de-DE" b="1" dirty="0">
                <a:solidFill>
                  <a:schemeClr val="bg2">
                    <a:lumMod val="40000"/>
                    <a:lumOff val="60000"/>
                  </a:schemeClr>
                </a:solidFill>
              </a:rPr>
              <a:t>Entwicklungsstände</a:t>
            </a:r>
            <a:r>
              <a:rPr lang="de-DE" dirty="0"/>
              <a:t> und Kompetenzen der Kinder erfassen</a:t>
            </a:r>
            <a:r>
              <a:rPr lang="de-DE" sz="2800" dirty="0"/>
              <a:t> </a:t>
            </a:r>
          </a:p>
          <a:p>
            <a:pPr marL="1143000" lvl="1" indent="-457200">
              <a:buFont typeface="Symbol" panose="05050102010706020507" pitchFamily="18" charset="2"/>
              <a:buChar char="-"/>
            </a:pPr>
            <a:r>
              <a:rPr lang="de-DE" i="1" dirty="0"/>
              <a:t>individuelle Entwicklungsverläufe </a:t>
            </a:r>
            <a:r>
              <a:rPr lang="de-DE" dirty="0"/>
              <a:t>erkennen</a:t>
            </a:r>
          </a:p>
          <a:p>
            <a:pPr marL="1143000" lvl="1" indent="-457200">
              <a:buFont typeface="Symbol" panose="05050102010706020507" pitchFamily="18" charset="2"/>
              <a:buChar char="-"/>
            </a:pPr>
            <a:r>
              <a:rPr lang="de-DE" i="1" dirty="0"/>
              <a:t>alterstypische Entwicklung </a:t>
            </a:r>
            <a:r>
              <a:rPr lang="de-DE" dirty="0"/>
              <a:t>einschätzen, z. B. Screeningverfahren für Risiken</a:t>
            </a:r>
          </a:p>
          <a:p>
            <a:pPr marL="457200" indent="-457200">
              <a:buFont typeface="Arial" panose="020B0604020202020204" pitchFamily="34" charset="0"/>
              <a:buChar char="•"/>
            </a:pPr>
            <a:endParaRPr lang="de-DE" dirty="0"/>
          </a:p>
        </p:txBody>
      </p:sp>
      <p:sp>
        <p:nvSpPr>
          <p:cNvPr id="4" name="Rechteck 3">
            <a:extLst>
              <a:ext uri="{FF2B5EF4-FFF2-40B4-BE49-F238E27FC236}">
                <a16:creationId xmlns:a16="http://schemas.microsoft.com/office/drawing/2014/main" id="{C4C29FEC-BA60-9615-6D6B-D1B1FD41F989}"/>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743501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11107994" cy="1200329"/>
          </a:xfrm>
        </p:spPr>
        <p:txBody>
          <a:bodyPr>
            <a:normAutofit/>
          </a:bodyPr>
          <a:lstStyle/>
          <a:p>
            <a:r>
              <a:rPr lang="de-DE" sz="3800" b="1" dirty="0">
                <a:solidFill>
                  <a:srgbClr val="00C0DA"/>
                </a:solidFill>
                <a:latin typeface="+mn-lt"/>
              </a:rPr>
              <a:t>1. Prozessorientiert beobachten </a:t>
            </a:r>
            <a:br>
              <a:rPr lang="de-DE" sz="3800" b="1" dirty="0">
                <a:latin typeface="+mn-lt"/>
              </a:rPr>
            </a:br>
            <a:r>
              <a:rPr lang="de-DE" sz="2400" dirty="0">
                <a:solidFill>
                  <a:srgbClr val="000000"/>
                </a:solidFill>
                <a:latin typeface="Calibri" charset="0"/>
                <a:ea typeface="Calibri" charset="0"/>
                <a:cs typeface="Calibri" charset="0"/>
              </a:rPr>
              <a:t>(Bildungsplan 2024, S. 22-23)</a:t>
            </a: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542877"/>
            <a:ext cx="11107994" cy="4583288"/>
          </a:xfrm>
        </p:spPr>
        <p:txBody>
          <a:bodyPr>
            <a:normAutofit fontScale="77500" lnSpcReduction="20000"/>
          </a:bodyPr>
          <a:lstStyle/>
          <a:p>
            <a:pPr>
              <a:buFont typeface="Wingdings" panose="05000000000000000000" pitchFamily="2" charset="2"/>
              <a:buChar char="Ø"/>
            </a:pPr>
            <a:r>
              <a:rPr lang="de-DE" dirty="0"/>
              <a:t>… „stellt die Aktivitäten, Interessen und Themen der Kinder in den Mittelpunkt“,</a:t>
            </a:r>
            <a:br>
              <a:rPr lang="de-DE" dirty="0"/>
            </a:br>
            <a:r>
              <a:rPr lang="de-DE" dirty="0"/>
              <a:t>z. B. mit Hilfe von </a:t>
            </a:r>
            <a:r>
              <a:rPr lang="de-DE" b="1" dirty="0"/>
              <a:t>Lerngeschichten, </a:t>
            </a:r>
            <a:r>
              <a:rPr lang="de-DE" b="1" dirty="0" err="1"/>
              <a:t>infans</a:t>
            </a:r>
            <a:r>
              <a:rPr lang="de-DE" b="1" dirty="0"/>
              <a:t>-Konzept, </a:t>
            </a:r>
            <a:r>
              <a:rPr lang="de-DE" b="1" dirty="0" err="1"/>
              <a:t>Leuvener</a:t>
            </a:r>
            <a:r>
              <a:rPr lang="de-DE" b="1" dirty="0"/>
              <a:t> Engagiertheitsskala</a:t>
            </a:r>
            <a:endParaRPr lang="de-DE" dirty="0"/>
          </a:p>
          <a:p>
            <a:pPr>
              <a:spcBef>
                <a:spcPts val="0"/>
              </a:spcBef>
              <a:buFont typeface="Wingdings" panose="05000000000000000000" pitchFamily="2" charset="2"/>
              <a:buChar char="Ø"/>
            </a:pPr>
            <a:endParaRPr lang="de-DE" sz="900" dirty="0"/>
          </a:p>
          <a:p>
            <a:pPr>
              <a:buFont typeface="Wingdings" panose="05000000000000000000" pitchFamily="2" charset="2"/>
              <a:buChar char="Ø"/>
            </a:pPr>
            <a:r>
              <a:rPr lang="de-DE" dirty="0"/>
              <a:t>Vorgehen: Fokus zu einem Zeitpunkt auf ein Kind</a:t>
            </a:r>
          </a:p>
          <a:p>
            <a:pPr marL="1143000" lvl="1" indent="-457200">
              <a:buFont typeface="Symbol" panose="05050102010706020507" pitchFamily="18" charset="2"/>
              <a:buChar char="-"/>
            </a:pPr>
            <a:r>
              <a:rPr lang="de-DE" dirty="0"/>
              <a:t>Was interessiert das Kind? </a:t>
            </a:r>
          </a:p>
          <a:p>
            <a:pPr marL="1143000" lvl="1" indent="-457200">
              <a:buFont typeface="Symbol" panose="05050102010706020507" pitchFamily="18" charset="2"/>
              <a:buChar char="-"/>
            </a:pPr>
            <a:r>
              <a:rPr lang="de-DE" dirty="0"/>
              <a:t>Welche Herausforderungen versucht das Kind eigenständig zu lösen?</a:t>
            </a:r>
          </a:p>
          <a:p>
            <a:pPr marL="1143000" lvl="1" indent="-457200">
              <a:buFont typeface="Symbol" panose="05050102010706020507" pitchFamily="18" charset="2"/>
              <a:buChar char="-"/>
            </a:pPr>
            <a:r>
              <a:rPr lang="de-DE" dirty="0"/>
              <a:t>Was tut das Kind konkret?</a:t>
            </a:r>
          </a:p>
          <a:p>
            <a:pPr marL="1143000" lvl="1" indent="-457200">
              <a:buFont typeface="Symbol" panose="05050102010706020507" pitchFamily="18" charset="2"/>
              <a:buChar char="-"/>
            </a:pPr>
            <a:r>
              <a:rPr lang="de-DE" dirty="0"/>
              <a:t>Gibt es Themen des Kindes, die auch andere Kinder interessieren?</a:t>
            </a:r>
          </a:p>
          <a:p>
            <a:pPr marL="1143000" lvl="1" indent="-457200">
              <a:buFont typeface="Symbol" panose="05050102010706020507" pitchFamily="18" charset="2"/>
              <a:buChar char="-"/>
            </a:pPr>
            <a:r>
              <a:rPr lang="de-DE" dirty="0"/>
              <a:t>Wie interagiert das Kind in der Gruppe?</a:t>
            </a:r>
          </a:p>
          <a:p>
            <a:pPr>
              <a:buFont typeface="Wingdings" panose="05000000000000000000" pitchFamily="2" charset="2"/>
              <a:buChar char="Ø"/>
            </a:pPr>
            <a:r>
              <a:rPr lang="de-DE" dirty="0"/>
              <a:t>Im Kleinteam interpretieren und darauf aufbauend pädagogische Angebote planen</a:t>
            </a:r>
          </a:p>
          <a:p>
            <a:pPr marL="1143000" lvl="1" indent="-457200">
              <a:buFont typeface="Symbol" panose="05050102010706020507" pitchFamily="18" charset="2"/>
              <a:buChar char="-"/>
            </a:pPr>
            <a:r>
              <a:rPr lang="de-DE" dirty="0"/>
              <a:t>dem Kind passendes Material, eure eigenen Erfahrungen oder Überlegungen zur Verfügung stellen</a:t>
            </a:r>
          </a:p>
          <a:p>
            <a:pPr marL="1143000" lvl="1" indent="-457200">
              <a:buFont typeface="Symbol" panose="05050102010706020507" pitchFamily="18" charset="2"/>
              <a:buChar char="-"/>
            </a:pPr>
            <a:r>
              <a:rPr lang="de-DE" dirty="0"/>
              <a:t>dem Kind Raum geben zu erproben, was es mit dem Material tun möchte</a:t>
            </a:r>
          </a:p>
          <a:p>
            <a:pPr marL="1143000" lvl="1" indent="-457200">
              <a:buFont typeface="Symbol" panose="05050102010706020507" pitchFamily="18" charset="2"/>
              <a:buChar char="-"/>
            </a:pPr>
            <a:r>
              <a:rPr lang="de-DE" dirty="0"/>
              <a:t>„Brücken bauen“: lässt sich mit dem gegenwärtigen Interesse des Kindes neues Handeln verbinden – was?</a:t>
            </a:r>
          </a:p>
        </p:txBody>
      </p:sp>
      <p:sp>
        <p:nvSpPr>
          <p:cNvPr id="4" name="Rechteck 3">
            <a:extLst>
              <a:ext uri="{FF2B5EF4-FFF2-40B4-BE49-F238E27FC236}">
                <a16:creationId xmlns:a16="http://schemas.microsoft.com/office/drawing/2014/main" id="{63058732-96E9-853C-2DEB-4694DD9DEEB4}"/>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91580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633B1-4F9C-C033-461A-79EF48DD09B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B2B8814-46F9-B574-F2DF-13943DE35873}"/>
              </a:ext>
            </a:extLst>
          </p:cNvPr>
          <p:cNvSpPr>
            <a:spLocks noGrp="1"/>
          </p:cNvSpPr>
          <p:nvPr>
            <p:ph type="title"/>
          </p:nvPr>
        </p:nvSpPr>
        <p:spPr>
          <a:xfrm>
            <a:off x="838200" y="365125"/>
            <a:ext cx="11107994" cy="1200329"/>
          </a:xfrm>
        </p:spPr>
        <p:txBody>
          <a:bodyPr>
            <a:normAutofit/>
          </a:bodyPr>
          <a:lstStyle/>
          <a:p>
            <a:r>
              <a:rPr lang="de-DE" b="1" dirty="0">
                <a:solidFill>
                  <a:srgbClr val="00C0DA"/>
                </a:solidFill>
                <a:latin typeface="+mn-lt"/>
              </a:rPr>
              <a:t>Prozessorientiert beobachten</a:t>
            </a:r>
            <a:br>
              <a:rPr lang="de-DE" b="1" dirty="0">
                <a:latin typeface="+mn-lt"/>
              </a:rPr>
            </a:br>
            <a:r>
              <a:rPr lang="de-DE" sz="3100" dirty="0">
                <a:latin typeface="+mn-lt"/>
              </a:rPr>
              <a:t>ein Beispiel:</a:t>
            </a:r>
            <a:endParaRPr lang="de-DE" sz="3100" dirty="0">
              <a:highlight>
                <a:srgbClr val="FFFF00"/>
              </a:highlight>
              <a:latin typeface="+mn-lt"/>
            </a:endParaRPr>
          </a:p>
        </p:txBody>
      </p:sp>
      <p:pic>
        <p:nvPicPr>
          <p:cNvPr id="5" name="Inhaltsplatzhalter 4">
            <a:extLst>
              <a:ext uri="{FF2B5EF4-FFF2-40B4-BE49-F238E27FC236}">
                <a16:creationId xmlns:a16="http://schemas.microsoft.com/office/drawing/2014/main" id="{9861220C-01E3-C6E3-ADF0-12D5A443C46F}"/>
              </a:ext>
            </a:extLst>
          </p:cNvPr>
          <p:cNvPicPr>
            <a:picLocks noGrp="1" noChangeAspect="1"/>
          </p:cNvPicPr>
          <p:nvPr>
            <p:ph idx="1"/>
          </p:nvPr>
        </p:nvPicPr>
        <p:blipFill>
          <a:blip r:embed="rId3"/>
          <a:stretch>
            <a:fillRect/>
          </a:stretch>
        </p:blipFill>
        <p:spPr>
          <a:xfrm>
            <a:off x="3246020" y="1151467"/>
            <a:ext cx="7246992" cy="4876800"/>
          </a:xfrm>
        </p:spPr>
      </p:pic>
      <p:sp>
        <p:nvSpPr>
          <p:cNvPr id="3" name="Rechteck 2">
            <a:extLst>
              <a:ext uri="{FF2B5EF4-FFF2-40B4-BE49-F238E27FC236}">
                <a16:creationId xmlns:a16="http://schemas.microsoft.com/office/drawing/2014/main" id="{7A880CDE-BE9F-2671-9D4A-79EBB0915C5A}"/>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61508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FBD17-3BAE-8B32-FC76-9CA3A23951A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ACC502A-983E-10B8-A9C7-B239394D9F64}"/>
              </a:ext>
            </a:extLst>
          </p:cNvPr>
          <p:cNvSpPr>
            <a:spLocks noGrp="1"/>
          </p:cNvSpPr>
          <p:nvPr>
            <p:ph type="title"/>
          </p:nvPr>
        </p:nvSpPr>
        <p:spPr>
          <a:xfrm>
            <a:off x="838200" y="365125"/>
            <a:ext cx="11107994" cy="1200329"/>
          </a:xfrm>
        </p:spPr>
        <p:txBody>
          <a:bodyPr>
            <a:normAutofit/>
          </a:bodyPr>
          <a:lstStyle/>
          <a:p>
            <a:r>
              <a:rPr lang="de-DE" sz="3800" b="1" dirty="0">
                <a:solidFill>
                  <a:srgbClr val="00C0DA"/>
                </a:solidFill>
                <a:latin typeface="+mn-lt"/>
              </a:rPr>
              <a:t>2. Entwicklungsstände &amp; Kompetenzen erfassen</a:t>
            </a:r>
            <a:br>
              <a:rPr lang="de-DE" sz="3800" b="1" dirty="0">
                <a:solidFill>
                  <a:srgbClr val="00C0DA"/>
                </a:solidFill>
                <a:latin typeface="+mn-lt"/>
              </a:rPr>
            </a:br>
            <a:r>
              <a:rPr lang="de-DE" sz="3800" b="1" dirty="0">
                <a:solidFill>
                  <a:srgbClr val="00C0DA"/>
                </a:solidFill>
                <a:latin typeface="+mn-lt"/>
              </a:rPr>
              <a:t>    </a:t>
            </a:r>
            <a:r>
              <a:rPr lang="de-DE" sz="2700" dirty="0">
                <a:solidFill>
                  <a:srgbClr val="000000"/>
                </a:solidFill>
                <a:latin typeface="Calibri" charset="0"/>
                <a:ea typeface="Calibri" charset="0"/>
                <a:cs typeface="Calibri" charset="0"/>
              </a:rPr>
              <a:t>(Bildungsplan 2024, S. 24-25)</a:t>
            </a:r>
          </a:p>
        </p:txBody>
      </p:sp>
      <p:sp>
        <p:nvSpPr>
          <p:cNvPr id="3" name="Inhaltsplatzhalter 2">
            <a:extLst>
              <a:ext uri="{FF2B5EF4-FFF2-40B4-BE49-F238E27FC236}">
                <a16:creationId xmlns:a16="http://schemas.microsoft.com/office/drawing/2014/main" id="{CA7B5A4B-AE30-27C4-CEE7-9F5C0976A51F}"/>
              </a:ext>
            </a:extLst>
          </p:cNvPr>
          <p:cNvSpPr>
            <a:spLocks noGrp="1"/>
          </p:cNvSpPr>
          <p:nvPr>
            <p:ph idx="1"/>
          </p:nvPr>
        </p:nvSpPr>
        <p:spPr>
          <a:xfrm>
            <a:off x="838200" y="1898941"/>
            <a:ext cx="9822628" cy="4496679"/>
          </a:xfrm>
        </p:spPr>
        <p:txBody>
          <a:bodyPr>
            <a:normAutofit/>
          </a:bodyPr>
          <a:lstStyle/>
          <a:p>
            <a:pPr marL="1143000" lvl="1" indent="-457200">
              <a:buFont typeface="Wingdings" panose="05000000000000000000" pitchFamily="2" charset="2"/>
              <a:buChar char="Ø"/>
            </a:pPr>
            <a:r>
              <a:rPr lang="de-DE" sz="2400" dirty="0"/>
              <a:t>Entwicklung von Kindern verläuft </a:t>
            </a:r>
            <a:r>
              <a:rPr lang="de-DE" sz="2400" i="1" dirty="0"/>
              <a:t>nicht linear </a:t>
            </a:r>
            <a:r>
              <a:rPr lang="de-DE" sz="2400" dirty="0"/>
              <a:t>und </a:t>
            </a:r>
            <a:r>
              <a:rPr lang="de-DE" sz="2400" i="1" dirty="0"/>
              <a:t>nicht gleichzeitig.</a:t>
            </a:r>
          </a:p>
          <a:p>
            <a:pPr marL="1143000" lvl="1" indent="-457200">
              <a:buFont typeface="Wingdings" panose="05000000000000000000" pitchFamily="2" charset="2"/>
              <a:buChar char="Ø"/>
            </a:pPr>
            <a:r>
              <a:rPr lang="de-DE" sz="2400" i="1" dirty="0"/>
              <a:t>Individuelle Entwicklungsverläufe </a:t>
            </a:r>
            <a:r>
              <a:rPr lang="de-DE" sz="2400" dirty="0"/>
              <a:t>erkennen bedeutet, den Entwicklungsstand eines Kindes mit dem Stand zu einem früheren Zeitpunkt zu vergleichen (ipsatives Verfahren).</a:t>
            </a:r>
          </a:p>
          <a:p>
            <a:pPr marL="1143000" lvl="1" indent="-457200">
              <a:buFont typeface="Wingdings" panose="05000000000000000000" pitchFamily="2" charset="2"/>
              <a:buChar char="Ø"/>
            </a:pPr>
            <a:r>
              <a:rPr lang="de-DE" sz="2400" i="1" dirty="0"/>
              <a:t>Alterstypische Entwicklung </a:t>
            </a:r>
            <a:r>
              <a:rPr lang="de-DE" sz="2400" dirty="0"/>
              <a:t>einschätzen, z. B. Screeningverfahren für Risiken (normatives Verfahren)</a:t>
            </a:r>
          </a:p>
        </p:txBody>
      </p:sp>
      <p:sp>
        <p:nvSpPr>
          <p:cNvPr id="4" name="Rechteck 3">
            <a:extLst>
              <a:ext uri="{FF2B5EF4-FFF2-40B4-BE49-F238E27FC236}">
                <a16:creationId xmlns:a16="http://schemas.microsoft.com/office/drawing/2014/main" id="{363EE264-2102-56E8-AF9B-A46010FE3630}"/>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100551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7F07A38-F2EA-4853-B11D-96C391751366}"/>
              </a:ext>
            </a:extLst>
          </p:cNvPr>
          <p:cNvSpPr>
            <a:spLocks noGrp="1"/>
          </p:cNvSpPr>
          <p:nvPr>
            <p:ph type="title"/>
          </p:nvPr>
        </p:nvSpPr>
        <p:spPr>
          <a:xfrm>
            <a:off x="183994" y="365125"/>
            <a:ext cx="11235466" cy="1325563"/>
          </a:xfrm>
        </p:spPr>
        <p:txBody>
          <a:bodyPr>
            <a:normAutofit/>
          </a:bodyPr>
          <a:lstStyle/>
          <a:p>
            <a:pPr marL="685800" lvl="1" algn="l"/>
            <a:r>
              <a:rPr lang="de-DE" sz="2800" dirty="0"/>
              <a:t>Entwicklung von Kindern verläuft </a:t>
            </a:r>
            <a:br>
              <a:rPr lang="de-DE" sz="2800" dirty="0"/>
            </a:br>
            <a:r>
              <a:rPr lang="de-DE" sz="2800" i="1" dirty="0"/>
              <a:t>nicht linear </a:t>
            </a:r>
            <a:r>
              <a:rPr lang="de-DE" sz="2800" dirty="0"/>
              <a:t>und </a:t>
            </a:r>
            <a:r>
              <a:rPr lang="de-DE" sz="2800" i="1" dirty="0"/>
              <a:t>nicht gleichzeitig</a:t>
            </a:r>
          </a:p>
        </p:txBody>
      </p:sp>
      <p:sp>
        <p:nvSpPr>
          <p:cNvPr id="2" name="Inhaltsplatzhalter 1">
            <a:extLst>
              <a:ext uri="{FF2B5EF4-FFF2-40B4-BE49-F238E27FC236}">
                <a16:creationId xmlns:a16="http://schemas.microsoft.com/office/drawing/2014/main" id="{6F6517E2-6398-4D7C-8B84-2BAA0D35D131}"/>
              </a:ext>
            </a:extLst>
          </p:cNvPr>
          <p:cNvSpPr>
            <a:spLocks noGrp="1"/>
          </p:cNvSpPr>
          <p:nvPr>
            <p:ph idx="1"/>
          </p:nvPr>
        </p:nvSpPr>
        <p:spPr>
          <a:xfrm>
            <a:off x="838200" y="1633473"/>
            <a:ext cx="10515600" cy="4543490"/>
          </a:xfrm>
        </p:spPr>
        <p:txBody>
          <a:bodyPr>
            <a:normAutofit lnSpcReduction="10000"/>
          </a:bodyPr>
          <a:lstStyle/>
          <a:p>
            <a:pPr marL="0" indent="0">
              <a:buNone/>
            </a:pPr>
            <a:r>
              <a:rPr lang="de-DE" sz="2000" b="1" dirty="0"/>
              <a:t>Blick von einer </a:t>
            </a:r>
            <a:r>
              <a:rPr lang="de-DE" sz="2000" b="1" i="1" dirty="0"/>
              <a:t>bestimmten</a:t>
            </a:r>
            <a:r>
              <a:rPr lang="de-DE" sz="2000" b="1" dirty="0"/>
              <a:t> Tätigkeit </a:t>
            </a:r>
            <a:br>
              <a:rPr lang="de-DE" sz="2000" b="1" dirty="0"/>
            </a:br>
            <a:r>
              <a:rPr lang="de-DE" sz="2000" b="1" dirty="0"/>
              <a:t>aus, die normalerweise erreicht wird:</a:t>
            </a:r>
            <a:br>
              <a:rPr lang="de-DE" sz="2000" b="1" dirty="0"/>
            </a:br>
            <a:r>
              <a:rPr lang="de-DE" sz="2000" dirty="0"/>
              <a:t>Bsp.: </a:t>
            </a:r>
            <a:r>
              <a:rPr lang="de-DE" sz="2000" i="1" dirty="0"/>
              <a:t>„Die ersten Schritte“</a:t>
            </a:r>
          </a:p>
          <a:p>
            <a:endParaRPr lang="de-DE" sz="600" dirty="0">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Ø"/>
            </a:pPr>
            <a:r>
              <a:rPr lang="de-DE" sz="2000" dirty="0">
                <a:latin typeface="Calibri" panose="020F0502020204030204" pitchFamily="34" charset="0"/>
                <a:ea typeface="Calibri" panose="020F0502020204030204" pitchFamily="34" charset="0"/>
                <a:cs typeface="Times New Roman" panose="02020603050405020304" pitchFamily="18" charset="0"/>
              </a:rPr>
              <a:t>„</a:t>
            </a:r>
            <a:r>
              <a:rPr lang="de-DE" sz="2000" b="1" dirty="0">
                <a:latin typeface="Calibri" panose="020F0502020204030204" pitchFamily="34" charset="0"/>
                <a:ea typeface="Calibri" panose="020F0502020204030204" pitchFamily="34" charset="0"/>
                <a:cs typeface="Times New Roman" panose="02020603050405020304" pitchFamily="18" charset="0"/>
              </a:rPr>
              <a:t>Normal</a:t>
            </a:r>
            <a:r>
              <a:rPr lang="de-DE" sz="2000" dirty="0">
                <a:latin typeface="Calibri" panose="020F0502020204030204" pitchFamily="34" charset="0"/>
                <a:ea typeface="Calibri" panose="020F0502020204030204" pitchFamily="34" charset="0"/>
                <a:cs typeface="Times New Roman" panose="02020603050405020304" pitchFamily="18" charset="0"/>
              </a:rPr>
              <a:t>“ ist, es gibt eine große </a:t>
            </a:r>
            <a:br>
              <a:rPr lang="de-DE" sz="2000" dirty="0">
                <a:latin typeface="Calibri" panose="020F0502020204030204" pitchFamily="34" charset="0"/>
                <a:ea typeface="Calibri" panose="020F0502020204030204" pitchFamily="34" charset="0"/>
                <a:cs typeface="Times New Roman" panose="02020603050405020304" pitchFamily="18" charset="0"/>
              </a:rPr>
            </a:br>
            <a:r>
              <a:rPr lang="de-DE" sz="2000" b="1" dirty="0">
                <a:latin typeface="Calibri" panose="020F0502020204030204" pitchFamily="34" charset="0"/>
                <a:ea typeface="Calibri" panose="020F0502020204030204" pitchFamily="34" charset="0"/>
                <a:cs typeface="Times New Roman" panose="02020603050405020304" pitchFamily="18" charset="0"/>
              </a:rPr>
              <a:t>Spannweite im Entwicklungstempo </a:t>
            </a:r>
            <a:r>
              <a:rPr lang="de-DE" sz="2000" dirty="0">
                <a:latin typeface="Calibri" panose="020F0502020204030204" pitchFamily="34" charset="0"/>
                <a:ea typeface="Calibri" panose="020F0502020204030204" pitchFamily="34" charset="0"/>
                <a:cs typeface="Times New Roman" panose="02020603050405020304" pitchFamily="18" charset="0"/>
              </a:rPr>
              <a:t>…</a:t>
            </a:r>
          </a:p>
          <a:p>
            <a:pPr>
              <a:buFont typeface="Symbol" panose="05050102010706020507" pitchFamily="18" charset="2"/>
              <a:buChar char="-"/>
            </a:pPr>
            <a:r>
              <a:rPr lang="de-DE" sz="2000" dirty="0">
                <a:latin typeface="Calibri" panose="020F0502020204030204" pitchFamily="34" charset="0"/>
                <a:ea typeface="Calibri" panose="020F0502020204030204" pitchFamily="34" charset="0"/>
                <a:cs typeface="Times New Roman" panose="02020603050405020304" pitchFamily="18" charset="0"/>
              </a:rPr>
              <a:t>manche laufen mit 10 Monaten,</a:t>
            </a:r>
          </a:p>
          <a:p>
            <a:pPr>
              <a:buFont typeface="Symbol" panose="05050102010706020507" pitchFamily="18" charset="2"/>
              <a:buChar char="-"/>
            </a:pPr>
            <a:r>
              <a:rPr lang="de-DE" sz="2000" b="1" dirty="0">
                <a:latin typeface="Calibri" panose="020F0502020204030204" pitchFamily="34" charset="0"/>
                <a:ea typeface="Calibri" panose="020F0502020204030204" pitchFamily="34" charset="0"/>
                <a:cs typeface="Times New Roman" panose="02020603050405020304" pitchFamily="18" charset="0"/>
              </a:rPr>
              <a:t>viele</a:t>
            </a:r>
            <a:r>
              <a:rPr lang="de-DE" sz="2000" dirty="0">
                <a:latin typeface="Calibri" panose="020F0502020204030204" pitchFamily="34" charset="0"/>
                <a:ea typeface="Calibri" panose="020F0502020204030204" pitchFamily="34" charset="0"/>
                <a:cs typeface="Times New Roman" panose="02020603050405020304" pitchFamily="18" charset="0"/>
              </a:rPr>
              <a:t> mit 12-15 Monaten,</a:t>
            </a:r>
          </a:p>
          <a:p>
            <a:pPr>
              <a:buFont typeface="Symbol" panose="05050102010706020507" pitchFamily="18" charset="2"/>
              <a:buChar char="-"/>
            </a:pPr>
            <a:r>
              <a:rPr lang="de-DE" sz="2000" dirty="0">
                <a:latin typeface="Calibri" panose="020F0502020204030204" pitchFamily="34" charset="0"/>
                <a:ea typeface="Calibri" panose="020F0502020204030204" pitchFamily="34" charset="0"/>
                <a:cs typeface="Times New Roman" panose="02020603050405020304" pitchFamily="18" charset="0"/>
              </a:rPr>
              <a:t>manche erst mit 18 Monaten</a:t>
            </a:r>
          </a:p>
          <a:p>
            <a:pPr>
              <a:buFont typeface="Symbol" panose="05050102010706020507" pitchFamily="18" charset="2"/>
              <a:buChar char="-"/>
            </a:pPr>
            <a:r>
              <a:rPr lang="de-DE" sz="2000" dirty="0">
                <a:latin typeface="Calibri" panose="020F0502020204030204" pitchFamily="34" charset="0"/>
                <a:ea typeface="Calibri" panose="020F0502020204030204" pitchFamily="34" charset="0"/>
                <a:cs typeface="Times New Roman" panose="02020603050405020304" pitchFamily="18" charset="0"/>
              </a:rPr>
              <a:t>oder gar erst 20 Monaten.</a:t>
            </a:r>
          </a:p>
          <a:p>
            <a:endParaRPr lang="de-DE" sz="800" dirty="0">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Ø"/>
            </a:pPr>
            <a:r>
              <a:rPr lang="de-DE" sz="2000" b="1" dirty="0">
                <a:latin typeface="Calibri" panose="020F0502020204030204" pitchFamily="34" charset="0"/>
                <a:ea typeface="Calibri" panose="020F0502020204030204" pitchFamily="34" charset="0"/>
                <a:cs typeface="Times New Roman" panose="02020603050405020304" pitchFamily="18" charset="0"/>
              </a:rPr>
              <a:t>Auf</a:t>
            </a:r>
            <a:r>
              <a:rPr lang="de-DE" sz="2000" dirty="0">
                <a:latin typeface="Calibri" panose="020F0502020204030204" pitchFamily="34" charset="0"/>
                <a:ea typeface="Calibri" panose="020F0502020204030204" pitchFamily="34" charset="0"/>
                <a:cs typeface="Times New Roman" panose="02020603050405020304" pitchFamily="18" charset="0"/>
              </a:rPr>
              <a:t> welchen </a:t>
            </a:r>
            <a:r>
              <a:rPr lang="de-DE" sz="2000" b="1" dirty="0">
                <a:latin typeface="Calibri" panose="020F0502020204030204" pitchFamily="34" charset="0"/>
                <a:ea typeface="Calibri" panose="020F0502020204030204" pitchFamily="34" charset="0"/>
                <a:cs typeface="Times New Roman" panose="02020603050405020304" pitchFamily="18" charset="0"/>
              </a:rPr>
              <a:t>ganz unterschiedlichen Wegen</a:t>
            </a:r>
            <a:r>
              <a:rPr lang="de-DE" sz="2000" dirty="0">
                <a:latin typeface="Calibri" panose="020F0502020204030204" pitchFamily="34" charset="0"/>
                <a:ea typeface="Calibri" panose="020F0502020204030204" pitchFamily="34" charset="0"/>
                <a:cs typeface="Times New Roman" panose="02020603050405020304" pitchFamily="18" charset="0"/>
              </a:rPr>
              <a:t> die Ergebnisse erreicht werden, ist jedoch nur durch </a:t>
            </a:r>
            <a:r>
              <a:rPr lang="de-DE" sz="2000" b="1" dirty="0">
                <a:latin typeface="Calibri" panose="020F0502020204030204" pitchFamily="34" charset="0"/>
                <a:ea typeface="Calibri" panose="020F0502020204030204" pitchFamily="34" charset="0"/>
                <a:cs typeface="Times New Roman" panose="02020603050405020304" pitchFamily="18" charset="0"/>
              </a:rPr>
              <a:t>individuelle</a:t>
            </a:r>
            <a:r>
              <a:rPr lang="de-DE" sz="2000" dirty="0">
                <a:latin typeface="Calibri" panose="020F0502020204030204" pitchFamily="34" charset="0"/>
                <a:ea typeface="Calibri" panose="020F0502020204030204" pitchFamily="34" charset="0"/>
                <a:cs typeface="Times New Roman" panose="02020603050405020304" pitchFamily="18" charset="0"/>
              </a:rPr>
              <a:t> </a:t>
            </a:r>
            <a:r>
              <a:rPr lang="de-DE" sz="2000" b="1" dirty="0">
                <a:latin typeface="Calibri" panose="020F0502020204030204" pitchFamily="34" charset="0"/>
                <a:ea typeface="Calibri" panose="020F0502020204030204" pitchFamily="34" charset="0"/>
                <a:cs typeface="Times New Roman" panose="02020603050405020304" pitchFamily="18" charset="0"/>
              </a:rPr>
              <a:t>Verhaltensbeobachtung</a:t>
            </a:r>
            <a:r>
              <a:rPr lang="de-DE" sz="2000" dirty="0">
                <a:latin typeface="Calibri" panose="020F0502020204030204" pitchFamily="34" charset="0"/>
                <a:ea typeface="Calibri" panose="020F0502020204030204" pitchFamily="34" charset="0"/>
                <a:cs typeface="Times New Roman" panose="02020603050405020304" pitchFamily="18" charset="0"/>
              </a:rPr>
              <a:t> erfahrbar.</a:t>
            </a:r>
          </a:p>
          <a:p>
            <a:pPr marL="0" indent="0" algn="r">
              <a:buNone/>
            </a:pPr>
            <a:r>
              <a:rPr lang="de-DE" sz="1400" dirty="0">
                <a:latin typeface="Calibri" panose="020F0502020204030204" pitchFamily="34" charset="0"/>
                <a:ea typeface="Calibri" panose="020F0502020204030204" pitchFamily="34" charset="0"/>
                <a:cs typeface="Times New Roman" panose="02020603050405020304" pitchFamily="18" charset="0"/>
              </a:rPr>
              <a:t>Beispiel aus Largo, R. H. (2016). Wie verschieden sind Kinder? In TPS 3, S. 12-15, S. 13.</a:t>
            </a:r>
          </a:p>
        </p:txBody>
      </p:sp>
      <p:pic>
        <p:nvPicPr>
          <p:cNvPr id="5" name="Grafik 4">
            <a:extLst>
              <a:ext uri="{FF2B5EF4-FFF2-40B4-BE49-F238E27FC236}">
                <a16:creationId xmlns:a16="http://schemas.microsoft.com/office/drawing/2014/main" id="{3D196BF7-C89F-4BC8-802F-2D9EED103F9F}"/>
              </a:ext>
            </a:extLst>
          </p:cNvPr>
          <p:cNvPicPr>
            <a:picLocks noChangeAspect="1"/>
          </p:cNvPicPr>
          <p:nvPr/>
        </p:nvPicPr>
        <p:blipFill>
          <a:blip r:embed="rId3"/>
          <a:stretch>
            <a:fillRect/>
          </a:stretch>
        </p:blipFill>
        <p:spPr>
          <a:xfrm>
            <a:off x="5819887" y="1633473"/>
            <a:ext cx="5402592" cy="3377996"/>
          </a:xfrm>
          <a:prstGeom prst="rect">
            <a:avLst/>
          </a:prstGeom>
        </p:spPr>
      </p:pic>
      <p:sp>
        <p:nvSpPr>
          <p:cNvPr id="6" name="Rechteck 5">
            <a:extLst>
              <a:ext uri="{FF2B5EF4-FFF2-40B4-BE49-F238E27FC236}">
                <a16:creationId xmlns:a16="http://schemas.microsoft.com/office/drawing/2014/main" id="{96F373C5-EED3-B830-189D-D954F164C2EA}"/>
              </a:ext>
            </a:extLst>
          </p:cNvPr>
          <p:cNvSpPr/>
          <p:nvPr/>
        </p:nvSpPr>
        <p:spPr>
          <a:xfrm>
            <a:off x="11798710" y="0"/>
            <a:ext cx="393290" cy="2758440"/>
          </a:xfrm>
          <a:prstGeom prst="rect">
            <a:avLst/>
          </a:prstGeom>
          <a:solidFill>
            <a:srgbClr val="00D2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Wolke 3">
            <a:extLst>
              <a:ext uri="{FF2B5EF4-FFF2-40B4-BE49-F238E27FC236}">
                <a16:creationId xmlns:a16="http://schemas.microsoft.com/office/drawing/2014/main" id="{39C2F3C7-8A45-66EF-65BE-B27324FC16D0}"/>
              </a:ext>
            </a:extLst>
          </p:cNvPr>
          <p:cNvSpPr/>
          <p:nvPr/>
        </p:nvSpPr>
        <p:spPr>
          <a:xfrm>
            <a:off x="8292513" y="1194099"/>
            <a:ext cx="3781153" cy="2123033"/>
          </a:xfrm>
          <a:prstGeom prst="cloud">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ndParaRPr>
          </a:p>
          <a:p>
            <a:pPr algn="ctr"/>
            <a:r>
              <a:rPr lang="de-DE" sz="1600" b="1" dirty="0">
                <a:solidFill>
                  <a:schemeClr val="tx1"/>
                </a:solidFill>
              </a:rPr>
              <a:t>z. B. Beller &amp; Beller oder Entwicklungs-schnecke – wann „kippen“ diese in  Defizitorientierung</a:t>
            </a:r>
            <a:r>
              <a:rPr lang="de-DE" b="1" dirty="0">
                <a:solidFill>
                  <a:schemeClr val="tx1"/>
                </a:solidFill>
              </a:rPr>
              <a:t>?</a:t>
            </a:r>
          </a:p>
        </p:txBody>
      </p:sp>
    </p:spTree>
    <p:extLst>
      <p:ext uri="{BB962C8B-B14F-4D97-AF65-F5344CB8AC3E}">
        <p14:creationId xmlns:p14="http://schemas.microsoft.com/office/powerpoint/2010/main" val="1432077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EF6EF-DBF4-5D66-44AD-0427C6F6A38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7FED38-286F-E161-F42C-F989E6BB060D}"/>
              </a:ext>
            </a:extLst>
          </p:cNvPr>
          <p:cNvSpPr>
            <a:spLocks noGrp="1"/>
          </p:cNvSpPr>
          <p:nvPr>
            <p:ph type="title"/>
          </p:nvPr>
        </p:nvSpPr>
        <p:spPr>
          <a:xfrm>
            <a:off x="838200" y="365125"/>
            <a:ext cx="11107994" cy="1200329"/>
          </a:xfrm>
        </p:spPr>
        <p:txBody>
          <a:bodyPr>
            <a:normAutofit/>
          </a:bodyPr>
          <a:lstStyle/>
          <a:p>
            <a:r>
              <a:rPr lang="de-DE" sz="3800" b="1" dirty="0">
                <a:solidFill>
                  <a:srgbClr val="00C0DA"/>
                </a:solidFill>
                <a:latin typeface="+mn-lt"/>
              </a:rPr>
              <a:t>2. Entwicklungsstände &amp; Kompetenzen erfassen I </a:t>
            </a:r>
            <a:br>
              <a:rPr lang="de-DE" sz="3800" b="1" dirty="0">
                <a:solidFill>
                  <a:srgbClr val="00C0DA"/>
                </a:solidFill>
                <a:latin typeface="+mn-lt"/>
              </a:rPr>
            </a:br>
            <a:r>
              <a:rPr lang="de-DE" sz="3800" b="1" dirty="0">
                <a:solidFill>
                  <a:srgbClr val="00C0DA"/>
                </a:solidFill>
                <a:latin typeface="+mn-lt"/>
              </a:rPr>
              <a:t>    </a:t>
            </a:r>
            <a:r>
              <a:rPr lang="de-DE" sz="2700" dirty="0">
                <a:solidFill>
                  <a:srgbClr val="000000"/>
                </a:solidFill>
                <a:latin typeface="Calibri" charset="0"/>
                <a:ea typeface="Calibri" charset="0"/>
                <a:cs typeface="Calibri" charset="0"/>
              </a:rPr>
              <a:t>(Bildungsplan 2024, S. 24-25) </a:t>
            </a:r>
          </a:p>
        </p:txBody>
      </p:sp>
      <p:sp>
        <p:nvSpPr>
          <p:cNvPr id="3" name="Inhaltsplatzhalter 2">
            <a:extLst>
              <a:ext uri="{FF2B5EF4-FFF2-40B4-BE49-F238E27FC236}">
                <a16:creationId xmlns:a16="http://schemas.microsoft.com/office/drawing/2014/main" id="{C8279BA7-E445-C864-B167-EA1E67ACDB5E}"/>
              </a:ext>
            </a:extLst>
          </p:cNvPr>
          <p:cNvSpPr>
            <a:spLocks noGrp="1"/>
          </p:cNvSpPr>
          <p:nvPr>
            <p:ph idx="1"/>
          </p:nvPr>
        </p:nvSpPr>
        <p:spPr>
          <a:xfrm>
            <a:off x="838200" y="1565454"/>
            <a:ext cx="11107994" cy="4727770"/>
          </a:xfrm>
        </p:spPr>
        <p:txBody>
          <a:bodyPr>
            <a:normAutofit/>
          </a:bodyPr>
          <a:lstStyle/>
          <a:p>
            <a:pPr marL="0" indent="0">
              <a:spcAft>
                <a:spcPts val="600"/>
              </a:spcAft>
              <a:buNone/>
            </a:pPr>
            <a:r>
              <a:rPr lang="de-DE" sz="2300" dirty="0"/>
              <a:t>… Aufmerksamkeit auf Entwicklungsbereiche lenken, in denen Kinder von gezielter Unterstützung im Einrichtungsalltag besonders profitieren würden</a:t>
            </a:r>
          </a:p>
          <a:p>
            <a:pPr marL="1143000" lvl="1" indent="-457200">
              <a:buFont typeface="Wingdings" panose="05000000000000000000" pitchFamily="2" charset="2"/>
              <a:buChar char="Ø"/>
            </a:pPr>
            <a:r>
              <a:rPr lang="de-DE" sz="2300" b="1" dirty="0"/>
              <a:t>Kinder für sich selbst in den Blick </a:t>
            </a:r>
            <a:r>
              <a:rPr lang="de-DE" sz="2300" dirty="0"/>
              <a:t>nehmen (</a:t>
            </a:r>
            <a:r>
              <a:rPr lang="de-DE" sz="2300" b="1" dirty="0"/>
              <a:t>ipsative</a:t>
            </a:r>
            <a:r>
              <a:rPr lang="de-DE" sz="2300" dirty="0"/>
              <a:t> Verfahren)</a:t>
            </a:r>
          </a:p>
          <a:p>
            <a:pPr marL="1143000" lvl="1" indent="-457200">
              <a:buFont typeface="Wingdings" panose="05000000000000000000" pitchFamily="2" charset="2"/>
              <a:buChar char="Ø"/>
            </a:pPr>
            <a:r>
              <a:rPr lang="de-DE" sz="2300" dirty="0"/>
              <a:t>Kinder nehmen unterschiedliche Entwicklungswege mit unterschiedlichem Tempo</a:t>
            </a:r>
          </a:p>
          <a:p>
            <a:pPr marL="1143000" lvl="1" indent="-457200">
              <a:buFont typeface="Wingdings" panose="05000000000000000000" pitchFamily="2" charset="2"/>
              <a:buChar char="Ø"/>
            </a:pPr>
            <a:r>
              <a:rPr lang="de-DE" sz="2300" dirty="0"/>
              <a:t>Kinder entwickeln sich in verschiedenen Bereichen ungleich &amp; unterschiedlich schnell</a:t>
            </a:r>
            <a:br>
              <a:rPr lang="de-DE" sz="2300" dirty="0"/>
            </a:br>
            <a:r>
              <a:rPr lang="de-DE" sz="2300" dirty="0"/>
              <a:t>z. B. </a:t>
            </a:r>
            <a:r>
              <a:rPr lang="de-DE" sz="2300" b="1" dirty="0"/>
              <a:t>Beller-Tabelle, Entwicklungsschnecke, „Alle dabei“</a:t>
            </a:r>
            <a:r>
              <a:rPr lang="de-DE" sz="2300" dirty="0"/>
              <a:t> (S. 25)</a:t>
            </a:r>
          </a:p>
          <a:p>
            <a:pPr marL="685800" lvl="1" indent="0">
              <a:buNone/>
            </a:pPr>
            <a:r>
              <a:rPr lang="de-DE" dirty="0">
                <a:sym typeface="Wingdings" panose="05000000000000000000" pitchFamily="2" charset="2"/>
              </a:rPr>
              <a:t>		 Pädagogische Fragen: </a:t>
            </a:r>
            <a:r>
              <a:rPr lang="de-DE" dirty="0"/>
              <a:t>Worauf können wir bauen? Was braucht 		      dieses besondere Kind?</a:t>
            </a:r>
          </a:p>
          <a:p>
            <a:pPr marL="685800" lvl="1" indent="0">
              <a:buNone/>
            </a:pPr>
            <a:r>
              <a:rPr lang="de-DE" dirty="0">
                <a:sym typeface="Wingdings" panose="05000000000000000000" pitchFamily="2" charset="2"/>
              </a:rPr>
              <a:t>		 </a:t>
            </a:r>
            <a:r>
              <a:rPr lang="de-DE" dirty="0"/>
              <a:t>Solche Fragen in Entwicklungsgesprächen mit Eltern einbeziehen.</a:t>
            </a:r>
            <a:endParaRPr lang="de-DE" sz="5000" dirty="0"/>
          </a:p>
        </p:txBody>
      </p:sp>
      <p:sp>
        <p:nvSpPr>
          <p:cNvPr id="4" name="Rechteck 3">
            <a:extLst>
              <a:ext uri="{FF2B5EF4-FFF2-40B4-BE49-F238E27FC236}">
                <a16:creationId xmlns:a16="http://schemas.microsoft.com/office/drawing/2014/main" id="{26464038-867D-D56B-071C-9BECB2C98D68}"/>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45563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EF6EF-DBF4-5D66-44AD-0427C6F6A38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7FED38-286F-E161-F42C-F989E6BB060D}"/>
              </a:ext>
            </a:extLst>
          </p:cNvPr>
          <p:cNvSpPr>
            <a:spLocks noGrp="1"/>
          </p:cNvSpPr>
          <p:nvPr>
            <p:ph type="title"/>
          </p:nvPr>
        </p:nvSpPr>
        <p:spPr>
          <a:xfrm>
            <a:off x="838200" y="365125"/>
            <a:ext cx="11107994" cy="1200329"/>
          </a:xfrm>
        </p:spPr>
        <p:txBody>
          <a:bodyPr>
            <a:normAutofit/>
          </a:bodyPr>
          <a:lstStyle/>
          <a:p>
            <a:r>
              <a:rPr lang="de-DE" sz="3800" b="1" dirty="0">
                <a:solidFill>
                  <a:srgbClr val="00C0DA"/>
                </a:solidFill>
                <a:latin typeface="+mn-lt"/>
              </a:rPr>
              <a:t>2. Entwicklungsstände &amp; Kompetenzen erfassen II </a:t>
            </a:r>
            <a:br>
              <a:rPr lang="de-DE" sz="3800" b="1" dirty="0">
                <a:solidFill>
                  <a:srgbClr val="00C0DA"/>
                </a:solidFill>
                <a:latin typeface="+mn-lt"/>
              </a:rPr>
            </a:br>
            <a:r>
              <a:rPr lang="de-DE" sz="3800" b="1" dirty="0">
                <a:solidFill>
                  <a:srgbClr val="00C0DA"/>
                </a:solidFill>
                <a:latin typeface="+mn-lt"/>
              </a:rPr>
              <a:t>    </a:t>
            </a:r>
            <a:r>
              <a:rPr lang="de-DE" sz="2700" dirty="0">
                <a:solidFill>
                  <a:srgbClr val="000000"/>
                </a:solidFill>
                <a:latin typeface="Calibri" charset="0"/>
                <a:ea typeface="Calibri" charset="0"/>
                <a:cs typeface="Calibri" charset="0"/>
              </a:rPr>
              <a:t>(Bildungsplan 2024, S. 24-25)</a:t>
            </a:r>
          </a:p>
        </p:txBody>
      </p:sp>
      <p:sp>
        <p:nvSpPr>
          <p:cNvPr id="3" name="Inhaltsplatzhalter 2">
            <a:extLst>
              <a:ext uri="{FF2B5EF4-FFF2-40B4-BE49-F238E27FC236}">
                <a16:creationId xmlns:a16="http://schemas.microsoft.com/office/drawing/2014/main" id="{C8279BA7-E445-C864-B167-EA1E67ACDB5E}"/>
              </a:ext>
            </a:extLst>
          </p:cNvPr>
          <p:cNvSpPr>
            <a:spLocks noGrp="1"/>
          </p:cNvSpPr>
          <p:nvPr>
            <p:ph idx="1"/>
          </p:nvPr>
        </p:nvSpPr>
        <p:spPr>
          <a:xfrm>
            <a:off x="838200" y="1565454"/>
            <a:ext cx="11107994" cy="4727770"/>
          </a:xfrm>
        </p:spPr>
        <p:txBody>
          <a:bodyPr>
            <a:normAutofit/>
          </a:bodyPr>
          <a:lstStyle/>
          <a:p>
            <a:pPr marL="0" indent="0">
              <a:spcAft>
                <a:spcPts val="600"/>
              </a:spcAft>
              <a:buNone/>
            </a:pPr>
            <a:r>
              <a:rPr lang="de-DE" sz="2300" dirty="0"/>
              <a:t>… entscheiden, ob Entwicklungsdiagnostik erfolgen sollte und besondere Unterstützung nötig ist</a:t>
            </a:r>
          </a:p>
          <a:p>
            <a:pPr marL="1143000" lvl="1" indent="-457200">
              <a:buFont typeface="Wingdings" panose="05000000000000000000" pitchFamily="2" charset="2"/>
              <a:buChar char="Ø"/>
            </a:pPr>
            <a:r>
              <a:rPr lang="de-DE" sz="2300" b="1" dirty="0"/>
              <a:t>Kinder im Vergleich mit einer Kindergesamtheit </a:t>
            </a:r>
            <a:r>
              <a:rPr lang="de-DE" sz="2300" dirty="0"/>
              <a:t>in den Blick nehmen (</a:t>
            </a:r>
            <a:r>
              <a:rPr lang="de-DE" sz="2300" b="1" dirty="0"/>
              <a:t>normative</a:t>
            </a:r>
            <a:r>
              <a:rPr lang="de-DE" sz="2300" dirty="0"/>
              <a:t> Verfahren)</a:t>
            </a:r>
          </a:p>
          <a:p>
            <a:pPr marL="1143000" lvl="1" indent="-457200">
              <a:buFont typeface="Wingdings" panose="05000000000000000000" pitchFamily="2" charset="2"/>
              <a:buChar char="Ø"/>
            </a:pPr>
            <a:r>
              <a:rPr lang="de-DE" sz="2300" dirty="0"/>
              <a:t>Was könnte bei Kindern dieses Alters gerade in Entwicklung sein? (Entwicklungstabellen, typische Entwicklungsaufgaben, z. B. </a:t>
            </a:r>
            <a:r>
              <a:rPr lang="de-DE" sz="2300" b="1" dirty="0"/>
              <a:t>Meilensteine der Sprachentwicklung</a:t>
            </a:r>
            <a:r>
              <a:rPr lang="de-DE" sz="2300" dirty="0"/>
              <a:t>)</a:t>
            </a:r>
          </a:p>
          <a:p>
            <a:pPr marL="1143000" lvl="1" indent="-457200">
              <a:buFont typeface="Wingdings" panose="05000000000000000000" pitchFamily="2" charset="2"/>
              <a:buChar char="Ø"/>
            </a:pPr>
            <a:r>
              <a:rPr lang="de-DE" sz="2300" dirty="0"/>
              <a:t>Entwicklungsrisiken im Sinne von Verzögerungen erkennen und ggf. minimieren (z. B. </a:t>
            </a:r>
            <a:r>
              <a:rPr lang="de-DE" sz="2300" b="1" dirty="0"/>
              <a:t>Grenzsteine der Entwicklung</a:t>
            </a:r>
            <a:r>
              <a:rPr lang="de-DE" sz="2300" dirty="0"/>
              <a:t>)</a:t>
            </a:r>
          </a:p>
          <a:p>
            <a:pPr marL="1143000" lvl="1" indent="-457200">
              <a:buFont typeface="Wingdings" panose="05000000000000000000" pitchFamily="2" charset="2"/>
              <a:buChar char="Ø"/>
            </a:pPr>
            <a:r>
              <a:rPr lang="de-DE" sz="2300" dirty="0"/>
              <a:t>ungewöhnliche Entwicklungsbesonderheiten erkennen, um sie nicht zu blockieren (Begabungen)</a:t>
            </a:r>
          </a:p>
          <a:p>
            <a:pPr marL="685800" lvl="1" indent="0">
              <a:buNone/>
            </a:pPr>
            <a:r>
              <a:rPr lang="de-DE" sz="1900" dirty="0">
                <a:sym typeface="Wingdings" panose="05000000000000000000" pitchFamily="2" charset="2"/>
              </a:rPr>
              <a:t>		 </a:t>
            </a:r>
            <a:r>
              <a:rPr lang="de-DE" dirty="0"/>
              <a:t>Eltern und ggf. andere Institutionen einbeziehen</a:t>
            </a:r>
          </a:p>
        </p:txBody>
      </p:sp>
      <p:sp>
        <p:nvSpPr>
          <p:cNvPr id="4" name="Rechteck 3">
            <a:extLst>
              <a:ext uri="{FF2B5EF4-FFF2-40B4-BE49-F238E27FC236}">
                <a16:creationId xmlns:a16="http://schemas.microsoft.com/office/drawing/2014/main" id="{97F1D798-C8AB-D1E2-F241-239BADC622F3}"/>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67439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b="1" dirty="0">
                <a:solidFill>
                  <a:srgbClr val="00C0DA"/>
                </a:solidFill>
              </a:rPr>
              <a:t>Screening-Verfahre</a:t>
            </a:r>
            <a:r>
              <a:rPr lang="de-DE" b="1" dirty="0">
                <a:solidFill>
                  <a:srgbClr val="00D2EE"/>
                </a:solidFill>
              </a:rPr>
              <a:t>n</a:t>
            </a:r>
            <a:r>
              <a:rPr lang="de-DE" b="1" dirty="0"/>
              <a:t> </a:t>
            </a:r>
            <a:r>
              <a:rPr lang="de-DE" dirty="0"/>
              <a:t>(normativ)</a:t>
            </a:r>
          </a:p>
        </p:txBody>
      </p:sp>
      <p:pic>
        <p:nvPicPr>
          <p:cNvPr id="4" name="Grafik 3">
            <a:extLst>
              <a:ext uri="{FF2B5EF4-FFF2-40B4-BE49-F238E27FC236}">
                <a16:creationId xmlns:a16="http://schemas.microsoft.com/office/drawing/2014/main" id="{81FB3FEF-0504-49A7-A99B-2B8AEEFC3B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8843" y="1751784"/>
            <a:ext cx="5102217" cy="3354432"/>
          </a:xfrm>
          <a:prstGeom prst="rect">
            <a:avLst/>
          </a:prstGeom>
        </p:spPr>
      </p:pic>
      <p:sp>
        <p:nvSpPr>
          <p:cNvPr id="13" name="Textfeld 12">
            <a:extLst>
              <a:ext uri="{FF2B5EF4-FFF2-40B4-BE49-F238E27FC236}">
                <a16:creationId xmlns:a16="http://schemas.microsoft.com/office/drawing/2014/main" id="{21E05284-C264-46EB-9561-862750F4DA7F}"/>
              </a:ext>
            </a:extLst>
          </p:cNvPr>
          <p:cNvSpPr txBox="1"/>
          <p:nvPr/>
        </p:nvSpPr>
        <p:spPr>
          <a:xfrm>
            <a:off x="5663952" y="5301209"/>
            <a:ext cx="4572000" cy="461665"/>
          </a:xfrm>
          <a:prstGeom prst="rect">
            <a:avLst/>
          </a:prstGeom>
          <a:noFill/>
        </p:spPr>
        <p:txBody>
          <a:bodyPr wrap="square">
            <a:spAutoFit/>
          </a:bodyPr>
          <a:lstStyle/>
          <a:p>
            <a:r>
              <a:rPr lang="de-DE" sz="1200" dirty="0">
                <a:hlinkClick r:id="rId4"/>
              </a:rPr>
              <a:t>https://wirtschaftslexikon.gabler.de/sites/default/files/styles/max_2600x2600/public/images/wilex/74284.png?itok=Y1Bygb7R</a:t>
            </a:r>
            <a:r>
              <a:rPr lang="de-DE" sz="1200" dirty="0"/>
              <a:t> [25.01.2021]</a:t>
            </a:r>
          </a:p>
        </p:txBody>
      </p:sp>
      <p:sp>
        <p:nvSpPr>
          <p:cNvPr id="2" name="Rechteck 1">
            <a:extLst>
              <a:ext uri="{FF2B5EF4-FFF2-40B4-BE49-F238E27FC236}">
                <a16:creationId xmlns:a16="http://schemas.microsoft.com/office/drawing/2014/main" id="{48260F0C-6B5E-406F-A07A-068EF074E2D5}"/>
              </a:ext>
            </a:extLst>
          </p:cNvPr>
          <p:cNvSpPr/>
          <p:nvPr/>
        </p:nvSpPr>
        <p:spPr>
          <a:xfrm>
            <a:off x="980325" y="1690689"/>
            <a:ext cx="4097284" cy="3415528"/>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bg1"/>
                </a:solidFill>
              </a:rPr>
              <a:t>Als </a:t>
            </a:r>
            <a:r>
              <a:rPr lang="de-DE" b="1" dirty="0">
                <a:solidFill>
                  <a:schemeClr val="bg1"/>
                </a:solidFill>
              </a:rPr>
              <a:t>besonderes</a:t>
            </a:r>
            <a:r>
              <a:rPr lang="de-DE" dirty="0">
                <a:solidFill>
                  <a:schemeClr val="bg1"/>
                </a:solidFill>
              </a:rPr>
              <a:t> Kind dem </a:t>
            </a:r>
            <a:r>
              <a:rPr lang="de-DE" b="1" dirty="0">
                <a:solidFill>
                  <a:schemeClr val="bg1"/>
                </a:solidFill>
              </a:rPr>
              <a:t>Durchschnitt</a:t>
            </a:r>
            <a:r>
              <a:rPr lang="de-DE" dirty="0">
                <a:solidFill>
                  <a:schemeClr val="bg1"/>
                </a:solidFill>
              </a:rPr>
              <a:t> zu entsprechen, ist nicht „normal“, sondern </a:t>
            </a:r>
            <a:r>
              <a:rPr lang="de-DE" b="1" dirty="0">
                <a:solidFill>
                  <a:schemeClr val="bg1"/>
                </a:solidFill>
              </a:rPr>
              <a:t>Zufall</a:t>
            </a:r>
            <a:r>
              <a:rPr lang="de-DE" dirty="0">
                <a:solidFill>
                  <a:schemeClr val="bg1"/>
                </a:solidFill>
              </a:rPr>
              <a:t>!</a:t>
            </a:r>
          </a:p>
          <a:p>
            <a:pPr marL="457200" indent="-457200">
              <a:buAutoNum type="arabicPeriod"/>
            </a:pPr>
            <a:endParaRPr lang="de-DE" sz="600" dirty="0">
              <a:solidFill>
                <a:schemeClr val="bg1"/>
              </a:solidFill>
            </a:endParaRPr>
          </a:p>
          <a:p>
            <a:r>
              <a:rPr lang="de-DE" dirty="0">
                <a:solidFill>
                  <a:schemeClr val="bg1"/>
                </a:solidFill>
              </a:rPr>
              <a:t>Die </a:t>
            </a:r>
            <a:r>
              <a:rPr lang="de-DE" b="1" dirty="0">
                <a:solidFill>
                  <a:schemeClr val="accent5"/>
                </a:solidFill>
              </a:rPr>
              <a:t>Grenzsteine der Entwicklung </a:t>
            </a:r>
            <a:r>
              <a:rPr lang="de-DE" dirty="0">
                <a:solidFill>
                  <a:schemeClr val="bg1"/>
                </a:solidFill>
              </a:rPr>
              <a:t>unterscheiden nach dem Kriterium, was ca. </a:t>
            </a:r>
            <a:r>
              <a:rPr lang="de-DE" b="1" dirty="0">
                <a:solidFill>
                  <a:schemeClr val="bg1"/>
                </a:solidFill>
              </a:rPr>
              <a:t>95% altersgleicher Kinder </a:t>
            </a:r>
            <a:r>
              <a:rPr lang="de-DE" dirty="0">
                <a:solidFill>
                  <a:schemeClr val="bg1"/>
                </a:solidFill>
              </a:rPr>
              <a:t>tun bzw. tun können.</a:t>
            </a:r>
          </a:p>
          <a:p>
            <a:r>
              <a:rPr lang="de-DE" dirty="0">
                <a:solidFill>
                  <a:schemeClr val="bg1"/>
                </a:solidFill>
              </a:rPr>
              <a:t>Die „Grenzsteine“ sind </a:t>
            </a:r>
            <a:r>
              <a:rPr lang="de-DE" b="1" dirty="0">
                <a:solidFill>
                  <a:schemeClr val="bg1"/>
                </a:solidFill>
              </a:rPr>
              <a:t>ungeeignet, den Entwicklungsstand zu erheben</a:t>
            </a:r>
            <a:r>
              <a:rPr lang="de-DE" dirty="0">
                <a:solidFill>
                  <a:schemeClr val="bg1"/>
                </a:solidFill>
              </a:rPr>
              <a:t>.</a:t>
            </a:r>
          </a:p>
        </p:txBody>
      </p:sp>
      <p:sp>
        <p:nvSpPr>
          <p:cNvPr id="5" name="Rechteck 4">
            <a:extLst>
              <a:ext uri="{FF2B5EF4-FFF2-40B4-BE49-F238E27FC236}">
                <a16:creationId xmlns:a16="http://schemas.microsoft.com/office/drawing/2014/main" id="{D0EEED6E-0574-CBA3-BABB-9DC28673EB39}"/>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81133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24AA736-FD91-43C0-833A-57B9019A6E79}"/>
              </a:ext>
            </a:extLst>
          </p:cNvPr>
          <p:cNvSpPr>
            <a:spLocks noGrp="1"/>
          </p:cNvSpPr>
          <p:nvPr>
            <p:ph type="title"/>
          </p:nvPr>
        </p:nvSpPr>
        <p:spPr>
          <a:xfrm>
            <a:off x="646111" y="384833"/>
            <a:ext cx="9404723" cy="1468415"/>
          </a:xfrm>
        </p:spPr>
        <p:txBody>
          <a:bodyPr>
            <a:normAutofit/>
          </a:bodyPr>
          <a:lstStyle/>
          <a:p>
            <a:r>
              <a:rPr lang="de-DE" sz="4000" b="1" dirty="0">
                <a:solidFill>
                  <a:srgbClr val="00C0DA"/>
                </a:solidFill>
              </a:rPr>
              <a:t>Responsivität bewusst </a:t>
            </a:r>
            <a:r>
              <a:rPr lang="de-DE" sz="4000" b="1" i="1" dirty="0">
                <a:solidFill>
                  <a:srgbClr val="00C0DA"/>
                </a:solidFill>
              </a:rPr>
              <a:t>machen </a:t>
            </a:r>
            <a:r>
              <a:rPr lang="de-DE" sz="4000" b="1" dirty="0">
                <a:solidFill>
                  <a:srgbClr val="00C0DA"/>
                </a:solidFill>
              </a:rPr>
              <a:t>I </a:t>
            </a:r>
            <a:endParaRPr lang="de-DE" sz="4000" b="1" i="1" dirty="0">
              <a:solidFill>
                <a:srgbClr val="00C0DA"/>
              </a:solidFill>
            </a:endParaRPr>
          </a:p>
        </p:txBody>
      </p:sp>
      <p:sp>
        <p:nvSpPr>
          <p:cNvPr id="2" name="Inhaltsplatzhalter 1">
            <a:extLst>
              <a:ext uri="{FF2B5EF4-FFF2-40B4-BE49-F238E27FC236}">
                <a16:creationId xmlns:a16="http://schemas.microsoft.com/office/drawing/2014/main" id="{6D6118E4-3E2B-434C-A75F-F281F5B27795}"/>
              </a:ext>
            </a:extLst>
          </p:cNvPr>
          <p:cNvSpPr>
            <a:spLocks noGrp="1"/>
          </p:cNvSpPr>
          <p:nvPr>
            <p:ph idx="1"/>
          </p:nvPr>
        </p:nvSpPr>
        <p:spPr>
          <a:xfrm>
            <a:off x="658322" y="1823790"/>
            <a:ext cx="10042104" cy="4649377"/>
          </a:xfrm>
        </p:spPr>
        <p:txBody>
          <a:bodyPr>
            <a:normAutofit/>
          </a:bodyPr>
          <a:lstStyle/>
          <a:p>
            <a:pPr marL="0" indent="0">
              <a:buNone/>
            </a:pPr>
            <a:r>
              <a:rPr lang="de-DE" sz="2000" dirty="0"/>
              <a:t>Ein Beispiel, wenn auch aus einer Grundschule …</a:t>
            </a:r>
          </a:p>
          <a:p>
            <a:endParaRPr lang="de-DE" sz="2000" dirty="0"/>
          </a:p>
          <a:p>
            <a:pPr>
              <a:buFont typeface="Wingdings" panose="05000000000000000000" pitchFamily="2" charset="2"/>
              <a:buChar char="Ø"/>
            </a:pPr>
            <a:r>
              <a:rPr lang="de-DE" sz="2000" dirty="0"/>
              <a:t>Feldexperiment zur Wirkung des Handelns von Lehrkräften</a:t>
            </a:r>
          </a:p>
          <a:p>
            <a:endParaRPr lang="de-DE" sz="2000" dirty="0"/>
          </a:p>
          <a:p>
            <a:pPr>
              <a:buFont typeface="Wingdings" panose="05000000000000000000" pitchFamily="2" charset="2"/>
              <a:buChar char="Ø"/>
            </a:pPr>
            <a:r>
              <a:rPr lang="de-DE" sz="2000" dirty="0"/>
              <a:t>Der „Rosenthal-Effekt“ besagt, dass </a:t>
            </a:r>
            <a:r>
              <a:rPr lang="de-DE" sz="2000" b="1" dirty="0"/>
              <a:t>Lehrkräfte </a:t>
            </a:r>
            <a:r>
              <a:rPr lang="de-DE" sz="2000" b="1" dirty="0" err="1"/>
              <a:t>Schüler:innen</a:t>
            </a:r>
            <a:r>
              <a:rPr lang="de-DE" b="1" dirty="0"/>
              <a:t> </a:t>
            </a:r>
            <a:r>
              <a:rPr lang="de-DE" sz="2000" b="1" dirty="0"/>
              <a:t>durch eine positive Erwartung</a:t>
            </a:r>
            <a:r>
              <a:rPr lang="de-DE" sz="2000" dirty="0"/>
              <a:t> </a:t>
            </a:r>
            <a:r>
              <a:rPr lang="de-DE" sz="2000" b="1" dirty="0"/>
              <a:t>unbewusst anders bewertet und behandelt hatten</a:t>
            </a:r>
            <a:r>
              <a:rPr lang="de-DE" sz="2000" dirty="0"/>
              <a:t>. Etwa indem sie geduldiger mit ihnen umgingen und Lernfortschritte besonders hervorhoben. Dafür spricht auch, dass diese </a:t>
            </a:r>
            <a:r>
              <a:rPr lang="de-DE" sz="2000" dirty="0" err="1"/>
              <a:t>Schüler:innen</a:t>
            </a:r>
            <a:r>
              <a:rPr lang="de-DE" sz="2000" dirty="0"/>
              <a:t> von den Lehrkräften als sehr angenehm im Charakter beschrieben wurden.</a:t>
            </a:r>
          </a:p>
          <a:p>
            <a:endParaRPr lang="de-DE" sz="800" dirty="0"/>
          </a:p>
        </p:txBody>
      </p:sp>
      <p:sp>
        <p:nvSpPr>
          <p:cNvPr id="4" name="Rechteck 3">
            <a:extLst>
              <a:ext uri="{FF2B5EF4-FFF2-40B4-BE49-F238E27FC236}">
                <a16:creationId xmlns:a16="http://schemas.microsoft.com/office/drawing/2014/main" id="{EAF0F47A-7B0C-A197-135B-4A93501DD65D}"/>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76038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24AA736-FD91-43C0-833A-57B9019A6E79}"/>
              </a:ext>
            </a:extLst>
          </p:cNvPr>
          <p:cNvSpPr>
            <a:spLocks noGrp="1"/>
          </p:cNvSpPr>
          <p:nvPr>
            <p:ph type="title"/>
          </p:nvPr>
        </p:nvSpPr>
        <p:spPr/>
        <p:txBody>
          <a:bodyPr>
            <a:normAutofit/>
          </a:bodyPr>
          <a:lstStyle/>
          <a:p>
            <a:r>
              <a:rPr lang="de-DE" sz="4000" b="1" dirty="0">
                <a:solidFill>
                  <a:srgbClr val="00C0DA"/>
                </a:solidFill>
              </a:rPr>
              <a:t>Responsivität bewusst </a:t>
            </a:r>
            <a:r>
              <a:rPr lang="de-DE" sz="4000" b="1" i="1" dirty="0">
                <a:solidFill>
                  <a:srgbClr val="00C0DA"/>
                </a:solidFill>
              </a:rPr>
              <a:t>machen </a:t>
            </a:r>
            <a:r>
              <a:rPr lang="de-DE" sz="4000" b="1" dirty="0">
                <a:solidFill>
                  <a:srgbClr val="00C0DA"/>
                </a:solidFill>
              </a:rPr>
              <a:t>II</a:t>
            </a:r>
          </a:p>
        </p:txBody>
      </p:sp>
      <p:sp>
        <p:nvSpPr>
          <p:cNvPr id="2" name="Inhaltsplatzhalter 1">
            <a:extLst>
              <a:ext uri="{FF2B5EF4-FFF2-40B4-BE49-F238E27FC236}">
                <a16:creationId xmlns:a16="http://schemas.microsoft.com/office/drawing/2014/main" id="{6D6118E4-3E2B-434C-A75F-F281F5B27795}"/>
              </a:ext>
            </a:extLst>
          </p:cNvPr>
          <p:cNvSpPr>
            <a:spLocks noGrp="1"/>
          </p:cNvSpPr>
          <p:nvPr>
            <p:ph idx="1"/>
          </p:nvPr>
        </p:nvSpPr>
        <p:spPr>
          <a:xfrm>
            <a:off x="658322" y="1823790"/>
            <a:ext cx="10042104" cy="4649377"/>
          </a:xfrm>
        </p:spPr>
        <p:txBody>
          <a:bodyPr>
            <a:normAutofit/>
          </a:bodyPr>
          <a:lstStyle/>
          <a:p>
            <a:endParaRPr lang="de-DE" sz="800" dirty="0"/>
          </a:p>
          <a:p>
            <a:endParaRPr lang="de-DE" sz="800" dirty="0"/>
          </a:p>
          <a:p>
            <a:endParaRPr lang="de-DE" sz="800" dirty="0"/>
          </a:p>
          <a:p>
            <a:endParaRPr lang="de-DE" sz="800" dirty="0"/>
          </a:p>
        </p:txBody>
      </p:sp>
      <p:sp>
        <p:nvSpPr>
          <p:cNvPr id="7" name="Textfeld 6">
            <a:extLst>
              <a:ext uri="{FF2B5EF4-FFF2-40B4-BE49-F238E27FC236}">
                <a16:creationId xmlns:a16="http://schemas.microsoft.com/office/drawing/2014/main" id="{685B8016-8AF9-A80A-348B-34CE45E7BAD0}"/>
              </a:ext>
            </a:extLst>
          </p:cNvPr>
          <p:cNvSpPr txBox="1"/>
          <p:nvPr/>
        </p:nvSpPr>
        <p:spPr>
          <a:xfrm>
            <a:off x="6715433" y="3087329"/>
            <a:ext cx="4727268" cy="1757404"/>
          </a:xfrm>
          <a:prstGeom prst="rect">
            <a:avLst/>
          </a:prstGeom>
          <a:noFill/>
        </p:spPr>
        <p:txBody>
          <a:bodyPr wrap="square">
            <a:spAutoFit/>
          </a:bodyPr>
          <a:lstStyle/>
          <a:p>
            <a:pPr>
              <a:lnSpc>
                <a:spcPct val="104000"/>
              </a:lnSpc>
              <a:spcAft>
                <a:spcPts val="600"/>
              </a:spcAft>
              <a:buNone/>
            </a:pPr>
            <a:r>
              <a:rPr lang="de-DE" sz="2000" b="1" kern="150" dirty="0">
                <a:solidFill>
                  <a:schemeClr val="accent3"/>
                </a:solidFill>
                <a:effectLst/>
                <a:latin typeface="Calibri" panose="020F0502020204030204" pitchFamily="34" charset="0"/>
                <a:ea typeface="Calibri" panose="020F0502020204030204" pitchFamily="34" charset="0"/>
                <a:cs typeface="Times New Roman" panose="02020603050405020304" pitchFamily="18" charset="0"/>
              </a:rPr>
              <a:t>„Kinder wissen, sie werden beobachtet. Informiert sie darüber und macht die Inhalte transparent. […] Sprecht mit ihnen darüber, was ihr dokumentiert.“</a:t>
            </a:r>
            <a:endParaRPr lang="de-DE" sz="2000" kern="150" dirty="0">
              <a:solidFill>
                <a:schemeClr val="accent3"/>
              </a:solidFill>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de-DE" sz="2000" i="1" dirty="0">
                <a:solidFill>
                  <a:schemeClr val="accent3"/>
                </a:solidFill>
                <a:effectLst/>
                <a:latin typeface="Calibri" panose="020F0502020204030204" pitchFamily="34" charset="0"/>
                <a:ea typeface="Calibri" panose="020F0502020204030204" pitchFamily="34" charset="0"/>
                <a:cs typeface="Times New Roman" panose="02020603050405020304" pitchFamily="18" charset="0"/>
              </a:rPr>
              <a:t>Bildungsplan </a:t>
            </a:r>
            <a:r>
              <a:rPr lang="de-DE" sz="2000" dirty="0">
                <a:solidFill>
                  <a:schemeClr val="accent3"/>
                </a:solidFill>
                <a:effectLst/>
                <a:latin typeface="Calibri" panose="020F0502020204030204" pitchFamily="34" charset="0"/>
                <a:ea typeface="Calibri" panose="020F0502020204030204" pitchFamily="34" charset="0"/>
                <a:cs typeface="Times New Roman" panose="02020603050405020304" pitchFamily="18" charset="0"/>
              </a:rPr>
              <a:t>(2024, S. 21 u. 25.)</a:t>
            </a:r>
            <a:endParaRPr lang="de-DE" sz="2000" dirty="0">
              <a:solidFill>
                <a:schemeClr val="accent3"/>
              </a:solidFill>
            </a:endParaRPr>
          </a:p>
        </p:txBody>
      </p:sp>
      <p:pic>
        <p:nvPicPr>
          <p:cNvPr id="4" name="Grafik 3">
            <a:extLst>
              <a:ext uri="{FF2B5EF4-FFF2-40B4-BE49-F238E27FC236}">
                <a16:creationId xmlns:a16="http://schemas.microsoft.com/office/drawing/2014/main" id="{BB4C55BE-AD5F-1777-C927-86062FE51BCF}"/>
              </a:ext>
            </a:extLst>
          </p:cNvPr>
          <p:cNvPicPr>
            <a:picLocks noChangeAspect="1"/>
          </p:cNvPicPr>
          <p:nvPr/>
        </p:nvPicPr>
        <p:blipFill>
          <a:blip r:embed="rId3"/>
          <a:stretch>
            <a:fillRect/>
          </a:stretch>
        </p:blipFill>
        <p:spPr>
          <a:xfrm>
            <a:off x="749300" y="2075543"/>
            <a:ext cx="4889500" cy="3059429"/>
          </a:xfrm>
          <a:prstGeom prst="rect">
            <a:avLst/>
          </a:prstGeom>
        </p:spPr>
      </p:pic>
      <p:sp>
        <p:nvSpPr>
          <p:cNvPr id="5" name="Rechteck 4">
            <a:extLst>
              <a:ext uri="{FF2B5EF4-FFF2-40B4-BE49-F238E27FC236}">
                <a16:creationId xmlns:a16="http://schemas.microsoft.com/office/drawing/2014/main" id="{15E5187E-3376-FEFE-3BE4-971C8F3B125D}"/>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43667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85947-4C92-670A-ED45-064192F34B8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7E6A251-B6B9-DA20-3493-85CE3B092EFC}"/>
              </a:ext>
            </a:extLst>
          </p:cNvPr>
          <p:cNvSpPr>
            <a:spLocks noGrp="1"/>
          </p:cNvSpPr>
          <p:nvPr>
            <p:ph type="title"/>
          </p:nvPr>
        </p:nvSpPr>
        <p:spPr>
          <a:xfrm>
            <a:off x="838200" y="365125"/>
            <a:ext cx="11107994" cy="1200329"/>
          </a:xfrm>
        </p:spPr>
        <p:txBody>
          <a:bodyPr>
            <a:normAutofit/>
          </a:bodyPr>
          <a:lstStyle/>
          <a:p>
            <a:r>
              <a:rPr lang="de-DE" sz="4000" b="1" dirty="0">
                <a:solidFill>
                  <a:srgbClr val="00D2EE"/>
                </a:solidFill>
                <a:latin typeface="Calibri" charset="0"/>
                <a:ea typeface="Calibri" charset="0"/>
                <a:cs typeface="Calibri" charset="0"/>
              </a:rPr>
              <a:t>Beobachten &amp; Planen </a:t>
            </a:r>
            <a:r>
              <a:rPr lang="de-DE" sz="3200" dirty="0">
                <a:solidFill>
                  <a:srgbClr val="000000"/>
                </a:solidFill>
                <a:latin typeface="Calibri" charset="0"/>
                <a:ea typeface="Calibri" charset="0"/>
                <a:cs typeface="Calibri" charset="0"/>
              </a:rPr>
              <a:t>(Bildungsplan, S. 22-25)</a:t>
            </a:r>
            <a:endParaRPr lang="de-DE" sz="2400" b="1" dirty="0">
              <a:latin typeface="+mn-lt"/>
            </a:endParaRPr>
          </a:p>
        </p:txBody>
      </p:sp>
      <p:sp>
        <p:nvSpPr>
          <p:cNvPr id="3" name="Inhaltsplatzhalter 2">
            <a:extLst>
              <a:ext uri="{FF2B5EF4-FFF2-40B4-BE49-F238E27FC236}">
                <a16:creationId xmlns:a16="http://schemas.microsoft.com/office/drawing/2014/main" id="{688CD436-3D89-ED4E-C425-F81C73A24733}"/>
              </a:ext>
            </a:extLst>
          </p:cNvPr>
          <p:cNvSpPr>
            <a:spLocks noGrp="1"/>
          </p:cNvSpPr>
          <p:nvPr>
            <p:ph idx="1"/>
          </p:nvPr>
        </p:nvSpPr>
        <p:spPr>
          <a:xfrm>
            <a:off x="838200" y="1565454"/>
            <a:ext cx="9818511" cy="4496679"/>
          </a:xfrm>
        </p:spPr>
        <p:txBody>
          <a:bodyPr>
            <a:normAutofit/>
          </a:bodyPr>
          <a:lstStyle/>
          <a:p>
            <a:pPr>
              <a:spcAft>
                <a:spcPts val="600"/>
              </a:spcAft>
            </a:pPr>
            <a:endParaRPr lang="de-DE" sz="1000" b="1" dirty="0"/>
          </a:p>
          <a:p>
            <a:pPr>
              <a:spcAft>
                <a:spcPts val="600"/>
              </a:spcAft>
              <a:buFont typeface="Wingdings" panose="05000000000000000000" pitchFamily="2" charset="2"/>
              <a:buChar char="Ø"/>
            </a:pPr>
            <a:r>
              <a:rPr lang="de-DE" b="1" dirty="0"/>
              <a:t>Wann greifen Sie bislang auf welche </a:t>
            </a:r>
            <a:br>
              <a:rPr lang="de-DE" b="1" dirty="0"/>
            </a:br>
            <a:r>
              <a:rPr lang="de-DE" b="1" dirty="0"/>
              <a:t>Beobachtungsinstrumente zurück?</a:t>
            </a:r>
          </a:p>
          <a:p>
            <a:pPr>
              <a:spcAft>
                <a:spcPts val="600"/>
              </a:spcAft>
              <a:buFont typeface="Wingdings" panose="05000000000000000000" pitchFamily="2" charset="2"/>
              <a:buChar char="Ø"/>
            </a:pPr>
            <a:r>
              <a:rPr lang="de-DE" b="1" dirty="0"/>
              <a:t>Wie erfolgreich fühlen Sie sich damit?</a:t>
            </a:r>
          </a:p>
          <a:p>
            <a:pPr>
              <a:spcAft>
                <a:spcPts val="600"/>
              </a:spcAft>
              <a:buFont typeface="Wingdings" panose="05000000000000000000" pitchFamily="2" charset="2"/>
              <a:buChar char="Ø"/>
            </a:pPr>
            <a:r>
              <a:rPr lang="de-DE" b="1" dirty="0"/>
              <a:t>Wo sehen Sie Entwicklungsbedarf?</a:t>
            </a:r>
          </a:p>
          <a:p>
            <a:pPr marL="457200" indent="-457200">
              <a:spcAft>
                <a:spcPts val="600"/>
              </a:spcAft>
              <a:buFont typeface="Wingdings" panose="05000000000000000000" pitchFamily="2" charset="2"/>
              <a:buChar char="à"/>
            </a:pPr>
            <a:r>
              <a:rPr lang="de-DE" dirty="0">
                <a:sym typeface="Wingdings" panose="05000000000000000000" pitchFamily="2" charset="2"/>
              </a:rPr>
              <a:t>Methodischer Austausch</a:t>
            </a:r>
            <a:endParaRPr lang="de-DE" dirty="0">
              <a:highlight>
                <a:srgbClr val="FFFF00"/>
              </a:highlight>
              <a:sym typeface="Wingdings" panose="05000000000000000000" pitchFamily="2" charset="2"/>
            </a:endParaRPr>
          </a:p>
        </p:txBody>
      </p:sp>
      <p:sp>
        <p:nvSpPr>
          <p:cNvPr id="4" name="Rechteck 3">
            <a:extLst>
              <a:ext uri="{FF2B5EF4-FFF2-40B4-BE49-F238E27FC236}">
                <a16:creationId xmlns:a16="http://schemas.microsoft.com/office/drawing/2014/main" id="{42BEEB06-FD05-A2AD-E466-B18DCAB74318}"/>
              </a:ext>
            </a:extLst>
          </p:cNvPr>
          <p:cNvSpPr/>
          <p:nvPr/>
        </p:nvSpPr>
        <p:spPr>
          <a:xfrm>
            <a:off x="11798710" y="0"/>
            <a:ext cx="393290" cy="2758440"/>
          </a:xfrm>
          <a:prstGeom prst="rect">
            <a:avLst/>
          </a:prstGeom>
          <a:solidFill>
            <a:srgbClr val="00D2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98896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2CBE9-CADF-D65B-E0B3-E1F45C0C1F6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EA401E9-BF4F-B2AA-F666-E57F6545C2CD}"/>
              </a:ext>
            </a:extLst>
          </p:cNvPr>
          <p:cNvSpPr>
            <a:spLocks noGrp="1"/>
          </p:cNvSpPr>
          <p:nvPr>
            <p:ph type="title"/>
          </p:nvPr>
        </p:nvSpPr>
        <p:spPr>
          <a:xfrm>
            <a:off x="838200" y="365125"/>
            <a:ext cx="11107994" cy="1200329"/>
          </a:xfrm>
        </p:spPr>
        <p:txBody>
          <a:bodyPr>
            <a:normAutofit/>
          </a:bodyPr>
          <a:lstStyle/>
          <a:p>
            <a:r>
              <a:rPr lang="de-DE" sz="4000" b="1" dirty="0">
                <a:solidFill>
                  <a:srgbClr val="00D2EE"/>
                </a:solidFill>
                <a:latin typeface="Calibri" charset="0"/>
                <a:ea typeface="Calibri" charset="0"/>
                <a:cs typeface="Calibri" charset="0"/>
              </a:rPr>
              <a:t>Beobachten &amp; Planen </a:t>
            </a:r>
            <a:r>
              <a:rPr lang="de-DE" sz="3200" dirty="0">
                <a:solidFill>
                  <a:srgbClr val="000000"/>
                </a:solidFill>
                <a:latin typeface="Calibri" charset="0"/>
                <a:ea typeface="Calibri" charset="0"/>
                <a:cs typeface="Calibri" charset="0"/>
              </a:rPr>
              <a:t>(Bildungsplan, S. 22-25)</a:t>
            </a:r>
            <a:endParaRPr lang="de-DE" sz="2400" b="1" dirty="0">
              <a:latin typeface="+mn-lt"/>
            </a:endParaRPr>
          </a:p>
        </p:txBody>
      </p:sp>
      <p:sp>
        <p:nvSpPr>
          <p:cNvPr id="3" name="Inhaltsplatzhalter 2">
            <a:extLst>
              <a:ext uri="{FF2B5EF4-FFF2-40B4-BE49-F238E27FC236}">
                <a16:creationId xmlns:a16="http://schemas.microsoft.com/office/drawing/2014/main" id="{FF493F23-40D3-932C-C548-AB33461571A5}"/>
              </a:ext>
            </a:extLst>
          </p:cNvPr>
          <p:cNvSpPr>
            <a:spLocks noGrp="1"/>
          </p:cNvSpPr>
          <p:nvPr>
            <p:ph idx="1"/>
          </p:nvPr>
        </p:nvSpPr>
        <p:spPr>
          <a:xfrm>
            <a:off x="838200" y="1565454"/>
            <a:ext cx="10177631" cy="4496679"/>
          </a:xfrm>
        </p:spPr>
        <p:txBody>
          <a:bodyPr>
            <a:normAutofit fontScale="85000" lnSpcReduction="10000"/>
          </a:bodyPr>
          <a:lstStyle/>
          <a:p>
            <a:pPr>
              <a:spcAft>
                <a:spcPts val="600"/>
              </a:spcAft>
            </a:pPr>
            <a:endParaRPr lang="de-DE" sz="1000" b="1" dirty="0"/>
          </a:p>
          <a:p>
            <a:pPr marL="0" indent="0">
              <a:spcAft>
                <a:spcPts val="600"/>
              </a:spcAft>
              <a:buNone/>
            </a:pPr>
            <a:r>
              <a:rPr lang="de-DE" sz="3200" b="1" dirty="0"/>
              <a:t>Wann greifen Sie bislang auf welche </a:t>
            </a:r>
            <a:br>
              <a:rPr lang="de-DE" sz="3200" b="1" dirty="0"/>
            </a:br>
            <a:r>
              <a:rPr lang="de-DE" sz="3200" b="1" dirty="0"/>
              <a:t>Beobachtungsinstrumente zurück?</a:t>
            </a:r>
          </a:p>
          <a:p>
            <a:endParaRPr lang="de-DE" sz="1400" dirty="0"/>
          </a:p>
          <a:p>
            <a:pPr marL="0" indent="0">
              <a:buNone/>
            </a:pPr>
            <a:r>
              <a:rPr lang="de-DE" sz="3100" b="1" u="sng" dirty="0"/>
              <a:t>Gute Praxis: </a:t>
            </a:r>
            <a:endParaRPr lang="de-DE" sz="3100" u="sng" dirty="0"/>
          </a:p>
          <a:p>
            <a:pPr>
              <a:buFont typeface="Wingdings" panose="05000000000000000000" pitchFamily="2" charset="2"/>
              <a:buChar char="Ø"/>
            </a:pPr>
            <a:r>
              <a:rPr lang="de-DE" sz="2600" dirty="0"/>
              <a:t>Wie erfassen Sie in Ihrer Einrichtung Themen und Interessen der Kinder (i.)? </a:t>
            </a:r>
          </a:p>
          <a:p>
            <a:pPr>
              <a:buFont typeface="Wingdings" panose="05000000000000000000" pitchFamily="2" charset="2"/>
              <a:buChar char="Ø"/>
            </a:pPr>
            <a:r>
              <a:rPr lang="de-DE" sz="2600" dirty="0"/>
              <a:t>Wie erheben Sie den Entwicklungsstand und Kompetenzen (ii.)? </a:t>
            </a:r>
          </a:p>
          <a:p>
            <a:pPr>
              <a:buFont typeface="Wingdings" panose="05000000000000000000" pitchFamily="2" charset="2"/>
              <a:buChar char="Ø"/>
            </a:pPr>
            <a:r>
              <a:rPr lang="de-DE" sz="2600" i="1" dirty="0"/>
              <a:t>Wie schaffen Sie es, mit Ihrer pädagogischen Arbeit bei den Kindern anzusetzen? </a:t>
            </a:r>
          </a:p>
          <a:p>
            <a:pPr>
              <a:buFont typeface="Wingdings" panose="05000000000000000000" pitchFamily="2" charset="2"/>
              <a:buChar char="Ø"/>
            </a:pPr>
            <a:r>
              <a:rPr lang="de-DE" sz="2600" i="1" dirty="0"/>
              <a:t>Dokumentieren Sie manchmal nicht? Wenn ja, haben Sie einen triftigen Grund? </a:t>
            </a:r>
          </a:p>
          <a:p>
            <a:pPr>
              <a:buFont typeface="Wingdings" panose="05000000000000000000" pitchFamily="2" charset="2"/>
              <a:buChar char="Ø"/>
            </a:pPr>
            <a:r>
              <a:rPr lang="de-DE" sz="2600" i="1" dirty="0"/>
              <a:t>Wer möchte, dass Sie beobachten und dokumentieren? Die Leitung? Sie? Die Eltern? Das Kind? </a:t>
            </a:r>
          </a:p>
          <a:p>
            <a:pPr>
              <a:spcAft>
                <a:spcPts val="600"/>
              </a:spcAft>
            </a:pPr>
            <a:endParaRPr lang="de-DE" sz="3200" b="1" dirty="0"/>
          </a:p>
        </p:txBody>
      </p:sp>
      <p:sp>
        <p:nvSpPr>
          <p:cNvPr id="4" name="Rechteck 3">
            <a:extLst>
              <a:ext uri="{FF2B5EF4-FFF2-40B4-BE49-F238E27FC236}">
                <a16:creationId xmlns:a16="http://schemas.microsoft.com/office/drawing/2014/main" id="{8D3C0670-460B-3C3F-E108-4871CF32C35F}"/>
              </a:ext>
            </a:extLst>
          </p:cNvPr>
          <p:cNvSpPr/>
          <p:nvPr/>
        </p:nvSpPr>
        <p:spPr>
          <a:xfrm>
            <a:off x="11798710" y="0"/>
            <a:ext cx="393290" cy="2758440"/>
          </a:xfrm>
          <a:prstGeom prst="rect">
            <a:avLst/>
          </a:prstGeom>
          <a:solidFill>
            <a:srgbClr val="00D2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50326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7F33E-D3CC-A7CD-C8F4-F77BE4F0EC9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3534CD3-D1A2-B31D-24BE-D9BB09D0192F}"/>
              </a:ext>
            </a:extLst>
          </p:cNvPr>
          <p:cNvSpPr>
            <a:spLocks noGrp="1"/>
          </p:cNvSpPr>
          <p:nvPr>
            <p:ph type="title"/>
          </p:nvPr>
        </p:nvSpPr>
        <p:spPr>
          <a:xfrm>
            <a:off x="838200" y="365125"/>
            <a:ext cx="11107994" cy="1200329"/>
          </a:xfrm>
        </p:spPr>
        <p:txBody>
          <a:bodyPr>
            <a:normAutofit/>
          </a:bodyPr>
          <a:lstStyle/>
          <a:p>
            <a:r>
              <a:rPr lang="de-DE" sz="4000" b="1" dirty="0">
                <a:solidFill>
                  <a:srgbClr val="00D2EE"/>
                </a:solidFill>
                <a:latin typeface="Calibri" charset="0"/>
                <a:ea typeface="Calibri" charset="0"/>
                <a:cs typeface="Calibri" charset="0"/>
              </a:rPr>
              <a:t>Beobachten &amp; Planen </a:t>
            </a:r>
            <a:r>
              <a:rPr lang="de-DE" sz="3200" dirty="0">
                <a:solidFill>
                  <a:srgbClr val="000000"/>
                </a:solidFill>
                <a:latin typeface="Calibri" charset="0"/>
                <a:ea typeface="Calibri" charset="0"/>
                <a:cs typeface="Calibri" charset="0"/>
              </a:rPr>
              <a:t>(Bildungsplan, S. 22-25)</a:t>
            </a:r>
            <a:endParaRPr lang="de-DE" sz="2400" b="1" dirty="0">
              <a:latin typeface="+mn-lt"/>
            </a:endParaRPr>
          </a:p>
        </p:txBody>
      </p:sp>
      <p:sp>
        <p:nvSpPr>
          <p:cNvPr id="3" name="Inhaltsplatzhalter 2">
            <a:extLst>
              <a:ext uri="{FF2B5EF4-FFF2-40B4-BE49-F238E27FC236}">
                <a16:creationId xmlns:a16="http://schemas.microsoft.com/office/drawing/2014/main" id="{5339F3C6-BD0C-E534-F0B1-F0BC9EB77CAD}"/>
              </a:ext>
            </a:extLst>
          </p:cNvPr>
          <p:cNvSpPr>
            <a:spLocks noGrp="1"/>
          </p:cNvSpPr>
          <p:nvPr>
            <p:ph idx="1"/>
          </p:nvPr>
        </p:nvSpPr>
        <p:spPr>
          <a:xfrm>
            <a:off x="838200" y="1565454"/>
            <a:ext cx="10102327" cy="4496679"/>
          </a:xfrm>
        </p:spPr>
        <p:txBody>
          <a:bodyPr>
            <a:normAutofit/>
          </a:bodyPr>
          <a:lstStyle/>
          <a:p>
            <a:pPr>
              <a:spcAft>
                <a:spcPts val="600"/>
              </a:spcAft>
            </a:pPr>
            <a:endParaRPr lang="de-DE" sz="1000" b="1" dirty="0"/>
          </a:p>
          <a:p>
            <a:pPr marL="0" indent="0">
              <a:spcAft>
                <a:spcPts val="600"/>
              </a:spcAft>
              <a:buNone/>
            </a:pPr>
            <a:r>
              <a:rPr lang="de-DE" sz="3200" b="1" dirty="0"/>
              <a:t>Wie erfolgreich fühlen Sie sich damit?</a:t>
            </a:r>
          </a:p>
          <a:p>
            <a:pPr>
              <a:spcAft>
                <a:spcPts val="600"/>
              </a:spcAft>
            </a:pPr>
            <a:endParaRPr lang="de-DE" sz="600" b="1" dirty="0"/>
          </a:p>
          <a:p>
            <a:pPr marL="0" indent="0">
              <a:buNone/>
            </a:pPr>
            <a:r>
              <a:rPr lang="de-DE" sz="2400" b="1" u="sng" dirty="0"/>
              <a:t>Risiken/Herausforderungen + unser Umgang damit: </a:t>
            </a:r>
            <a:endParaRPr lang="de-DE" sz="2400" u="sng" dirty="0"/>
          </a:p>
          <a:p>
            <a:pPr>
              <a:buFont typeface="Wingdings" panose="05000000000000000000" pitchFamily="2" charset="2"/>
              <a:buChar char="Ø"/>
            </a:pPr>
            <a:r>
              <a:rPr lang="de-DE" sz="2400" i="1" dirty="0"/>
              <a:t>Welche Risiken nehmen Sie in Ihrer Einrichtung wahr? Wie gehen Sie damit um? </a:t>
            </a:r>
          </a:p>
          <a:p>
            <a:pPr>
              <a:buFont typeface="Wingdings" panose="05000000000000000000" pitchFamily="2" charset="2"/>
              <a:buChar char="Ø"/>
            </a:pPr>
            <a:r>
              <a:rPr lang="de-DE" sz="2400" i="1" dirty="0"/>
              <a:t>Was ist für Sie hinsichtlich der Beobachtung und Dokumentation schwierig? </a:t>
            </a:r>
          </a:p>
          <a:p>
            <a:pPr>
              <a:buFont typeface="Wingdings" panose="05000000000000000000" pitchFamily="2" charset="2"/>
              <a:buChar char="Ø"/>
            </a:pPr>
            <a:r>
              <a:rPr lang="de-DE" sz="2400" i="1" dirty="0"/>
              <a:t>Was gelingt gut? Was bestärkt Sie? </a:t>
            </a:r>
          </a:p>
          <a:p>
            <a:pPr>
              <a:spcAft>
                <a:spcPts val="600"/>
              </a:spcAft>
            </a:pPr>
            <a:endParaRPr lang="de-DE" sz="3200" b="1" dirty="0"/>
          </a:p>
        </p:txBody>
      </p:sp>
      <p:sp>
        <p:nvSpPr>
          <p:cNvPr id="4" name="Rechteck 3">
            <a:extLst>
              <a:ext uri="{FF2B5EF4-FFF2-40B4-BE49-F238E27FC236}">
                <a16:creationId xmlns:a16="http://schemas.microsoft.com/office/drawing/2014/main" id="{6FA475E2-2599-530E-F197-D4470ACF2C7D}"/>
              </a:ext>
            </a:extLst>
          </p:cNvPr>
          <p:cNvSpPr/>
          <p:nvPr/>
        </p:nvSpPr>
        <p:spPr>
          <a:xfrm>
            <a:off x="11798710" y="-32084"/>
            <a:ext cx="393290" cy="2758440"/>
          </a:xfrm>
          <a:prstGeom prst="rect">
            <a:avLst/>
          </a:prstGeom>
          <a:solidFill>
            <a:srgbClr val="00D2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43492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42776-172B-701C-73DC-41C48C11BD1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7122FD8-C069-F1CD-014A-84D5B45F34AF}"/>
              </a:ext>
            </a:extLst>
          </p:cNvPr>
          <p:cNvSpPr>
            <a:spLocks noGrp="1"/>
          </p:cNvSpPr>
          <p:nvPr>
            <p:ph type="title"/>
          </p:nvPr>
        </p:nvSpPr>
        <p:spPr>
          <a:xfrm>
            <a:off x="838200" y="365125"/>
            <a:ext cx="11107994" cy="1200329"/>
          </a:xfrm>
        </p:spPr>
        <p:txBody>
          <a:bodyPr>
            <a:normAutofit/>
          </a:bodyPr>
          <a:lstStyle/>
          <a:p>
            <a:r>
              <a:rPr lang="de-DE" sz="4000" b="1" dirty="0">
                <a:solidFill>
                  <a:srgbClr val="00C0DA"/>
                </a:solidFill>
                <a:latin typeface="Calibri" charset="0"/>
                <a:ea typeface="Calibri" charset="0"/>
                <a:cs typeface="Calibri" charset="0"/>
              </a:rPr>
              <a:t>Beobachten &amp; Planen </a:t>
            </a:r>
            <a:r>
              <a:rPr lang="de-DE" sz="3200" dirty="0">
                <a:solidFill>
                  <a:srgbClr val="000000"/>
                </a:solidFill>
                <a:latin typeface="Calibri" charset="0"/>
                <a:ea typeface="Calibri" charset="0"/>
                <a:cs typeface="Calibri" charset="0"/>
              </a:rPr>
              <a:t>(Bildungsplan, S. 22-25)</a:t>
            </a:r>
            <a:endParaRPr lang="de-DE" sz="2400" b="1" dirty="0">
              <a:latin typeface="+mn-lt"/>
            </a:endParaRPr>
          </a:p>
        </p:txBody>
      </p:sp>
      <p:sp>
        <p:nvSpPr>
          <p:cNvPr id="3" name="Inhaltsplatzhalter 2">
            <a:extLst>
              <a:ext uri="{FF2B5EF4-FFF2-40B4-BE49-F238E27FC236}">
                <a16:creationId xmlns:a16="http://schemas.microsoft.com/office/drawing/2014/main" id="{B87C1C3C-8813-F72F-9897-773D5F430F23}"/>
              </a:ext>
            </a:extLst>
          </p:cNvPr>
          <p:cNvSpPr>
            <a:spLocks noGrp="1"/>
          </p:cNvSpPr>
          <p:nvPr>
            <p:ph idx="1"/>
          </p:nvPr>
        </p:nvSpPr>
        <p:spPr>
          <a:xfrm>
            <a:off x="838200" y="1565454"/>
            <a:ext cx="10629452" cy="4496679"/>
          </a:xfrm>
        </p:spPr>
        <p:txBody>
          <a:bodyPr>
            <a:normAutofit/>
          </a:bodyPr>
          <a:lstStyle/>
          <a:p>
            <a:pPr>
              <a:spcAft>
                <a:spcPts val="600"/>
              </a:spcAft>
            </a:pPr>
            <a:endParaRPr lang="de-DE" sz="1000" b="1" dirty="0"/>
          </a:p>
          <a:p>
            <a:pPr marL="0" indent="0">
              <a:spcAft>
                <a:spcPts val="600"/>
              </a:spcAft>
              <a:buNone/>
            </a:pPr>
            <a:r>
              <a:rPr lang="de-DE" sz="3200" b="1" dirty="0"/>
              <a:t>Wo sehen Sie Entwicklungsbedarf?</a:t>
            </a:r>
          </a:p>
          <a:p>
            <a:pPr>
              <a:spcAft>
                <a:spcPts val="600"/>
              </a:spcAft>
            </a:pPr>
            <a:endParaRPr lang="de-DE" sz="600" b="1" dirty="0"/>
          </a:p>
          <a:p>
            <a:pPr marL="0" indent="0">
              <a:buNone/>
            </a:pPr>
            <a:r>
              <a:rPr lang="de-DE" sz="2400" b="1" u="sng" dirty="0"/>
              <a:t>Inspiration aus dem Bildungsplan/gemeinsames Nachdenken: </a:t>
            </a:r>
            <a:endParaRPr lang="de-DE" sz="2400" u="sng" dirty="0"/>
          </a:p>
          <a:p>
            <a:pPr>
              <a:buFont typeface="Wingdings" panose="05000000000000000000" pitchFamily="2" charset="2"/>
              <a:buChar char="Ø"/>
            </a:pPr>
            <a:r>
              <a:rPr lang="de-DE" sz="2400" dirty="0"/>
              <a:t>Welche Inspirationen finden Sie im Bildungsplan/haben Sie füreinander? </a:t>
            </a:r>
          </a:p>
          <a:p>
            <a:pPr>
              <a:buFont typeface="Wingdings" panose="05000000000000000000" pitchFamily="2" charset="2"/>
              <a:buChar char="Ø"/>
            </a:pPr>
            <a:r>
              <a:rPr lang="de-DE" sz="2400" i="1" dirty="0"/>
              <a:t>Was würden Sie gern für sich/in Ihrem Team weiterdenken und -entwickeln? </a:t>
            </a:r>
          </a:p>
          <a:p>
            <a:pPr>
              <a:spcAft>
                <a:spcPts val="600"/>
              </a:spcAft>
            </a:pPr>
            <a:endParaRPr lang="de-DE" sz="3200" b="1" dirty="0"/>
          </a:p>
        </p:txBody>
      </p:sp>
      <p:sp>
        <p:nvSpPr>
          <p:cNvPr id="4" name="Rechteck 3">
            <a:extLst>
              <a:ext uri="{FF2B5EF4-FFF2-40B4-BE49-F238E27FC236}">
                <a16:creationId xmlns:a16="http://schemas.microsoft.com/office/drawing/2014/main" id="{38D5898B-CC13-99A0-59D4-CB8E4F9B3370}"/>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34430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6A537-17B4-B2A1-2096-E06B8A29019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2CFAE13-1D11-0FE4-A4D9-B8C354C0B9E5}"/>
              </a:ext>
            </a:extLst>
          </p:cNvPr>
          <p:cNvSpPr>
            <a:spLocks noGrp="1"/>
          </p:cNvSpPr>
          <p:nvPr>
            <p:ph type="title"/>
          </p:nvPr>
        </p:nvSpPr>
        <p:spPr>
          <a:xfrm>
            <a:off x="838200" y="365125"/>
            <a:ext cx="11107994" cy="1200329"/>
          </a:xfrm>
        </p:spPr>
        <p:txBody>
          <a:bodyPr>
            <a:normAutofit/>
          </a:bodyPr>
          <a:lstStyle/>
          <a:p>
            <a:r>
              <a:rPr lang="de-DE" sz="4000" b="1" dirty="0">
                <a:solidFill>
                  <a:srgbClr val="00C0DA"/>
                </a:solidFill>
                <a:latin typeface="Calibri" charset="0"/>
                <a:ea typeface="Calibri" charset="0"/>
                <a:cs typeface="Calibri" charset="0"/>
              </a:rPr>
              <a:t>Dokumentieren bzw. </a:t>
            </a:r>
            <a:br>
              <a:rPr lang="de-DE" sz="4000" b="1" dirty="0">
                <a:solidFill>
                  <a:srgbClr val="00C0DA"/>
                </a:solidFill>
                <a:latin typeface="Calibri" charset="0"/>
                <a:ea typeface="Calibri" charset="0"/>
                <a:cs typeface="Calibri" charset="0"/>
              </a:rPr>
            </a:br>
            <a:r>
              <a:rPr lang="de-DE" sz="4000" b="1" dirty="0">
                <a:solidFill>
                  <a:srgbClr val="00C0DA"/>
                </a:solidFill>
                <a:latin typeface="Calibri" charset="0"/>
                <a:ea typeface="Calibri" charset="0"/>
                <a:cs typeface="Calibri" charset="0"/>
              </a:rPr>
              <a:t>Entwicklungsgespräche führen </a:t>
            </a:r>
            <a:r>
              <a:rPr lang="de-DE" sz="3200" dirty="0">
                <a:solidFill>
                  <a:srgbClr val="000000"/>
                </a:solidFill>
                <a:latin typeface="Calibri" charset="0"/>
                <a:ea typeface="Calibri" charset="0"/>
                <a:cs typeface="Calibri" charset="0"/>
              </a:rPr>
              <a:t>(Bildungsplan, S. 25 u. 26)</a:t>
            </a:r>
            <a:endParaRPr lang="de-DE" sz="2400" b="1" dirty="0">
              <a:latin typeface="+mn-lt"/>
            </a:endParaRPr>
          </a:p>
        </p:txBody>
      </p:sp>
      <p:sp>
        <p:nvSpPr>
          <p:cNvPr id="3" name="Inhaltsplatzhalter 2">
            <a:extLst>
              <a:ext uri="{FF2B5EF4-FFF2-40B4-BE49-F238E27FC236}">
                <a16:creationId xmlns:a16="http://schemas.microsoft.com/office/drawing/2014/main" id="{6990B38B-F2AD-7D87-5CC3-14687E644FE3}"/>
              </a:ext>
            </a:extLst>
          </p:cNvPr>
          <p:cNvSpPr>
            <a:spLocks noGrp="1"/>
          </p:cNvSpPr>
          <p:nvPr>
            <p:ph idx="1"/>
          </p:nvPr>
        </p:nvSpPr>
        <p:spPr>
          <a:xfrm>
            <a:off x="838200" y="1565454"/>
            <a:ext cx="9818511" cy="4496679"/>
          </a:xfrm>
        </p:spPr>
        <p:txBody>
          <a:bodyPr>
            <a:normAutofit fontScale="92500" lnSpcReduction="10000"/>
          </a:bodyPr>
          <a:lstStyle/>
          <a:p>
            <a:pPr>
              <a:spcAft>
                <a:spcPts val="600"/>
              </a:spcAft>
            </a:pPr>
            <a:endParaRPr lang="de-DE" sz="1000" b="1" dirty="0"/>
          </a:p>
          <a:p>
            <a:pPr marL="0" indent="0">
              <a:spcAft>
                <a:spcPts val="600"/>
              </a:spcAft>
              <a:buNone/>
            </a:pPr>
            <a:r>
              <a:rPr lang="de-DE" sz="3200" b="1" dirty="0"/>
              <a:t>Wann </a:t>
            </a:r>
            <a:r>
              <a:rPr lang="de-DE" sz="3200" b="1" i="1" dirty="0"/>
              <a:t>dokumentieren</a:t>
            </a:r>
            <a:r>
              <a:rPr lang="de-DE" sz="3200" b="1" dirty="0"/>
              <a:t> Sie bislang </a:t>
            </a:r>
            <a:br>
              <a:rPr lang="de-DE" sz="3200" b="1" dirty="0"/>
            </a:br>
            <a:r>
              <a:rPr lang="de-DE" sz="3200" b="1" dirty="0"/>
              <a:t>(mit den Kindern)? </a:t>
            </a:r>
          </a:p>
          <a:p>
            <a:pPr marL="0" indent="0">
              <a:spcAft>
                <a:spcPts val="600"/>
              </a:spcAft>
              <a:buNone/>
            </a:pPr>
            <a:r>
              <a:rPr lang="de-DE" sz="3200" b="1" dirty="0"/>
              <a:t>Wie erfolgreich fühlen Sie sich </a:t>
            </a:r>
            <a:br>
              <a:rPr lang="de-DE" sz="3200" b="1" dirty="0"/>
            </a:br>
            <a:r>
              <a:rPr lang="de-DE" sz="3200" b="1" dirty="0"/>
              <a:t>damit? </a:t>
            </a:r>
          </a:p>
          <a:p>
            <a:pPr marL="0" indent="0">
              <a:spcAft>
                <a:spcPts val="600"/>
              </a:spcAft>
              <a:buNone/>
            </a:pPr>
            <a:r>
              <a:rPr lang="de-DE" sz="3200" b="1" dirty="0"/>
              <a:t>Wo sehen Sie Entwicklungsbedarf?</a:t>
            </a:r>
          </a:p>
          <a:p>
            <a:pPr>
              <a:spcAft>
                <a:spcPts val="600"/>
              </a:spcAft>
              <a:buFont typeface="Wingdings" panose="05000000000000000000" pitchFamily="2" charset="2"/>
              <a:buChar char="Ø"/>
            </a:pPr>
            <a:r>
              <a:rPr lang="de-DE" b="1" i="1" dirty="0"/>
              <a:t>Oder: Bildungs- und Entwicklungsgespräche</a:t>
            </a:r>
          </a:p>
          <a:p>
            <a:pPr>
              <a:spcAft>
                <a:spcPts val="600"/>
              </a:spcAft>
              <a:buFont typeface="Wingdings" panose="05000000000000000000" pitchFamily="2" charset="2"/>
              <a:buChar char="Ø"/>
            </a:pPr>
            <a:r>
              <a:rPr lang="de-DE" b="1" i="1" dirty="0"/>
              <a:t>Oder: Datenschutz</a:t>
            </a:r>
          </a:p>
          <a:p>
            <a:pPr marL="457200" indent="-457200">
              <a:spcAft>
                <a:spcPts val="600"/>
              </a:spcAft>
              <a:buFont typeface="Wingdings" panose="05000000000000000000" pitchFamily="2" charset="2"/>
              <a:buChar char="à"/>
            </a:pPr>
            <a:r>
              <a:rPr lang="de-DE" dirty="0">
                <a:sym typeface="Wingdings" panose="05000000000000000000" pitchFamily="2" charset="2"/>
              </a:rPr>
              <a:t>Methodischer Austausch</a:t>
            </a:r>
            <a:endParaRPr lang="de-DE" dirty="0">
              <a:highlight>
                <a:srgbClr val="FFFF00"/>
              </a:highlight>
              <a:sym typeface="Wingdings" panose="05000000000000000000" pitchFamily="2" charset="2"/>
            </a:endParaRPr>
          </a:p>
          <a:p>
            <a:pPr>
              <a:spcAft>
                <a:spcPts val="600"/>
              </a:spcAft>
            </a:pPr>
            <a:endParaRPr lang="de-DE" dirty="0">
              <a:highlight>
                <a:srgbClr val="FFFF00"/>
              </a:highlight>
            </a:endParaRPr>
          </a:p>
        </p:txBody>
      </p:sp>
      <p:sp>
        <p:nvSpPr>
          <p:cNvPr id="4" name="Rechteck 3">
            <a:extLst>
              <a:ext uri="{FF2B5EF4-FFF2-40B4-BE49-F238E27FC236}">
                <a16:creationId xmlns:a16="http://schemas.microsoft.com/office/drawing/2014/main" id="{D4DC56B8-C80B-841E-03AA-756AA100A524}"/>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91207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AF772-F5FF-C6C0-89B1-D7E27CEE569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4D9AC77-6680-0BD0-F8A2-04D695E13FE6}"/>
              </a:ext>
            </a:extLst>
          </p:cNvPr>
          <p:cNvSpPr>
            <a:spLocks noGrp="1"/>
          </p:cNvSpPr>
          <p:nvPr>
            <p:ph type="title"/>
          </p:nvPr>
        </p:nvSpPr>
        <p:spPr>
          <a:xfrm>
            <a:off x="838199" y="402004"/>
            <a:ext cx="10328031" cy="1100259"/>
          </a:xfrm>
        </p:spPr>
        <p:txBody>
          <a:bodyPr>
            <a:normAutofit/>
          </a:bodyPr>
          <a:lstStyle/>
          <a:p>
            <a:r>
              <a:rPr lang="de-DE" sz="4000" b="1" dirty="0">
                <a:solidFill>
                  <a:srgbClr val="00C0DA"/>
                </a:solidFill>
                <a:latin typeface="Calibri" charset="0"/>
                <a:ea typeface="Calibri" charset="0"/>
                <a:cs typeface="Calibri" charset="0"/>
              </a:rPr>
              <a:t>Was heute bearbeitet wurde …</a:t>
            </a:r>
          </a:p>
        </p:txBody>
      </p:sp>
      <p:sp>
        <p:nvSpPr>
          <p:cNvPr id="3" name="Inhaltsplatzhalter 2">
            <a:extLst>
              <a:ext uri="{FF2B5EF4-FFF2-40B4-BE49-F238E27FC236}">
                <a16:creationId xmlns:a16="http://schemas.microsoft.com/office/drawing/2014/main" id="{0E139555-83D8-F419-D023-7ABD19503139}"/>
              </a:ext>
            </a:extLst>
          </p:cNvPr>
          <p:cNvSpPr>
            <a:spLocks noGrp="1"/>
          </p:cNvSpPr>
          <p:nvPr>
            <p:ph idx="1"/>
          </p:nvPr>
        </p:nvSpPr>
        <p:spPr>
          <a:xfrm>
            <a:off x="838200" y="1723292"/>
            <a:ext cx="10960510" cy="3974123"/>
          </a:xfrm>
        </p:spPr>
        <p:txBody>
          <a:bodyPr>
            <a:normAutofit/>
          </a:bodyPr>
          <a:lstStyle/>
          <a:p>
            <a:pPr>
              <a:buFont typeface="Wingdings" panose="05000000000000000000" pitchFamily="2" charset="2"/>
              <a:buChar char="Ø"/>
            </a:pPr>
            <a:r>
              <a:rPr lang="de-DE" dirty="0"/>
              <a:t>Wurden die Fragen beantwortet? Ggf. noch offene Fragen klären …</a:t>
            </a:r>
          </a:p>
          <a:p>
            <a:pPr marL="1143000" lvl="1" indent="-457200">
              <a:buFont typeface="Wingdings" panose="05000000000000000000" pitchFamily="2" charset="2"/>
              <a:buChar char="Ø"/>
            </a:pPr>
            <a:endParaRPr lang="de-DE" sz="1200" dirty="0"/>
          </a:p>
          <a:p>
            <a:pPr marL="1143000" lvl="1" indent="-457200">
              <a:buFont typeface="Wingdings" panose="05000000000000000000" pitchFamily="2" charset="2"/>
              <a:buChar char="Ø"/>
            </a:pPr>
            <a:endParaRPr lang="de-DE" sz="1200" dirty="0"/>
          </a:p>
          <a:p>
            <a:pPr>
              <a:buFont typeface="Wingdings" panose="05000000000000000000" pitchFamily="2" charset="2"/>
              <a:buChar char="Ø"/>
            </a:pPr>
            <a:r>
              <a:rPr lang="de-DE" dirty="0"/>
              <a:t>Persönliche Einschätzung: </a:t>
            </a:r>
            <a:r>
              <a:rPr lang="de-DE" b="1" dirty="0"/>
              <a:t>Wie es für mich und in meinem Team weitergehen soll …</a:t>
            </a:r>
            <a:endParaRPr lang="de-DE" dirty="0"/>
          </a:p>
          <a:p>
            <a:pPr marL="0" indent="0">
              <a:buNone/>
            </a:pPr>
            <a:r>
              <a:rPr lang="de-DE" dirty="0"/>
              <a:t>	– Murmelgruppen oder Lerntagebuch </a:t>
            </a:r>
          </a:p>
          <a:p>
            <a:pPr marL="0" indent="0">
              <a:buNone/>
            </a:pPr>
            <a:br>
              <a:rPr lang="de-DE" dirty="0"/>
            </a:br>
            <a:endParaRPr lang="de-DE" sz="1200" b="1" dirty="0"/>
          </a:p>
          <a:p>
            <a:pPr>
              <a:buFont typeface="Wingdings" panose="05000000000000000000" pitchFamily="2" charset="2"/>
              <a:buChar char="Ø"/>
            </a:pPr>
            <a:r>
              <a:rPr lang="de-DE" dirty="0"/>
              <a:t>Was ich zur Gestaltung der Tages/der Zusammenarbeit sagen will: </a:t>
            </a:r>
            <a:r>
              <a:rPr lang="de-DE" b="1" dirty="0"/>
              <a:t>Feedback.</a:t>
            </a:r>
          </a:p>
        </p:txBody>
      </p:sp>
      <p:sp>
        <p:nvSpPr>
          <p:cNvPr id="6" name="Rechteck 5">
            <a:extLst>
              <a:ext uri="{FF2B5EF4-FFF2-40B4-BE49-F238E27FC236}">
                <a16:creationId xmlns:a16="http://schemas.microsoft.com/office/drawing/2014/main" id="{E00D49D0-9E4C-2876-69C7-6AE7B388ABD7}"/>
              </a:ext>
            </a:extLst>
          </p:cNvPr>
          <p:cNvSpPr/>
          <p:nvPr/>
        </p:nvSpPr>
        <p:spPr>
          <a:xfrm>
            <a:off x="11798710" y="0"/>
            <a:ext cx="393290" cy="2758440"/>
          </a:xfrm>
          <a:prstGeom prst="rect">
            <a:avLst/>
          </a:prstGeom>
          <a:solidFill>
            <a:srgbClr val="00C0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07817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4FA47C22-C2CF-E96A-DD15-4AB3D03653B6}"/>
              </a:ext>
            </a:extLst>
          </p:cNvPr>
          <p:cNvPicPr>
            <a:picLocks noChangeAspect="1"/>
          </p:cNvPicPr>
          <p:nvPr/>
        </p:nvPicPr>
        <p:blipFill>
          <a:blip r:embed="rId3"/>
          <a:stretch>
            <a:fillRect/>
          </a:stretch>
        </p:blipFill>
        <p:spPr>
          <a:xfrm>
            <a:off x="3882172" y="4904727"/>
            <a:ext cx="1426428" cy="1437194"/>
          </a:xfrm>
          <a:prstGeom prst="rect">
            <a:avLst/>
          </a:prstGeom>
        </p:spPr>
      </p:pic>
      <p:pic>
        <p:nvPicPr>
          <p:cNvPr id="10" name="Grafik 9" descr="Ein Bild, das Text, Person, Kleidung, Screenshot enthält.&#10;&#10;KI-generierte Inhalte können fehlerhaft sein.">
            <a:extLst>
              <a:ext uri="{FF2B5EF4-FFF2-40B4-BE49-F238E27FC236}">
                <a16:creationId xmlns:a16="http://schemas.microsoft.com/office/drawing/2014/main" id="{F1131E94-EECB-E16E-0647-56BFE434D5B4}"/>
              </a:ext>
            </a:extLst>
          </p:cNvPr>
          <p:cNvPicPr>
            <a:picLocks noChangeAspect="1"/>
          </p:cNvPicPr>
          <p:nvPr/>
        </p:nvPicPr>
        <p:blipFill>
          <a:blip r:embed="rId4"/>
          <a:stretch>
            <a:fillRect/>
          </a:stretch>
        </p:blipFill>
        <p:spPr>
          <a:xfrm>
            <a:off x="6758706" y="1765444"/>
            <a:ext cx="5344882" cy="2765368"/>
          </a:xfrm>
          <a:prstGeom prst="rect">
            <a:avLst/>
          </a:prstGeom>
        </p:spPr>
      </p:pic>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xfrm>
            <a:off x="838200" y="295365"/>
            <a:ext cx="10515600" cy="1325563"/>
          </a:xfrm>
        </p:spPr>
        <p:txBody>
          <a:bodyPr>
            <a:normAutofit/>
          </a:bodyPr>
          <a:lstStyle/>
          <a:p>
            <a:r>
              <a:rPr lang="de-DE" sz="3600" b="1" dirty="0">
                <a:latin typeface="Calibri" charset="0"/>
                <a:ea typeface="Calibri" charset="0"/>
                <a:cs typeface="Calibri" charset="0"/>
              </a:rPr>
              <a:t>Weitere kostenfreie Angebote zum Bildungsplan </a:t>
            </a:r>
            <a:br>
              <a:rPr lang="de-DE" sz="3600" b="1" dirty="0">
                <a:latin typeface="Calibri" charset="0"/>
                <a:ea typeface="Calibri" charset="0"/>
                <a:cs typeface="Calibri" charset="0"/>
              </a:rPr>
            </a:br>
            <a:r>
              <a:rPr lang="de-DE" sz="3600" b="1" dirty="0">
                <a:latin typeface="Calibri" charset="0"/>
                <a:ea typeface="Calibri" charset="0"/>
                <a:cs typeface="Calibri" charset="0"/>
              </a:rPr>
              <a:t>auf der Website: </a:t>
            </a:r>
            <a:r>
              <a:rPr lang="de-DE" sz="3600" dirty="0">
                <a:latin typeface="Calibri" charset="0"/>
                <a:ea typeface="Calibri" charset="0"/>
                <a:cs typeface="Calibri" charset="0"/>
              </a:rPr>
              <a:t>bildungsplan-brandenburg.de</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1" y="1825625"/>
            <a:ext cx="5962650" cy="4847024"/>
          </a:xfrm>
        </p:spPr>
        <p:txBody>
          <a:bodyPr>
            <a:normAutofit/>
          </a:bodyPr>
          <a:lstStyle/>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
        <p:nvSpPr>
          <p:cNvPr id="4" name="Google Shape;387;p27">
            <a:extLst>
              <a:ext uri="{FF2B5EF4-FFF2-40B4-BE49-F238E27FC236}">
                <a16:creationId xmlns:a16="http://schemas.microsoft.com/office/drawing/2014/main" id="{6ECE1683-DAB8-FD7F-5354-660E62AAA751}"/>
              </a:ext>
            </a:extLst>
          </p:cNvPr>
          <p:cNvSpPr txBox="1">
            <a:spLocks/>
          </p:cNvSpPr>
          <p:nvPr/>
        </p:nvSpPr>
        <p:spPr>
          <a:xfrm>
            <a:off x="838199" y="2009832"/>
            <a:ext cx="5498055" cy="2765367"/>
          </a:xfrm>
          <a:prstGeom prst="rect">
            <a:avLst/>
          </a:prstGeom>
          <a:noFill/>
          <a:ln>
            <a:noFill/>
          </a:ln>
        </p:spPr>
        <p:txBody>
          <a:bodyPr spcFirstLastPara="1" vert="horz" wrap="square" lIns="91425" tIns="45700" rIns="91425" bIns="45700" rtlCol="0" anchor="t" anchorCtr="0">
            <a:normAutofit fontScale="70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buClr>
                <a:schemeClr val="dk1"/>
              </a:buClr>
              <a:buSzPct val="100000"/>
            </a:pPr>
            <a:r>
              <a:rPr lang="de-DE" dirty="0">
                <a:latin typeface="Calibri" panose="020F0502020204030204" pitchFamily="34" charset="0"/>
                <a:ea typeface="Calibri" panose="020F0502020204030204" pitchFamily="34" charset="0"/>
                <a:cs typeface="Calibri" panose="020F0502020204030204" pitchFamily="34" charset="0"/>
              </a:rPr>
              <a:t>Registrierungs- und Anmeldemöglichkeit</a:t>
            </a:r>
          </a:p>
          <a:p>
            <a:pPr>
              <a:lnSpc>
                <a:spcPct val="100000"/>
              </a:lnSpc>
              <a:spcBef>
                <a:spcPts val="0"/>
              </a:spcBef>
              <a:spcAft>
                <a:spcPts val="1200"/>
              </a:spcAft>
              <a:buClr>
                <a:schemeClr val="dk1"/>
              </a:buClr>
              <a:buSzPct val="100000"/>
            </a:pPr>
            <a:r>
              <a:rPr lang="de-DE" b="1" dirty="0">
                <a:latin typeface="Calibri" panose="020F0502020204030204" pitchFamily="34" charset="0"/>
                <a:ea typeface="Calibri" panose="020F0502020204030204" pitchFamily="34" charset="0"/>
                <a:cs typeface="Calibri" panose="020F0502020204030204" pitchFamily="34" charset="0"/>
              </a:rPr>
              <a:t>Fortbildungskalender</a:t>
            </a:r>
            <a:r>
              <a:rPr lang="de-DE" dirty="0">
                <a:latin typeface="Calibri" panose="020F0502020204030204" pitchFamily="34" charset="0"/>
                <a:ea typeface="Calibri" panose="020F0502020204030204" pitchFamily="34" charset="0"/>
                <a:cs typeface="Calibri" panose="020F0502020204030204" pitchFamily="34" charset="0"/>
              </a:rPr>
              <a:t> für verschiedene Fortbildungen zum Bildungsplan – online &amp; Präsenz zu Grundlagen, Alltagssituationen + Bildungsbereichen</a:t>
            </a:r>
          </a:p>
          <a:p>
            <a:pPr>
              <a:lnSpc>
                <a:spcPct val="100000"/>
              </a:lnSpc>
              <a:spcBef>
                <a:spcPts val="0"/>
              </a:spcBef>
              <a:spcAft>
                <a:spcPts val="1200"/>
              </a:spcAft>
              <a:buClr>
                <a:schemeClr val="dk1"/>
              </a:buClr>
              <a:buSzPct val="100000"/>
            </a:pPr>
            <a:r>
              <a:rPr lang="de-DE" b="1" dirty="0">
                <a:latin typeface="Calibri" panose="020F0502020204030204" pitchFamily="34" charset="0"/>
                <a:ea typeface="Calibri" panose="020F0502020204030204" pitchFamily="34" charset="0"/>
                <a:cs typeface="Calibri" panose="020F0502020204030204" pitchFamily="34" charset="0"/>
              </a:rPr>
              <a:t>Begleitmaterialien</a:t>
            </a:r>
            <a:r>
              <a:rPr lang="de-DE" dirty="0">
                <a:latin typeface="Calibri" panose="020F0502020204030204" pitchFamily="34" charset="0"/>
                <a:ea typeface="Calibri" panose="020F0502020204030204" pitchFamily="34" charset="0"/>
                <a:cs typeface="Calibri" panose="020F0502020204030204" pitchFamily="34" charset="0"/>
              </a:rPr>
              <a:t> zum Bildungsplan zum Download und Anschauen</a:t>
            </a:r>
          </a:p>
          <a:p>
            <a:pPr>
              <a:lnSpc>
                <a:spcPct val="100000"/>
              </a:lnSpc>
              <a:spcBef>
                <a:spcPts val="0"/>
              </a:spcBef>
              <a:spcAft>
                <a:spcPts val="1200"/>
              </a:spcAft>
              <a:buClr>
                <a:schemeClr val="dk1"/>
              </a:buClr>
              <a:buSzPct val="100000"/>
            </a:pPr>
            <a:r>
              <a:rPr lang="de-DE" b="1" dirty="0">
                <a:latin typeface="Calibri" panose="020F0502020204030204" pitchFamily="34" charset="0"/>
                <a:ea typeface="Calibri" panose="020F0502020204030204" pitchFamily="34" charset="0"/>
                <a:cs typeface="Calibri" panose="020F0502020204030204" pitchFamily="34" charset="0"/>
              </a:rPr>
              <a:t>Kontaktmöglichkeit</a:t>
            </a:r>
            <a:r>
              <a:rPr lang="de-DE" dirty="0">
                <a:latin typeface="Calibri" panose="020F0502020204030204" pitchFamily="34" charset="0"/>
                <a:ea typeface="Calibri" panose="020F0502020204030204" pitchFamily="34" charset="0"/>
                <a:cs typeface="Calibri" panose="020F0502020204030204" pitchFamily="34" charset="0"/>
              </a:rPr>
              <a:t> bei Fragen zu Fortbildungen</a:t>
            </a:r>
            <a:endParaRPr lang="de-DE" sz="3200" dirty="0"/>
          </a:p>
          <a:p>
            <a:pPr>
              <a:buClr>
                <a:schemeClr val="dk1"/>
              </a:buClr>
              <a:buSzPct val="100000"/>
            </a:pPr>
            <a:endParaRPr lang="de-DE" sz="3200" dirty="0"/>
          </a:p>
        </p:txBody>
      </p:sp>
      <p:sp>
        <p:nvSpPr>
          <p:cNvPr id="11" name="Textfeld 10">
            <a:extLst>
              <a:ext uri="{FF2B5EF4-FFF2-40B4-BE49-F238E27FC236}">
                <a16:creationId xmlns:a16="http://schemas.microsoft.com/office/drawing/2014/main" id="{3199D8D6-6F37-163D-59C2-9E45B774CDB9}"/>
              </a:ext>
            </a:extLst>
          </p:cNvPr>
          <p:cNvSpPr txBox="1"/>
          <p:nvPr/>
        </p:nvSpPr>
        <p:spPr>
          <a:xfrm rot="21088040">
            <a:off x="1670235" y="5023159"/>
            <a:ext cx="2825109" cy="1200329"/>
          </a:xfrm>
          <a:prstGeom prst="rect">
            <a:avLst/>
          </a:prstGeom>
          <a:noFill/>
        </p:spPr>
        <p:txBody>
          <a:bodyPr wrap="square" rtlCol="0">
            <a:spAutoFit/>
          </a:bodyPr>
          <a:lstStyle/>
          <a:p>
            <a:r>
              <a:rPr lang="de-DE" sz="2400" dirty="0">
                <a:latin typeface="Calibri" panose="020F0502020204030204" pitchFamily="34" charset="0"/>
                <a:ea typeface="Calibri" panose="020F0502020204030204" pitchFamily="34" charset="0"/>
                <a:cs typeface="Calibri" panose="020F0502020204030204" pitchFamily="34" charset="0"/>
              </a:rPr>
              <a:t>Scannen, um zur Website zu gelangen!</a:t>
            </a:r>
          </a:p>
        </p:txBody>
      </p:sp>
    </p:spTree>
    <p:extLst>
      <p:ext uri="{BB962C8B-B14F-4D97-AF65-F5344CB8AC3E}">
        <p14:creationId xmlns:p14="http://schemas.microsoft.com/office/powerpoint/2010/main" val="2086041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E1AA28-C4F8-D1A4-B43F-74D71DFAF647}"/>
              </a:ext>
            </a:extLst>
          </p:cNvPr>
          <p:cNvSpPr>
            <a:spLocks noGrp="1"/>
          </p:cNvSpPr>
          <p:nvPr>
            <p:ph type="title"/>
          </p:nvPr>
        </p:nvSpPr>
        <p:spPr>
          <a:xfrm>
            <a:off x="1683170" y="2217827"/>
            <a:ext cx="8825659" cy="1981200"/>
          </a:xfrm>
        </p:spPr>
        <p:txBody>
          <a:bodyPr/>
          <a:lstStyle/>
          <a:p>
            <a:pPr algn="ctr"/>
            <a:r>
              <a:rPr lang="de-DE" b="1" dirty="0">
                <a:solidFill>
                  <a:srgbClr val="00C0DA"/>
                </a:solidFill>
              </a:rPr>
              <a:t>Danke!</a:t>
            </a:r>
          </a:p>
        </p:txBody>
      </p:sp>
      <p:sp>
        <p:nvSpPr>
          <p:cNvPr id="3" name="Textplatzhalter 2">
            <a:extLst>
              <a:ext uri="{FF2B5EF4-FFF2-40B4-BE49-F238E27FC236}">
                <a16:creationId xmlns:a16="http://schemas.microsoft.com/office/drawing/2014/main" id="{5B44C2A1-6370-CE07-AC86-E0BA4A828846}"/>
              </a:ext>
            </a:extLst>
          </p:cNvPr>
          <p:cNvSpPr>
            <a:spLocks noGrp="1"/>
          </p:cNvSpPr>
          <p:nvPr>
            <p:ph type="body" sz="half" idx="2"/>
          </p:nvPr>
        </p:nvSpPr>
        <p:spPr>
          <a:xfrm>
            <a:off x="1683169" y="2620880"/>
            <a:ext cx="8825659" cy="2362200"/>
          </a:xfrm>
        </p:spPr>
        <p:txBody>
          <a:bodyPr>
            <a:normAutofit/>
          </a:bodyPr>
          <a:lstStyle/>
          <a:p>
            <a:pPr marL="0" lvl="0" indent="0" algn="ctr" rtl="0">
              <a:lnSpc>
                <a:spcPct val="90000"/>
              </a:lnSpc>
              <a:spcBef>
                <a:spcPts val="1000"/>
              </a:spcBef>
              <a:spcAft>
                <a:spcPts val="0"/>
              </a:spcAft>
              <a:buSzPts val="1800"/>
              <a:buNone/>
            </a:pPr>
            <a:r>
              <a:rPr lang="de-DE" sz="2400" dirty="0"/>
              <a:t>Vielen Dank für Ihre und eure Aufmerksamkeit und frohes Schaffen mit dem Bildungsplan!</a:t>
            </a:r>
          </a:p>
        </p:txBody>
      </p:sp>
    </p:spTree>
    <p:extLst>
      <p:ext uri="{BB962C8B-B14F-4D97-AF65-F5344CB8AC3E}">
        <p14:creationId xmlns:p14="http://schemas.microsoft.com/office/powerpoint/2010/main" val="396156614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F8A01FCADD1D24EBF5639A24D77F94A" ma:contentTypeVersion="19" ma:contentTypeDescription="Ein neues Dokument erstellen." ma:contentTypeScope="" ma:versionID="1f903d2623e8a5a673a1793d8831edd6">
  <xsd:schema xmlns:xsd="http://www.w3.org/2001/XMLSchema" xmlns:xs="http://www.w3.org/2001/XMLSchema" xmlns:p="http://schemas.microsoft.com/office/2006/metadata/properties" xmlns:ns2="4483d124-32de-47e9-89a5-3c9f48c62a64" xmlns:ns3="83569f19-8c1d-41b4-bb5b-bc61d4c53846" targetNamespace="http://schemas.microsoft.com/office/2006/metadata/properties" ma:root="true" ma:fieldsID="db74a668fd8d892862e04b73a3aec638" ns2:_="" ns3:_="">
    <xsd:import namespace="4483d124-32de-47e9-89a5-3c9f48c62a64"/>
    <xsd:import namespace="83569f19-8c1d-41b4-bb5b-bc61d4c5384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_Flow_SignoffStatu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83d124-32de-47e9-89a5-3c9f48c62a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_Flow_SignoffStatus" ma:index="11" nillable="true" ma:displayName="Status Unterschrift" ma:internalName="Status_x0020_Unterschrift">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ierungen" ma:readOnly="false" ma:fieldId="{5cf76f15-5ced-4ddc-b409-7134ff3c332f}" ma:taxonomyMulti="true" ma:sspId="5230f095-131b-4bb4-a49f-2949a93d51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569f19-8c1d-41b4-bb5b-bc61d4c53846" elementFormDefault="qualified">
    <xsd:import namespace="http://schemas.microsoft.com/office/2006/documentManagement/types"/>
    <xsd:import namespace="http://schemas.microsoft.com/office/infopath/2007/PartnerControls"/>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element name="TaxCatchAll" ma:index="24" nillable="true" ma:displayName="Taxonomy Catch All Column" ma:hidden="true" ma:list="{ed57ba41-05c1-4456-96cd-56a0fab62a94}" ma:internalName="TaxCatchAll" ma:showField="CatchAllData" ma:web="83569f19-8c1d-41b4-bb5b-bc61d4c538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DE22F2-24B8-4341-98F1-B24AC28E6B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83d124-32de-47e9-89a5-3c9f48c62a64"/>
    <ds:schemaRef ds:uri="83569f19-8c1d-41b4-bb5b-bc61d4c538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30B7CE-CE78-4999-97EF-40C71C6ED4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3553</Words>
  <Application>Microsoft Office PowerPoint</Application>
  <PresentationFormat>Breitbild</PresentationFormat>
  <Paragraphs>316</Paragraphs>
  <Slides>25</Slides>
  <Notes>24</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25</vt:i4>
      </vt:variant>
    </vt:vector>
  </HeadingPairs>
  <TitlesOfParts>
    <vt:vector size="32" baseType="lpstr">
      <vt:lpstr>Aptos</vt:lpstr>
      <vt:lpstr>Aptos Display</vt:lpstr>
      <vt:lpstr>Arial</vt:lpstr>
      <vt:lpstr>Calibri</vt:lpstr>
      <vt:lpstr>Symbol</vt:lpstr>
      <vt:lpstr>Wingdings</vt:lpstr>
      <vt:lpstr>Office</vt:lpstr>
      <vt:lpstr>Brandenburger Bildungsplan Grundlagen pädagogischer Arbeit </vt:lpstr>
      <vt:lpstr>Guten Tag! </vt:lpstr>
      <vt:lpstr>Beobachten und Dokumentieren</vt:lpstr>
      <vt:lpstr>Inhaltsverzeichnis</vt:lpstr>
      <vt:lpstr>PowerPoint-Präsentation</vt:lpstr>
      <vt:lpstr>PowerPoint-Präsentation</vt:lpstr>
      <vt:lpstr>PowerPoint-Präsentation</vt:lpstr>
      <vt:lpstr>Zentrale Aspekte  Beobachten &amp; Dokumentieren (laut Bildungsplan, S. 21-26)</vt:lpstr>
      <vt:lpstr>1. Prozessorientiert beobachten  (Bildungsplan 2024, S. 22-23)</vt:lpstr>
      <vt:lpstr>Prozessorientiert beobachten ein Beispiel:</vt:lpstr>
      <vt:lpstr>2. Entwicklungsstände &amp; Kompetenzen erfassen     (Bildungsplan 2024, S. 24-25)</vt:lpstr>
      <vt:lpstr>Entwicklung von Kindern verläuft  nicht linear und nicht gleichzeitig</vt:lpstr>
      <vt:lpstr>2. Entwicklungsstände &amp; Kompetenzen erfassen I      (Bildungsplan 2024, S. 24-25) </vt:lpstr>
      <vt:lpstr>2. Entwicklungsstände &amp; Kompetenzen erfassen II      (Bildungsplan 2024, S. 24-25)</vt:lpstr>
      <vt:lpstr>Screening-Verfahren (normativ)</vt:lpstr>
      <vt:lpstr>Responsivität bewusst machen I </vt:lpstr>
      <vt:lpstr>Responsivität bewusst machen II</vt:lpstr>
      <vt:lpstr>Beobachten &amp; Planen (Bildungsplan, S. 22-25)</vt:lpstr>
      <vt:lpstr>Beobachten &amp; Planen (Bildungsplan, S. 22-25)</vt:lpstr>
      <vt:lpstr>Beobachten &amp; Planen (Bildungsplan, S. 22-25)</vt:lpstr>
      <vt:lpstr>Beobachten &amp; Planen (Bildungsplan, S. 22-25)</vt:lpstr>
      <vt:lpstr>Dokumentieren bzw.  Entwicklungsgespräche führen (Bildungsplan, S. 25 u. 26)</vt:lpstr>
      <vt:lpstr>Was heute bearbeitet wurde …</vt:lpstr>
      <vt:lpstr>Weitere kostenfreie Angebote zum Bildungsplan  auf der Website: bildungsplan-brandenburg.de</vt:lpstr>
      <vt:lpstr>Danke!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Vorlage_PPP_Grundlagen</dc:title>
  <dc:creator>Bianka Pergande</dc:creator>
  <cp:lastModifiedBy>bildungsplan-brandenburg@iffe.de</cp:lastModifiedBy>
  <cp:revision>252</cp:revision>
  <cp:lastPrinted>2024-09-16T11:49:40Z</cp:lastPrinted>
  <dcterms:created xsi:type="dcterms:W3CDTF">2020-11-24T13:22:07Z</dcterms:created>
  <dcterms:modified xsi:type="dcterms:W3CDTF">2026-09-29T09:58:27Z</dcterms:modified>
</cp:coreProperties>
</file>