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Lst>
  <p:notesMasterIdLst>
    <p:notesMasterId r:id="rId27"/>
  </p:notesMasterIdLst>
  <p:sldIdLst>
    <p:sldId id="1252" r:id="rId4"/>
    <p:sldId id="1192" r:id="rId5"/>
    <p:sldId id="1182" r:id="rId6"/>
    <p:sldId id="1058" r:id="rId7"/>
    <p:sldId id="1130" r:id="rId8"/>
    <p:sldId id="1271" r:id="rId9"/>
    <p:sldId id="1226" r:id="rId10"/>
    <p:sldId id="1196" r:id="rId11"/>
    <p:sldId id="1256" r:id="rId12"/>
    <p:sldId id="1257" r:id="rId13"/>
    <p:sldId id="1264" r:id="rId14"/>
    <p:sldId id="1258" r:id="rId15"/>
    <p:sldId id="1265" r:id="rId16"/>
    <p:sldId id="1260" r:id="rId17"/>
    <p:sldId id="1261" r:id="rId18"/>
    <p:sldId id="1262" r:id="rId19"/>
    <p:sldId id="1267" r:id="rId20"/>
    <p:sldId id="1266" r:id="rId21"/>
    <p:sldId id="1181" r:id="rId22"/>
    <p:sldId id="1180" r:id="rId23"/>
    <p:sldId id="307" r:id="rId24"/>
    <p:sldId id="301" r:id="rId25"/>
    <p:sldId id="1134" r:id="rId2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252"/>
            <p14:sldId id="1192"/>
            <p14:sldId id="1182"/>
            <p14:sldId id="1058"/>
            <p14:sldId id="1130"/>
            <p14:sldId id="1271"/>
            <p14:sldId id="1226"/>
            <p14:sldId id="1196"/>
            <p14:sldId id="1256"/>
            <p14:sldId id="1257"/>
            <p14:sldId id="1264"/>
            <p14:sldId id="1258"/>
            <p14:sldId id="1265"/>
            <p14:sldId id="1260"/>
            <p14:sldId id="1261"/>
            <p14:sldId id="1262"/>
            <p14:sldId id="1267"/>
            <p14:sldId id="1266"/>
            <p14:sldId id="1181"/>
            <p14:sldId id="1180"/>
            <p14:sldId id="307"/>
            <p14:sldId id="301"/>
            <p14:sldId id="113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C716"/>
    <a:srgbClr val="008298"/>
    <a:srgbClr val="F8C522"/>
    <a:srgbClr val="E8881E"/>
    <a:srgbClr val="D91E57"/>
    <a:srgbClr val="AACC3A"/>
    <a:srgbClr val="EFF4F9"/>
    <a:srgbClr val="7F8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68" autoAdjust="0"/>
    <p:restoredTop sz="57869" autoAdjust="0"/>
  </p:normalViewPr>
  <p:slideViewPr>
    <p:cSldViewPr snapToGrid="0" snapToObjects="1">
      <p:cViewPr varScale="1">
        <p:scale>
          <a:sx n="64" d="100"/>
          <a:sy n="64" d="100"/>
        </p:scale>
        <p:origin x="2130" y="48"/>
      </p:cViewPr>
      <p:guideLst/>
    </p:cSldViewPr>
  </p:slideViewPr>
  <p:outlineViewPr>
    <p:cViewPr>
      <p:scale>
        <a:sx n="33" d="100"/>
        <a:sy n="33" d="100"/>
      </p:scale>
      <p:origin x="0" y="-59958"/>
    </p:cViewPr>
  </p:outlineViewPr>
  <p:notesTextViewPr>
    <p:cViewPr>
      <p:scale>
        <a:sx n="1" d="1"/>
        <a:sy n="1" d="1"/>
      </p:scale>
      <p:origin x="0" y="0"/>
    </p:cViewPr>
  </p:notesTextViewPr>
  <p:notesViewPr>
    <p:cSldViewPr snapToGrid="0" snapToObject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D8DF9-BBC7-4817-B501-46A748C1613B}" type="datetimeFigureOut">
              <a:rPr lang="de-DE" smtClean="0"/>
              <a:t>02.10.2026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Verstehen Sie diesen Foliensatz gerne als ‚Bausatz‘, aus dem Sie jene Folien auswählen, die für Sie und Ihr Team aktuell hilfreich sind.</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233560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i="0" kern="100" baseline="0" dirty="0">
                <a:effectLst/>
                <a:latin typeface="Aptos" panose="020B0004020202020204" pitchFamily="34" charset="0"/>
                <a:ea typeface="Aptos" panose="020B0004020202020204" pitchFamily="34" charset="0"/>
                <a:cs typeface="Times New Roman" panose="02020603050405020304" pitchFamily="18" charset="0"/>
                <a:sym typeface="Wingdings" pitchFamily="2" charset="2"/>
              </a:rPr>
              <a:t> </a:t>
            </a:r>
            <a:r>
              <a:rPr lang="de-DE" sz="1200" i="0" baseline="0" dirty="0">
                <a:sym typeface="Wingdings"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t>Um gut miteinander in die Arbeit zu kommen ist es hilfreich, sich am Anfang etwas Zeit für das gemeinsame Ankommen zu nehmen.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sym typeface="Wingdings"/>
              </a:rPr>
              <a:t>Das gilt auch für Gruppen, die sich bereits gut kennen.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DE" dirty="0">
              <a:sym typeface="Wingdings"/>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sym typeface="Wingdings"/>
              </a:rPr>
              <a:t>Eine Möglichkeit ist über Fragen in den Tag zu starten. Es gibt sehr viele Fragen, die sich für das gemeinsame Ankommen eignen.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sym typeface="Wingdings"/>
              </a:rPr>
              <a:t>Wählen Sie die Fragen passend zur Gruppe und/oder zum Thema. Hier ein paar Beispiele: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ym typeface="Wingdings"/>
              </a:rPr>
              <a:t>Was war das Erste, an das Du heute Morgen gedacht hast?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ym typeface="Wingdings"/>
              </a:rPr>
              <a:t>Wie hoch ist Dein Energielevel (1-10%) in diesem Augenblick?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ym typeface="Wingdings"/>
              </a:rPr>
              <a:t>Was erhoffst Du Dir vom heutigen Arbeitstreffen/Workshop/Seminar?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ym typeface="Wingdings"/>
              </a:rPr>
              <a:t>Was ist Deine wichtigste Frage für heute?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a:sym typeface="Wingding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ym typeface="Wingdings"/>
              </a:rPr>
              <a:t>Nehmen Sie offene Fragen und Erwartungen aus der </a:t>
            </a:r>
            <a:r>
              <a:rPr lang="de-DE" dirty="0" err="1">
                <a:sym typeface="Wingdings"/>
              </a:rPr>
              <a:t>Ankommensrunde</a:t>
            </a:r>
            <a:r>
              <a:rPr lang="de-DE" dirty="0">
                <a:sym typeface="Wingdings"/>
              </a:rPr>
              <a:t> (z. B. auf einem Flipchart) auf, um im weiteren Verlauf Bezug darauf zu nehmen.</a:t>
            </a:r>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3722478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Führen Sie in </a:t>
            </a:r>
            <a:r>
              <a:rPr lang="de-DE" dirty="0"/>
              <a:t>die gemeinsame Arbeitsphase ein.</a:t>
            </a:r>
          </a:p>
          <a:p>
            <a:pPr marL="171450" indent="-171450">
              <a:buFont typeface="Symbol" panose="05050102010706020507" pitchFamily="18" charset="2"/>
              <a:buChar char="-"/>
            </a:pPr>
            <a:r>
              <a:rPr lang="de-DE" dirty="0"/>
              <a:t>Wie viel Zeit steht Ihnen zur Verfügung?</a:t>
            </a:r>
          </a:p>
          <a:p>
            <a:pPr marL="171450" indent="-171450">
              <a:buFont typeface="Symbol" panose="05050102010706020507" pitchFamily="18" charset="2"/>
              <a:buChar char="-"/>
            </a:pPr>
            <a:r>
              <a:rPr lang="de-DE" dirty="0"/>
              <a:t>Welche Themen sollen heute im Vordergrund stehen? </a:t>
            </a:r>
          </a:p>
          <a:p>
            <a:pPr marL="171450" indent="-171450">
              <a:buFont typeface="Symbol" panose="05050102010706020507" pitchFamily="18" charset="2"/>
              <a:buChar char="-"/>
            </a:pPr>
            <a:r>
              <a:rPr lang="de-DE" dirty="0"/>
              <a:t>Wann werden jene Themen bearbeitet, für die heute nicht genug Zeit zur Verfügung steht?</a:t>
            </a:r>
          </a:p>
          <a:p>
            <a:pPr marL="171450" indent="-171450">
              <a:buFont typeface="Symbol" panose="05050102010706020507" pitchFamily="18" charset="2"/>
              <a:buChar char="-"/>
            </a:pPr>
            <a:r>
              <a:rPr lang="de-DE" dirty="0"/>
              <a:t>Wie wird gearbeitet (z. B. Impulsvortrag, Arbeitsgruppen, Einzelarbeit)?</a:t>
            </a:r>
          </a:p>
          <a:p>
            <a:pPr marL="171450" indent="-171450">
              <a:buFont typeface="Symbol" panose="05050102010706020507" pitchFamily="18" charset="2"/>
              <a:buChar char="-"/>
            </a:pPr>
            <a:r>
              <a:rPr lang="de-DE" dirty="0"/>
              <a:t>Wie wird die Weiterarbeit mit dem Bildungsplan aussehen, gibt es Folgetermine (für alle, in den Abteilungen im Haus)?</a:t>
            </a:r>
          </a:p>
        </p:txBody>
      </p:sp>
      <p:sp>
        <p:nvSpPr>
          <p:cNvPr id="4" name="Foliennummernplatzhalter 3"/>
          <p:cNvSpPr>
            <a:spLocks noGrp="1"/>
          </p:cNvSpPr>
          <p:nvPr>
            <p:ph type="sldNum" sz="quarter" idx="5"/>
          </p:nvPr>
        </p:nvSpPr>
        <p:spPr/>
        <p:txBody>
          <a:bodyPr/>
          <a:lstStyle/>
          <a:p>
            <a:fld id="{595933A5-608E-483C-9005-E71D0DB3BF90}" type="slidenum">
              <a:rPr lang="de-DE" smtClean="0"/>
              <a:t>4</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baseline="0" dirty="0"/>
              <a:t>Diese Folie verdeutlicht das Selbstverständnis des Bildungsplans: </a:t>
            </a:r>
          </a:p>
          <a:p>
            <a:pPr marL="171450" indent="-171450">
              <a:buFontTx/>
              <a:buChar char="-"/>
            </a:pPr>
            <a:r>
              <a:rPr lang="de-DE" baseline="0" dirty="0"/>
              <a:t>Pädagogische Alltagssituationen bilden die Grundstruktur und stehen im Mittelpunkt. </a:t>
            </a:r>
          </a:p>
          <a:p>
            <a:pPr marL="171450" indent="-171450">
              <a:buFontTx/>
              <a:buChar char="-"/>
            </a:pPr>
            <a:r>
              <a:rPr lang="de-DE" baseline="0" dirty="0"/>
              <a:t>Zu diesen Situationen zählen Essen, Spielen, Aufräumen, Konflikte und Ausgrenzung etc.</a:t>
            </a:r>
          </a:p>
          <a:p>
            <a:pPr marL="171450" indent="-171450">
              <a:buFontTx/>
              <a:buChar char="-"/>
            </a:pPr>
            <a:r>
              <a:rPr lang="de-DE" baseline="0" dirty="0"/>
              <a:t>Die Alltagssituationen werden mit den insgesamt 10 Bildungsbereichen verknüpft. </a:t>
            </a:r>
          </a:p>
          <a:p>
            <a:pPr marL="171450" indent="-171450">
              <a:buFontTx/>
              <a:buChar char="-"/>
            </a:pPr>
            <a:r>
              <a:rPr lang="de-DE" baseline="0" dirty="0"/>
              <a:t>In den dazugehörigen Kapiteln finden sich dann Hinweise was Kinder lernen können und wie vor diesem Hintergrund kinderrechtsbasiertes pädagogisches Handeln aussehen kann. </a:t>
            </a:r>
          </a:p>
          <a:p>
            <a:pPr marL="171450" indent="-171450">
              <a:buFontTx/>
              <a:buChar char="-"/>
            </a:pPr>
            <a:r>
              <a:rPr lang="de-DE" baseline="0" dirty="0"/>
              <a:t>Darüber hinaus gibt es Impulse für die anregende Gestaltung des Bildungsortes Kita.</a:t>
            </a:r>
          </a:p>
        </p:txBody>
      </p:sp>
      <p:sp>
        <p:nvSpPr>
          <p:cNvPr id="4" name="Foliennummernplatzhalter 3"/>
          <p:cNvSpPr>
            <a:spLocks noGrp="1"/>
          </p:cNvSpPr>
          <p:nvPr>
            <p:ph type="sldNum" sz="quarter" idx="5"/>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4270771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indent="0">
              <a:buFontTx/>
              <a:buNone/>
            </a:pPr>
            <a:r>
              <a:rPr lang="de-DE" dirty="0"/>
              <a:t>Jede Pädagogische</a:t>
            </a:r>
            <a:r>
              <a:rPr lang="de-DE" baseline="0" dirty="0"/>
              <a:t> Alltagssituation ist im Bildungsplan auf gleiche Weise strukturiert</a:t>
            </a:r>
          </a:p>
          <a:p>
            <a:pPr marL="171450" indent="-171450">
              <a:buFontTx/>
              <a:buChar char="-"/>
            </a:pPr>
            <a:r>
              <a:rPr lang="de-DE" baseline="0" dirty="0"/>
              <a:t>Kurze Darstellung der Alltagssituation.</a:t>
            </a:r>
          </a:p>
          <a:p>
            <a:pPr marL="171450" indent="-171450">
              <a:buFontTx/>
              <a:buChar char="-"/>
            </a:pPr>
            <a:r>
              <a:rPr lang="de-DE" baseline="0" dirty="0"/>
              <a:t>Pädagogisches Handeln in der Situation: konkrete Beispiele und Handlungsbeschreibungen.</a:t>
            </a:r>
          </a:p>
          <a:p>
            <a:pPr marL="171450" indent="-171450">
              <a:buFontTx/>
              <a:buChar char="-"/>
            </a:pPr>
            <a:r>
              <a:rPr lang="de-DE" baseline="0" dirty="0"/>
              <a:t>Praxisbeispiele aus Tagespflege, Krippe, Elementarbereich und Hort.</a:t>
            </a:r>
          </a:p>
          <a:p>
            <a:pPr marL="171450" indent="-171450">
              <a:buFontTx/>
              <a:buChar char="-"/>
            </a:pPr>
            <a:r>
              <a:rPr lang="de-DE" baseline="0" dirty="0"/>
              <a:t>Äußerungen von Kindern zur Situation, die im Rahmen eines Interviews erfragt wurden.</a:t>
            </a:r>
          </a:p>
          <a:p>
            <a:pPr marL="171450" indent="-171450">
              <a:buFontTx/>
              <a:buChar char="-"/>
            </a:pPr>
            <a:r>
              <a:rPr lang="de-DE" baseline="0" dirty="0"/>
              <a:t>Hinweise auf Verhaltensweisen, die pädagogische Fachkräfte nicht zeigen sollten und worauf geachtet werden sollte.</a:t>
            </a:r>
          </a:p>
          <a:p>
            <a:pPr marL="171450" indent="-171450">
              <a:buFontTx/>
              <a:buChar char="-"/>
            </a:pPr>
            <a:r>
              <a:rPr lang="de-DE" baseline="0" dirty="0"/>
              <a:t>Verknüpfung der Alltagssituation mit Bildungsbereichen.</a:t>
            </a:r>
          </a:p>
          <a:p>
            <a:pPr marL="171450" indent="-171450">
              <a:buFontTx/>
              <a:buChar char="-"/>
            </a:pPr>
            <a:r>
              <a:rPr lang="de-DE" baseline="0" dirty="0"/>
              <a:t>Bildungsbereich Sprache und Kommunikation wird immer erwähnt, an erster Stelle.</a:t>
            </a:r>
          </a:p>
        </p:txBody>
      </p:sp>
      <p:sp>
        <p:nvSpPr>
          <p:cNvPr id="4" name="Foliennummernplatzhalter 3"/>
          <p:cNvSpPr>
            <a:spLocks noGrp="1"/>
          </p:cNvSpPr>
          <p:nvPr>
            <p:ph type="sldNum" sz="quarter" idx="5"/>
          </p:nvPr>
        </p:nvSpPr>
        <p:spPr/>
        <p:txBody>
          <a:bodyPr/>
          <a:lstStyle/>
          <a:p>
            <a:fld id="{595933A5-608E-483C-9005-E71D0DB3BF90}" type="slidenum">
              <a:rPr lang="de-DE" smtClean="0"/>
              <a:t>6</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4a0bae1320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4a0bae1320_0_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lvl="0" indent="0" algn="l" rtl="0">
              <a:spcBef>
                <a:spcPts val="0"/>
              </a:spcBef>
              <a:spcAft>
                <a:spcPts val="0"/>
              </a:spcAft>
              <a:buNone/>
            </a:pPr>
            <a:r>
              <a:rPr lang="de-DE" dirty="0"/>
              <a:t>Vielleicht entscheiden Sie sich lieber für diese Folie, um die Alltagssituationen einzuführen?</a:t>
            </a:r>
          </a:p>
          <a:p>
            <a:pPr marL="0" lvl="0" indent="0" algn="l" rtl="0">
              <a:spcBef>
                <a:spcPts val="0"/>
              </a:spcBef>
              <a:spcAft>
                <a:spcPts val="0"/>
              </a:spcAft>
              <a:buNone/>
            </a:pPr>
            <a:r>
              <a:rPr lang="de-DE" dirty="0"/>
              <a:t>Humor kann ein gutes Mittel sein, um die Atmosphäre aufzulockern, die Aufmerksamkeit zu steigern und sie auf das gemeinsame Thema zu richten.</a:t>
            </a:r>
          </a:p>
          <a:p>
            <a:pPr marL="0" lvl="0" indent="0" algn="l" rtl="0">
              <a:spcBef>
                <a:spcPts val="0"/>
              </a:spcBef>
              <a:spcAft>
                <a:spcPts val="0"/>
              </a:spcAft>
              <a:buNone/>
            </a:pPr>
            <a:endParaRPr dirty="0"/>
          </a:p>
        </p:txBody>
      </p:sp>
      <p:sp>
        <p:nvSpPr>
          <p:cNvPr id="96" name="Google Shape;96;g34a0bae1320_0_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de-DE"/>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Im Brandenburger Bildungsplan wird davon ausgegangen, dass Bildung ein aktiver Aneignungsprozess ist. „Als aktiver Aneignungsprozess steht Bildung in engerem Zusammenhang mit dem Autonomiebedürfnis, das für Menschen […] von Geburt an kennzeichnend ist“, Bildungsplan S. 16 f. Dabei wird die (Eigen)Aktivität des Kindes betont (wie z. B. im Situationsansatz).</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Dies benötigt die Begleitung und Unterstützung der Fachkräfte (BBP “Grundlagen: Bildung im Kindesalter“, S. 15 f.) und wird im Folgenden dargestellt.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Alltagssituationen sind Situationen im Kita-Alltag, die häufig vorkommen. Sie betreffen die Grundbedürfnisse und Interessen von Kindern. (Vgl. BBP, S. 47)</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Sie bieten vielfältige Bildungsmöglichkeiten, „die für die Kinder in konkreten, relevanten Sinnzusammenhängen stehen, wenn die Situationen systematisch pädagogisch gestaltet werden. Die Kinder profitieren damit von alltagsintegrierten Bildungsprozessen, die direkt an ihr Erleben und ihre Eigenmotivation anschließen.“ (BBP, S. 47)</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8</a:t>
            </a:fld>
            <a:endParaRPr lang="de-DE"/>
          </a:p>
        </p:txBody>
      </p:sp>
    </p:spTree>
    <p:extLst>
      <p:ext uri="{BB962C8B-B14F-4D97-AF65-F5344CB8AC3E}">
        <p14:creationId xmlns:p14="http://schemas.microsoft.com/office/powerpoint/2010/main" val="3552910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9</a:t>
            </a:fld>
            <a:endParaRPr lang="de-DE"/>
          </a:p>
        </p:txBody>
      </p:sp>
    </p:spTree>
    <p:extLst>
      <p:ext uri="{BB962C8B-B14F-4D97-AF65-F5344CB8AC3E}">
        <p14:creationId xmlns:p14="http://schemas.microsoft.com/office/powerpoint/2010/main" val="3988707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49D75-0CF2-682D-9A2D-30080BEC2282}"/>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5220B84A-7D9C-7769-BD1C-8B05C92E29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r>
              <a:rPr lang="de-DE" dirty="0"/>
              <a:t>Bitten Sie die Teilnehmenden, sich in Murmelgruppen zusammenzufinden und zu folgenden Fragen auszutauschen:</a:t>
            </a:r>
          </a:p>
          <a:p>
            <a:pPr marL="285750" indent="-285750">
              <a:buFont typeface="Arial" panose="020B0604020202020204" pitchFamily="34" charset="0"/>
              <a:buChar char="•"/>
            </a:pPr>
            <a:r>
              <a:rPr lang="de-DE" sz="1200" dirty="0">
                <a:solidFill>
                  <a:schemeClr val="accent4">
                    <a:lumMod val="75000"/>
                  </a:schemeClr>
                </a:solidFill>
              </a:rPr>
              <a:t>Wie erleben Sie Situationen mit „Anziehen, Ausziehen, Umziehen“?</a:t>
            </a:r>
          </a:p>
          <a:p>
            <a:pPr marL="285750" indent="-285750">
              <a:buFont typeface="Arial" panose="020B0604020202020204" pitchFamily="34" charset="0"/>
              <a:buChar char="•"/>
            </a:pPr>
            <a:r>
              <a:rPr lang="de-DE" sz="1200" dirty="0">
                <a:solidFill>
                  <a:schemeClr val="accent4">
                    <a:lumMod val="75000"/>
                  </a:schemeClr>
                </a:solidFill>
              </a:rPr>
              <a:t>Was ist den Kindern in dieser Situation wichtig?</a:t>
            </a:r>
          </a:p>
          <a:p>
            <a:pPr marL="285750" indent="-285750">
              <a:buFont typeface="Arial" panose="020B0604020202020204" pitchFamily="34" charset="0"/>
              <a:buChar char="•"/>
            </a:pPr>
            <a:r>
              <a:rPr lang="de-DE" sz="1200" dirty="0">
                <a:solidFill>
                  <a:schemeClr val="accent4">
                    <a:lumMod val="75000"/>
                  </a:schemeClr>
                </a:solidFill>
              </a:rPr>
              <a:t>Wann fällt es Ihnen persönlich leicht, Situationen mit Ausziehen, Anziehen, Umziehen zu begleiten, wann finden Sie es herausfordernd und warum?</a:t>
            </a:r>
          </a:p>
          <a:p>
            <a:pPr marL="285750" indent="-285750">
              <a:buFont typeface="Arial" panose="020B0604020202020204" pitchFamily="34" charset="0"/>
              <a:buChar char="•"/>
            </a:pPr>
            <a:endParaRPr lang="de-DE" sz="1200" dirty="0">
              <a:solidFill>
                <a:schemeClr val="accent4">
                  <a:lumMod val="75000"/>
                </a:schemeClr>
              </a:solidFill>
            </a:endParaRPr>
          </a:p>
          <a:p>
            <a:endParaRPr lang="de-DE" dirty="0"/>
          </a:p>
        </p:txBody>
      </p:sp>
    </p:spTree>
    <p:extLst>
      <p:ext uri="{BB962C8B-B14F-4D97-AF65-F5344CB8AC3E}">
        <p14:creationId xmlns:p14="http://schemas.microsoft.com/office/powerpoint/2010/main" val="792209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lvl="0" indent="0" algn="l" rtl="0">
              <a:spcBef>
                <a:spcPts val="0"/>
              </a:spcBef>
              <a:spcAft>
                <a:spcPts val="0"/>
              </a:spcAft>
              <a:buNone/>
            </a:pPr>
            <a:r>
              <a:rPr lang="de-DE" dirty="0"/>
              <a:t>Vielleicht entscheiden Sie sich lieber für diese Folie, um über Situationen mit Ausziehen, Anziehen, Umziehen ins Gespräch zu kommen?</a:t>
            </a:r>
          </a:p>
          <a:p>
            <a:pPr marL="0" lvl="0" indent="0" algn="l" rtl="0">
              <a:spcBef>
                <a:spcPts val="0"/>
              </a:spcBef>
              <a:spcAft>
                <a:spcPts val="0"/>
              </a:spcAft>
              <a:buNone/>
            </a:pPr>
            <a:r>
              <a:rPr lang="de-DE" dirty="0"/>
              <a:t>Humor kann ein gutes Mittel sein, um die Atmosphäre aufzulockern, die Aufmerksamkeit zu steigern und sie auf das gemeinsame Thema zu richten.</a:t>
            </a:r>
          </a:p>
          <a:p>
            <a:endParaRPr lang="de-DE" dirty="0"/>
          </a:p>
        </p:txBody>
      </p:sp>
    </p:spTree>
    <p:extLst>
      <p:ext uri="{BB962C8B-B14F-4D97-AF65-F5344CB8AC3E}">
        <p14:creationId xmlns:p14="http://schemas.microsoft.com/office/powerpoint/2010/main" val="1918838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8209A-7DA8-2653-7E4D-2C993168EF21}"/>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7543942F-F077-74DC-0715-2222E26D7F2D}"/>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158305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94C74-6FDD-5239-DE6D-C83BB3F752EC}"/>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765AB8C9-2493-A539-02F5-A02B2ABEF913}"/>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848281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A4B10-4C92-D38D-FDAE-DFC521A2CC9E}"/>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A7DA77FD-C5B7-94A8-740E-B6B3AAD4136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953485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3237F-7002-52C9-21A8-1BA8F6B134B0}"/>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650C362C-8206-C75F-B51D-628A81E84327}"/>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05848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BF987-60A9-F6F4-3423-CE994BEA04BB}"/>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0D3D11D5-5EE9-A19C-5CB6-EB44287E2A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Diskutieren Sie die Vorsichtssätze zur Alltagssituation Anziehen, Ausziehen, Umziehen.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Wählen Sie Vorsichtssätze aus, die aus Ihrer Sicht eine gute Grundlage für Gespräche in Ihrem Team bilden. Auf dieser Folie finden sich ein paar Beispiele.</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Besprechen Sie einen der Sätze im Plenum, andere in Kleingruppen.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Nehmen Sie dabei folgende Fragen auf:</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dirty="0"/>
              <a:t>Was lösen die Sätze in Ihnen aus?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dirty="0"/>
              <a:t>Warum sind diese Vorsicht-Sätze aus fachlicher Sicht wichtig? </a:t>
            </a:r>
          </a:p>
          <a:p>
            <a:pPr marL="742950" lvl="1" indent="-285750">
              <a:buFont typeface="Arial" panose="020B0604020202020204" pitchFamily="34" charset="0"/>
              <a:buChar char="•"/>
            </a:pPr>
            <a:r>
              <a:rPr lang="de-DE" sz="1800" b="0" dirty="0"/>
              <a:t>Was folgt daraus für Ihre Einrichtung? </a:t>
            </a:r>
          </a:p>
          <a:p>
            <a:endParaRPr lang="de-DE" dirty="0"/>
          </a:p>
        </p:txBody>
      </p:sp>
    </p:spTree>
    <p:extLst>
      <p:ext uri="{BB962C8B-B14F-4D97-AF65-F5344CB8AC3E}">
        <p14:creationId xmlns:p14="http://schemas.microsoft.com/office/powerpoint/2010/main" val="2572390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6F443-D606-327C-CD3D-5642DC4AD1CA}"/>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9EAEB1D7-C7A6-F84C-E28E-1F2B8C8C607F}"/>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400180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b="0" baseline="0" dirty="0"/>
              <a:t>Anmerkungen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i="0" baseline="0" dirty="0">
                <a:sym typeface="Wingdings" pitchFamily="2" charset="2"/>
              </a:rPr>
              <a:t>Nehmen Sie sich am Ende der gemeinsamen Arbeitsphase ausreichend Zeit, um Arbeitsergebnisse zu sichern, die Bearbeitung offener Fragen zu planen und den Transfer der Arbeitsergebnisse in den Kita-Alltag zu planen.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Wichtig ist, auch jene Kolleg*innen zu bedenken, die nicht teilnehmen konnten. Wie erfahren sie von den bearbeiteten Inhalten und von möglichen Vereinbarungen?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200" i="0" baseline="0" dirty="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i="0" kern="100" baseline="0" dirty="0">
                <a:effectLst/>
                <a:latin typeface="Aptos" panose="020B0004020202020204" pitchFamily="34" charset="0"/>
                <a:ea typeface="Aptos" panose="020B0004020202020204" pitchFamily="34" charset="0"/>
                <a:cs typeface="Times New Roman" panose="02020603050405020304" pitchFamily="18" charset="0"/>
                <a:sym typeface="Wingdings" pitchFamily="2" charset="2"/>
              </a:rPr>
              <a:t> </a:t>
            </a:r>
            <a:r>
              <a:rPr lang="de-DE" sz="1200" i="0" baseline="0" dirty="0">
                <a:sym typeface="Wingdings" pitchFamily="2" charset="2"/>
              </a:rPr>
              <a:t>Methodische Hinweise</a:t>
            </a:r>
          </a:p>
          <a:p>
            <a:pPr marL="0" indent="0">
              <a:buFont typeface="Wingdings" charset="0"/>
              <a:buNone/>
            </a:pPr>
            <a:r>
              <a:rPr lang="de-DE" dirty="0">
                <a:sym typeface="Wingdings"/>
              </a:rPr>
              <a:t>Besprechen Sie (ggf. in Kleingruppen) welche Schlussfolgerungen Sie aus dem bisher Erarbeiteten zur Alltagssituation Ausziehen, Anziehen, Umziehen für Ihre künftige Arbeit ableiten.</a:t>
            </a:r>
          </a:p>
          <a:p>
            <a:pPr marL="0" indent="0">
              <a:buFont typeface="Wingdings" charset="0"/>
              <a:buNone/>
            </a:pPr>
            <a:r>
              <a:rPr lang="de-DE" dirty="0">
                <a:sym typeface="Wingdings"/>
              </a:rPr>
              <a:t>Mögliche Fragen für die Arbeit im Plenum/der Kleingruppe sind: </a:t>
            </a:r>
          </a:p>
          <a:p>
            <a:pPr marL="171450" indent="-171450">
              <a:buFont typeface="Symbol" panose="05050102010706020507" pitchFamily="18" charset="2"/>
              <a:buChar char="-"/>
            </a:pPr>
            <a:r>
              <a:rPr lang="de-DE" dirty="0">
                <a:sym typeface="Wingdings"/>
              </a:rPr>
              <a:t>Was sind für Sie zentrale Aspekte zur Alltagssituation Anziehen, Ausziehen, Umziehen?</a:t>
            </a:r>
          </a:p>
          <a:p>
            <a:pPr marL="171450" indent="-171450">
              <a:buFont typeface="Symbol" panose="05050102010706020507" pitchFamily="18" charset="2"/>
              <a:buChar char="-"/>
            </a:pPr>
            <a:r>
              <a:rPr lang="de-DE" dirty="0">
                <a:sym typeface="Wingdings"/>
              </a:rPr>
              <a:t>Was soll aus der bisherigen Praxis erhalten bleiben?</a:t>
            </a:r>
          </a:p>
          <a:p>
            <a:pPr marL="171450" indent="-171450">
              <a:buFont typeface="Symbol" panose="05050102010706020507" pitchFamily="18" charset="2"/>
              <a:buChar char="-"/>
            </a:pPr>
            <a:r>
              <a:rPr lang="de-DE" dirty="0">
                <a:sym typeface="Wingdings"/>
              </a:rPr>
              <a:t>Welche Veränderungen sind erforderlich?</a:t>
            </a:r>
          </a:p>
          <a:p>
            <a:pPr marL="171450" indent="-171450">
              <a:buFont typeface="Symbol" panose="05050102010706020507" pitchFamily="18" charset="2"/>
              <a:buChar char="-"/>
            </a:pPr>
            <a:r>
              <a:rPr lang="de-DE" dirty="0">
                <a:sym typeface="Wingdings"/>
              </a:rPr>
              <a:t>Worauf wollen Sie sich als Team einigen?</a:t>
            </a:r>
          </a:p>
          <a:p>
            <a:pPr marL="171450" indent="-171450">
              <a:buFont typeface="Symbol" panose="05050102010706020507" pitchFamily="18" charset="2"/>
              <a:buChar char="-"/>
            </a:pPr>
            <a:endParaRPr lang="de-DE" dirty="0">
              <a:sym typeface="Wingding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Wenn Sie Vereinbarungen zur Weiterarbeit treffen ist es hilfreich, möglichst konkret zu werden.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Abschließend ist es gut, die Vereinbarungen abschließend noch einmal zu prüfen: Fordern sie uns als Team heraus, ohne uns zu überfordern?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Steuern Sie ggf. nach und formulieren Sie Vereinbarungen, deren Umsetzung erreichbar ist.</a:t>
            </a:r>
          </a:p>
          <a:p>
            <a:pPr marL="171450" indent="-171450">
              <a:buFont typeface="Symbol" panose="05050102010706020507" pitchFamily="18" charset="2"/>
              <a:buChar char="-"/>
            </a:pPr>
            <a:endParaRPr lang="de-DE" dirty="0">
              <a:sym typeface="Wingdings"/>
            </a:endParaRP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19</a:t>
            </a:fld>
            <a:endParaRPr lang="de-DE"/>
          </a:p>
        </p:txBody>
      </p:sp>
    </p:spTree>
    <p:extLst>
      <p:ext uri="{BB962C8B-B14F-4D97-AF65-F5344CB8AC3E}">
        <p14:creationId xmlns:p14="http://schemas.microsoft.com/office/powerpoint/2010/main" val="368023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b="0" baseline="0" dirty="0"/>
              <a:t>Anmerkungen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i="0" baseline="0" dirty="0">
                <a:sym typeface="Wingdings" pitchFamily="2" charset="2"/>
              </a:rPr>
              <a:t>Der gemeinsame Abschluss ist genau so wichtig wie der gemeinsame Anfang.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i="0" kern="100" baseline="0" dirty="0">
                <a:effectLst/>
                <a:latin typeface="Aptos" panose="020B0004020202020204" pitchFamily="34" charset="0"/>
                <a:ea typeface="Aptos" panose="020B0004020202020204" pitchFamily="34" charset="0"/>
                <a:cs typeface="Times New Roman" panose="02020603050405020304" pitchFamily="18" charset="0"/>
                <a:sym typeface="Wingdings" pitchFamily="2" charset="2"/>
              </a:rPr>
              <a:t> </a:t>
            </a:r>
            <a:r>
              <a:rPr lang="de-DE" sz="1200" i="0" baseline="0" dirty="0">
                <a:sym typeface="Wingdings" pitchFamily="2" charset="2"/>
              </a:rPr>
              <a:t>Methodische Hinweise</a:t>
            </a:r>
          </a:p>
          <a:p>
            <a:pPr marL="0" indent="0">
              <a:buFont typeface="Symbol" panose="05050102010706020507" pitchFamily="18" charset="2"/>
              <a:buNone/>
            </a:pPr>
            <a:r>
              <a:rPr lang="de-DE" dirty="0">
                <a:sym typeface="Wingdings"/>
              </a:rPr>
              <a:t>Gemeinsame Arbeitsphasen können sehr unterschiedlich abgeschlossen werden. </a:t>
            </a:r>
          </a:p>
          <a:p>
            <a:pPr marL="0" indent="0">
              <a:buFont typeface="Symbol" panose="05050102010706020507" pitchFamily="18" charset="2"/>
              <a:buNone/>
            </a:pPr>
            <a:r>
              <a:rPr lang="de-DE" dirty="0">
                <a:sym typeface="Wingdings"/>
              </a:rPr>
              <a:t>Wie eingangs erwähnt kann es hilfreich sein, die gemeinsame Arbeit mit einem Stimmungsbild zu beginnen und zu beenden. Schauen Sie einfach, was für die Gruppe passt, mit der Sie arbeiten.</a:t>
            </a:r>
          </a:p>
          <a:p>
            <a:pPr marL="0" indent="0">
              <a:buFont typeface="Symbol" panose="05050102010706020507" pitchFamily="18" charset="2"/>
              <a:buNone/>
            </a:pPr>
            <a:endParaRPr lang="de-DE" dirty="0">
              <a:sym typeface="Wingdings"/>
            </a:endParaRPr>
          </a:p>
          <a:p>
            <a:pPr marL="0" indent="0">
              <a:buFont typeface="Symbol" panose="05050102010706020507" pitchFamily="18" charset="2"/>
              <a:buNone/>
            </a:pPr>
            <a:r>
              <a:rPr lang="de-DE" dirty="0">
                <a:sym typeface="Wingdings"/>
              </a:rPr>
              <a:t>Methodische Anregungen für den Abschluss finden Sie z. B. hier:</a:t>
            </a:r>
          </a:p>
          <a:p>
            <a:pPr marL="0" indent="0">
              <a:buFont typeface="Symbol" panose="05050102010706020507" pitchFamily="18" charset="2"/>
              <a:buNone/>
            </a:pPr>
            <a:r>
              <a:rPr lang="de-DE" dirty="0">
                <a:sym typeface="Wingdings"/>
              </a:rPr>
              <a:t>https://www.methodenkartei.uni-oldenburg.de/methoden/</a:t>
            </a:r>
          </a:p>
          <a:p>
            <a:pPr marL="0" indent="0">
              <a:buFont typeface="Symbol" panose="05050102010706020507" pitchFamily="18" charset="2"/>
              <a:buNone/>
            </a:pPr>
            <a:r>
              <a:rPr lang="de-DE" dirty="0">
                <a:sym typeface="Wingdings"/>
              </a:rPr>
              <a:t>Oder hier</a:t>
            </a:r>
          </a:p>
          <a:p>
            <a:pPr marL="0" indent="0">
              <a:buFont typeface="Symbol" panose="05050102010706020507" pitchFamily="18" charset="2"/>
              <a:buNone/>
            </a:pPr>
            <a:r>
              <a:rPr lang="de-DE" dirty="0">
                <a:sym typeface="Wingdings"/>
              </a:rPr>
              <a:t>https://kompetenzzentrum-vielfalt-hessen.de/site/assets/files/1064/leitfaden_wir_lotsen_methodenkoffer-1.pdf</a:t>
            </a:r>
          </a:p>
          <a:p>
            <a:pPr marL="0" indent="0">
              <a:buFont typeface="Symbol" panose="05050102010706020507" pitchFamily="18" charset="2"/>
              <a:buNone/>
            </a:pPr>
            <a:endParaRPr lang="de-DE" dirty="0">
              <a:sym typeface="Wingdings"/>
            </a:endParaRPr>
          </a:p>
          <a:p>
            <a:pPr marL="0" indent="0">
              <a:buFont typeface="Symbol" panose="05050102010706020507" pitchFamily="18" charset="2"/>
              <a:buNone/>
            </a:pPr>
            <a:endParaRPr lang="de-DE" dirty="0">
              <a:sym typeface="Wingdings"/>
            </a:endParaRPr>
          </a:p>
          <a:p>
            <a:pPr marL="0" indent="0">
              <a:buFont typeface="Symbol" panose="05050102010706020507" pitchFamily="18" charset="2"/>
              <a:buNone/>
            </a:pPr>
            <a:r>
              <a:rPr lang="de-DE" dirty="0">
                <a:sym typeface="Wingdings"/>
              </a:rPr>
              <a:t>Wenn Sie gerne mit Fragen arbeiten sind mögliche Feedbackfragen z. B.:</a:t>
            </a:r>
          </a:p>
          <a:p>
            <a:pPr marL="171450" indent="-171450">
              <a:buFont typeface="Symbol" panose="05050102010706020507" pitchFamily="18" charset="2"/>
              <a:buChar char="-"/>
            </a:pPr>
            <a:r>
              <a:rPr lang="de-DE" dirty="0">
                <a:sym typeface="Wingdings"/>
              </a:rPr>
              <a:t>Das war mir heute … zu schnell, zu langsam oder genau richtig?</a:t>
            </a:r>
          </a:p>
          <a:p>
            <a:pPr marL="171450" indent="-171450">
              <a:buFont typeface="Symbol" panose="05050102010706020507" pitchFamily="18" charset="2"/>
              <a:buChar char="-"/>
            </a:pPr>
            <a:r>
              <a:rPr lang="de-DE" dirty="0">
                <a:sym typeface="Wingdings"/>
              </a:rPr>
              <a:t>Was hat mich heute überrascht?</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sym typeface="Wingdings"/>
              </a:rPr>
              <a:t>Was nehme ich als wichtigste Erkenntnis mit?</a:t>
            </a:r>
            <a:r>
              <a:rPr lang="de-DE" dirty="0"/>
              <a:t> </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Wie hat sich mein Blick auf die Alltagssituation Ausziehen, Anziehen, Umziehen verändert?</a:t>
            </a:r>
          </a:p>
          <a:p>
            <a:pPr marL="171450" indent="-171450">
              <a:buFont typeface="Symbol" panose="05050102010706020507" pitchFamily="18" charset="2"/>
              <a:buChar char="-"/>
            </a:pPr>
            <a:r>
              <a:rPr lang="de-DE" dirty="0">
                <a:sym typeface="Wingdings"/>
              </a:rPr>
              <a:t>Was möchte ich so schnell wie möglich ändern? Was möchte ich unbedingt beibehalten? </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sym typeface="Wingdings"/>
              </a:rPr>
              <a:t>Was hat mir heute an der Moderation gefallen? …und was an der Gruppe?</a:t>
            </a:r>
            <a:r>
              <a:rPr lang="de-DE" dirty="0"/>
              <a:t> </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Was wünsche ich mir für zukünftige Arbeitstreffen/Workshops wünschen?</a:t>
            </a:r>
          </a:p>
          <a:p>
            <a:pPr marL="171450" indent="-171450">
              <a:buFont typeface="Symbol" panose="05050102010706020507" pitchFamily="18" charset="2"/>
              <a:buChar char="-"/>
            </a:pPr>
            <a:r>
              <a:rPr lang="de-DE" dirty="0">
                <a:sym typeface="Wingdings"/>
              </a:rPr>
              <a:t>…</a:t>
            </a:r>
          </a:p>
          <a:p>
            <a:pPr marL="0" indent="0">
              <a:buFont typeface="Symbol" panose="05050102010706020507" pitchFamily="18" charset="2"/>
              <a:buNone/>
            </a:pPr>
            <a:r>
              <a:rPr lang="de-DE" sz="1200" i="0" baseline="0" dirty="0">
                <a:sym typeface="Wingdings" pitchFamily="2" charset="2"/>
              </a:rPr>
              <a:t>Wählen Sie die Fragen passend zur Gruppe und/oder zum Thema.</a:t>
            </a:r>
            <a:endParaRPr lang="de-DE" dirty="0">
              <a:sym typeface="Wingdings"/>
            </a:endParaRPr>
          </a:p>
        </p:txBody>
      </p:sp>
      <p:sp>
        <p:nvSpPr>
          <p:cNvPr id="4" name="Foliennummernplatzhalter 3"/>
          <p:cNvSpPr>
            <a:spLocks noGrp="1"/>
          </p:cNvSpPr>
          <p:nvPr>
            <p:ph type="sldNum" sz="quarter" idx="5"/>
          </p:nvPr>
        </p:nvSpPr>
        <p:spPr/>
        <p:txBody>
          <a:bodyPr/>
          <a:lstStyle/>
          <a:p>
            <a:fld id="{595933A5-608E-483C-9005-E71D0DB3BF90}" type="slidenum">
              <a:rPr lang="de-DE" smtClean="0"/>
              <a:t>20</a:t>
            </a:fld>
            <a:endParaRPr lang="de-DE"/>
          </a:p>
        </p:txBody>
      </p:sp>
    </p:spTree>
    <p:extLst>
      <p:ext uri="{BB962C8B-B14F-4D97-AF65-F5344CB8AC3E}">
        <p14:creationId xmlns:p14="http://schemas.microsoft.com/office/powerpoint/2010/main" val="3835019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90" name="Google Shape;490;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de-DE"/>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32" name="Google Shape;432;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de-DE"/>
              <a:t>22</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de-DE" dirty="0"/>
          </a:p>
        </p:txBody>
      </p:sp>
      <p:sp>
        <p:nvSpPr>
          <p:cNvPr id="384" name="Google Shape;38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e-DE" sz="1200" b="0" i="0" u="none" strike="noStrike" cap="none">
                <a:solidFill>
                  <a:srgbClr val="000000"/>
                </a:solidFill>
                <a:latin typeface="Calibri"/>
                <a:ea typeface="Calibri"/>
                <a:cs typeface="Calibri"/>
                <a:sym typeface="Calibri"/>
              </a:rPr>
              <a:t>23</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69896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A4A13AF0-33A7-B952-4678-DC4F34A81EC8}"/>
              </a:ext>
            </a:extLst>
          </p:cNvPr>
          <p:cNvPicPr>
            <a:picLocks noChangeAspect="1"/>
          </p:cNvPicPr>
          <p:nvPr userDrawn="1"/>
        </p:nvPicPr>
        <p:blipFill>
          <a:blip r:embed="rId2">
            <a:alphaModFix amt="50000"/>
          </a:blip>
          <a:stretch>
            <a:fillRect/>
          </a:stretch>
        </p:blipFill>
        <p:spPr>
          <a:xfrm>
            <a:off x="0" y="-1411303"/>
            <a:ext cx="12192000" cy="9144000"/>
          </a:xfrm>
          <a:prstGeom prst="rect">
            <a:avLst/>
          </a:prstGeom>
        </p:spPr>
      </p:pic>
      <p:sp>
        <p:nvSpPr>
          <p:cNvPr id="4" name="Datumsplatzhalter 3">
            <a:extLst>
              <a:ext uri="{FF2B5EF4-FFF2-40B4-BE49-F238E27FC236}">
                <a16:creationId xmlns:a16="http://schemas.microsoft.com/office/drawing/2014/main" id="{F395FA1D-21C0-A744-9671-B762FF029CDA}"/>
              </a:ext>
            </a:extLst>
          </p:cNvPr>
          <p:cNvSpPr>
            <a:spLocks noGrp="1"/>
          </p:cNvSpPr>
          <p:nvPr>
            <p:ph type="dt" sz="half" idx="10"/>
          </p:nvPr>
        </p:nvSpPr>
        <p:spPr/>
        <p:txBody>
          <a:bodyPr/>
          <a:lstStyle/>
          <a:p>
            <a:fld id="{7094B8E6-319C-F74D-B689-C7A7FD2BF23E}" type="datetimeFigureOut">
              <a:rPr lang="de-DE" smtClean="0"/>
              <a:t>02.10.2026</a:t>
            </a:fld>
            <a:endParaRPr lang="de-DE"/>
          </a:p>
        </p:txBody>
      </p:sp>
      <p:sp>
        <p:nvSpPr>
          <p:cNvPr id="5" name="Fußzeilenplatzhalter 4">
            <a:extLst>
              <a:ext uri="{FF2B5EF4-FFF2-40B4-BE49-F238E27FC236}">
                <a16:creationId xmlns:a16="http://schemas.microsoft.com/office/drawing/2014/main" id="{902D2F24-0CB0-8C42-96A7-8C5958851214}"/>
              </a:ext>
            </a:extLst>
          </p:cNvPr>
          <p:cNvSpPr>
            <a:spLocks noGrp="1"/>
          </p:cNvSpPr>
          <p:nvPr>
            <p:ph type="ftr" sz="quarter" idx="11"/>
          </p:nvPr>
        </p:nvSpPr>
        <p:spPr/>
        <p:txBody>
          <a:bodyPr/>
          <a:lstStyle/>
          <a:p>
            <a:endParaRPr lang="de-DE"/>
          </a:p>
        </p:txBody>
      </p:sp>
      <p:sp>
        <p:nvSpPr>
          <p:cNvPr id="11" name="Textfeld 10">
            <a:extLst>
              <a:ext uri="{FF2B5EF4-FFF2-40B4-BE49-F238E27FC236}">
                <a16:creationId xmlns:a16="http://schemas.microsoft.com/office/drawing/2014/main" id="{EF4EB92D-B6A3-D139-6972-54C82292F9E7}"/>
              </a:ext>
            </a:extLst>
          </p:cNvPr>
          <p:cNvSpPr txBox="1"/>
          <p:nvPr userDrawn="1"/>
        </p:nvSpPr>
        <p:spPr>
          <a:xfrm>
            <a:off x="0" y="6277301"/>
            <a:ext cx="2861187" cy="523220"/>
          </a:xfrm>
          <a:prstGeom prst="rect">
            <a:avLst/>
          </a:prstGeom>
          <a:noFill/>
        </p:spPr>
        <p:txBody>
          <a:bodyPr wrap="square">
            <a:spAutoFit/>
          </a:bodyPr>
          <a:lstStyle/>
          <a:p>
            <a:r>
              <a:rPr lang="de-DE" sz="1400" dirty="0"/>
              <a:t>Brandenburger Bildungsplan, S. 144, </a:t>
            </a:r>
          </a:p>
          <a:p>
            <a:r>
              <a:rPr lang="de-DE" sz="1400" dirty="0"/>
              <a:t>Sebastian </a:t>
            </a:r>
            <a:r>
              <a:rPr lang="de-DE" sz="1400" dirty="0" err="1"/>
              <a:t>Treytnar</a:t>
            </a:r>
            <a:endParaRPr lang="de-DE" sz="1400" dirty="0"/>
          </a:p>
        </p:txBody>
      </p:sp>
      <p:sp>
        <p:nvSpPr>
          <p:cNvPr id="16" name="Foliennummernplatzhalter 5">
            <a:extLst>
              <a:ext uri="{FF2B5EF4-FFF2-40B4-BE49-F238E27FC236}">
                <a16:creationId xmlns:a16="http://schemas.microsoft.com/office/drawing/2014/main" id="{3C19D0B1-1D85-BAEA-AF29-C570CE39B739}"/>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17" name="Foliennummernplatzhalter 5">
            <a:extLst>
              <a:ext uri="{FF2B5EF4-FFF2-40B4-BE49-F238E27FC236}">
                <a16:creationId xmlns:a16="http://schemas.microsoft.com/office/drawing/2014/main" id="{0B2E6BDB-6BD5-F5DD-E747-D685FB57664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8" name="Google Shape;26;p94" descr="FHP.WMF">
            <a:extLst>
              <a:ext uri="{FF2B5EF4-FFF2-40B4-BE49-F238E27FC236}">
                <a16:creationId xmlns:a16="http://schemas.microsoft.com/office/drawing/2014/main" id="{AB0BFDF1-CFD8-0627-EC5C-B91ECBFA6E2D}"/>
              </a:ext>
            </a:extLst>
          </p:cNvPr>
          <p:cNvPicPr preferRelativeResize="0"/>
          <p:nvPr userDrawn="1"/>
        </p:nvPicPr>
        <p:blipFill rotWithShape="1">
          <a:blip r:embed="rId3">
            <a:alphaModFix/>
          </a:blip>
          <a:srcRect/>
          <a:stretch/>
        </p:blipFill>
        <p:spPr>
          <a:xfrm>
            <a:off x="6711188" y="6533779"/>
            <a:ext cx="604707" cy="240080"/>
          </a:xfrm>
          <a:prstGeom prst="rect">
            <a:avLst/>
          </a:prstGeom>
          <a:noFill/>
          <a:ln>
            <a:noFill/>
          </a:ln>
        </p:spPr>
      </p:pic>
      <p:pic>
        <p:nvPicPr>
          <p:cNvPr id="19" name="Google Shape;25;p94">
            <a:extLst>
              <a:ext uri="{FF2B5EF4-FFF2-40B4-BE49-F238E27FC236}">
                <a16:creationId xmlns:a16="http://schemas.microsoft.com/office/drawing/2014/main" id="{8ADE689F-2404-BAAD-62FF-0ACDCDC68E0A}"/>
              </a:ext>
            </a:extLst>
          </p:cNvPr>
          <p:cNvPicPr preferRelativeResize="0"/>
          <p:nvPr userDrawn="1"/>
        </p:nvPicPr>
        <p:blipFill rotWithShape="1">
          <a:blip r:embed="rId4">
            <a:alphaModFix/>
          </a:blip>
          <a:srcRect/>
          <a:stretch/>
        </p:blipFill>
        <p:spPr>
          <a:xfrm>
            <a:off x="7013542" y="5710885"/>
            <a:ext cx="2342981" cy="1656052"/>
          </a:xfrm>
          <a:prstGeom prst="rect">
            <a:avLst/>
          </a:prstGeom>
          <a:noFill/>
          <a:ln>
            <a:noFill/>
          </a:ln>
        </p:spPr>
      </p:pic>
      <p:pic>
        <p:nvPicPr>
          <p:cNvPr id="20" name="Grafik 19" descr="Ein Bild, das Text, Schrift, Grafiken, Logo enthält.&#10;&#10;KI-generierte Inhalte können fehlerhaft sein.">
            <a:extLst>
              <a:ext uri="{FF2B5EF4-FFF2-40B4-BE49-F238E27FC236}">
                <a16:creationId xmlns:a16="http://schemas.microsoft.com/office/drawing/2014/main" id="{A481620D-11D2-CADB-A123-55307C418FAB}"/>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9040983" y="6349833"/>
            <a:ext cx="1719846" cy="428051"/>
          </a:xfrm>
          <a:prstGeom prst="rect">
            <a:avLst/>
          </a:prstGeom>
        </p:spPr>
      </p:pic>
      <p:pic>
        <p:nvPicPr>
          <p:cNvPr id="21" name="Grafik 20" descr="Ein Bild, das Schrift, Grafiken, Logo, Screenshot enthält.&#10;&#10;KI-generierte Inhalte können fehlerhaft sein.">
            <a:extLst>
              <a:ext uri="{FF2B5EF4-FFF2-40B4-BE49-F238E27FC236}">
                <a16:creationId xmlns:a16="http://schemas.microsoft.com/office/drawing/2014/main" id="{578ED3B8-AED2-6B4B-573E-B3B694B1A44B}"/>
              </a:ext>
            </a:extLst>
          </p:cNvPr>
          <p:cNvPicPr>
            <a:picLocks noChangeAspect="1"/>
          </p:cNvPicPr>
          <p:nvPr userDrawn="1"/>
        </p:nvPicPr>
        <p:blipFill>
          <a:blip r:embed="rId6"/>
          <a:stretch>
            <a:fillRect/>
          </a:stretch>
        </p:blipFill>
        <p:spPr>
          <a:xfrm>
            <a:off x="10817076" y="6270214"/>
            <a:ext cx="1280840" cy="512336"/>
          </a:xfrm>
          <a:prstGeom prst="rect">
            <a:avLst/>
          </a:prstGeom>
        </p:spPr>
      </p:pic>
    </p:spTree>
    <p:extLst>
      <p:ext uri="{BB962C8B-B14F-4D97-AF65-F5344CB8AC3E}">
        <p14:creationId xmlns:p14="http://schemas.microsoft.com/office/powerpoint/2010/main" val="4054752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342EB-8531-8744-96F4-B8A7F0B571A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71D92A7-9153-524B-9D5D-617363FFC86A}"/>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828AE5F4-BD91-5D43-9FDF-75B123FE608F}"/>
              </a:ext>
            </a:extLst>
          </p:cNvPr>
          <p:cNvSpPr>
            <a:spLocks noGrp="1"/>
          </p:cNvSpPr>
          <p:nvPr>
            <p:ph type="dt" sz="half" idx="10"/>
          </p:nvPr>
        </p:nvSpPr>
        <p:spPr/>
        <p:txBody>
          <a:bodyPr/>
          <a:lstStyle/>
          <a:p>
            <a:fld id="{7094B8E6-319C-F74D-B689-C7A7FD2BF23E}" type="datetimeFigureOut">
              <a:rPr lang="de-DE" smtClean="0"/>
              <a:t>02.10.2026</a:t>
            </a:fld>
            <a:endParaRPr lang="de-DE"/>
          </a:p>
        </p:txBody>
      </p:sp>
      <p:sp>
        <p:nvSpPr>
          <p:cNvPr id="5" name="Fußzeilenplatzhalter 4">
            <a:extLst>
              <a:ext uri="{FF2B5EF4-FFF2-40B4-BE49-F238E27FC236}">
                <a16:creationId xmlns:a16="http://schemas.microsoft.com/office/drawing/2014/main" id="{D9CA6A8F-4600-A546-ABDE-3BD2040DDBF9}"/>
              </a:ext>
            </a:extLst>
          </p:cNvPr>
          <p:cNvSpPr>
            <a:spLocks noGrp="1"/>
          </p:cNvSpPr>
          <p:nvPr>
            <p:ph type="ftr" sz="quarter" idx="11"/>
          </p:nvPr>
        </p:nvSpPr>
        <p:spPr>
          <a:xfrm>
            <a:off x="3666815" y="6368461"/>
            <a:ext cx="4114800" cy="365125"/>
          </a:xfrm>
        </p:spPr>
        <p:txBody>
          <a:bodyPr/>
          <a:lstStyle/>
          <a:p>
            <a:endParaRPr lang="de-DE" dirty="0"/>
          </a:p>
        </p:txBody>
      </p:sp>
    </p:spTree>
    <p:extLst>
      <p:ext uri="{BB962C8B-B14F-4D97-AF65-F5344CB8AC3E}">
        <p14:creationId xmlns:p14="http://schemas.microsoft.com/office/powerpoint/2010/main" val="287536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EA5E4-DF31-2B4C-A011-99B55B7E03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B791E61-B460-A14D-9C89-5EBEBAC35C64}"/>
              </a:ext>
            </a:extLst>
          </p:cNvPr>
          <p:cNvSpPr>
            <a:spLocks noGrp="1"/>
          </p:cNvSpPr>
          <p:nvPr>
            <p:ph type="dt" sz="half" idx="10"/>
          </p:nvPr>
        </p:nvSpPr>
        <p:spPr/>
        <p:txBody>
          <a:bodyPr/>
          <a:lstStyle/>
          <a:p>
            <a:fld id="{7094B8E6-319C-F74D-B689-C7A7FD2BF23E}" type="datetimeFigureOut">
              <a:rPr lang="de-DE" smtClean="0"/>
              <a:t>02.10.2026</a:t>
            </a:fld>
            <a:endParaRPr lang="de-DE"/>
          </a:p>
        </p:txBody>
      </p:sp>
      <p:sp>
        <p:nvSpPr>
          <p:cNvPr id="4" name="Fußzeilenplatzhalter 3">
            <a:extLst>
              <a:ext uri="{FF2B5EF4-FFF2-40B4-BE49-F238E27FC236}">
                <a16:creationId xmlns:a16="http://schemas.microsoft.com/office/drawing/2014/main" id="{35815FE6-C964-0140-AC2D-EA21091AFC8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9B0D32-2AF6-1F4C-A56B-58A211652C0A}"/>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9943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899CD81-CD35-B242-9BB6-EAAC49C257BE}"/>
              </a:ext>
            </a:extLst>
          </p:cNvPr>
          <p:cNvSpPr>
            <a:spLocks noGrp="1"/>
          </p:cNvSpPr>
          <p:nvPr>
            <p:ph type="dt" sz="half" idx="10"/>
          </p:nvPr>
        </p:nvSpPr>
        <p:spPr/>
        <p:txBody>
          <a:bodyPr/>
          <a:lstStyle/>
          <a:p>
            <a:fld id="{7094B8E6-319C-F74D-B689-C7A7FD2BF23E}" type="datetimeFigureOut">
              <a:rPr lang="de-DE" smtClean="0"/>
              <a:t>02.10.2026</a:t>
            </a:fld>
            <a:endParaRPr lang="de-DE"/>
          </a:p>
        </p:txBody>
      </p:sp>
      <p:sp>
        <p:nvSpPr>
          <p:cNvPr id="3" name="Fußzeilenplatzhalter 2">
            <a:extLst>
              <a:ext uri="{FF2B5EF4-FFF2-40B4-BE49-F238E27FC236}">
                <a16:creationId xmlns:a16="http://schemas.microsoft.com/office/drawing/2014/main" id="{039156A2-42E3-1E4A-A615-D3B26449DF9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010F032-6C2E-264E-A9FC-FEB1A5165BC8}"/>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49324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A973AB2-9BD2-DB4B-9212-D96B41AAB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42C7CB49-FC88-6B4A-8166-03F34EFF1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5A638B62-7F1B-A34C-A659-3E552B60C7CC}"/>
              </a:ext>
            </a:extLst>
          </p:cNvPr>
          <p:cNvSpPr>
            <a:spLocks noGrp="1"/>
          </p:cNvSpPr>
          <p:nvPr>
            <p:ph type="dt" sz="half" idx="2"/>
          </p:nvPr>
        </p:nvSpPr>
        <p:spPr>
          <a:xfrm>
            <a:off x="838200" y="6356350"/>
            <a:ext cx="9057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4B8E6-319C-F74D-B689-C7A7FD2BF23E}" type="datetimeFigureOut">
              <a:rPr lang="de-DE" smtClean="0"/>
              <a:t>02.10.2026</a:t>
            </a:fld>
            <a:endParaRPr lang="de-DE" dirty="0"/>
          </a:p>
        </p:txBody>
      </p:sp>
      <p:sp>
        <p:nvSpPr>
          <p:cNvPr id="5" name="Fußzeilenplatzhalter 4">
            <a:extLst>
              <a:ext uri="{FF2B5EF4-FFF2-40B4-BE49-F238E27FC236}">
                <a16:creationId xmlns:a16="http://schemas.microsoft.com/office/drawing/2014/main" id="{666CBB6F-B7DD-2B40-86C8-4768656B6083}"/>
              </a:ext>
            </a:extLst>
          </p:cNvPr>
          <p:cNvSpPr>
            <a:spLocks noGrp="1"/>
          </p:cNvSpPr>
          <p:nvPr>
            <p:ph type="ftr" sz="quarter" idx="3"/>
          </p:nvPr>
        </p:nvSpPr>
        <p:spPr>
          <a:xfrm>
            <a:off x="1889289" y="635634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4A9A49D-F772-4A43-BE99-E74EC8F72C76}"/>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DD54C878-2DD2-4A2D-96D7-CCFE9A96AE4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1" name="Google Shape;26;p94" descr="FHP.WMF">
            <a:extLst>
              <a:ext uri="{FF2B5EF4-FFF2-40B4-BE49-F238E27FC236}">
                <a16:creationId xmlns:a16="http://schemas.microsoft.com/office/drawing/2014/main" id="{1A22CB0E-06D3-4E7E-A251-E4AEC40BC9F4}"/>
              </a:ext>
            </a:extLst>
          </p:cNvPr>
          <p:cNvPicPr preferRelativeResize="0"/>
          <p:nvPr userDrawn="1"/>
        </p:nvPicPr>
        <p:blipFill rotWithShape="1">
          <a:blip r:embed="rId6">
            <a:alphaModFix/>
          </a:blip>
          <a:srcRect/>
          <a:stretch/>
        </p:blipFill>
        <p:spPr>
          <a:xfrm>
            <a:off x="6711188" y="6533779"/>
            <a:ext cx="604707" cy="240080"/>
          </a:xfrm>
          <a:prstGeom prst="rect">
            <a:avLst/>
          </a:prstGeom>
          <a:noFill/>
          <a:ln>
            <a:noFill/>
          </a:ln>
        </p:spPr>
      </p:pic>
      <p:pic>
        <p:nvPicPr>
          <p:cNvPr id="10" name="Google Shape;25;p94">
            <a:extLst>
              <a:ext uri="{FF2B5EF4-FFF2-40B4-BE49-F238E27FC236}">
                <a16:creationId xmlns:a16="http://schemas.microsoft.com/office/drawing/2014/main" id="{126B7EF1-E907-4A70-8205-FD1D0F5A14E6}"/>
              </a:ext>
            </a:extLst>
          </p:cNvPr>
          <p:cNvPicPr preferRelativeResize="0"/>
          <p:nvPr userDrawn="1"/>
        </p:nvPicPr>
        <p:blipFill rotWithShape="1">
          <a:blip r:embed="rId7">
            <a:alphaModFix/>
          </a:blip>
          <a:srcRect/>
          <a:stretch/>
        </p:blipFill>
        <p:spPr>
          <a:xfrm>
            <a:off x="7013542" y="5710885"/>
            <a:ext cx="2342981" cy="1656052"/>
          </a:xfrm>
          <a:prstGeom prst="rect">
            <a:avLst/>
          </a:prstGeom>
          <a:noFill/>
          <a:ln>
            <a:noFill/>
          </a:ln>
        </p:spPr>
      </p:pic>
      <p:pic>
        <p:nvPicPr>
          <p:cNvPr id="8" name="Grafik 7" descr="Ein Bild, das Text, Schrift, Grafiken, Logo enthält.&#10;&#10;KI-generierte Inhalte können fehlerhaft sein.">
            <a:extLst>
              <a:ext uri="{FF2B5EF4-FFF2-40B4-BE49-F238E27FC236}">
                <a16:creationId xmlns:a16="http://schemas.microsoft.com/office/drawing/2014/main" id="{6AF0180A-5EBA-42B3-B79E-DC3B55017B26}"/>
              </a:ext>
            </a:extLst>
          </p:cNvPr>
          <p:cNvPicPr>
            <a:picLocks noChangeAspect="1"/>
          </p:cNvPicPr>
          <p:nvPr userDrawn="1"/>
        </p:nvPicPr>
        <p:blipFill>
          <a:blip r:embed="rId8"/>
          <a:stretch>
            <a:fillRect/>
          </a:stretch>
        </p:blipFill>
        <p:spPr>
          <a:xfrm>
            <a:off x="9040983" y="6349833"/>
            <a:ext cx="1719846" cy="428051"/>
          </a:xfrm>
          <a:prstGeom prst="rect">
            <a:avLst/>
          </a:prstGeom>
        </p:spPr>
      </p:pic>
      <p:pic>
        <p:nvPicPr>
          <p:cNvPr id="12" name="Grafik 11" descr="Ein Bild, das Schrift, Grafiken, Logo, Screenshot enthält.&#10;&#10;KI-generierte Inhalte können fehlerhaft sein.">
            <a:extLst>
              <a:ext uri="{FF2B5EF4-FFF2-40B4-BE49-F238E27FC236}">
                <a16:creationId xmlns:a16="http://schemas.microsoft.com/office/drawing/2014/main" id="{49B174A4-6C12-71F0-7867-A01442663D41}"/>
              </a:ext>
            </a:extLst>
          </p:cNvPr>
          <p:cNvPicPr>
            <a:picLocks noChangeAspect="1"/>
          </p:cNvPicPr>
          <p:nvPr userDrawn="1"/>
        </p:nvPicPr>
        <p:blipFill>
          <a:blip r:embed="rId9"/>
          <a:stretch>
            <a:fillRect/>
          </a:stretch>
        </p:blipFill>
        <p:spPr>
          <a:xfrm>
            <a:off x="10817076" y="6270214"/>
            <a:ext cx="1280840" cy="512336"/>
          </a:xfrm>
          <a:prstGeom prst="rect">
            <a:avLst/>
          </a:prstGeom>
        </p:spPr>
      </p:pic>
    </p:spTree>
    <p:extLst>
      <p:ext uri="{BB962C8B-B14F-4D97-AF65-F5344CB8AC3E}">
        <p14:creationId xmlns:p14="http://schemas.microsoft.com/office/powerpoint/2010/main" val="615554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i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agnific.com/author/pch-vecto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hyperlink" Target="https://www.magnific.com/author/djvstoc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i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Starlin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www.magnific.com/free-vector/cartoon-emoji-mood-meter-business-survey-rating_426456020.htm#fromView=search&amp;page=1&amp;position=16&amp;uuid=2f9cb3f8-a87f-4bc6-8b11-d177845f6535&amp;track=ais_hybrid&amp;query=stimmungsbarometer"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open.spotify.com/show/2TSj18KFaHPMewGFbcn2BE?si=97d50cd2891f496b"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open.spotify.com/show/2TSj18KFaHPMewGFbcn2BE?si=97d50cd2891f496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Entwurf, weiß enthält.&#10;&#10;KI-generierte Inhalte können fehlerhaft sein.">
            <a:extLst>
              <a:ext uri="{FF2B5EF4-FFF2-40B4-BE49-F238E27FC236}">
                <a16:creationId xmlns:a16="http://schemas.microsoft.com/office/drawing/2014/main" id="{F93FED0D-70EF-FCF2-1305-200D6DBC76D8}"/>
              </a:ext>
            </a:extLst>
          </p:cNvPr>
          <p:cNvPicPr>
            <a:picLocks noChangeAspect="1"/>
          </p:cNvPicPr>
          <p:nvPr/>
        </p:nvPicPr>
        <p:blipFill>
          <a:blip r:embed="rId2"/>
          <a:stretch>
            <a:fillRect/>
          </a:stretch>
        </p:blipFill>
        <p:spPr>
          <a:xfrm>
            <a:off x="0" y="2044430"/>
            <a:ext cx="12192000" cy="2575498"/>
          </a:xfrm>
          <a:prstGeom prst="rect">
            <a:avLst/>
          </a:prstGeom>
        </p:spPr>
      </p:pic>
      <p:sp>
        <p:nvSpPr>
          <p:cNvPr id="2" name="Titel 3">
            <a:extLst>
              <a:ext uri="{FF2B5EF4-FFF2-40B4-BE49-F238E27FC236}">
                <a16:creationId xmlns:a16="http://schemas.microsoft.com/office/drawing/2014/main" id="{6EC4B39D-781E-BBE3-457C-97E3DBCE30C4}"/>
              </a:ext>
            </a:extLst>
          </p:cNvPr>
          <p:cNvSpPr txBox="1">
            <a:spLocks/>
          </p:cNvSpPr>
          <p:nvPr/>
        </p:nvSpPr>
        <p:spPr>
          <a:xfrm>
            <a:off x="1335505" y="-80365"/>
            <a:ext cx="9733547" cy="257549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4000" b="1" dirty="0">
                <a:solidFill>
                  <a:schemeClr val="accent4"/>
                </a:solidFill>
                <a:latin typeface="Calibri" charset="0"/>
                <a:ea typeface="Calibri" charset="0"/>
                <a:cs typeface="Calibri" charset="0"/>
              </a:rPr>
              <a:t>Pädagogische Alltagssituationen im Bildungsplan Brandenburg</a:t>
            </a:r>
          </a:p>
        </p:txBody>
      </p:sp>
      <p:sp>
        <p:nvSpPr>
          <p:cNvPr id="3" name="Textfeld 2">
            <a:extLst>
              <a:ext uri="{FF2B5EF4-FFF2-40B4-BE49-F238E27FC236}">
                <a16:creationId xmlns:a16="http://schemas.microsoft.com/office/drawing/2014/main" id="{7E094DCC-5CB3-B1E0-33D7-E8F7148F9595}"/>
              </a:ext>
            </a:extLst>
          </p:cNvPr>
          <p:cNvSpPr txBox="1"/>
          <p:nvPr/>
        </p:nvSpPr>
        <p:spPr>
          <a:xfrm>
            <a:off x="369537" y="5021499"/>
            <a:ext cx="11178746" cy="861774"/>
          </a:xfrm>
          <a:prstGeom prst="rect">
            <a:avLst/>
          </a:prstGeom>
          <a:noFill/>
        </p:spPr>
        <p:txBody>
          <a:bodyPr wrap="square" rtlCol="0">
            <a:spAutoFit/>
          </a:bodyPr>
          <a:lstStyle/>
          <a:p>
            <a:pPr algn="ctr"/>
            <a:r>
              <a:rPr lang="de-DE" sz="3200" b="1" dirty="0">
                <a:solidFill>
                  <a:schemeClr val="accent4"/>
                </a:solidFill>
              </a:rPr>
              <a:t>Ausziehen, Anziehen, Umziehen</a:t>
            </a:r>
          </a:p>
          <a:p>
            <a:pPr algn="ctr"/>
            <a:endParaRPr lang="de-DE" dirty="0"/>
          </a:p>
        </p:txBody>
      </p:sp>
      <p:sp>
        <p:nvSpPr>
          <p:cNvPr id="7" name="Rectangle 1">
            <a:extLst>
              <a:ext uri="{FF2B5EF4-FFF2-40B4-BE49-F238E27FC236}">
                <a16:creationId xmlns:a16="http://schemas.microsoft.com/office/drawing/2014/main" id="{B9A43073-ED64-BC73-376F-266C779BB95E}"/>
              </a:ext>
            </a:extLst>
          </p:cNvPr>
          <p:cNvSpPr>
            <a:spLocks noChangeArrowheads="1"/>
          </p:cNvSpPr>
          <p:nvPr/>
        </p:nvSpPr>
        <p:spPr bwMode="auto">
          <a:xfrm>
            <a:off x="959007" y="6350335"/>
            <a:ext cx="46214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1" i="0" u="none" strike="noStrike" cap="none" normalizeH="0" baseline="0" dirty="0">
                <a:ln>
                  <a:noFill/>
                </a:ln>
                <a:effectLst/>
                <a:latin typeface="Classic Comic" panose="02000000000000000000" pitchFamily="50" charset="0"/>
              </a:rPr>
              <a:t>Illustration © N</a:t>
            </a:r>
            <a:r>
              <a:rPr lang="de-DE" altLang="de-DE" sz="1600" b="1" dirty="0">
                <a:latin typeface="Classic Comic" panose="02000000000000000000" pitchFamily="50" charset="0"/>
              </a:rPr>
              <a:t>atascha</a:t>
            </a:r>
            <a:r>
              <a:rPr kumimoji="0" lang="de-DE" altLang="de-DE" sz="1600" b="1" i="0" u="none" strike="noStrike" cap="none" normalizeH="0" baseline="0" dirty="0">
                <a:ln>
                  <a:noFill/>
                </a:ln>
                <a:effectLst/>
                <a:latin typeface="Classic Comic" panose="02000000000000000000" pitchFamily="50" charset="0"/>
              </a:rPr>
              <a:t> Welz, Berlin</a:t>
            </a:r>
          </a:p>
        </p:txBody>
      </p:sp>
      <p:pic>
        <p:nvPicPr>
          <p:cNvPr id="6" name="Grafik 5">
            <a:extLst>
              <a:ext uri="{FF2B5EF4-FFF2-40B4-BE49-F238E27FC236}">
                <a16:creationId xmlns:a16="http://schemas.microsoft.com/office/drawing/2014/main" id="{0318051E-8262-D5EB-F55B-746EF13F8419}"/>
              </a:ext>
            </a:extLst>
          </p:cNvPr>
          <p:cNvPicPr>
            <a:picLocks noChangeAspect="1"/>
          </p:cNvPicPr>
          <p:nvPr/>
        </p:nvPicPr>
        <p:blipFill>
          <a:blip r:embed="rId3"/>
          <a:stretch>
            <a:fillRect/>
          </a:stretch>
        </p:blipFill>
        <p:spPr>
          <a:xfrm>
            <a:off x="11153409" y="4564736"/>
            <a:ext cx="685859" cy="510584"/>
          </a:xfrm>
          <a:prstGeom prst="rect">
            <a:avLst/>
          </a:prstGeom>
        </p:spPr>
      </p:pic>
    </p:spTree>
    <p:extLst>
      <p:ext uri="{BB962C8B-B14F-4D97-AF65-F5344CB8AC3E}">
        <p14:creationId xmlns:p14="http://schemas.microsoft.com/office/powerpoint/2010/main" val="1177448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6588B-46A1-5079-F431-E3517A1E35C6}"/>
              </a:ext>
            </a:extLst>
          </p:cNvPr>
          <p:cNvSpPr>
            <a:spLocks noGrp="1"/>
          </p:cNvSpPr>
          <p:nvPr>
            <p:ph type="title"/>
          </p:nvPr>
        </p:nvSpPr>
        <p:spPr>
          <a:noFill/>
        </p:spPr>
        <p:txBody>
          <a:bodyPr/>
          <a:lstStyle/>
          <a:p>
            <a:r>
              <a:rPr lang="de-DE" dirty="0"/>
              <a:t>Guten Tag!	</a:t>
            </a:r>
          </a:p>
        </p:txBody>
      </p:sp>
      <p:sp>
        <p:nvSpPr>
          <p:cNvPr id="3" name="Inhaltsplatzhalter 2">
            <a:extLst>
              <a:ext uri="{FF2B5EF4-FFF2-40B4-BE49-F238E27FC236}">
                <a16:creationId xmlns:a16="http://schemas.microsoft.com/office/drawing/2014/main" id="{D6DD8608-DD7D-8E12-4919-CD6EA276C733}"/>
              </a:ext>
            </a:extLst>
          </p:cNvPr>
          <p:cNvSpPr>
            <a:spLocks noGrp="1"/>
          </p:cNvSpPr>
          <p:nvPr>
            <p:ph idx="1"/>
          </p:nvPr>
        </p:nvSpPr>
        <p:spPr>
          <a:xfrm>
            <a:off x="838200" y="1551215"/>
            <a:ext cx="10515600" cy="4625748"/>
          </a:xfrm>
          <a:noFill/>
        </p:spPr>
        <p:txBody>
          <a:bodyPr>
            <a:normAutofit fontScale="92500" lnSpcReduction="10000"/>
          </a:bodyPr>
          <a:lstStyle/>
          <a:p>
            <a:r>
              <a:rPr lang="de-DE" sz="2000" dirty="0"/>
              <a:t>Liebe Kita-Leitung, liebe pädagogische Fachkraft, </a:t>
            </a:r>
          </a:p>
          <a:p>
            <a:endParaRPr lang="de-DE" sz="2000" dirty="0"/>
          </a:p>
          <a:p>
            <a:r>
              <a:rPr lang="de-DE" sz="2000" dirty="0"/>
              <a:t>Sie möchten den Bildungsplan etwas besser kennenlernen, im Team verschiedene Bereiche oder Themen des Bildungsplans genauer in den Blick nehmen, im Team diskutieren und Ihre pädagogische Arbeit weiterentwickeln?</a:t>
            </a:r>
          </a:p>
          <a:p>
            <a:r>
              <a:rPr lang="de-DE" sz="2000" dirty="0"/>
              <a:t>Mit diesem Foliensatz, der hauptverantwortlich von Natascha Welz erstellt wurde, möchten wir Sie und ihr Team in Ihrem Vorhaben unterstützen. </a:t>
            </a:r>
          </a:p>
          <a:p>
            <a:r>
              <a:rPr lang="de-DE" sz="2000" dirty="0"/>
              <a:t>Sie finden unter einigen Folien ergänzende Gedanken in der Notiz- oder Kommentarfunktion sowie methodische Hinweise, die den Austausch im Team anregen und die gemeinsame Arbeit begleiten können.</a:t>
            </a:r>
          </a:p>
          <a:p>
            <a:endParaRPr lang="de-DE" sz="2000" dirty="0"/>
          </a:p>
          <a:p>
            <a:r>
              <a:rPr lang="de-DE" sz="2000" dirty="0"/>
              <a:t>Wir wünschen Ihnen eine inspirierende Arbeit mit dem Bildungsplan!</a:t>
            </a:r>
          </a:p>
          <a:p>
            <a:endParaRPr lang="de-DE" sz="2000" dirty="0"/>
          </a:p>
          <a:p>
            <a:r>
              <a:rPr lang="de-DE" sz="2000" dirty="0"/>
              <a:t>Ihr BIfF-Team</a:t>
            </a:r>
          </a:p>
        </p:txBody>
      </p:sp>
    </p:spTree>
    <p:extLst>
      <p:ext uri="{BB962C8B-B14F-4D97-AF65-F5344CB8AC3E}">
        <p14:creationId xmlns:p14="http://schemas.microsoft.com/office/powerpoint/2010/main" val="159669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636BFDBD-A28F-D22A-8BA0-BE7100EDCC49}"/>
              </a:ext>
            </a:extLst>
          </p:cNvPr>
          <p:cNvSpPr>
            <a:spLocks noGrp="1"/>
          </p:cNvSpPr>
          <p:nvPr>
            <p:ph type="title"/>
          </p:nvPr>
        </p:nvSpPr>
        <p:spPr>
          <a:xfrm>
            <a:off x="838200" y="365125"/>
            <a:ext cx="10926170" cy="1325563"/>
          </a:xfrm>
        </p:spPr>
        <p:txBody>
          <a:bodyPr>
            <a:normAutofit/>
          </a:bodyPr>
          <a:lstStyle/>
          <a:p>
            <a:r>
              <a:rPr lang="de-DE" sz="4000" b="1" dirty="0">
                <a:latin typeface="Calibri" charset="0"/>
                <a:ea typeface="Calibri" charset="0"/>
                <a:cs typeface="Calibri" charset="0"/>
              </a:rPr>
              <a:t>Gemeinsamer Einstieg</a:t>
            </a:r>
            <a:endParaRPr lang="de-DE" sz="4000" dirty="0"/>
          </a:p>
        </p:txBody>
      </p:sp>
      <p:sp>
        <p:nvSpPr>
          <p:cNvPr id="13" name="Textfeld 12">
            <a:extLst>
              <a:ext uri="{FF2B5EF4-FFF2-40B4-BE49-F238E27FC236}">
                <a16:creationId xmlns:a16="http://schemas.microsoft.com/office/drawing/2014/main" id="{0B4F791B-277B-A9C7-5743-B8E9D8F69F5F}"/>
              </a:ext>
            </a:extLst>
          </p:cNvPr>
          <p:cNvSpPr txBox="1"/>
          <p:nvPr/>
        </p:nvSpPr>
        <p:spPr>
          <a:xfrm>
            <a:off x="3952875" y="5328655"/>
            <a:ext cx="5550234" cy="215444"/>
          </a:xfrm>
          <a:prstGeom prst="rect">
            <a:avLst/>
          </a:prstGeom>
          <a:noFill/>
        </p:spPr>
        <p:txBody>
          <a:bodyPr wrap="square" rtlCol="0">
            <a:spAutoFit/>
          </a:bodyPr>
          <a:lstStyle/>
          <a:p>
            <a:r>
              <a:rPr lang="de-DE" sz="800" dirty="0"/>
              <a:t>Bild von </a:t>
            </a:r>
            <a:r>
              <a:rPr lang="de-DE" sz="800" dirty="0">
                <a:hlinkClick r:id="rId3"/>
              </a:rPr>
              <a:t>@pch-vector </a:t>
            </a:r>
            <a:r>
              <a:rPr lang="de-DE" sz="800" dirty="0"/>
              <a:t>auf </a:t>
            </a:r>
            <a:r>
              <a:rPr lang="de-DE" sz="800" dirty="0" err="1">
                <a:hlinkClick r:id="rId4"/>
              </a:rPr>
              <a:t>magnific</a:t>
            </a:r>
            <a:r>
              <a:rPr lang="de-DE" sz="800" dirty="0"/>
              <a:t>. Erreichbar unter: https://www.magnific.com/ [29.08.2026]</a:t>
            </a:r>
          </a:p>
        </p:txBody>
      </p:sp>
      <p:pic>
        <p:nvPicPr>
          <p:cNvPr id="6" name="Grafik 5">
            <a:extLst>
              <a:ext uri="{FF2B5EF4-FFF2-40B4-BE49-F238E27FC236}">
                <a16:creationId xmlns:a16="http://schemas.microsoft.com/office/drawing/2014/main" id="{2D980A48-D081-5D7B-1D2B-7852F5516321}"/>
              </a:ext>
            </a:extLst>
          </p:cNvPr>
          <p:cNvPicPr>
            <a:picLocks noChangeAspect="1"/>
          </p:cNvPicPr>
          <p:nvPr/>
        </p:nvPicPr>
        <p:blipFill>
          <a:blip r:embed="rId5"/>
          <a:stretch>
            <a:fillRect/>
          </a:stretch>
        </p:blipFill>
        <p:spPr>
          <a:xfrm>
            <a:off x="3359943" y="1690688"/>
            <a:ext cx="5472113" cy="3648075"/>
          </a:xfrm>
          <a:prstGeom prst="rect">
            <a:avLst/>
          </a:prstGeom>
        </p:spPr>
      </p:pic>
    </p:spTree>
    <p:extLst>
      <p:ext uri="{BB962C8B-B14F-4D97-AF65-F5344CB8AC3E}">
        <p14:creationId xmlns:p14="http://schemas.microsoft.com/office/powerpoint/2010/main" val="2415670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9362"/>
            <a:ext cx="10515600" cy="1325563"/>
          </a:xfrm>
        </p:spPr>
        <p:txBody>
          <a:bodyPr>
            <a:normAutofit/>
          </a:bodyPr>
          <a:lstStyle/>
          <a:p>
            <a:r>
              <a:rPr lang="de-DE" sz="4000" b="1" dirty="0">
                <a:latin typeface="Calibri" charset="0"/>
                <a:ea typeface="Calibri" charset="0"/>
                <a:cs typeface="Calibri" charset="0"/>
              </a:rPr>
              <a:t>Themen heute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472436" y="1317195"/>
            <a:ext cx="6189323" cy="3855718"/>
          </a:xfrm>
        </p:spPr>
        <p:txBody>
          <a:bodyPr>
            <a:normAutofit/>
          </a:bodyPr>
          <a:lstStyle/>
          <a:p>
            <a:pPr marL="457200" indent="-457200">
              <a:buFont typeface="Arial" panose="020B0604020202020204" pitchFamily="34" charset="0"/>
              <a:buChar char="•"/>
            </a:pPr>
            <a:r>
              <a:rPr lang="de-DE" dirty="0"/>
              <a:t>Zentrale Aspekte der Situation </a:t>
            </a:r>
            <a:br>
              <a:rPr lang="de-DE" dirty="0"/>
            </a:br>
            <a:r>
              <a:rPr lang="de-DE" b="1" dirty="0">
                <a:solidFill>
                  <a:srgbClr val="00B0F0"/>
                </a:solidFill>
              </a:rPr>
              <a:t>Ausziehen, Anziehen, Umziehen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11" name="Textfeld 10">
            <a:extLst>
              <a:ext uri="{FF2B5EF4-FFF2-40B4-BE49-F238E27FC236}">
                <a16:creationId xmlns:a16="http://schemas.microsoft.com/office/drawing/2014/main" id="{B27E8B2A-E231-BD2C-2554-0FAB6CF8B4C7}"/>
              </a:ext>
            </a:extLst>
          </p:cNvPr>
          <p:cNvSpPr txBox="1"/>
          <p:nvPr/>
        </p:nvSpPr>
        <p:spPr>
          <a:xfrm>
            <a:off x="7978877" y="5029462"/>
            <a:ext cx="3708966" cy="276999"/>
          </a:xfrm>
          <a:prstGeom prst="rect">
            <a:avLst/>
          </a:prstGeom>
          <a:noFill/>
        </p:spPr>
        <p:txBody>
          <a:bodyPr wrap="square" rtlCol="0">
            <a:spAutoFit/>
          </a:bodyPr>
          <a:lstStyle/>
          <a:p>
            <a:r>
              <a:rPr lang="de-DE" sz="1200" dirty="0"/>
              <a:t>Brandenburger Bildungsplan S. 148, Sebastian </a:t>
            </a:r>
            <a:r>
              <a:rPr lang="de-DE" sz="1200" dirty="0" err="1"/>
              <a:t>Treytnar</a:t>
            </a:r>
            <a:endParaRPr lang="de-DE" sz="1200" dirty="0"/>
          </a:p>
        </p:txBody>
      </p:sp>
      <p:pic>
        <p:nvPicPr>
          <p:cNvPr id="13" name="Grafik 12">
            <a:extLst>
              <a:ext uri="{FF2B5EF4-FFF2-40B4-BE49-F238E27FC236}">
                <a16:creationId xmlns:a16="http://schemas.microsoft.com/office/drawing/2014/main" id="{A0AFBE07-6939-1069-A2F1-9C79C780DE79}"/>
              </a:ext>
            </a:extLst>
          </p:cNvPr>
          <p:cNvPicPr>
            <a:picLocks noChangeAspect="1"/>
          </p:cNvPicPr>
          <p:nvPr/>
        </p:nvPicPr>
        <p:blipFill>
          <a:blip r:embed="rId3"/>
          <a:stretch>
            <a:fillRect/>
          </a:stretch>
        </p:blipFill>
        <p:spPr>
          <a:xfrm>
            <a:off x="7894752" y="371087"/>
            <a:ext cx="3877216" cy="4658375"/>
          </a:xfrm>
          <a:prstGeom prst="rect">
            <a:avLst/>
          </a:prstGeom>
        </p:spPr>
      </p:pic>
    </p:spTree>
    <p:extLst>
      <p:ext uri="{BB962C8B-B14F-4D97-AF65-F5344CB8AC3E}">
        <p14:creationId xmlns:p14="http://schemas.microsoft.com/office/powerpoint/2010/main" val="2073643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5753200D-E177-4A31-B7FC-CDCC7A33F685}"/>
              </a:ext>
            </a:extLst>
          </p:cNvPr>
          <p:cNvSpPr txBox="1">
            <a:spLocks/>
          </p:cNvSpPr>
          <p:nvPr/>
        </p:nvSpPr>
        <p:spPr>
          <a:xfrm>
            <a:off x="838199" y="509645"/>
            <a:ext cx="10515600" cy="1325563"/>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Grundidee und Aufbau des Bildungsplans</a:t>
            </a:r>
          </a:p>
        </p:txBody>
      </p:sp>
      <p:pic>
        <p:nvPicPr>
          <p:cNvPr id="3" name="Grafik 2" descr="Ein Bild, das Text, Visitenkarte, Screenshot, Buch enthält.&#10;&#10;KI-generierte Inhalte können fehlerhaft sein.">
            <a:extLst>
              <a:ext uri="{FF2B5EF4-FFF2-40B4-BE49-F238E27FC236}">
                <a16:creationId xmlns:a16="http://schemas.microsoft.com/office/drawing/2014/main" id="{107F33C3-8229-01B5-1F8A-09720A355FD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5400000">
            <a:off x="679294" y="2223393"/>
            <a:ext cx="3228993" cy="4086521"/>
          </a:xfrm>
          <a:prstGeom prst="rect">
            <a:avLst/>
          </a:prstGeom>
        </p:spPr>
      </p:pic>
      <p:pic>
        <p:nvPicPr>
          <p:cNvPr id="7" name="Grafik 6" descr="Ein Bild, das Farbigkeit, Rechteck, Muster, Quadrat enthält.&#10;&#10;KI-generierte Inhalte können fehlerhaft sein.">
            <a:extLst>
              <a:ext uri="{FF2B5EF4-FFF2-40B4-BE49-F238E27FC236}">
                <a16:creationId xmlns:a16="http://schemas.microsoft.com/office/drawing/2014/main" id="{1D5A1D74-553C-CDC1-7207-0DA4B5ADE96E}"/>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461662" y="2445810"/>
            <a:ext cx="3427875" cy="3641688"/>
          </a:xfrm>
          <a:prstGeom prst="rect">
            <a:avLst/>
          </a:prstGeom>
        </p:spPr>
      </p:pic>
      <p:pic>
        <p:nvPicPr>
          <p:cNvPr id="10" name="Grafik 9">
            <a:extLst>
              <a:ext uri="{FF2B5EF4-FFF2-40B4-BE49-F238E27FC236}">
                <a16:creationId xmlns:a16="http://schemas.microsoft.com/office/drawing/2014/main" id="{95776902-9030-23C2-A931-6DB8339A551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542019" y="2445810"/>
            <a:ext cx="3660644" cy="3641688"/>
          </a:xfrm>
          <a:prstGeom prst="rect">
            <a:avLst/>
          </a:prstGeom>
        </p:spPr>
      </p:pic>
      <p:sp>
        <p:nvSpPr>
          <p:cNvPr id="11" name="Rechteck 10">
            <a:extLst>
              <a:ext uri="{FF2B5EF4-FFF2-40B4-BE49-F238E27FC236}">
                <a16:creationId xmlns:a16="http://schemas.microsoft.com/office/drawing/2014/main" id="{DA4FB5D2-98FE-525D-B1B6-A0F5227248D8}"/>
              </a:ext>
            </a:extLst>
          </p:cNvPr>
          <p:cNvSpPr/>
          <p:nvPr/>
        </p:nvSpPr>
        <p:spPr>
          <a:xfrm>
            <a:off x="502120" y="1326805"/>
            <a:ext cx="3520059" cy="803131"/>
          </a:xfrm>
          <a:prstGeom prst="rect">
            <a:avLst/>
          </a:prstGeom>
          <a:solidFill>
            <a:schemeClr val="accent3">
              <a:alpha val="50000"/>
            </a:schemeClr>
          </a:solidFill>
          <a:ln>
            <a:solidFill>
              <a:schemeClr val="accent3">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de-DE" dirty="0">
                <a:solidFill>
                  <a:schemeClr val="tx1">
                    <a:lumMod val="65000"/>
                    <a:lumOff val="35000"/>
                  </a:schemeClr>
                </a:solidFill>
              </a:rPr>
              <a:t>Pädagogische Alltagssituationen</a:t>
            </a:r>
          </a:p>
        </p:txBody>
      </p:sp>
      <p:sp>
        <p:nvSpPr>
          <p:cNvPr id="12" name="Rechteck 11">
            <a:extLst>
              <a:ext uri="{FF2B5EF4-FFF2-40B4-BE49-F238E27FC236}">
                <a16:creationId xmlns:a16="http://schemas.microsoft.com/office/drawing/2014/main" id="{7198AA13-D70B-D652-3812-0C7ADC4D0DB4}"/>
              </a:ext>
            </a:extLst>
          </p:cNvPr>
          <p:cNvSpPr/>
          <p:nvPr/>
        </p:nvSpPr>
        <p:spPr>
          <a:xfrm>
            <a:off x="4862945" y="1328022"/>
            <a:ext cx="2982192" cy="79162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solidFill>
                  <a:schemeClr val="tx1">
                    <a:lumMod val="65000"/>
                    <a:lumOff val="35000"/>
                  </a:schemeClr>
                </a:solidFill>
              </a:rPr>
              <a:t>Bildungsbereiche</a:t>
            </a:r>
          </a:p>
        </p:txBody>
      </p:sp>
      <p:sp>
        <p:nvSpPr>
          <p:cNvPr id="13" name="Rechteck 12">
            <a:extLst>
              <a:ext uri="{FF2B5EF4-FFF2-40B4-BE49-F238E27FC236}">
                <a16:creationId xmlns:a16="http://schemas.microsoft.com/office/drawing/2014/main" id="{549D8CD3-88DC-099D-5C7B-9C9F9ACA0EAB}"/>
              </a:ext>
            </a:extLst>
          </p:cNvPr>
          <p:cNvSpPr/>
          <p:nvPr/>
        </p:nvSpPr>
        <p:spPr>
          <a:xfrm>
            <a:off x="8707686" y="1316514"/>
            <a:ext cx="2982192" cy="803131"/>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solidFill>
                  <a:schemeClr val="tx1">
                    <a:lumMod val="65000"/>
                    <a:lumOff val="35000"/>
                  </a:schemeClr>
                </a:solidFill>
              </a:rPr>
              <a:t>Verknüpfung von</a:t>
            </a:r>
          </a:p>
          <a:p>
            <a:pPr algn="ctr"/>
            <a:r>
              <a:rPr lang="de-DE" dirty="0">
                <a:solidFill>
                  <a:schemeClr val="tx1">
                    <a:lumMod val="65000"/>
                    <a:lumOff val="35000"/>
                  </a:schemeClr>
                </a:solidFill>
              </a:rPr>
              <a:t>Alltagssituationen und Bildungsbereichen</a:t>
            </a:r>
          </a:p>
        </p:txBody>
      </p:sp>
      <p:sp>
        <p:nvSpPr>
          <p:cNvPr id="14" name="Additionszeichen 13">
            <a:extLst>
              <a:ext uri="{FF2B5EF4-FFF2-40B4-BE49-F238E27FC236}">
                <a16:creationId xmlns:a16="http://schemas.microsoft.com/office/drawing/2014/main" id="{DA29831F-D7B7-4268-C162-22CE54519252}"/>
              </a:ext>
            </a:extLst>
          </p:cNvPr>
          <p:cNvSpPr/>
          <p:nvPr/>
        </p:nvSpPr>
        <p:spPr>
          <a:xfrm>
            <a:off x="4237595" y="1557677"/>
            <a:ext cx="409935" cy="431909"/>
          </a:xfrm>
          <a:prstGeom prst="mathPlus">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5" name="Gleich 14">
            <a:extLst>
              <a:ext uri="{FF2B5EF4-FFF2-40B4-BE49-F238E27FC236}">
                <a16:creationId xmlns:a16="http://schemas.microsoft.com/office/drawing/2014/main" id="{7BA133FE-6E2F-3EEF-26F3-4D72ECDA0410}"/>
              </a:ext>
            </a:extLst>
          </p:cNvPr>
          <p:cNvSpPr/>
          <p:nvPr/>
        </p:nvSpPr>
        <p:spPr>
          <a:xfrm>
            <a:off x="8060552" y="1572786"/>
            <a:ext cx="431719" cy="401689"/>
          </a:xfrm>
          <a:prstGeom prst="mathEqual">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solidFill>
                <a:schemeClr val="tx1"/>
              </a:solidFill>
            </a:endParaRPr>
          </a:p>
        </p:txBody>
      </p:sp>
      <p:sp>
        <p:nvSpPr>
          <p:cNvPr id="2" name="Textfeld 1">
            <a:extLst>
              <a:ext uri="{FF2B5EF4-FFF2-40B4-BE49-F238E27FC236}">
                <a16:creationId xmlns:a16="http://schemas.microsoft.com/office/drawing/2014/main" id="{4B9F9272-AD63-82C8-8E75-4D8FB956D0A5}"/>
              </a:ext>
            </a:extLst>
          </p:cNvPr>
          <p:cNvSpPr txBox="1"/>
          <p:nvPr/>
        </p:nvSpPr>
        <p:spPr>
          <a:xfrm>
            <a:off x="228508" y="5916977"/>
            <a:ext cx="2704194" cy="276999"/>
          </a:xfrm>
          <a:prstGeom prst="rect">
            <a:avLst/>
          </a:prstGeom>
          <a:noFill/>
        </p:spPr>
        <p:txBody>
          <a:bodyPr wrap="square" rtlCol="0">
            <a:spAutoFit/>
          </a:bodyPr>
          <a:lstStyle/>
          <a:p>
            <a:r>
              <a:rPr lang="de-DE" sz="1200" dirty="0"/>
              <a:t>Brandenburger Bildungsplan, S. 12</a:t>
            </a:r>
          </a:p>
        </p:txBody>
      </p:sp>
    </p:spTree>
    <p:extLst>
      <p:ext uri="{BB962C8B-B14F-4D97-AF65-F5344CB8AC3E}">
        <p14:creationId xmlns:p14="http://schemas.microsoft.com/office/powerpoint/2010/main" val="2026961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noFill/>
        </p:spPr>
        <p:txBody>
          <a:bodyPr>
            <a:normAutofit/>
          </a:bodyPr>
          <a:lstStyle/>
          <a:p>
            <a:r>
              <a:rPr lang="de-DE" sz="4000" b="1" dirty="0">
                <a:latin typeface="Calibri" charset="0"/>
                <a:ea typeface="Calibri" charset="0"/>
                <a:cs typeface="Calibri" charset="0"/>
              </a:rPr>
              <a:t>Pädagogische Alltagssituationen </a:t>
            </a:r>
            <a:br>
              <a:rPr lang="de-DE" sz="4000" b="1" dirty="0">
                <a:latin typeface="Calibri" charset="0"/>
                <a:ea typeface="Calibri" charset="0"/>
                <a:cs typeface="Calibri" charset="0"/>
              </a:rPr>
            </a:br>
            <a:r>
              <a:rPr lang="de-DE" sz="2000" b="1" dirty="0">
                <a:latin typeface="Calibri" charset="0"/>
                <a:ea typeface="Calibri" charset="0"/>
                <a:cs typeface="Calibri" charset="0"/>
              </a:rPr>
              <a:t>Gliederung im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791728"/>
            <a:ext cx="8559800" cy="4429297"/>
          </a:xfrm>
          <a:solidFill>
            <a:schemeClr val="accent1">
              <a:lumMod val="20000"/>
              <a:lumOff val="80000"/>
            </a:schemeClr>
          </a:solidFill>
        </p:spPr>
        <p:txBody>
          <a:bodyPr>
            <a:normAutofit lnSpcReduction="10000"/>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Zentrale Aspekte der Situation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Verknüpfung der Alltagssituation mit den Bildungsbereichen </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865679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2" title="IMG_20250409_164315_edit_59705825900264.jpg"/>
          <p:cNvPicPr preferRelativeResize="0"/>
          <p:nvPr/>
        </p:nvPicPr>
        <p:blipFill>
          <a:blip r:embed="rId3">
            <a:alphaModFix/>
          </a:blip>
          <a:stretch>
            <a:fillRect/>
          </a:stretch>
        </p:blipFill>
        <p:spPr>
          <a:xfrm>
            <a:off x="248693" y="0"/>
            <a:ext cx="7811321" cy="5319346"/>
          </a:xfrm>
          <a:prstGeom prst="rect">
            <a:avLst/>
          </a:prstGeom>
          <a:noFill/>
          <a:ln>
            <a:noFill/>
          </a:ln>
        </p:spPr>
      </p:pic>
      <p:sp>
        <p:nvSpPr>
          <p:cNvPr id="99" name="Google Shape;99;p12"/>
          <p:cNvSpPr txBox="1"/>
          <p:nvPr/>
        </p:nvSpPr>
        <p:spPr>
          <a:xfrm>
            <a:off x="976366" y="5641925"/>
            <a:ext cx="5644242" cy="97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900" dirty="0">
                <a:solidFill>
                  <a:schemeClr val="accent2"/>
                </a:solidFill>
                <a:latin typeface="Calibri"/>
                <a:ea typeface="Calibri"/>
                <a:cs typeface="Calibri"/>
                <a:sym typeface="Calibri"/>
              </a:rPr>
              <a:t>50 Seiten haben nur Bilder! :-)</a:t>
            </a:r>
          </a:p>
          <a:p>
            <a:pPr marL="0" lvl="0" indent="0" algn="l" rtl="0">
              <a:spcBef>
                <a:spcPts val="0"/>
              </a:spcBef>
              <a:spcAft>
                <a:spcPts val="0"/>
              </a:spcAft>
              <a:buNone/>
            </a:pPr>
            <a:r>
              <a:rPr lang="de-DE" sz="1900" dirty="0">
                <a:solidFill>
                  <a:schemeClr val="accent2"/>
                </a:solidFill>
                <a:latin typeface="Calibri"/>
                <a:ea typeface="Calibri"/>
                <a:cs typeface="Calibri"/>
                <a:sym typeface="Calibri"/>
              </a:rPr>
              <a:t>Erweiterung: Fokus auf Alltagsituationen</a:t>
            </a:r>
          </a:p>
          <a:p>
            <a:pPr marL="0" lvl="0" indent="0" algn="l" rtl="0">
              <a:spcBef>
                <a:spcPts val="0"/>
              </a:spcBef>
              <a:spcAft>
                <a:spcPts val="0"/>
              </a:spcAft>
              <a:buNone/>
            </a:pPr>
            <a:r>
              <a:rPr lang="de-DE" sz="1900" dirty="0">
                <a:solidFill>
                  <a:schemeClr val="accent2"/>
                </a:solidFill>
                <a:latin typeface="Calibri"/>
                <a:ea typeface="Calibri"/>
                <a:cs typeface="Calibri"/>
                <a:sym typeface="Calibri"/>
              </a:rPr>
              <a:t>Viel genauere Beschreibung der Umsetzung</a:t>
            </a:r>
            <a:endParaRPr sz="1900" dirty="0">
              <a:solidFill>
                <a:schemeClr val="accent2"/>
              </a:solidFill>
              <a:latin typeface="Calibri"/>
              <a:ea typeface="Calibri"/>
              <a:cs typeface="Calibri"/>
              <a:sym typeface="Calibri"/>
            </a:endParaRPr>
          </a:p>
        </p:txBody>
      </p:sp>
      <p:sp>
        <p:nvSpPr>
          <p:cNvPr id="4" name="Textfeld 3">
            <a:extLst>
              <a:ext uri="{FF2B5EF4-FFF2-40B4-BE49-F238E27FC236}">
                <a16:creationId xmlns:a16="http://schemas.microsoft.com/office/drawing/2014/main" id="{81E501E2-3124-7F47-F651-CEB5FC4663C8}"/>
              </a:ext>
            </a:extLst>
          </p:cNvPr>
          <p:cNvSpPr txBox="1"/>
          <p:nvPr/>
        </p:nvSpPr>
        <p:spPr>
          <a:xfrm>
            <a:off x="8352692" y="386862"/>
            <a:ext cx="3590615" cy="4524315"/>
          </a:xfrm>
          <a:prstGeom prst="rect">
            <a:avLst/>
          </a:prstGeom>
          <a:noFill/>
        </p:spPr>
        <p:txBody>
          <a:bodyPr wrap="square" rtlCol="0">
            <a:spAutoFit/>
          </a:bodyPr>
          <a:lstStyle/>
          <a:p>
            <a:r>
              <a:rPr lang="de-DE" dirty="0"/>
              <a:t>Der Bildungsplan ist ein tolle Arbeitshilfe!</a:t>
            </a:r>
          </a:p>
          <a:p>
            <a:endParaRPr lang="de-DE" dirty="0"/>
          </a:p>
          <a:p>
            <a:pPr marL="285750" indent="-285750">
              <a:buFont typeface="Arial" panose="020B0604020202020204" pitchFamily="34" charset="0"/>
              <a:buChar char="•"/>
            </a:pPr>
            <a:r>
              <a:rPr lang="de-DE" dirty="0"/>
              <a:t>Pädagogische Grundlagen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Tipps aus der Praxis</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Kindermund</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So besser nicht…</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Bildungsbereiche im Alltag</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Umgebung gestalten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Bildungsbereiche Info</a:t>
            </a:r>
          </a:p>
        </p:txBody>
      </p:sp>
      <p:sp>
        <p:nvSpPr>
          <p:cNvPr id="3" name="Textfeld 2">
            <a:extLst>
              <a:ext uri="{FF2B5EF4-FFF2-40B4-BE49-F238E27FC236}">
                <a16:creationId xmlns:a16="http://schemas.microsoft.com/office/drawing/2014/main" id="{4D621BDD-551F-E92F-F2C4-7C6612C2D282}"/>
              </a:ext>
            </a:extLst>
          </p:cNvPr>
          <p:cNvSpPr txBox="1"/>
          <p:nvPr/>
        </p:nvSpPr>
        <p:spPr>
          <a:xfrm rot="20691903">
            <a:off x="8204886" y="5214551"/>
            <a:ext cx="3468130" cy="400110"/>
          </a:xfrm>
          <a:prstGeom prst="rect">
            <a:avLst/>
          </a:prstGeom>
          <a:solidFill>
            <a:schemeClr val="accent2">
              <a:lumMod val="60000"/>
              <a:lumOff val="40000"/>
            </a:schemeClr>
          </a:solidFill>
        </p:spPr>
        <p:txBody>
          <a:bodyPr wrap="square" rtlCol="0">
            <a:spAutoFit/>
          </a:bodyPr>
          <a:lstStyle/>
          <a:p>
            <a:r>
              <a:rPr lang="de-DE" sz="2000" b="1" dirty="0">
                <a:solidFill>
                  <a:schemeClr val="bg1"/>
                </a:solidFill>
              </a:rPr>
              <a:t>Aus der Praxis-Für die Praxis!</a:t>
            </a:r>
          </a:p>
        </p:txBody>
      </p:sp>
      <p:sp>
        <p:nvSpPr>
          <p:cNvPr id="6" name="Textfeld 5">
            <a:extLst>
              <a:ext uri="{FF2B5EF4-FFF2-40B4-BE49-F238E27FC236}">
                <a16:creationId xmlns:a16="http://schemas.microsoft.com/office/drawing/2014/main" id="{18AD1021-71B1-977D-117B-55B4CF603501}"/>
              </a:ext>
            </a:extLst>
          </p:cNvPr>
          <p:cNvSpPr txBox="1"/>
          <p:nvPr/>
        </p:nvSpPr>
        <p:spPr>
          <a:xfrm>
            <a:off x="6200226" y="5421339"/>
            <a:ext cx="2761736" cy="369332"/>
          </a:xfrm>
          <a:prstGeom prst="rect">
            <a:avLst/>
          </a:prstGeom>
          <a:noFill/>
        </p:spPr>
        <p:txBody>
          <a:bodyPr wrap="square" rtlCol="0">
            <a:spAutoFit/>
          </a:bodyPr>
          <a:lstStyle/>
          <a:p>
            <a:r>
              <a:rPr lang="de-DE" dirty="0"/>
              <a:t>© Natascha Welz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C7FBB9E5-628A-4C82-14D1-868F2861AF71}"/>
              </a:ext>
            </a:extLst>
          </p:cNvPr>
          <p:cNvSpPr txBox="1"/>
          <p:nvPr/>
        </p:nvSpPr>
        <p:spPr>
          <a:xfrm>
            <a:off x="910046" y="302359"/>
            <a:ext cx="10371908" cy="7632859"/>
          </a:xfrm>
          <a:prstGeom prst="rect">
            <a:avLst/>
          </a:prstGeom>
          <a:noFill/>
        </p:spPr>
        <p:txBody>
          <a:bodyPr wrap="square" rtlCol="0">
            <a:spAutoFit/>
          </a:bodyPr>
          <a:lstStyle/>
          <a:p>
            <a:r>
              <a:rPr lang="de-DE" sz="4000" b="1" u="sng" dirty="0">
                <a:solidFill>
                  <a:srgbClr val="92D050"/>
                </a:solidFill>
              </a:rPr>
              <a:t>Warum Alltagssituationen so wichtig sind….</a:t>
            </a:r>
          </a:p>
          <a:p>
            <a:endParaRPr lang="de-DE" sz="2400" b="1" dirty="0">
              <a:solidFill>
                <a:srgbClr val="92D050"/>
              </a:solidFill>
            </a:endParaRPr>
          </a:p>
          <a:p>
            <a:r>
              <a:rPr lang="de-DE" sz="2400" b="1" dirty="0">
                <a:solidFill>
                  <a:srgbClr val="92D050"/>
                </a:solidFill>
              </a:rPr>
              <a:t>Alltagssituationen sind pädagogische Situationen!</a:t>
            </a:r>
            <a:br>
              <a:rPr lang="de-DE" sz="2400" b="1" dirty="0">
                <a:solidFill>
                  <a:srgbClr val="92D050"/>
                </a:solidFill>
              </a:rPr>
            </a:br>
            <a:r>
              <a:rPr lang="de-DE" sz="2400" dirty="0"/>
              <a:t>…und brauchen professionelle Begleitung und Gestaltung!</a:t>
            </a:r>
          </a:p>
          <a:p>
            <a:endParaRPr lang="de-DE" sz="2400" dirty="0"/>
          </a:p>
          <a:p>
            <a:pPr marL="285750" indent="-285750">
              <a:buFont typeface="Arial" panose="020B0604020202020204" pitchFamily="34" charset="0"/>
              <a:buChar char="•"/>
            </a:pPr>
            <a:r>
              <a:rPr lang="de-DE" sz="2400" dirty="0"/>
              <a:t>Kinder lernen im Alltag am allerbesten:</a:t>
            </a:r>
            <a:br>
              <a:rPr lang="de-DE" sz="2400" dirty="0"/>
            </a:br>
            <a:r>
              <a:rPr lang="de-DE" sz="2400" dirty="0"/>
              <a:t>Fokus auf Situation, die gerade geschieht (Spielen, Essen, Anziehen…)</a:t>
            </a:r>
          </a:p>
          <a:p>
            <a:pPr marL="285750" indent="-285750">
              <a:buFont typeface="Arial" panose="020B0604020202020204" pitchFamily="34" charset="0"/>
              <a:buChar char="•"/>
            </a:pPr>
            <a:r>
              <a:rPr lang="de-DE" sz="2400" dirty="0"/>
              <a:t>Welche </a:t>
            </a:r>
            <a:r>
              <a:rPr lang="de-DE" sz="2400" b="1" dirty="0">
                <a:solidFill>
                  <a:srgbClr val="92D050"/>
                </a:solidFill>
              </a:rPr>
              <a:t>Entwicklungsaufgaben</a:t>
            </a:r>
            <a:r>
              <a:rPr lang="de-DE" sz="2400" dirty="0"/>
              <a:t> hat das Kind in dieser Situation?</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b="1" dirty="0">
                <a:solidFill>
                  <a:srgbClr val="92D050"/>
                </a:solidFill>
              </a:rPr>
              <a:t>Alltag</a:t>
            </a:r>
            <a:r>
              <a:rPr lang="de-DE" sz="2400" dirty="0"/>
              <a:t> ist der ganze Tag (Wachzeit der Kinder)</a:t>
            </a:r>
          </a:p>
          <a:p>
            <a:pPr marL="285750" indent="-285750">
              <a:buFont typeface="Arial" panose="020B0604020202020204" pitchFamily="34" charset="0"/>
              <a:buChar char="•"/>
            </a:pPr>
            <a:r>
              <a:rPr lang="de-DE" sz="2400" dirty="0"/>
              <a:t>Kinder sammeln hier elementare Lebenserfahrungen</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b="1" dirty="0">
                <a:solidFill>
                  <a:srgbClr val="92D050"/>
                </a:solidFill>
              </a:rPr>
              <a:t>Bildungsbereiche</a:t>
            </a:r>
            <a:r>
              <a:rPr lang="de-DE" sz="2400" dirty="0"/>
              <a:t> werden mit alltäglichem Handeln verknüpft</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dirty="0"/>
              <a:t>Gelungene Alltagssituationen = Wohlbefinden der Kinder und Erwachsenen</a:t>
            </a:r>
          </a:p>
          <a:p>
            <a:endParaRPr lang="de-DE" sz="2400" dirty="0"/>
          </a:p>
          <a:p>
            <a:endParaRPr lang="de-DE" dirty="0"/>
          </a:p>
          <a:p>
            <a:endParaRPr lang="de-DE" dirty="0"/>
          </a:p>
          <a:p>
            <a:endParaRPr lang="de-DE" dirty="0"/>
          </a:p>
          <a:p>
            <a:endParaRPr lang="de-DE" dirty="0"/>
          </a:p>
          <a:p>
            <a:endParaRPr lang="de-DE" dirty="0"/>
          </a:p>
        </p:txBody>
      </p:sp>
    </p:spTree>
    <p:extLst>
      <p:ext uri="{BB962C8B-B14F-4D97-AF65-F5344CB8AC3E}">
        <p14:creationId xmlns:p14="http://schemas.microsoft.com/office/powerpoint/2010/main" val="205555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p:txBody>
          <a:bodyPr>
            <a:normAutofit/>
          </a:bodyPr>
          <a:lstStyle/>
          <a:p>
            <a:r>
              <a:rPr lang="de-DE" sz="4000" b="1" dirty="0">
                <a:latin typeface="Calibri" charset="0"/>
                <a:ea typeface="Calibri" charset="0"/>
                <a:cs typeface="Calibri" charset="0"/>
              </a:rPr>
              <a:t>Pädagogische Alltagssituationen</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1825625"/>
            <a:ext cx="10877550" cy="4667250"/>
          </a:xfrm>
        </p:spPr>
        <p:txBody>
          <a:bodyPr>
            <a:normAutofit/>
          </a:bodyPr>
          <a:lstStyle/>
          <a:p>
            <a:pPr lvl="0"/>
            <a:endParaRPr lang="de-DE" sz="3200" dirty="0"/>
          </a:p>
          <a:p>
            <a:endParaRPr lang="de-DE" sz="3200" dirty="0"/>
          </a:p>
        </p:txBody>
      </p:sp>
      <p:pic>
        <p:nvPicPr>
          <p:cNvPr id="13" name="Bild 5">
            <a:extLst>
              <a:ext uri="{FF2B5EF4-FFF2-40B4-BE49-F238E27FC236}">
                <a16:creationId xmlns:a16="http://schemas.microsoft.com/office/drawing/2014/main" id="{ED55876B-79DE-429F-B2D2-5F282A1F3367}"/>
              </a:ext>
            </a:extLst>
          </p:cNvPr>
          <p:cNvPicPr>
            <a:picLocks noChangeAspect="1"/>
          </p:cNvPicPr>
          <p:nvPr/>
        </p:nvPicPr>
        <p:blipFill rotWithShape="1">
          <a:blip r:embed="rId3">
            <a:extLst>
              <a:ext uri="{28A0092B-C50C-407E-A947-70E740481C1C}">
                <a14:useLocalDpi xmlns:a14="http://schemas.microsoft.com/office/drawing/2010/main" val="0"/>
              </a:ext>
            </a:extLst>
          </a:blip>
          <a:srcRect l="13716" t="12830" r="53237" b="46811"/>
          <a:stretch/>
        </p:blipFill>
        <p:spPr>
          <a:xfrm rot="5400000">
            <a:off x="1176129" y="1215756"/>
            <a:ext cx="4293235" cy="5243100"/>
          </a:xfrm>
          <a:prstGeom prst="rect">
            <a:avLst/>
          </a:prstGeom>
        </p:spPr>
      </p:pic>
      <p:pic>
        <p:nvPicPr>
          <p:cNvPr id="14" name="Bild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684" y="2470556"/>
            <a:ext cx="4608576" cy="3553968"/>
          </a:xfrm>
          <a:prstGeom prst="rect">
            <a:avLst/>
          </a:prstGeom>
        </p:spPr>
      </p:pic>
      <p:pic>
        <p:nvPicPr>
          <p:cNvPr id="15" name="Bild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343450"/>
            <a:ext cx="4578261" cy="1127106"/>
          </a:xfrm>
          <a:prstGeom prst="rect">
            <a:avLst/>
          </a:prstGeom>
        </p:spPr>
      </p:pic>
      <p:sp>
        <p:nvSpPr>
          <p:cNvPr id="9" name="Pfeil: nach links 8">
            <a:extLst>
              <a:ext uri="{FF2B5EF4-FFF2-40B4-BE49-F238E27FC236}">
                <a16:creationId xmlns:a16="http://schemas.microsoft.com/office/drawing/2014/main" id="{DDBFCCCB-D530-B007-A3B9-62615CC7A71A}"/>
              </a:ext>
            </a:extLst>
          </p:cNvPr>
          <p:cNvSpPr/>
          <p:nvPr/>
        </p:nvSpPr>
        <p:spPr>
          <a:xfrm>
            <a:off x="10803026" y="3986166"/>
            <a:ext cx="897288" cy="280087"/>
          </a:xfrm>
          <a:prstGeom prst="lef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0180BF67-ABF1-E34F-62BD-231F5E08F511}"/>
              </a:ext>
            </a:extLst>
          </p:cNvPr>
          <p:cNvSpPr/>
          <p:nvPr/>
        </p:nvSpPr>
        <p:spPr>
          <a:xfrm>
            <a:off x="6391397" y="4038418"/>
            <a:ext cx="4320000" cy="180885"/>
          </a:xfrm>
          <a:prstGeom prst="rect">
            <a:avLst/>
          </a:prstGeom>
          <a:noFill/>
          <a:ln w="28575">
            <a:solidFill>
              <a:srgbClr val="A2C7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02671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Entwurf, weiß enthält.&#10;&#10;KI-generierte Inhalte können fehlerhaft sein.">
            <a:extLst>
              <a:ext uri="{FF2B5EF4-FFF2-40B4-BE49-F238E27FC236}">
                <a16:creationId xmlns:a16="http://schemas.microsoft.com/office/drawing/2014/main" id="{C97B8381-885A-6924-DDB1-5BB7BDECF7B6}"/>
              </a:ext>
            </a:extLst>
          </p:cNvPr>
          <p:cNvPicPr>
            <a:picLocks noChangeAspect="1"/>
          </p:cNvPicPr>
          <p:nvPr/>
        </p:nvPicPr>
        <p:blipFill>
          <a:blip r:embed="rId2"/>
          <a:srcRect l="1755" r="936"/>
          <a:stretch>
            <a:fillRect/>
          </a:stretch>
        </p:blipFill>
        <p:spPr>
          <a:xfrm>
            <a:off x="0" y="1541937"/>
            <a:ext cx="12192000" cy="2646695"/>
          </a:xfrm>
          <a:prstGeom prst="rect">
            <a:avLst/>
          </a:prstGeom>
        </p:spPr>
      </p:pic>
      <p:sp>
        <p:nvSpPr>
          <p:cNvPr id="3" name="Titel 3">
            <a:extLst>
              <a:ext uri="{FF2B5EF4-FFF2-40B4-BE49-F238E27FC236}">
                <a16:creationId xmlns:a16="http://schemas.microsoft.com/office/drawing/2014/main" id="{73BA6E56-FF42-5D9C-ECFA-1B28A56BA7AA}"/>
              </a:ext>
            </a:extLst>
          </p:cNvPr>
          <p:cNvSpPr txBox="1">
            <a:spLocks/>
          </p:cNvSpPr>
          <p:nvPr/>
        </p:nvSpPr>
        <p:spPr>
          <a:xfrm>
            <a:off x="1995618" y="-407581"/>
            <a:ext cx="9601200" cy="23876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800" b="1" dirty="0">
                <a:solidFill>
                  <a:srgbClr val="92D050"/>
                </a:solidFill>
                <a:latin typeface="Calibri" charset="0"/>
                <a:ea typeface="Calibri" charset="0"/>
                <a:cs typeface="Calibri" charset="0"/>
              </a:rPr>
              <a:t>Organisatorische Situationen</a:t>
            </a:r>
          </a:p>
          <a:p>
            <a:r>
              <a:rPr lang="de-DE" sz="4000" b="1" dirty="0">
                <a:solidFill>
                  <a:srgbClr val="92D050"/>
                </a:solidFill>
                <a:latin typeface="Calibri" charset="0"/>
                <a:ea typeface="Calibri" charset="0"/>
                <a:cs typeface="Calibri" charset="0"/>
              </a:rPr>
              <a:t>Ausziehen, Anziehen, Umziehen</a:t>
            </a:r>
          </a:p>
        </p:txBody>
      </p:sp>
      <p:sp>
        <p:nvSpPr>
          <p:cNvPr id="2" name="Textfeld 1">
            <a:extLst>
              <a:ext uri="{FF2B5EF4-FFF2-40B4-BE49-F238E27FC236}">
                <a16:creationId xmlns:a16="http://schemas.microsoft.com/office/drawing/2014/main" id="{3A6CC05F-5C4A-7FE4-F657-AB51FAB3EDFB}"/>
              </a:ext>
            </a:extLst>
          </p:cNvPr>
          <p:cNvSpPr txBox="1"/>
          <p:nvPr/>
        </p:nvSpPr>
        <p:spPr>
          <a:xfrm>
            <a:off x="584887" y="4639529"/>
            <a:ext cx="11607113" cy="1384995"/>
          </a:xfrm>
          <a:prstGeom prst="rect">
            <a:avLst/>
          </a:prstGeom>
          <a:noFill/>
        </p:spPr>
        <p:txBody>
          <a:bodyPr wrap="square" rtlCol="0">
            <a:spAutoFit/>
          </a:bodyPr>
          <a:lstStyle/>
          <a:p>
            <a:pPr marL="571500" indent="-571500">
              <a:buFont typeface="Arial" panose="020B0604020202020204" pitchFamily="34" charset="0"/>
              <a:buChar char="•"/>
            </a:pPr>
            <a:r>
              <a:rPr lang="de-DE" sz="2800" b="1" dirty="0">
                <a:solidFill>
                  <a:srgbClr val="00B0F0"/>
                </a:solidFill>
              </a:rPr>
              <a:t>Mehr als eine Übergangssituation zwischen „eigentlichen“ Aktivitäten</a:t>
            </a:r>
          </a:p>
          <a:p>
            <a:pPr marL="571500" indent="-571500">
              <a:buFont typeface="Arial" panose="020B0604020202020204" pitchFamily="34" charset="0"/>
              <a:buChar char="•"/>
            </a:pPr>
            <a:r>
              <a:rPr lang="de-DE" sz="2800" b="1" dirty="0">
                <a:solidFill>
                  <a:srgbClr val="00B0F0"/>
                </a:solidFill>
              </a:rPr>
              <a:t>Übergang drinnen/draußen</a:t>
            </a:r>
          </a:p>
          <a:p>
            <a:pPr marL="571500" indent="-571500">
              <a:buFont typeface="Arial" panose="020B0604020202020204" pitchFamily="34" charset="0"/>
              <a:buChar char="•"/>
            </a:pPr>
            <a:r>
              <a:rPr lang="de-DE" sz="2800" b="1" dirty="0">
                <a:solidFill>
                  <a:srgbClr val="00B0F0"/>
                </a:solidFill>
              </a:rPr>
              <a:t>Selbständigkeit/eigene Dinge des Kindes</a:t>
            </a:r>
          </a:p>
        </p:txBody>
      </p:sp>
      <p:sp>
        <p:nvSpPr>
          <p:cNvPr id="6" name="Rechteck 5">
            <a:extLst>
              <a:ext uri="{FF2B5EF4-FFF2-40B4-BE49-F238E27FC236}">
                <a16:creationId xmlns:a16="http://schemas.microsoft.com/office/drawing/2014/main" id="{1B0E95A8-6E42-87AD-6DD9-FE3007F6128C}"/>
              </a:ext>
            </a:extLst>
          </p:cNvPr>
          <p:cNvSpPr/>
          <p:nvPr/>
        </p:nvSpPr>
        <p:spPr>
          <a:xfrm>
            <a:off x="11798710" y="0"/>
            <a:ext cx="393290" cy="27584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46D404C8-DC7C-02D1-7C48-4EF30233B452}"/>
              </a:ext>
            </a:extLst>
          </p:cNvPr>
          <p:cNvPicPr>
            <a:picLocks noChangeAspect="1"/>
          </p:cNvPicPr>
          <p:nvPr/>
        </p:nvPicPr>
        <p:blipFill>
          <a:blip r:embed="rId3"/>
          <a:stretch>
            <a:fillRect/>
          </a:stretch>
        </p:blipFill>
        <p:spPr>
          <a:xfrm>
            <a:off x="11253888" y="3997577"/>
            <a:ext cx="685859" cy="510584"/>
          </a:xfrm>
          <a:prstGeom prst="rect">
            <a:avLst/>
          </a:prstGeom>
        </p:spPr>
      </p:pic>
      <p:sp>
        <p:nvSpPr>
          <p:cNvPr id="10" name="Textfeld 9">
            <a:extLst>
              <a:ext uri="{FF2B5EF4-FFF2-40B4-BE49-F238E27FC236}">
                <a16:creationId xmlns:a16="http://schemas.microsoft.com/office/drawing/2014/main" id="{0D6BE7B9-D75A-B1A6-0EE2-6AE0AD4D91D2}"/>
              </a:ext>
            </a:extLst>
          </p:cNvPr>
          <p:cNvSpPr txBox="1"/>
          <p:nvPr/>
        </p:nvSpPr>
        <p:spPr>
          <a:xfrm>
            <a:off x="1187162" y="6464148"/>
            <a:ext cx="2761736" cy="369332"/>
          </a:xfrm>
          <a:prstGeom prst="rect">
            <a:avLst/>
          </a:prstGeom>
          <a:noFill/>
        </p:spPr>
        <p:txBody>
          <a:bodyPr wrap="square" rtlCol="0">
            <a:spAutoFit/>
          </a:bodyPr>
          <a:lstStyle/>
          <a:p>
            <a:r>
              <a:rPr lang="de-DE" dirty="0"/>
              <a:t>© Natascha Welz</a:t>
            </a:r>
          </a:p>
        </p:txBody>
      </p:sp>
    </p:spTree>
    <p:extLst>
      <p:ext uri="{BB962C8B-B14F-4D97-AF65-F5344CB8AC3E}">
        <p14:creationId xmlns:p14="http://schemas.microsoft.com/office/powerpoint/2010/main" val="4592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62664-33C8-2FBB-E1CE-F46B79037D3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91AC80-D280-B655-9D06-18CC35112917}"/>
              </a:ext>
            </a:extLst>
          </p:cNvPr>
          <p:cNvSpPr>
            <a:spLocks noGrp="1"/>
          </p:cNvSpPr>
          <p:nvPr>
            <p:ph type="title"/>
          </p:nvPr>
        </p:nvSpPr>
        <p:spPr>
          <a:xfrm>
            <a:off x="838200" y="173595"/>
            <a:ext cx="9662160" cy="837508"/>
          </a:xfrm>
        </p:spPr>
        <p:txBody>
          <a:bodyPr>
            <a:normAutofit fontScale="90000"/>
          </a:bodyPr>
          <a:lstStyle/>
          <a:p>
            <a:r>
              <a:rPr lang="de-DE" b="1" dirty="0">
                <a:solidFill>
                  <a:srgbClr val="92D050"/>
                </a:solidFill>
                <a:latin typeface="Calibri" charset="0"/>
                <a:ea typeface="Calibri" charset="0"/>
                <a:cs typeface="Calibri" charset="0"/>
              </a:rPr>
              <a:t>Murmelrunde:</a:t>
            </a:r>
            <a:br>
              <a:rPr lang="de-DE" sz="4900" dirty="0"/>
            </a:br>
            <a:endParaRPr lang="de-DE" sz="2900" dirty="0">
              <a:solidFill>
                <a:prstClr val="black"/>
              </a:solidFill>
              <a:latin typeface="Calibri" panose="020F0502020204030204"/>
              <a:ea typeface="+mn-ea"/>
              <a:cs typeface="+mn-cs"/>
            </a:endParaRPr>
          </a:p>
        </p:txBody>
      </p:sp>
      <p:sp>
        <p:nvSpPr>
          <p:cNvPr id="6" name="Rechteck 5">
            <a:extLst>
              <a:ext uri="{FF2B5EF4-FFF2-40B4-BE49-F238E27FC236}">
                <a16:creationId xmlns:a16="http://schemas.microsoft.com/office/drawing/2014/main" id="{619363DA-97D1-79F9-A128-12A102810CBF}"/>
              </a:ext>
            </a:extLst>
          </p:cNvPr>
          <p:cNvSpPr/>
          <p:nvPr/>
        </p:nvSpPr>
        <p:spPr>
          <a:xfrm>
            <a:off x="11798710" y="0"/>
            <a:ext cx="393290" cy="27584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pic>
        <p:nvPicPr>
          <p:cNvPr id="8" name="Grafik 7">
            <a:extLst>
              <a:ext uri="{FF2B5EF4-FFF2-40B4-BE49-F238E27FC236}">
                <a16:creationId xmlns:a16="http://schemas.microsoft.com/office/drawing/2014/main" id="{8EB0F2F7-04E9-E4D1-3D3D-320120975383}"/>
              </a:ext>
            </a:extLst>
          </p:cNvPr>
          <p:cNvPicPr>
            <a:picLocks noChangeAspect="1"/>
          </p:cNvPicPr>
          <p:nvPr/>
        </p:nvPicPr>
        <p:blipFill>
          <a:blip r:embed="rId3"/>
          <a:srcRect b="2206"/>
          <a:stretch>
            <a:fillRect/>
          </a:stretch>
        </p:blipFill>
        <p:spPr>
          <a:xfrm>
            <a:off x="1104417" y="2037144"/>
            <a:ext cx="5916803" cy="3746876"/>
          </a:xfrm>
          <a:prstGeom prst="rect">
            <a:avLst/>
          </a:prstGeom>
        </p:spPr>
      </p:pic>
      <p:sp>
        <p:nvSpPr>
          <p:cNvPr id="3" name="Textfeld 2">
            <a:extLst>
              <a:ext uri="{FF2B5EF4-FFF2-40B4-BE49-F238E27FC236}">
                <a16:creationId xmlns:a16="http://schemas.microsoft.com/office/drawing/2014/main" id="{87C7C2C4-BB8E-0A34-163B-18964786622D}"/>
              </a:ext>
            </a:extLst>
          </p:cNvPr>
          <p:cNvSpPr txBox="1"/>
          <p:nvPr/>
        </p:nvSpPr>
        <p:spPr>
          <a:xfrm>
            <a:off x="1358536" y="5779721"/>
            <a:ext cx="5916802" cy="230832"/>
          </a:xfrm>
          <a:prstGeom prst="rect">
            <a:avLst/>
          </a:prstGeom>
          <a:noFill/>
        </p:spPr>
        <p:txBody>
          <a:bodyPr wrap="square" rtlCol="0">
            <a:spAutoFit/>
          </a:bodyPr>
          <a:lstStyle/>
          <a:p>
            <a:r>
              <a:rPr lang="de-DE" sz="900" dirty="0"/>
              <a:t>Brandenburger Bildungsplan, S. 143, Uli Malende</a:t>
            </a:r>
          </a:p>
        </p:txBody>
      </p:sp>
    </p:spTree>
    <p:extLst>
      <p:ext uri="{BB962C8B-B14F-4D97-AF65-F5344CB8AC3E}">
        <p14:creationId xmlns:p14="http://schemas.microsoft.com/office/powerpoint/2010/main" val="2615112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11798710" y="0"/>
            <a:ext cx="393290" cy="27584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Ein Bild, das Entwurf, Zeichnung, Text, Tinte enthält.&#10;&#10;KI-generierte Inhalte können fehlerhaft sein.">
            <a:extLst>
              <a:ext uri="{FF2B5EF4-FFF2-40B4-BE49-F238E27FC236}">
                <a16:creationId xmlns:a16="http://schemas.microsoft.com/office/drawing/2014/main" id="{336625B4-E57D-BE37-9783-5D887576C5CD}"/>
              </a:ext>
            </a:extLst>
          </p:cNvPr>
          <p:cNvPicPr>
            <a:picLocks noChangeAspect="1"/>
          </p:cNvPicPr>
          <p:nvPr/>
        </p:nvPicPr>
        <p:blipFill>
          <a:blip r:embed="rId3"/>
          <a:stretch>
            <a:fillRect/>
          </a:stretch>
        </p:blipFill>
        <p:spPr>
          <a:xfrm>
            <a:off x="893386" y="1643883"/>
            <a:ext cx="8390463" cy="4379822"/>
          </a:xfrm>
          <a:prstGeom prst="rect">
            <a:avLst/>
          </a:prstGeom>
        </p:spPr>
      </p:pic>
      <p:sp>
        <p:nvSpPr>
          <p:cNvPr id="10" name="Textfeld 9">
            <a:extLst>
              <a:ext uri="{FF2B5EF4-FFF2-40B4-BE49-F238E27FC236}">
                <a16:creationId xmlns:a16="http://schemas.microsoft.com/office/drawing/2014/main" id="{384049E2-6D65-36D9-5582-8BCA187E0FFA}"/>
              </a:ext>
            </a:extLst>
          </p:cNvPr>
          <p:cNvSpPr txBox="1"/>
          <p:nvPr/>
        </p:nvSpPr>
        <p:spPr>
          <a:xfrm>
            <a:off x="838200" y="595028"/>
            <a:ext cx="9846276" cy="707886"/>
          </a:xfrm>
          <a:prstGeom prst="rect">
            <a:avLst/>
          </a:prstGeom>
          <a:noFill/>
        </p:spPr>
        <p:txBody>
          <a:bodyPr wrap="square">
            <a:spAutoFit/>
          </a:bodyPr>
          <a:lstStyle/>
          <a:p>
            <a:r>
              <a:rPr lang="de-DE" sz="4000" b="1" dirty="0">
                <a:solidFill>
                  <a:schemeClr val="accent3"/>
                </a:solidFill>
              </a:rPr>
              <a:t>Die Garderobe…</a:t>
            </a:r>
          </a:p>
        </p:txBody>
      </p:sp>
      <p:sp>
        <p:nvSpPr>
          <p:cNvPr id="8" name="Textfeld 7">
            <a:extLst>
              <a:ext uri="{FF2B5EF4-FFF2-40B4-BE49-F238E27FC236}">
                <a16:creationId xmlns:a16="http://schemas.microsoft.com/office/drawing/2014/main" id="{4BC49D81-5FD1-D5DC-1B25-76196B65B4A5}"/>
              </a:ext>
            </a:extLst>
          </p:cNvPr>
          <p:cNvSpPr txBox="1"/>
          <p:nvPr/>
        </p:nvSpPr>
        <p:spPr>
          <a:xfrm>
            <a:off x="1047313" y="6364674"/>
            <a:ext cx="2761736" cy="369332"/>
          </a:xfrm>
          <a:prstGeom prst="rect">
            <a:avLst/>
          </a:prstGeom>
          <a:noFill/>
        </p:spPr>
        <p:txBody>
          <a:bodyPr wrap="square" rtlCol="0">
            <a:spAutoFit/>
          </a:bodyPr>
          <a:lstStyle/>
          <a:p>
            <a:r>
              <a:rPr lang="de-DE" dirty="0"/>
              <a:t>© Natascha Welz</a:t>
            </a:r>
          </a:p>
        </p:txBody>
      </p:sp>
    </p:spTree>
    <p:extLst>
      <p:ext uri="{BB962C8B-B14F-4D97-AF65-F5344CB8AC3E}">
        <p14:creationId xmlns:p14="http://schemas.microsoft.com/office/powerpoint/2010/main" val="2474190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86097-EA12-B461-90F9-32FF13AD77B2}"/>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8947D191-5E7C-CCF7-FE62-EC2DF3E3F77E}"/>
              </a:ext>
            </a:extLst>
          </p:cNvPr>
          <p:cNvSpPr/>
          <p:nvPr/>
        </p:nvSpPr>
        <p:spPr>
          <a:xfrm>
            <a:off x="11798710" y="0"/>
            <a:ext cx="393290" cy="27584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1">
            <a:extLst>
              <a:ext uri="{FF2B5EF4-FFF2-40B4-BE49-F238E27FC236}">
                <a16:creationId xmlns:a16="http://schemas.microsoft.com/office/drawing/2014/main" id="{E08CBD2A-C368-E2F4-9499-221876589F54}"/>
              </a:ext>
            </a:extLst>
          </p:cNvPr>
          <p:cNvSpPr>
            <a:spLocks noGrp="1"/>
          </p:cNvSpPr>
          <p:nvPr>
            <p:ph type="title"/>
          </p:nvPr>
        </p:nvSpPr>
        <p:spPr>
          <a:xfrm>
            <a:off x="838200" y="365125"/>
            <a:ext cx="9403080" cy="1076497"/>
          </a:xfrm>
        </p:spPr>
        <p:txBody>
          <a:bodyPr>
            <a:normAutofit/>
          </a:bodyPr>
          <a:lstStyle/>
          <a:p>
            <a:r>
              <a:rPr lang="de-DE" sz="4000" b="1" dirty="0">
                <a:solidFill>
                  <a:srgbClr val="92D050"/>
                </a:solidFill>
                <a:latin typeface="Calibri" charset="0"/>
                <a:ea typeface="Calibri" charset="0"/>
                <a:cs typeface="Calibri" charset="0"/>
              </a:rPr>
              <a:t>Zentrale Aspekte der Alltagssituation</a:t>
            </a:r>
            <a:endParaRPr lang="de-DE" sz="4000" dirty="0">
              <a:solidFill>
                <a:srgbClr val="00B050"/>
              </a:solidFill>
            </a:endParaRPr>
          </a:p>
        </p:txBody>
      </p:sp>
      <p:sp>
        <p:nvSpPr>
          <p:cNvPr id="7" name="Inhaltsplatzhalter 2">
            <a:extLst>
              <a:ext uri="{FF2B5EF4-FFF2-40B4-BE49-F238E27FC236}">
                <a16:creationId xmlns:a16="http://schemas.microsoft.com/office/drawing/2014/main" id="{9ED20801-4AE3-CF6E-F261-8447D9102D8A}"/>
              </a:ext>
            </a:extLst>
          </p:cNvPr>
          <p:cNvSpPr>
            <a:spLocks noGrp="1"/>
          </p:cNvSpPr>
          <p:nvPr>
            <p:ph idx="1"/>
          </p:nvPr>
        </p:nvSpPr>
        <p:spPr>
          <a:xfrm>
            <a:off x="838200" y="1441622"/>
            <a:ext cx="10960510" cy="4848525"/>
          </a:xfrm>
        </p:spPr>
        <p:txBody>
          <a:bodyPr>
            <a:normAutofit/>
          </a:bodyPr>
          <a:lstStyle/>
          <a:p>
            <a:r>
              <a:rPr lang="de-DE" sz="2800" dirty="0">
                <a:solidFill>
                  <a:schemeClr val="accent4"/>
                </a:solidFill>
              </a:rPr>
              <a:t>Worum geht es in der Situation für die Kinder? </a:t>
            </a:r>
          </a:p>
          <a:p>
            <a:pPr marL="1143000" lvl="1" indent="-457200"/>
            <a:r>
              <a:rPr lang="de-DE" dirty="0"/>
              <a:t>So viel wie möglich selbst tun können</a:t>
            </a:r>
          </a:p>
          <a:p>
            <a:pPr marL="1143000" lvl="1" indent="-457200"/>
            <a:r>
              <a:rPr lang="de-DE" dirty="0"/>
              <a:t>Selbst entscheiden, was sie anziehen</a:t>
            </a:r>
          </a:p>
          <a:p>
            <a:pPr marL="1143000" lvl="1" indent="-457200"/>
            <a:r>
              <a:rPr lang="de-DE" dirty="0"/>
              <a:t>Verstehen, warum man was anzieht</a:t>
            </a:r>
          </a:p>
          <a:p>
            <a:pPr marL="1143000" lvl="1" indent="-457200"/>
            <a:r>
              <a:rPr lang="de-DE" dirty="0"/>
              <a:t>Selbst an Dinge herankommen</a:t>
            </a:r>
          </a:p>
          <a:p>
            <a:pPr marL="1143000" lvl="1" indent="-457200"/>
            <a:r>
              <a:rPr lang="de-DE" dirty="0"/>
              <a:t>Wertschätzende Begleitung und grenzwahrende Assistenz </a:t>
            </a:r>
          </a:p>
          <a:p>
            <a:pPr marL="1143000" lvl="1" indent="-457200"/>
            <a:r>
              <a:rPr lang="de-DE" dirty="0"/>
              <a:t>Sprachliche und kognitive Anregung anbieten</a:t>
            </a:r>
          </a:p>
          <a:p>
            <a:pPr marL="1143000" lvl="1" indent="-457200"/>
            <a:endParaRPr lang="de-DE" dirty="0"/>
          </a:p>
          <a:p>
            <a:r>
              <a:rPr lang="de-DE" dirty="0">
                <a:solidFill>
                  <a:schemeClr val="accent4"/>
                </a:solidFill>
              </a:rPr>
              <a:t>Organisatorische Aufgaben: </a:t>
            </a:r>
          </a:p>
          <a:p>
            <a:pPr marL="1028700" lvl="1" indent="-342900"/>
            <a:r>
              <a:rPr lang="de-DE" dirty="0"/>
              <a:t>Nicht zu viele Kinder gleichzeitig</a:t>
            </a:r>
          </a:p>
          <a:p>
            <a:pPr marL="1028700" lvl="1" indent="-342900"/>
            <a:r>
              <a:rPr lang="de-DE" dirty="0"/>
              <a:t>„Fertige“ Kinder können schon rausgehen</a:t>
            </a:r>
          </a:p>
          <a:p>
            <a:endParaRPr lang="de-DE" b="1" dirty="0">
              <a:solidFill>
                <a:schemeClr val="accent4"/>
              </a:solidFill>
            </a:endParaRPr>
          </a:p>
          <a:p>
            <a:endParaRPr lang="de-DE" dirty="0">
              <a:solidFill>
                <a:schemeClr val="accent4"/>
              </a:solidFill>
            </a:endParaRP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
        <p:nvSpPr>
          <p:cNvPr id="3" name="Textfeld 2">
            <a:extLst>
              <a:ext uri="{FF2B5EF4-FFF2-40B4-BE49-F238E27FC236}">
                <a16:creationId xmlns:a16="http://schemas.microsoft.com/office/drawing/2014/main" id="{5AC40089-88C6-781E-B626-89F58F809C7E}"/>
              </a:ext>
            </a:extLst>
          </p:cNvPr>
          <p:cNvSpPr txBox="1"/>
          <p:nvPr/>
        </p:nvSpPr>
        <p:spPr>
          <a:xfrm>
            <a:off x="8734168" y="1441622"/>
            <a:ext cx="2619632" cy="1200329"/>
          </a:xfrm>
          <a:prstGeom prst="rect">
            <a:avLst/>
          </a:prstGeom>
          <a:solidFill>
            <a:schemeClr val="accent1">
              <a:lumMod val="40000"/>
              <a:lumOff val="60000"/>
            </a:schemeClr>
          </a:solidFill>
        </p:spPr>
        <p:txBody>
          <a:bodyPr wrap="square" rtlCol="0">
            <a:spAutoFit/>
          </a:bodyPr>
          <a:lstStyle/>
          <a:p>
            <a:r>
              <a:rPr lang="de-DE" b="1" dirty="0">
                <a:solidFill>
                  <a:srgbClr val="FF0000"/>
                </a:solidFill>
              </a:rPr>
              <a:t>Selbständigkeit fördern Entwicklungsaufgaben wahrnehmen und unterstützend begleiten.</a:t>
            </a:r>
          </a:p>
        </p:txBody>
      </p:sp>
    </p:spTree>
    <p:extLst>
      <p:ext uri="{BB962C8B-B14F-4D97-AF65-F5344CB8AC3E}">
        <p14:creationId xmlns:p14="http://schemas.microsoft.com/office/powerpoint/2010/main" val="3454983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89E5A-2718-B547-8B3B-6D7DFD469122}"/>
            </a:ext>
          </a:extLst>
        </p:cNvPr>
        <p:cNvGrpSpPr/>
        <p:nvPr/>
      </p:nvGrpSpPr>
      <p:grpSpPr>
        <a:xfrm>
          <a:off x="0" y="0"/>
          <a:ext cx="0" cy="0"/>
          <a:chOff x="0" y="0"/>
          <a:chExt cx="0" cy="0"/>
        </a:xfrm>
      </p:grpSpPr>
      <p:pic>
        <p:nvPicPr>
          <p:cNvPr id="5" name="Grafik 4" descr="Ein Bild, das Entwurf, Zeichnung, Text, Lineart enthält.&#10;&#10;KI-generierte Inhalte können fehlerhaft sein.">
            <a:extLst>
              <a:ext uri="{FF2B5EF4-FFF2-40B4-BE49-F238E27FC236}">
                <a16:creationId xmlns:a16="http://schemas.microsoft.com/office/drawing/2014/main" id="{6DA3AE62-A800-0C01-DCF0-15F5B881BF9E}"/>
              </a:ext>
            </a:extLst>
          </p:cNvPr>
          <p:cNvPicPr>
            <a:picLocks noChangeAspect="1"/>
          </p:cNvPicPr>
          <p:nvPr/>
        </p:nvPicPr>
        <p:blipFill>
          <a:blip r:embed="rId3"/>
          <a:srcRect b="4849"/>
          <a:stretch/>
        </p:blipFill>
        <p:spPr>
          <a:xfrm>
            <a:off x="664689" y="702461"/>
            <a:ext cx="6724652" cy="5724465"/>
          </a:xfrm>
          <a:prstGeom prst="rect">
            <a:avLst/>
          </a:prstGeom>
        </p:spPr>
      </p:pic>
      <p:sp>
        <p:nvSpPr>
          <p:cNvPr id="3" name="Inhaltsplatzhalter 2">
            <a:extLst>
              <a:ext uri="{FF2B5EF4-FFF2-40B4-BE49-F238E27FC236}">
                <a16:creationId xmlns:a16="http://schemas.microsoft.com/office/drawing/2014/main" id="{C269FD72-53C2-692B-373B-17BC340074A0}"/>
              </a:ext>
            </a:extLst>
          </p:cNvPr>
          <p:cNvSpPr>
            <a:spLocks noGrp="1"/>
          </p:cNvSpPr>
          <p:nvPr>
            <p:ph idx="1"/>
          </p:nvPr>
        </p:nvSpPr>
        <p:spPr>
          <a:xfrm>
            <a:off x="7723470" y="2879168"/>
            <a:ext cx="4075239" cy="1662802"/>
          </a:xfrm>
        </p:spPr>
        <p:txBody>
          <a:bodyPr>
            <a:normAutofit/>
          </a:bodyPr>
          <a:lstStyle/>
          <a:p>
            <a:r>
              <a:rPr lang="de-DE" sz="3200" b="1" dirty="0">
                <a:solidFill>
                  <a:schemeClr val="accent3"/>
                </a:solidFill>
              </a:rPr>
              <a:t>„Assistiert so </a:t>
            </a:r>
            <a:br>
              <a:rPr lang="de-DE" sz="3200" b="1" dirty="0">
                <a:solidFill>
                  <a:schemeClr val="accent3"/>
                </a:solidFill>
              </a:rPr>
            </a:br>
            <a:r>
              <a:rPr lang="de-DE" sz="3200" b="1" dirty="0">
                <a:solidFill>
                  <a:schemeClr val="accent3"/>
                </a:solidFill>
              </a:rPr>
              <a:t>wenig wie möglich, </a:t>
            </a:r>
            <a:br>
              <a:rPr lang="de-DE" sz="3200" b="1" dirty="0">
                <a:solidFill>
                  <a:schemeClr val="accent3"/>
                </a:solidFill>
              </a:rPr>
            </a:br>
            <a:r>
              <a:rPr lang="de-DE" sz="3200" b="1" dirty="0">
                <a:solidFill>
                  <a:schemeClr val="accent3"/>
                </a:solidFill>
              </a:rPr>
              <a:t>so viel wie nötig.“</a:t>
            </a:r>
          </a:p>
          <a:p>
            <a:endParaRPr lang="de-DE" dirty="0"/>
          </a:p>
        </p:txBody>
      </p:sp>
      <p:sp>
        <p:nvSpPr>
          <p:cNvPr id="2" name="Titel 1">
            <a:extLst>
              <a:ext uri="{FF2B5EF4-FFF2-40B4-BE49-F238E27FC236}">
                <a16:creationId xmlns:a16="http://schemas.microsoft.com/office/drawing/2014/main" id="{A0574F5C-4F45-65D7-948F-3C13CEBD3DAC}"/>
              </a:ext>
            </a:extLst>
          </p:cNvPr>
          <p:cNvSpPr>
            <a:spLocks noGrp="1"/>
          </p:cNvSpPr>
          <p:nvPr>
            <p:ph type="title"/>
          </p:nvPr>
        </p:nvSpPr>
        <p:spPr>
          <a:xfrm>
            <a:off x="838200" y="205097"/>
            <a:ext cx="9662160" cy="837508"/>
          </a:xfrm>
        </p:spPr>
        <p:txBody>
          <a:bodyPr>
            <a:normAutofit fontScale="90000"/>
          </a:bodyPr>
          <a:lstStyle/>
          <a:p>
            <a:r>
              <a:rPr lang="de-DE" b="1" dirty="0">
                <a:solidFill>
                  <a:srgbClr val="92D050"/>
                </a:solidFill>
                <a:latin typeface="Calibri" charset="0"/>
                <a:ea typeface="Calibri" charset="0"/>
                <a:cs typeface="Calibri" charset="0"/>
              </a:rPr>
              <a:t>Pädagogisches Handeln</a:t>
            </a:r>
            <a:br>
              <a:rPr lang="de-DE" sz="4900" dirty="0"/>
            </a:br>
            <a:endParaRPr lang="de-DE" sz="2900" dirty="0">
              <a:solidFill>
                <a:prstClr val="black"/>
              </a:solidFill>
              <a:latin typeface="Calibri" panose="020F0502020204030204"/>
              <a:ea typeface="+mn-ea"/>
              <a:cs typeface="+mn-cs"/>
            </a:endParaRPr>
          </a:p>
        </p:txBody>
      </p:sp>
      <p:sp>
        <p:nvSpPr>
          <p:cNvPr id="6" name="Rechteck 5">
            <a:extLst>
              <a:ext uri="{FF2B5EF4-FFF2-40B4-BE49-F238E27FC236}">
                <a16:creationId xmlns:a16="http://schemas.microsoft.com/office/drawing/2014/main" id="{9C4EF5A9-6C5C-0539-B483-7D2699C0BE5D}"/>
              </a:ext>
            </a:extLst>
          </p:cNvPr>
          <p:cNvSpPr/>
          <p:nvPr/>
        </p:nvSpPr>
        <p:spPr>
          <a:xfrm>
            <a:off x="11798710" y="0"/>
            <a:ext cx="393290" cy="27584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
        <p:nvSpPr>
          <p:cNvPr id="7" name="Textfeld 6">
            <a:extLst>
              <a:ext uri="{FF2B5EF4-FFF2-40B4-BE49-F238E27FC236}">
                <a16:creationId xmlns:a16="http://schemas.microsoft.com/office/drawing/2014/main" id="{FF18CC6A-FF1E-E1AA-B9DE-FFEE30EE0F1E}"/>
              </a:ext>
            </a:extLst>
          </p:cNvPr>
          <p:cNvSpPr txBox="1"/>
          <p:nvPr/>
        </p:nvSpPr>
        <p:spPr>
          <a:xfrm>
            <a:off x="143670" y="6534012"/>
            <a:ext cx="2761736" cy="369332"/>
          </a:xfrm>
          <a:prstGeom prst="rect">
            <a:avLst/>
          </a:prstGeom>
          <a:noFill/>
        </p:spPr>
        <p:txBody>
          <a:bodyPr wrap="square" rtlCol="0">
            <a:spAutoFit/>
          </a:bodyPr>
          <a:lstStyle/>
          <a:p>
            <a:r>
              <a:rPr lang="de-DE" dirty="0"/>
              <a:t>© Natascha Welz</a:t>
            </a:r>
          </a:p>
        </p:txBody>
      </p:sp>
    </p:spTree>
    <p:extLst>
      <p:ext uri="{BB962C8B-B14F-4D97-AF65-F5344CB8AC3E}">
        <p14:creationId xmlns:p14="http://schemas.microsoft.com/office/powerpoint/2010/main" val="1517794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F632A-A941-2856-E77F-34ADB70BC1AB}"/>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AE9F3E37-80EF-DDB6-6E83-05663A46A079}"/>
              </a:ext>
            </a:extLst>
          </p:cNvPr>
          <p:cNvSpPr>
            <a:spLocks noGrp="1"/>
          </p:cNvSpPr>
          <p:nvPr>
            <p:ph idx="1"/>
          </p:nvPr>
        </p:nvSpPr>
        <p:spPr>
          <a:xfrm>
            <a:off x="706002" y="1269868"/>
            <a:ext cx="10960510" cy="5221547"/>
          </a:xfrm>
        </p:spPr>
        <p:txBody>
          <a:bodyPr>
            <a:normAutofit/>
          </a:bodyPr>
          <a:lstStyle/>
          <a:p>
            <a:pPr marL="457200" indent="-457200">
              <a:buFont typeface="Arial" panose="020B0604020202020204" pitchFamily="34" charset="0"/>
              <a:buChar char="•"/>
            </a:pPr>
            <a:r>
              <a:rPr lang="de-DE" dirty="0"/>
              <a:t>Lieber mit Wörtern als mit Händen. </a:t>
            </a:r>
          </a:p>
          <a:p>
            <a:pPr marL="457200" indent="-457200">
              <a:buFont typeface="Arial" panose="020B0604020202020204" pitchFamily="34" charset="0"/>
              <a:buChar char="•"/>
            </a:pPr>
            <a:r>
              <a:rPr lang="de-DE" dirty="0"/>
              <a:t>Fragt, ob Kinder Hilfe brauchen.</a:t>
            </a:r>
          </a:p>
          <a:p>
            <a:pPr marL="457200" indent="-457200">
              <a:buFont typeface="Arial" panose="020B0604020202020204" pitchFamily="34" charset="0"/>
              <a:buChar char="•"/>
            </a:pPr>
            <a:r>
              <a:rPr lang="de-DE" dirty="0"/>
              <a:t>Benennt dabei, was ihr tut und was das Kind macht. </a:t>
            </a:r>
            <a:br>
              <a:rPr lang="de-DE" dirty="0"/>
            </a:br>
            <a:r>
              <a:rPr lang="de-DE" dirty="0"/>
              <a:t>(Handlungsbegleitendes Sprechen)</a:t>
            </a:r>
          </a:p>
          <a:p>
            <a:pPr marL="457200" indent="-457200">
              <a:buFont typeface="Arial" panose="020B0604020202020204" pitchFamily="34" charset="0"/>
              <a:buChar char="•"/>
            </a:pPr>
            <a:r>
              <a:rPr lang="de-DE" dirty="0"/>
              <a:t>Keine Bewertungen!</a:t>
            </a:r>
          </a:p>
          <a:p>
            <a:pPr marL="457200" indent="-457200">
              <a:buFont typeface="Arial" panose="020B0604020202020204" pitchFamily="34" charset="0"/>
              <a:buChar char="•"/>
            </a:pPr>
            <a:r>
              <a:rPr lang="de-DE" dirty="0"/>
              <a:t>Ziel erreicht: würdigt das mit Wörtern, ohne das Kind zu loben. </a:t>
            </a:r>
            <a:br>
              <a:rPr lang="de-DE" dirty="0"/>
            </a:br>
            <a:r>
              <a:rPr lang="de-DE" dirty="0"/>
              <a:t>„So, die Schuhe hast du jetzt an. Das war gar nicht so leicht?“ </a:t>
            </a:r>
          </a:p>
          <a:p>
            <a:pPr marL="457200" indent="-457200">
              <a:buFont typeface="Arial" panose="020B0604020202020204" pitchFamily="34" charset="0"/>
              <a:buChar char="•"/>
            </a:pPr>
            <a:r>
              <a:rPr lang="de-DE" dirty="0"/>
              <a:t>Anregender Dialog: „Was wäre eigentlich, wenn die Schuhe aus Stein wären?“ „Warum müssen Menschen eigentlich Schuhe tragen, aber Hunde nicht? (BBP, S. 146)</a:t>
            </a:r>
          </a:p>
        </p:txBody>
      </p:sp>
      <p:sp>
        <p:nvSpPr>
          <p:cNvPr id="2" name="Titel 1">
            <a:extLst>
              <a:ext uri="{FF2B5EF4-FFF2-40B4-BE49-F238E27FC236}">
                <a16:creationId xmlns:a16="http://schemas.microsoft.com/office/drawing/2014/main" id="{0F55F9C4-5619-0177-C3EA-C9B2F17DF99C}"/>
              </a:ext>
            </a:extLst>
          </p:cNvPr>
          <p:cNvSpPr>
            <a:spLocks noGrp="1"/>
          </p:cNvSpPr>
          <p:nvPr>
            <p:ph type="title"/>
          </p:nvPr>
        </p:nvSpPr>
        <p:spPr>
          <a:xfrm>
            <a:off x="838200" y="593726"/>
            <a:ext cx="9662160" cy="837508"/>
          </a:xfrm>
        </p:spPr>
        <p:txBody>
          <a:bodyPr>
            <a:normAutofit fontScale="90000"/>
          </a:bodyPr>
          <a:lstStyle/>
          <a:p>
            <a:r>
              <a:rPr lang="de-DE" b="1" dirty="0">
                <a:solidFill>
                  <a:srgbClr val="92D050"/>
                </a:solidFill>
                <a:latin typeface="Calibri" charset="0"/>
                <a:ea typeface="Calibri" charset="0"/>
                <a:cs typeface="Calibri" charset="0"/>
              </a:rPr>
              <a:t>Pädagogisches Handeln</a:t>
            </a:r>
            <a:br>
              <a:rPr lang="de-DE" sz="4900" dirty="0"/>
            </a:br>
            <a:endParaRPr lang="de-DE" sz="2900" dirty="0">
              <a:solidFill>
                <a:prstClr val="black"/>
              </a:solidFill>
              <a:latin typeface="Calibri" panose="020F0502020204030204"/>
              <a:ea typeface="+mn-ea"/>
              <a:cs typeface="+mn-cs"/>
            </a:endParaRPr>
          </a:p>
        </p:txBody>
      </p:sp>
      <p:sp>
        <p:nvSpPr>
          <p:cNvPr id="6" name="Rechteck 5">
            <a:extLst>
              <a:ext uri="{FF2B5EF4-FFF2-40B4-BE49-F238E27FC236}">
                <a16:creationId xmlns:a16="http://schemas.microsoft.com/office/drawing/2014/main" id="{F0C902E7-ED82-F6DF-010E-170B05AA1AC8}"/>
              </a:ext>
            </a:extLst>
          </p:cNvPr>
          <p:cNvSpPr/>
          <p:nvPr/>
        </p:nvSpPr>
        <p:spPr>
          <a:xfrm>
            <a:off x="11798710" y="0"/>
            <a:ext cx="393290" cy="27584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Tree>
    <p:extLst>
      <p:ext uri="{BB962C8B-B14F-4D97-AF65-F5344CB8AC3E}">
        <p14:creationId xmlns:p14="http://schemas.microsoft.com/office/powerpoint/2010/main" val="1616814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7BDB4-EC50-3D29-6A6D-8FEF159350A9}"/>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DEC9E1D9-CF22-EFFF-6A40-AC0AC14D90CE}"/>
              </a:ext>
            </a:extLst>
          </p:cNvPr>
          <p:cNvSpPr>
            <a:spLocks noGrp="1"/>
          </p:cNvSpPr>
          <p:nvPr>
            <p:ph idx="1"/>
          </p:nvPr>
        </p:nvSpPr>
        <p:spPr>
          <a:xfrm>
            <a:off x="706002" y="1871233"/>
            <a:ext cx="10960510" cy="4644898"/>
          </a:xfrm>
        </p:spPr>
        <p:txBody>
          <a:bodyPr>
            <a:normAutofit/>
          </a:bodyPr>
          <a:lstStyle/>
          <a:p>
            <a:pPr marL="457200" indent="-457200">
              <a:buFont typeface="Arial" panose="020B0604020202020204" pitchFamily="34" charset="0"/>
              <a:buChar char="•"/>
            </a:pPr>
            <a:r>
              <a:rPr lang="de-DE" dirty="0"/>
              <a:t>Stammplätze zum Wiedererkennen </a:t>
            </a:r>
            <a:br>
              <a:rPr lang="de-DE" dirty="0"/>
            </a:br>
            <a:r>
              <a:rPr lang="de-DE" dirty="0"/>
              <a:t>Persönliche Fotos/ Selbstportraits und Vornamen (Identifikation)</a:t>
            </a:r>
            <a:br>
              <a:rPr lang="de-DE" dirty="0"/>
            </a:br>
            <a:r>
              <a:rPr lang="de-DE" dirty="0"/>
              <a:t> </a:t>
            </a:r>
            <a:br>
              <a:rPr lang="de-DE" dirty="0"/>
            </a:br>
            <a:r>
              <a:rPr lang="de-DE" dirty="0"/>
              <a:t>Nicht geeignet:  anonyme Symbolbilder</a:t>
            </a:r>
            <a:br>
              <a:rPr lang="de-DE" dirty="0"/>
            </a:br>
            <a:r>
              <a:rPr lang="de-DE" dirty="0"/>
              <a:t>Wie fühlt sich das an? „Ich bin der Hampelmann, …Fliegenpilz“ </a:t>
            </a:r>
            <a:br>
              <a:rPr lang="de-DE" dirty="0"/>
            </a:br>
            <a:endParaRPr lang="de-DE" dirty="0"/>
          </a:p>
          <a:p>
            <a:pPr marL="457200" indent="-457200">
              <a:buFont typeface="Arial" panose="020B0604020202020204" pitchFamily="34" charset="0"/>
              <a:buChar char="•"/>
            </a:pPr>
            <a:r>
              <a:rPr lang="de-DE" dirty="0"/>
              <a:t>Umziehen: Paravent oder Vorhang zur Wahrung der Privatsphäre </a:t>
            </a:r>
            <a:br>
              <a:rPr lang="de-DE" dirty="0"/>
            </a:br>
            <a:endParaRPr lang="de-DE" dirty="0"/>
          </a:p>
          <a:p>
            <a:pPr marL="457200" indent="-457200">
              <a:buFont typeface="Arial" panose="020B0604020202020204" pitchFamily="34" charset="0"/>
              <a:buChar char="•"/>
            </a:pPr>
            <a:r>
              <a:rPr lang="de-DE" dirty="0"/>
              <a:t>Klare Absprachen mit den Familien über Schmutz- und Wechselwäsche</a:t>
            </a:r>
          </a:p>
        </p:txBody>
      </p:sp>
      <p:sp>
        <p:nvSpPr>
          <p:cNvPr id="2" name="Titel 1">
            <a:extLst>
              <a:ext uri="{FF2B5EF4-FFF2-40B4-BE49-F238E27FC236}">
                <a16:creationId xmlns:a16="http://schemas.microsoft.com/office/drawing/2014/main" id="{882EF68D-6638-F480-E099-6BB1D066D9B9}"/>
              </a:ext>
            </a:extLst>
          </p:cNvPr>
          <p:cNvSpPr>
            <a:spLocks noGrp="1"/>
          </p:cNvSpPr>
          <p:nvPr>
            <p:ph type="title"/>
          </p:nvPr>
        </p:nvSpPr>
        <p:spPr>
          <a:xfrm>
            <a:off x="640492" y="184667"/>
            <a:ext cx="9662160" cy="837508"/>
          </a:xfrm>
        </p:spPr>
        <p:txBody>
          <a:bodyPr>
            <a:normAutofit/>
          </a:bodyPr>
          <a:lstStyle/>
          <a:p>
            <a:r>
              <a:rPr lang="de-DE" sz="4000" b="1" dirty="0">
                <a:solidFill>
                  <a:srgbClr val="92D050"/>
                </a:solidFill>
                <a:latin typeface="Calibri" charset="0"/>
                <a:ea typeface="Calibri" charset="0"/>
                <a:cs typeface="Calibri" charset="0"/>
              </a:rPr>
              <a:t>Partizipative Umgebung</a:t>
            </a:r>
            <a:endParaRPr lang="de-DE" sz="4000" dirty="0">
              <a:solidFill>
                <a:prstClr val="black"/>
              </a:solidFill>
              <a:latin typeface="Calibri" panose="020F0502020204030204"/>
              <a:ea typeface="+mn-ea"/>
              <a:cs typeface="+mn-cs"/>
            </a:endParaRPr>
          </a:p>
        </p:txBody>
      </p:sp>
      <p:sp>
        <p:nvSpPr>
          <p:cNvPr id="6" name="Rechteck 5">
            <a:extLst>
              <a:ext uri="{FF2B5EF4-FFF2-40B4-BE49-F238E27FC236}">
                <a16:creationId xmlns:a16="http://schemas.microsoft.com/office/drawing/2014/main" id="{756D0BF8-7A56-BD03-2B01-267F6C8055CA}"/>
              </a:ext>
            </a:extLst>
          </p:cNvPr>
          <p:cNvSpPr/>
          <p:nvPr/>
        </p:nvSpPr>
        <p:spPr>
          <a:xfrm>
            <a:off x="11798710" y="0"/>
            <a:ext cx="393290" cy="27584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pic>
        <p:nvPicPr>
          <p:cNvPr id="7" name="Grafik 6">
            <a:extLst>
              <a:ext uri="{FF2B5EF4-FFF2-40B4-BE49-F238E27FC236}">
                <a16:creationId xmlns:a16="http://schemas.microsoft.com/office/drawing/2014/main" id="{61FFED82-755C-5078-4D4D-C68FA6A59DB8}"/>
              </a:ext>
            </a:extLst>
          </p:cNvPr>
          <p:cNvPicPr>
            <a:picLocks noChangeAspect="1"/>
          </p:cNvPicPr>
          <p:nvPr/>
        </p:nvPicPr>
        <p:blipFill>
          <a:blip r:embed="rId3"/>
          <a:stretch>
            <a:fillRect/>
          </a:stretch>
        </p:blipFill>
        <p:spPr>
          <a:xfrm>
            <a:off x="7210767" y="284072"/>
            <a:ext cx="2734038" cy="1676533"/>
          </a:xfrm>
          <a:prstGeom prst="rect">
            <a:avLst/>
          </a:prstGeom>
          <a:ln>
            <a:solidFill>
              <a:schemeClr val="accent2"/>
            </a:solidFill>
          </a:ln>
        </p:spPr>
      </p:pic>
    </p:spTree>
    <p:extLst>
      <p:ext uri="{BB962C8B-B14F-4D97-AF65-F5344CB8AC3E}">
        <p14:creationId xmlns:p14="http://schemas.microsoft.com/office/powerpoint/2010/main" val="547204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E7450-65C6-B9C1-198B-4A7167D83AEE}"/>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84844C0F-615C-5AC1-1B7D-EFF6AA5769F2}"/>
              </a:ext>
            </a:extLst>
          </p:cNvPr>
          <p:cNvSpPr/>
          <p:nvPr/>
        </p:nvSpPr>
        <p:spPr>
          <a:xfrm>
            <a:off x="11798710" y="0"/>
            <a:ext cx="393290" cy="27584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pic>
        <p:nvPicPr>
          <p:cNvPr id="11" name="Grafik 10">
            <a:extLst>
              <a:ext uri="{FF2B5EF4-FFF2-40B4-BE49-F238E27FC236}">
                <a16:creationId xmlns:a16="http://schemas.microsoft.com/office/drawing/2014/main" id="{EE150D0F-316B-5B81-9019-AAFC06B7FB99}"/>
              </a:ext>
            </a:extLst>
          </p:cNvPr>
          <p:cNvPicPr>
            <a:picLocks noChangeAspect="1"/>
          </p:cNvPicPr>
          <p:nvPr/>
        </p:nvPicPr>
        <p:blipFill>
          <a:blip r:embed="rId3"/>
          <a:stretch>
            <a:fillRect/>
          </a:stretch>
        </p:blipFill>
        <p:spPr>
          <a:xfrm>
            <a:off x="204103" y="119646"/>
            <a:ext cx="9510052" cy="6317229"/>
          </a:xfrm>
          <a:prstGeom prst="rect">
            <a:avLst/>
          </a:prstGeom>
        </p:spPr>
      </p:pic>
    </p:spTree>
    <p:extLst>
      <p:ext uri="{BB962C8B-B14F-4D97-AF65-F5344CB8AC3E}">
        <p14:creationId xmlns:p14="http://schemas.microsoft.com/office/powerpoint/2010/main" val="3680747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98D45-B36C-06BF-87C0-B600AD18A43F}"/>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DF71A6CF-84E1-7974-74C8-078A71873A22}"/>
              </a:ext>
            </a:extLst>
          </p:cNvPr>
          <p:cNvSpPr/>
          <p:nvPr/>
        </p:nvSpPr>
        <p:spPr>
          <a:xfrm>
            <a:off x="11798710" y="0"/>
            <a:ext cx="393290" cy="27584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pic>
        <p:nvPicPr>
          <p:cNvPr id="13" name="Grafik 12">
            <a:extLst>
              <a:ext uri="{FF2B5EF4-FFF2-40B4-BE49-F238E27FC236}">
                <a16:creationId xmlns:a16="http://schemas.microsoft.com/office/drawing/2014/main" id="{2315406B-CD72-4515-E2CD-AF8B510F93B9}"/>
              </a:ext>
            </a:extLst>
          </p:cNvPr>
          <p:cNvPicPr>
            <a:picLocks noChangeAspect="1"/>
          </p:cNvPicPr>
          <p:nvPr/>
        </p:nvPicPr>
        <p:blipFill>
          <a:blip r:embed="rId3"/>
          <a:srcRect l="7936" t="32900" r="5447" b="42674"/>
          <a:stretch>
            <a:fillRect/>
          </a:stretch>
        </p:blipFill>
        <p:spPr>
          <a:xfrm>
            <a:off x="739277" y="850668"/>
            <a:ext cx="7645279" cy="1080825"/>
          </a:xfrm>
          <a:prstGeom prst="rect">
            <a:avLst/>
          </a:prstGeom>
        </p:spPr>
      </p:pic>
      <p:pic>
        <p:nvPicPr>
          <p:cNvPr id="14" name="Grafik 13">
            <a:extLst>
              <a:ext uri="{FF2B5EF4-FFF2-40B4-BE49-F238E27FC236}">
                <a16:creationId xmlns:a16="http://schemas.microsoft.com/office/drawing/2014/main" id="{8AE2B3B7-841D-D0EA-87A9-32432681A035}"/>
              </a:ext>
            </a:extLst>
          </p:cNvPr>
          <p:cNvPicPr>
            <a:picLocks noChangeAspect="1"/>
          </p:cNvPicPr>
          <p:nvPr/>
        </p:nvPicPr>
        <p:blipFill>
          <a:blip r:embed="rId3"/>
          <a:srcRect l="3422" t="54267" r="-3422" b="6364"/>
          <a:stretch>
            <a:fillRect/>
          </a:stretch>
        </p:blipFill>
        <p:spPr>
          <a:xfrm>
            <a:off x="1723638" y="3436652"/>
            <a:ext cx="9980211" cy="1969719"/>
          </a:xfrm>
          <a:prstGeom prst="rect">
            <a:avLst/>
          </a:prstGeom>
        </p:spPr>
      </p:pic>
      <p:pic>
        <p:nvPicPr>
          <p:cNvPr id="15" name="Grafik 14">
            <a:extLst>
              <a:ext uri="{FF2B5EF4-FFF2-40B4-BE49-F238E27FC236}">
                <a16:creationId xmlns:a16="http://schemas.microsoft.com/office/drawing/2014/main" id="{F6EEDCB4-1BC2-63B8-FF4F-A519746D042D}"/>
              </a:ext>
            </a:extLst>
          </p:cNvPr>
          <p:cNvPicPr>
            <a:picLocks noChangeAspect="1"/>
          </p:cNvPicPr>
          <p:nvPr/>
        </p:nvPicPr>
        <p:blipFill>
          <a:blip r:embed="rId3"/>
          <a:srcRect l="7936" t="7005" r="5447" b="63138"/>
          <a:stretch>
            <a:fillRect/>
          </a:stretch>
        </p:blipFill>
        <p:spPr>
          <a:xfrm>
            <a:off x="739278" y="1917244"/>
            <a:ext cx="6823348" cy="1179100"/>
          </a:xfrm>
          <a:prstGeom prst="rect">
            <a:avLst/>
          </a:prstGeom>
        </p:spPr>
      </p:pic>
      <p:sp>
        <p:nvSpPr>
          <p:cNvPr id="16" name="Rechteck 15">
            <a:extLst>
              <a:ext uri="{FF2B5EF4-FFF2-40B4-BE49-F238E27FC236}">
                <a16:creationId xmlns:a16="http://schemas.microsoft.com/office/drawing/2014/main" id="{5CC5B27A-51A7-689F-274A-E1523910C052}"/>
              </a:ext>
            </a:extLst>
          </p:cNvPr>
          <p:cNvSpPr/>
          <p:nvPr/>
        </p:nvSpPr>
        <p:spPr>
          <a:xfrm>
            <a:off x="1628668" y="3465818"/>
            <a:ext cx="9462466" cy="2074369"/>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095DC71F-D6B9-84F3-5B86-527BB221B59C}"/>
              </a:ext>
            </a:extLst>
          </p:cNvPr>
          <p:cNvPicPr>
            <a:picLocks noChangeAspect="1"/>
          </p:cNvPicPr>
          <p:nvPr/>
        </p:nvPicPr>
        <p:blipFill>
          <a:blip r:embed="rId4"/>
          <a:stretch>
            <a:fillRect/>
          </a:stretch>
        </p:blipFill>
        <p:spPr>
          <a:xfrm>
            <a:off x="945290" y="219912"/>
            <a:ext cx="1430218" cy="496940"/>
          </a:xfrm>
          <a:prstGeom prst="rect">
            <a:avLst/>
          </a:prstGeom>
        </p:spPr>
      </p:pic>
      <p:pic>
        <p:nvPicPr>
          <p:cNvPr id="5" name="Grafik 4">
            <a:extLst>
              <a:ext uri="{FF2B5EF4-FFF2-40B4-BE49-F238E27FC236}">
                <a16:creationId xmlns:a16="http://schemas.microsoft.com/office/drawing/2014/main" id="{791FB926-46F7-FC2A-5B86-C62C9AE4292C}"/>
              </a:ext>
            </a:extLst>
          </p:cNvPr>
          <p:cNvPicPr>
            <a:picLocks noChangeAspect="1"/>
          </p:cNvPicPr>
          <p:nvPr/>
        </p:nvPicPr>
        <p:blipFill>
          <a:blip r:embed="rId5"/>
          <a:stretch>
            <a:fillRect/>
          </a:stretch>
        </p:blipFill>
        <p:spPr>
          <a:xfrm>
            <a:off x="8384556" y="219912"/>
            <a:ext cx="914331" cy="1187265"/>
          </a:xfrm>
          <a:prstGeom prst="rect">
            <a:avLst/>
          </a:prstGeom>
        </p:spPr>
      </p:pic>
    </p:spTree>
    <p:extLst>
      <p:ext uri="{BB962C8B-B14F-4D97-AF65-F5344CB8AC3E}">
        <p14:creationId xmlns:p14="http://schemas.microsoft.com/office/powerpoint/2010/main" val="2863086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920D5-ABE6-020B-E89E-6368B8A4FC30}"/>
              </a:ext>
            </a:extLst>
          </p:cNvPr>
          <p:cNvSpPr>
            <a:spLocks noGrp="1"/>
          </p:cNvSpPr>
          <p:nvPr>
            <p:ph type="title"/>
          </p:nvPr>
        </p:nvSpPr>
        <p:spPr/>
        <p:txBody>
          <a:bodyPr>
            <a:normAutofit/>
          </a:bodyPr>
          <a:lstStyle/>
          <a:p>
            <a:r>
              <a:rPr lang="de-DE" sz="4000" b="1" dirty="0">
                <a:latin typeface="Calibri" charset="0"/>
                <a:ea typeface="Calibri" charset="0"/>
                <a:cs typeface="Calibri" charset="0"/>
              </a:rPr>
              <a:t>Nächste Schritte?</a:t>
            </a:r>
            <a:endParaRPr lang="de-DE" sz="4000" dirty="0"/>
          </a:p>
        </p:txBody>
      </p:sp>
      <p:sp>
        <p:nvSpPr>
          <p:cNvPr id="3" name="Inhaltsplatzhalter 2">
            <a:extLst>
              <a:ext uri="{FF2B5EF4-FFF2-40B4-BE49-F238E27FC236}">
                <a16:creationId xmlns:a16="http://schemas.microsoft.com/office/drawing/2014/main" id="{E45F8600-FF12-F702-D4AA-80A64F70A371}"/>
              </a:ext>
            </a:extLst>
          </p:cNvPr>
          <p:cNvSpPr>
            <a:spLocks noGrp="1"/>
          </p:cNvSpPr>
          <p:nvPr>
            <p:ph idx="1"/>
          </p:nvPr>
        </p:nvSpPr>
        <p:spPr>
          <a:xfrm>
            <a:off x="838200" y="1731029"/>
            <a:ext cx="10515600" cy="4351338"/>
          </a:xfrm>
        </p:spPr>
        <p:txBody>
          <a:bodyPr>
            <a:normAutofit/>
          </a:bodyPr>
          <a:lstStyle/>
          <a:p>
            <a:r>
              <a:rPr lang="de-DE" dirty="0"/>
              <a:t>Gibt es offene Fragen?  </a:t>
            </a:r>
          </a:p>
          <a:p>
            <a:endParaRPr lang="de-DE" dirty="0"/>
          </a:p>
          <a:p>
            <a:r>
              <a:rPr lang="de-DE" dirty="0"/>
              <a:t>Welche Verabredungen braucht es zur Weiterarbeit am Thema?</a:t>
            </a:r>
          </a:p>
          <a:p>
            <a:endParaRPr lang="de-DE" dirty="0"/>
          </a:p>
          <a:p>
            <a:r>
              <a:rPr lang="de-DE" dirty="0"/>
              <a:t>Wie geht es für uns als Team zu der Alltagssituation „Ausziehen, Anziehen, Umziehen“ weiter? </a:t>
            </a:r>
          </a:p>
          <a:p>
            <a:endParaRPr lang="de-DE" dirty="0"/>
          </a:p>
          <a:p>
            <a:r>
              <a:rPr lang="de-DE" dirty="0">
                <a:sym typeface="Wingdings"/>
              </a:rPr>
              <a:t>Welche Vereinbarungen und Absprachen zur Umsetzung treffen wir?</a:t>
            </a:r>
            <a:endParaRPr lang="de-DE" dirty="0"/>
          </a:p>
          <a:p>
            <a:endParaRPr lang="de-DE" dirty="0"/>
          </a:p>
        </p:txBody>
      </p:sp>
    </p:spTree>
    <p:extLst>
      <p:ext uri="{BB962C8B-B14F-4D97-AF65-F5344CB8AC3E}">
        <p14:creationId xmlns:p14="http://schemas.microsoft.com/office/powerpoint/2010/main" val="1845353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509946-4F40-4D4E-1204-B4F438DF525D}"/>
              </a:ext>
            </a:extLst>
          </p:cNvPr>
          <p:cNvSpPr>
            <a:spLocks noGrp="1"/>
          </p:cNvSpPr>
          <p:nvPr>
            <p:ph type="title"/>
          </p:nvPr>
        </p:nvSpPr>
        <p:spPr/>
        <p:txBody>
          <a:bodyPr>
            <a:normAutofit/>
          </a:bodyPr>
          <a:lstStyle/>
          <a:p>
            <a:r>
              <a:rPr lang="de-DE" sz="4000" b="1" dirty="0">
                <a:latin typeface="Calibri" charset="0"/>
                <a:ea typeface="Calibri" charset="0"/>
                <a:cs typeface="Calibri" charset="0"/>
              </a:rPr>
              <a:t>Gemeinsamer Abschluss und Feedback</a:t>
            </a:r>
            <a:endParaRPr lang="de-DE" sz="4000" dirty="0"/>
          </a:p>
        </p:txBody>
      </p:sp>
      <p:sp>
        <p:nvSpPr>
          <p:cNvPr id="7" name="Textfeld 6">
            <a:extLst>
              <a:ext uri="{FF2B5EF4-FFF2-40B4-BE49-F238E27FC236}">
                <a16:creationId xmlns:a16="http://schemas.microsoft.com/office/drawing/2014/main" id="{A4D32877-9736-B1DD-6319-31A94BEC0C3E}"/>
              </a:ext>
            </a:extLst>
          </p:cNvPr>
          <p:cNvSpPr txBox="1"/>
          <p:nvPr/>
        </p:nvSpPr>
        <p:spPr>
          <a:xfrm>
            <a:off x="4446587" y="4125685"/>
            <a:ext cx="2041526" cy="215444"/>
          </a:xfrm>
          <a:prstGeom prst="rect">
            <a:avLst/>
          </a:prstGeom>
          <a:noFill/>
        </p:spPr>
        <p:txBody>
          <a:bodyPr wrap="square" rtlCol="0">
            <a:spAutoFit/>
          </a:bodyPr>
          <a:lstStyle/>
          <a:p>
            <a:r>
              <a:rPr lang="de-DE" sz="800" dirty="0"/>
              <a:t>Bild von </a:t>
            </a:r>
            <a:r>
              <a:rPr lang="de-DE" sz="800" dirty="0" err="1">
                <a:hlinkClick r:id="rId3" action="ppaction://hlinkfile"/>
              </a:rPr>
              <a:t>Starline</a:t>
            </a:r>
            <a:r>
              <a:rPr lang="de-DE" sz="800" dirty="0"/>
              <a:t> auf </a:t>
            </a:r>
            <a:r>
              <a:rPr lang="de-DE" sz="800" dirty="0" err="1">
                <a:hlinkClick r:id="rId4"/>
              </a:rPr>
              <a:t>Magnific</a:t>
            </a:r>
            <a:endParaRPr lang="de-DE" sz="800" dirty="0"/>
          </a:p>
        </p:txBody>
      </p:sp>
      <p:pic>
        <p:nvPicPr>
          <p:cNvPr id="4" name="Grafik 3">
            <a:extLst>
              <a:ext uri="{FF2B5EF4-FFF2-40B4-BE49-F238E27FC236}">
                <a16:creationId xmlns:a16="http://schemas.microsoft.com/office/drawing/2014/main" id="{DBC759F8-3C25-DAEB-FEA9-BF01BED9C071}"/>
              </a:ext>
            </a:extLst>
          </p:cNvPr>
          <p:cNvPicPr>
            <a:picLocks noChangeAspect="1"/>
          </p:cNvPicPr>
          <p:nvPr/>
        </p:nvPicPr>
        <p:blipFill>
          <a:blip r:embed="rId5"/>
          <a:srcRect t="27064"/>
          <a:stretch/>
        </p:blipFill>
        <p:spPr>
          <a:xfrm>
            <a:off x="3976117" y="2626617"/>
            <a:ext cx="4239765" cy="1457671"/>
          </a:xfrm>
          <a:prstGeom prst="rect">
            <a:avLst/>
          </a:prstGeom>
        </p:spPr>
      </p:pic>
    </p:spTree>
    <p:extLst>
      <p:ext uri="{BB962C8B-B14F-4D97-AF65-F5344CB8AC3E}">
        <p14:creationId xmlns:p14="http://schemas.microsoft.com/office/powerpoint/2010/main" val="1272414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59"/>
          <p:cNvSpPr txBox="1">
            <a:spLocks noGrp="1"/>
          </p:cNvSpPr>
          <p:nvPr>
            <p:ph type="title"/>
          </p:nvPr>
        </p:nvSpPr>
        <p:spPr>
          <a:xfrm>
            <a:off x="2590800" y="944880"/>
            <a:ext cx="10515600" cy="74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de-DE" sz="4000" b="1" dirty="0">
                <a:solidFill>
                  <a:schemeClr val="accent4"/>
                </a:solidFill>
                <a:latin typeface="Calibri"/>
                <a:ea typeface="Calibri"/>
                <a:cs typeface="Calibri"/>
                <a:sym typeface="Calibri"/>
              </a:rPr>
              <a:t>Danke!</a:t>
            </a:r>
            <a:endParaRPr dirty="0"/>
          </a:p>
        </p:txBody>
      </p:sp>
      <p:sp>
        <p:nvSpPr>
          <p:cNvPr id="493" name="Google Shape;493;p59"/>
          <p:cNvSpPr txBox="1">
            <a:spLocks noGrp="1"/>
          </p:cNvSpPr>
          <p:nvPr>
            <p:ph type="body" idx="1"/>
          </p:nvPr>
        </p:nvSpPr>
        <p:spPr>
          <a:xfrm>
            <a:off x="2971800" y="1825625"/>
            <a:ext cx="10515600" cy="43512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lang="de-DE" dirty="0"/>
          </a:p>
          <a:p>
            <a:pPr marL="0" lvl="0" indent="0" algn="ctr" rtl="0">
              <a:lnSpc>
                <a:spcPct val="90000"/>
              </a:lnSpc>
              <a:spcBef>
                <a:spcPts val="1000"/>
              </a:spcBef>
              <a:spcAft>
                <a:spcPts val="0"/>
              </a:spcAft>
              <a:buSzPts val="1800"/>
              <a:buNone/>
            </a:pPr>
            <a:r>
              <a:rPr lang="de-DE" dirty="0"/>
              <a:t>Vielen Dank für Eure Aufmerksamkeit!</a:t>
            </a: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p:txBody>
      </p:sp>
      <p:pic>
        <p:nvPicPr>
          <p:cNvPr id="494" name="Google Shape;494;p59" title="QM-10-Erz-Partner.jpg"/>
          <p:cNvPicPr preferRelativeResize="0"/>
          <p:nvPr/>
        </p:nvPicPr>
        <p:blipFill>
          <a:blip r:embed="rId3">
            <a:alphaModFix/>
          </a:blip>
          <a:stretch>
            <a:fillRect/>
          </a:stretch>
        </p:blipFill>
        <p:spPr>
          <a:xfrm>
            <a:off x="75125" y="162125"/>
            <a:ext cx="4600977" cy="6467277"/>
          </a:xfrm>
          <a:prstGeom prst="rect">
            <a:avLst/>
          </a:prstGeom>
          <a:noFill/>
          <a:ln>
            <a:noFill/>
          </a:ln>
        </p:spPr>
      </p:pic>
      <p:pic>
        <p:nvPicPr>
          <p:cNvPr id="3" name="Grafik 2">
            <a:extLst>
              <a:ext uri="{FF2B5EF4-FFF2-40B4-BE49-F238E27FC236}">
                <a16:creationId xmlns:a16="http://schemas.microsoft.com/office/drawing/2014/main" id="{FF90D73A-1DF0-42A8-52F7-7739DE454773}"/>
              </a:ext>
            </a:extLst>
          </p:cNvPr>
          <p:cNvPicPr>
            <a:picLocks noChangeAspect="1"/>
          </p:cNvPicPr>
          <p:nvPr/>
        </p:nvPicPr>
        <p:blipFill>
          <a:blip r:embed="rId4"/>
          <a:stretch>
            <a:fillRect/>
          </a:stretch>
        </p:blipFill>
        <p:spPr>
          <a:xfrm>
            <a:off x="3677067" y="5892530"/>
            <a:ext cx="685859" cy="510584"/>
          </a:xfrm>
          <a:prstGeom prst="rect">
            <a:avLst/>
          </a:prstGeom>
        </p:spPr>
      </p:pic>
      <p:sp>
        <p:nvSpPr>
          <p:cNvPr id="5" name="Rectangle 1">
            <a:extLst>
              <a:ext uri="{FF2B5EF4-FFF2-40B4-BE49-F238E27FC236}">
                <a16:creationId xmlns:a16="http://schemas.microsoft.com/office/drawing/2014/main" id="{D0D83444-BBA0-5CE6-9EC3-A12F0C4D8032}"/>
              </a:ext>
            </a:extLst>
          </p:cNvPr>
          <p:cNvSpPr>
            <a:spLocks noChangeArrowheads="1"/>
          </p:cNvSpPr>
          <p:nvPr/>
        </p:nvSpPr>
        <p:spPr bwMode="auto">
          <a:xfrm>
            <a:off x="280076" y="6513270"/>
            <a:ext cx="46214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i="0" u="none" strike="noStrike" cap="none" normalizeH="0" baseline="0" dirty="0">
                <a:ln>
                  <a:noFill/>
                </a:ln>
                <a:effectLst/>
                <a:latin typeface="Classic Comic" panose="02000000000000000000" pitchFamily="50" charset="0"/>
              </a:rPr>
              <a:t>© N</a:t>
            </a:r>
            <a:r>
              <a:rPr lang="de-DE" altLang="de-DE" sz="1600" dirty="0">
                <a:latin typeface="Classic Comic" panose="02000000000000000000" pitchFamily="50" charset="0"/>
              </a:rPr>
              <a:t>atascha</a:t>
            </a:r>
            <a:r>
              <a:rPr kumimoji="0" lang="de-DE" altLang="de-DE" sz="1600" i="0" u="none" strike="noStrike" cap="none" normalizeH="0" baseline="0" dirty="0">
                <a:ln>
                  <a:noFill/>
                </a:ln>
                <a:effectLst/>
                <a:latin typeface="Classic Comic" panose="02000000000000000000" pitchFamily="50" charset="0"/>
              </a:rPr>
              <a:t> Welz, Berlin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34" name="Google Shape;434;p53"/>
          <p:cNvPicPr preferRelativeResize="0"/>
          <p:nvPr/>
        </p:nvPicPr>
        <p:blipFill rotWithShape="1">
          <a:blip r:embed="rId3">
            <a:alphaModFix/>
          </a:blip>
          <a:srcRect l="10428" t="6939" r="11646" b="11044"/>
          <a:stretch/>
        </p:blipFill>
        <p:spPr>
          <a:xfrm>
            <a:off x="7734301" y="1198710"/>
            <a:ext cx="3732924" cy="4982655"/>
          </a:xfrm>
          <a:prstGeom prst="rect">
            <a:avLst/>
          </a:prstGeom>
          <a:noFill/>
          <a:ln>
            <a:noFill/>
          </a:ln>
        </p:spPr>
      </p:pic>
      <p:sp>
        <p:nvSpPr>
          <p:cNvPr id="435" name="Google Shape;435;p53"/>
          <p:cNvSpPr txBox="1">
            <a:spLocks noGrp="1"/>
          </p:cNvSpPr>
          <p:nvPr>
            <p:ph type="title"/>
          </p:nvPr>
        </p:nvSpPr>
        <p:spPr>
          <a:xfrm>
            <a:off x="838200" y="29536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de-DE" sz="4000" b="1">
                <a:latin typeface="Calibri"/>
                <a:ea typeface="Calibri"/>
                <a:cs typeface="Calibri"/>
                <a:sym typeface="Calibri"/>
              </a:rPr>
              <a:t>Weitere kostenfreie Angebote zum Bildungsplan</a:t>
            </a:r>
            <a:endParaRPr/>
          </a:p>
        </p:txBody>
      </p:sp>
      <p:sp>
        <p:nvSpPr>
          <p:cNvPr id="436" name="Google Shape;436;p53"/>
          <p:cNvSpPr txBox="1">
            <a:spLocks noGrp="1"/>
          </p:cNvSpPr>
          <p:nvPr>
            <p:ph type="body" idx="1"/>
          </p:nvPr>
        </p:nvSpPr>
        <p:spPr>
          <a:xfrm>
            <a:off x="838201" y="1825625"/>
            <a:ext cx="5962650" cy="4847024"/>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Font typeface="Arial"/>
              <a:buNone/>
            </a:pPr>
            <a:endParaRPr/>
          </a:p>
          <a:p>
            <a:pPr marL="457200" lvl="0" indent="-342900" algn="l" rtl="0">
              <a:lnSpc>
                <a:spcPct val="90000"/>
              </a:lnSpc>
              <a:spcBef>
                <a:spcPts val="1000"/>
              </a:spcBef>
              <a:spcAft>
                <a:spcPts val="0"/>
              </a:spcAft>
              <a:buSzPts val="1800"/>
              <a:buFont typeface="Arial"/>
              <a:buNone/>
            </a:pPr>
            <a:endParaRPr/>
          </a:p>
          <a:p>
            <a:pPr marL="457200" lvl="0" indent="-228600" algn="l" rtl="0">
              <a:lnSpc>
                <a:spcPct val="90000"/>
              </a:lnSpc>
              <a:spcBef>
                <a:spcPts val="1000"/>
              </a:spcBef>
              <a:spcAft>
                <a:spcPts val="0"/>
              </a:spcAft>
              <a:buClr>
                <a:schemeClr val="dk1"/>
              </a:buClr>
              <a:buSzPts val="1800"/>
              <a:buNone/>
            </a:pPr>
            <a:endParaRPr/>
          </a:p>
        </p:txBody>
      </p:sp>
      <p:sp>
        <p:nvSpPr>
          <p:cNvPr id="437" name="Google Shape;437;p53"/>
          <p:cNvSpPr txBox="1"/>
          <p:nvPr/>
        </p:nvSpPr>
        <p:spPr>
          <a:xfrm>
            <a:off x="838200" y="1172196"/>
            <a:ext cx="6896101" cy="3914206"/>
          </a:xfrm>
          <a:prstGeom prst="rect">
            <a:avLst/>
          </a:prstGeom>
          <a:noFill/>
          <a:ln>
            <a:noFill/>
          </a:ln>
        </p:spPr>
        <p:txBody>
          <a:bodyPr spcFirstLastPara="1" wrap="square" lIns="91425" tIns="45700" rIns="91425" bIns="45700" anchor="t" anchorCtr="0">
            <a:normAutofit fontScale="62500" lnSpcReduction="20000"/>
          </a:bodyPr>
          <a:lstStyle/>
          <a:p>
            <a:pPr marL="0" marR="0" lvl="0" indent="0" algn="l" rtl="0">
              <a:lnSpc>
                <a:spcPct val="90000"/>
              </a:lnSpc>
              <a:spcBef>
                <a:spcPts val="0"/>
              </a:spcBef>
              <a:spcAft>
                <a:spcPts val="0"/>
              </a:spcAft>
              <a:buClr>
                <a:schemeClr val="dk1"/>
              </a:buClr>
              <a:buSzPct val="100000"/>
              <a:buFont typeface="Arial"/>
              <a:buNone/>
            </a:pPr>
            <a:r>
              <a:rPr lang="de-DE" sz="4700" b="1" i="0" u="none" strike="noStrike" cap="none" dirty="0">
                <a:solidFill>
                  <a:schemeClr val="dk1"/>
                </a:solidFill>
                <a:latin typeface="Calibri"/>
                <a:ea typeface="Calibri"/>
                <a:cs typeface="Calibri"/>
                <a:sym typeface="Calibri"/>
              </a:rPr>
              <a:t>Website</a:t>
            </a:r>
            <a:r>
              <a:rPr lang="de-DE" sz="4700" b="0" i="0" u="none" strike="noStrike" cap="none" dirty="0">
                <a:solidFill>
                  <a:schemeClr val="dk1"/>
                </a:solidFill>
                <a:latin typeface="Calibri"/>
                <a:ea typeface="Calibri"/>
                <a:cs typeface="Calibri"/>
                <a:sym typeface="Calibri"/>
              </a:rPr>
              <a:t> </a:t>
            </a:r>
          </a:p>
          <a:p>
            <a:pPr marL="0" marR="0" lvl="0" indent="0" algn="l" rtl="0">
              <a:lnSpc>
                <a:spcPct val="90000"/>
              </a:lnSpc>
              <a:spcBef>
                <a:spcPts val="1200"/>
              </a:spcBef>
              <a:spcAft>
                <a:spcPts val="0"/>
              </a:spcAft>
              <a:buClr>
                <a:schemeClr val="dk1"/>
              </a:buClr>
              <a:buSzPct val="100000"/>
              <a:buFont typeface="Arial"/>
              <a:buNone/>
            </a:pPr>
            <a:endParaRPr lang="de-DE" sz="3900" b="0" i="0" u="none" strike="noStrike" cap="none" dirty="0">
              <a:solidFill>
                <a:schemeClr val="dk1"/>
              </a:solidFill>
              <a:latin typeface="Calibri"/>
              <a:ea typeface="Calibri"/>
              <a:cs typeface="Calibri"/>
              <a:sym typeface="Calibri"/>
            </a:endParaRPr>
          </a:p>
          <a:p>
            <a:pPr marL="457200" marR="0" lvl="0" indent="-457200" algn="l" rtl="0">
              <a:lnSpc>
                <a:spcPct val="90000"/>
              </a:lnSpc>
              <a:spcBef>
                <a:spcPts val="1200"/>
              </a:spcBef>
              <a:spcAft>
                <a:spcPts val="0"/>
              </a:spcAft>
              <a:buClr>
                <a:schemeClr val="dk1"/>
              </a:buClr>
              <a:buSzPct val="100000"/>
              <a:buFont typeface="Arial"/>
              <a:buChar char="•"/>
            </a:pPr>
            <a:r>
              <a:rPr lang="de-DE" sz="2800" b="0" i="0" u="none" strike="noStrike" cap="none" dirty="0">
                <a:solidFill>
                  <a:schemeClr val="dk1"/>
                </a:solidFill>
                <a:latin typeface="Calibri"/>
                <a:ea typeface="Calibri"/>
                <a:cs typeface="Calibri"/>
                <a:sym typeface="Calibri"/>
              </a:rPr>
              <a:t>Registrierungs- und Anmeldemöglichkeit</a:t>
            </a:r>
            <a:endParaRPr lang="de-DE" dirty="0"/>
          </a:p>
          <a:p>
            <a:pPr marL="457200" marR="0" lvl="0" indent="-457200" algn="l" rtl="0">
              <a:lnSpc>
                <a:spcPct val="90000"/>
              </a:lnSpc>
              <a:spcBef>
                <a:spcPts val="1200"/>
              </a:spcBef>
              <a:spcAft>
                <a:spcPts val="0"/>
              </a:spcAft>
              <a:buClr>
                <a:schemeClr val="dk1"/>
              </a:buClr>
              <a:buSzPct val="100000"/>
              <a:buFont typeface="Arial"/>
              <a:buChar char="•"/>
            </a:pPr>
            <a:r>
              <a:rPr lang="de-DE" sz="2800" b="0" i="0" u="none" strike="noStrike" cap="none" dirty="0">
                <a:solidFill>
                  <a:schemeClr val="dk1"/>
                </a:solidFill>
                <a:latin typeface="Calibri"/>
                <a:ea typeface="Calibri"/>
                <a:cs typeface="Calibri"/>
                <a:sym typeface="Calibri"/>
              </a:rPr>
              <a:t>Fortbildungskalender für verschiedene Fortbildungen zum Bildungsplan – online und Präsenz</a:t>
            </a:r>
            <a:endParaRPr lang="de-DE" dirty="0"/>
          </a:p>
          <a:p>
            <a:pPr marL="457200" marR="0" lvl="0" indent="-457200" algn="l" rtl="0">
              <a:lnSpc>
                <a:spcPct val="90000"/>
              </a:lnSpc>
              <a:spcBef>
                <a:spcPts val="1200"/>
              </a:spcBef>
              <a:spcAft>
                <a:spcPts val="0"/>
              </a:spcAft>
              <a:buClr>
                <a:schemeClr val="dk1"/>
              </a:buClr>
              <a:buSzPct val="100000"/>
              <a:buFont typeface="Arial"/>
              <a:buChar char="•"/>
            </a:pPr>
            <a:r>
              <a:rPr lang="de-DE" sz="2800" b="0" i="0" u="none" strike="noStrike" cap="none" dirty="0">
                <a:solidFill>
                  <a:schemeClr val="dk1"/>
                </a:solidFill>
                <a:latin typeface="Calibri"/>
                <a:ea typeface="Calibri"/>
                <a:cs typeface="Calibri"/>
                <a:sym typeface="Calibri"/>
              </a:rPr>
              <a:t>Begleitmaterialien zum Bildungsplan zum Download und Anschauen</a:t>
            </a:r>
            <a:endParaRPr lang="de-DE" dirty="0"/>
          </a:p>
          <a:p>
            <a:pPr marL="457200" marR="0" lvl="0" indent="-457200" algn="l" rtl="0">
              <a:lnSpc>
                <a:spcPct val="90000"/>
              </a:lnSpc>
              <a:spcBef>
                <a:spcPts val="1200"/>
              </a:spcBef>
              <a:spcAft>
                <a:spcPts val="0"/>
              </a:spcAft>
              <a:buClr>
                <a:schemeClr val="dk1"/>
              </a:buClr>
              <a:buSzPct val="100000"/>
              <a:buFont typeface="Arial"/>
              <a:buChar char="•"/>
            </a:pPr>
            <a:r>
              <a:rPr lang="de-DE" sz="2800" b="0" i="0" u="none" strike="noStrike" cap="none" dirty="0">
                <a:solidFill>
                  <a:schemeClr val="dk1"/>
                </a:solidFill>
                <a:latin typeface="Calibri"/>
                <a:ea typeface="Calibri"/>
                <a:cs typeface="Calibri"/>
                <a:sym typeface="Calibri"/>
              </a:rPr>
              <a:t>Kontaktmöglichkeit bei Fragen zu Fortbildungen</a:t>
            </a:r>
          </a:p>
          <a:p>
            <a:pPr marL="457200" marR="0" lvl="0" indent="-457200" algn="l" rtl="0">
              <a:lnSpc>
                <a:spcPct val="90000"/>
              </a:lnSpc>
              <a:spcBef>
                <a:spcPts val="1200"/>
              </a:spcBef>
              <a:spcAft>
                <a:spcPts val="0"/>
              </a:spcAft>
              <a:buClr>
                <a:schemeClr val="dk1"/>
              </a:buClr>
              <a:buSzPct val="100000"/>
              <a:buFont typeface="Arial"/>
              <a:buChar char="•"/>
            </a:pPr>
            <a:r>
              <a:rPr lang="de-DE" sz="2800" b="1" i="0" u="none" strike="noStrike" cap="none" dirty="0">
                <a:solidFill>
                  <a:schemeClr val="accent3">
                    <a:lumMod val="50000"/>
                  </a:schemeClr>
                </a:solidFill>
                <a:latin typeface="Calibri"/>
                <a:ea typeface="Calibri"/>
                <a:cs typeface="Calibri"/>
                <a:sym typeface="Calibri"/>
                <a:hlinkClick r:id="rId4"/>
              </a:rPr>
              <a:t>Podcast</a:t>
            </a:r>
            <a:r>
              <a:rPr lang="de-DE" sz="2800" b="1" i="0" u="none" strike="noStrike" cap="none" dirty="0">
                <a:solidFill>
                  <a:schemeClr val="accent3">
                    <a:lumMod val="50000"/>
                  </a:schemeClr>
                </a:solidFill>
                <a:latin typeface="Calibri"/>
                <a:ea typeface="Calibri"/>
                <a:cs typeface="Calibri"/>
                <a:sym typeface="Calibri"/>
              </a:rPr>
              <a:t> </a:t>
            </a:r>
            <a:r>
              <a:rPr lang="de-DE" sz="2800" b="1" i="0" u="none" strike="noStrike" cap="none" dirty="0" err="1">
                <a:solidFill>
                  <a:schemeClr val="accent3">
                    <a:lumMod val="50000"/>
                  </a:schemeClr>
                </a:solidFill>
                <a:latin typeface="Calibri"/>
                <a:ea typeface="Calibri"/>
                <a:cs typeface="Calibri"/>
                <a:sym typeface="Calibri"/>
              </a:rPr>
              <a:t>BIfF</a:t>
            </a:r>
            <a:r>
              <a:rPr lang="de-DE" sz="2800" b="1" i="0" u="none" strike="noStrike" cap="none" dirty="0">
                <a:solidFill>
                  <a:schemeClr val="accent3">
                    <a:lumMod val="50000"/>
                  </a:schemeClr>
                </a:solidFill>
                <a:latin typeface="Calibri"/>
                <a:ea typeface="Calibri"/>
                <a:cs typeface="Calibri"/>
                <a:sym typeface="Calibri"/>
              </a:rPr>
              <a:t> Alltagssituationen</a:t>
            </a:r>
          </a:p>
          <a:p>
            <a:pPr marL="457200" marR="0" lvl="0" indent="-457200" algn="l" rtl="0">
              <a:lnSpc>
                <a:spcPct val="90000"/>
              </a:lnSpc>
              <a:spcBef>
                <a:spcPts val="1200"/>
              </a:spcBef>
              <a:spcAft>
                <a:spcPts val="0"/>
              </a:spcAft>
              <a:buClr>
                <a:schemeClr val="dk1"/>
              </a:buClr>
              <a:buSzPct val="100000"/>
              <a:buFont typeface="Arial"/>
              <a:buChar char="•"/>
            </a:pPr>
            <a:r>
              <a:rPr lang="de-DE" sz="2800" b="1" i="0" u="none" strike="noStrike" cap="none" dirty="0">
                <a:solidFill>
                  <a:schemeClr val="accent3">
                    <a:lumMod val="50000"/>
                  </a:schemeClr>
                </a:solidFill>
                <a:latin typeface="Calibri"/>
                <a:ea typeface="Calibri"/>
                <a:cs typeface="Calibri"/>
                <a:sym typeface="Calibri"/>
              </a:rPr>
              <a:t>Kulturtipp: Arte Mediathek: Serie: 42- Die Antwort auf fast alles.</a:t>
            </a:r>
            <a:br>
              <a:rPr lang="de-DE" sz="2800" b="1" i="0" u="none" strike="noStrike" cap="none" dirty="0">
                <a:solidFill>
                  <a:schemeClr val="accent3">
                    <a:lumMod val="50000"/>
                  </a:schemeClr>
                </a:solidFill>
                <a:latin typeface="Calibri"/>
                <a:ea typeface="Calibri"/>
                <a:cs typeface="Calibri"/>
                <a:sym typeface="Calibri"/>
              </a:rPr>
            </a:br>
            <a:r>
              <a:rPr lang="de-DE" sz="2800" b="1" i="0" u="none" strike="noStrike" cap="none" dirty="0">
                <a:solidFill>
                  <a:schemeClr val="accent3">
                    <a:lumMod val="50000"/>
                  </a:schemeClr>
                </a:solidFill>
                <a:latin typeface="Calibri"/>
                <a:ea typeface="Calibri"/>
                <a:cs typeface="Calibri"/>
                <a:sym typeface="Calibri"/>
              </a:rPr>
              <a:t>Folge: „Ticken Kinder anders?“</a:t>
            </a:r>
          </a:p>
          <a:p>
            <a:pPr marR="0" lvl="0" algn="l" rtl="0">
              <a:lnSpc>
                <a:spcPct val="90000"/>
              </a:lnSpc>
              <a:spcBef>
                <a:spcPts val="1200"/>
              </a:spcBef>
              <a:spcAft>
                <a:spcPts val="0"/>
              </a:spcAft>
              <a:buClr>
                <a:schemeClr val="dk1"/>
              </a:buClr>
              <a:buSzPct val="100000"/>
            </a:pPr>
            <a:endParaRPr lang="de-DE" sz="2800" b="1" i="0" u="none" strike="noStrike" cap="none" dirty="0">
              <a:solidFill>
                <a:schemeClr val="accent3">
                  <a:lumMod val="50000"/>
                </a:schemeClr>
              </a:solidFill>
              <a:latin typeface="Calibri"/>
              <a:ea typeface="Calibri"/>
              <a:cs typeface="Calibri"/>
              <a:sym typeface="Calibri"/>
            </a:endParaRPr>
          </a:p>
          <a:p>
            <a:pPr marL="457200" marR="0" lvl="0" indent="-457200" algn="l" rtl="0">
              <a:lnSpc>
                <a:spcPct val="90000"/>
              </a:lnSpc>
              <a:spcBef>
                <a:spcPts val="1200"/>
              </a:spcBef>
              <a:spcAft>
                <a:spcPts val="0"/>
              </a:spcAft>
              <a:buClr>
                <a:schemeClr val="dk1"/>
              </a:buClr>
              <a:buSzPct val="100000"/>
              <a:buFont typeface="Arial"/>
              <a:buChar char="•"/>
            </a:pPr>
            <a:endParaRPr lang="de-DE" b="1" dirty="0">
              <a:solidFill>
                <a:schemeClr val="accent3">
                  <a:lumMod val="50000"/>
                </a:schemeClr>
              </a:solidFill>
            </a:endParaRPr>
          </a:p>
          <a:p>
            <a:pPr marL="457200" marR="0" lvl="0" indent="-327660" algn="l" rtl="0">
              <a:lnSpc>
                <a:spcPct val="90000"/>
              </a:lnSpc>
              <a:spcBef>
                <a:spcPts val="1200"/>
              </a:spcBef>
              <a:spcAft>
                <a:spcPts val="0"/>
              </a:spcAft>
              <a:buClr>
                <a:schemeClr val="dk1"/>
              </a:buClr>
              <a:buSzPct val="100000"/>
              <a:buFont typeface="Arial"/>
              <a:buNone/>
            </a:pPr>
            <a:endParaRPr lang="de-DE" sz="2400" b="0" i="0" u="none" strike="noStrike" cap="none" dirty="0">
              <a:solidFill>
                <a:schemeClr val="dk1"/>
              </a:solidFill>
              <a:latin typeface="Arial"/>
              <a:ea typeface="Arial"/>
              <a:cs typeface="Arial"/>
              <a:sym typeface="Arial"/>
            </a:endParaRPr>
          </a:p>
          <a:p>
            <a:pPr marL="0" marR="0" lvl="0" indent="0" algn="l" rtl="0">
              <a:lnSpc>
                <a:spcPct val="90000"/>
              </a:lnSpc>
              <a:spcBef>
                <a:spcPts val="1200"/>
              </a:spcBef>
              <a:spcAft>
                <a:spcPts val="0"/>
              </a:spcAft>
              <a:buClr>
                <a:schemeClr val="dk1"/>
              </a:buClr>
              <a:buSzPct val="100000"/>
              <a:buFont typeface="Arial"/>
              <a:buNone/>
            </a:pPr>
            <a:endParaRPr lang="de-DE" sz="2400" b="0" i="0" u="none" strike="noStrike" cap="none" dirty="0">
              <a:solidFill>
                <a:schemeClr val="dk1"/>
              </a:solidFill>
              <a:latin typeface="Arial"/>
              <a:ea typeface="Arial"/>
              <a:cs typeface="Arial"/>
              <a:sym typeface="Arial"/>
            </a:endParaRPr>
          </a:p>
          <a:p>
            <a:pPr marL="0" marR="0" lvl="0" indent="0" algn="l" rtl="0">
              <a:lnSpc>
                <a:spcPct val="90000"/>
              </a:lnSpc>
              <a:spcBef>
                <a:spcPts val="1200"/>
              </a:spcBef>
              <a:spcAft>
                <a:spcPts val="0"/>
              </a:spcAft>
              <a:buClr>
                <a:schemeClr val="dk1"/>
              </a:buClr>
              <a:buSzPct val="100000"/>
              <a:buFont typeface="Arial"/>
              <a:buNone/>
            </a:pPr>
            <a:endParaRPr lang="de-DE" sz="3200" b="0" i="0" u="none" strike="noStrike" cap="none" dirty="0">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ct val="100000"/>
              <a:buFont typeface="Arial"/>
              <a:buNone/>
            </a:pPr>
            <a:endParaRPr lang="de-DE" sz="3200" b="0" i="0" u="none" strike="noStrike" cap="none" dirty="0">
              <a:solidFill>
                <a:schemeClr val="dk1"/>
              </a:solidFill>
              <a:latin typeface="Arial"/>
              <a:ea typeface="Arial"/>
              <a:cs typeface="Arial"/>
              <a:sym typeface="Arial"/>
            </a:endParaRPr>
          </a:p>
        </p:txBody>
      </p:sp>
      <p:sp>
        <p:nvSpPr>
          <p:cNvPr id="438" name="Google Shape;438;p53"/>
          <p:cNvSpPr txBox="1"/>
          <p:nvPr/>
        </p:nvSpPr>
        <p:spPr>
          <a:xfrm>
            <a:off x="7851927" y="5704674"/>
            <a:ext cx="152074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700" b="0" i="0" u="none" strike="noStrike" cap="none">
                <a:solidFill>
                  <a:srgbClr val="000000"/>
                </a:solidFill>
                <a:latin typeface="Arial"/>
                <a:ea typeface="Arial"/>
                <a:cs typeface="Arial"/>
                <a:sym typeface="Arial"/>
              </a:rPr>
              <a:t>Bildungsplan Brandenburg, S. 1, </a:t>
            </a:r>
            <a:endParaRPr/>
          </a:p>
          <a:p>
            <a:pPr marL="0" marR="0" lvl="0" indent="0" algn="l" rtl="0">
              <a:lnSpc>
                <a:spcPct val="100000"/>
              </a:lnSpc>
              <a:spcBef>
                <a:spcPts val="0"/>
              </a:spcBef>
              <a:spcAft>
                <a:spcPts val="0"/>
              </a:spcAft>
              <a:buNone/>
            </a:pPr>
            <a:r>
              <a:rPr lang="de-DE" sz="700" b="0" i="0" u="none" strike="noStrike" cap="none">
                <a:solidFill>
                  <a:srgbClr val="000000"/>
                </a:solidFill>
                <a:latin typeface="Arial"/>
                <a:ea typeface="Arial"/>
                <a:cs typeface="Arial"/>
                <a:sym typeface="Arial"/>
              </a:rPr>
              <a:t>Sebastian Treytnar </a:t>
            </a:r>
            <a:endParaRPr/>
          </a:p>
        </p:txBody>
      </p:sp>
      <p:pic>
        <p:nvPicPr>
          <p:cNvPr id="439" name="Google Shape;439;p53"/>
          <p:cNvPicPr preferRelativeResize="0"/>
          <p:nvPr/>
        </p:nvPicPr>
        <p:blipFill rotWithShape="1">
          <a:blip r:embed="rId5">
            <a:alphaModFix/>
          </a:blip>
          <a:srcRect/>
          <a:stretch/>
        </p:blipFill>
        <p:spPr>
          <a:xfrm>
            <a:off x="838201" y="5037647"/>
            <a:ext cx="1324061" cy="133405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4" name="Grafik 3" descr="Ein Bild, das Kleidung, Person, Schuhwerk, Menschliches Gesicht enthält.&#10;&#10;KI-generierte Inhalte können fehlerhaft sein.">
            <a:extLst>
              <a:ext uri="{FF2B5EF4-FFF2-40B4-BE49-F238E27FC236}">
                <a16:creationId xmlns:a16="http://schemas.microsoft.com/office/drawing/2014/main" id="{E42EF86B-6628-8B50-8041-8C666D0D1E9F}"/>
              </a:ext>
            </a:extLst>
          </p:cNvPr>
          <p:cNvPicPr>
            <a:picLocks noChangeAspect="1"/>
          </p:cNvPicPr>
          <p:nvPr/>
        </p:nvPicPr>
        <p:blipFill>
          <a:blip r:embed="rId3"/>
          <a:stretch>
            <a:fillRect/>
          </a:stretch>
        </p:blipFill>
        <p:spPr>
          <a:xfrm rot="336746">
            <a:off x="9701900" y="916121"/>
            <a:ext cx="2262018" cy="2262018"/>
          </a:xfrm>
          <a:prstGeom prst="rect">
            <a:avLst/>
          </a:prstGeom>
        </p:spPr>
      </p:pic>
      <p:sp>
        <p:nvSpPr>
          <p:cNvPr id="386" name="Google Shape;386;p2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spcBef>
                <a:spcPts val="0"/>
              </a:spcBef>
              <a:spcAft>
                <a:spcPts val="0"/>
              </a:spcAft>
              <a:buClr>
                <a:schemeClr val="dk1"/>
              </a:buClr>
              <a:buSzPts val="4000"/>
            </a:pPr>
            <a:r>
              <a:rPr lang="de-DE" sz="4000" b="1" dirty="0">
                <a:latin typeface="Calibri" charset="0"/>
                <a:ea typeface="Calibri" charset="0"/>
                <a:cs typeface="Calibri" charset="0"/>
                <a:sym typeface="Calibri"/>
              </a:rPr>
              <a:t>Ergänzende Materialien zum Bildungsplan  </a:t>
            </a:r>
            <a:endParaRPr sz="4000" b="1" dirty="0">
              <a:latin typeface="Calibri" charset="0"/>
              <a:ea typeface="Calibri" charset="0"/>
              <a:cs typeface="Calibri" charset="0"/>
            </a:endParaRPr>
          </a:p>
        </p:txBody>
      </p:sp>
      <p:sp>
        <p:nvSpPr>
          <p:cNvPr id="387" name="Google Shape;387;p27"/>
          <p:cNvSpPr txBox="1">
            <a:spLocks noGrp="1"/>
          </p:cNvSpPr>
          <p:nvPr>
            <p:ph type="body" idx="1"/>
          </p:nvPr>
        </p:nvSpPr>
        <p:spPr>
          <a:xfrm>
            <a:off x="838200" y="1690688"/>
            <a:ext cx="10877550" cy="466725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Der Bildungsplan zum Hören (Hörbuch)</a:t>
            </a: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Filme zum Bildungsplan </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Interviews mit Autor*innen und pädagogischen Fachkräften</a:t>
            </a:r>
            <a:endParaRPr lang="de-DE" sz="2400" dirty="0">
              <a:effectLst/>
              <a:latin typeface="Calibri" panose="020F0502020204030204" pitchFamily="34" charset="0"/>
              <a:ea typeface="Calibri" panose="020F0502020204030204" pitchFamily="34" charset="0"/>
            </a:endParaRP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Begleitmaterialien zu den Fortbildungen (Bildkarten-Sets, Methodenblock, Poster, Arbeitshefte)</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PowerPoint-Präsentationen: Impulse für Teamfortbildungen</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Eltern-Flyer </a:t>
            </a:r>
          </a:p>
          <a:p>
            <a:pPr marL="457200" lvl="0" indent="-457200" algn="l" rtl="0">
              <a:lnSpc>
                <a:spcPct val="90000"/>
              </a:lnSpc>
              <a:spcBef>
                <a:spcPts val="0"/>
              </a:spcBef>
              <a:spcAft>
                <a:spcPts val="1200"/>
              </a:spcAft>
              <a:buClr>
                <a:schemeClr val="dk1"/>
              </a:buClr>
              <a:buSzPct val="100000"/>
              <a:buFont typeface="Arial"/>
              <a:buChar char="•"/>
            </a:pPr>
            <a:r>
              <a:rPr lang="de-DE" sz="2400" dirty="0">
                <a:solidFill>
                  <a:schemeClr val="accent3">
                    <a:lumMod val="75000"/>
                  </a:schemeClr>
                </a:solidFill>
                <a:latin typeface="Calibri" panose="020F0502020204030204" pitchFamily="34" charset="0"/>
                <a:ea typeface="Calibri" panose="020F0502020204030204" pitchFamily="34" charset="0"/>
                <a:hlinkClick r:id="rId4"/>
              </a:rPr>
              <a:t>Podcast</a:t>
            </a:r>
            <a:r>
              <a:rPr lang="de-DE" sz="2400" dirty="0">
                <a:solidFill>
                  <a:schemeClr val="accent3">
                    <a:lumMod val="75000"/>
                  </a:schemeClr>
                </a:solidFill>
                <a:latin typeface="Calibri" panose="020F0502020204030204" pitchFamily="34" charset="0"/>
                <a:ea typeface="Calibri" panose="020F0502020204030204" pitchFamily="34" charset="0"/>
              </a:rPr>
              <a:t> zu den Alltagssituationen</a:t>
            </a:r>
            <a:endParaRPr sz="4000" dirty="0">
              <a:solidFill>
                <a:schemeClr val="accent3">
                  <a:lumMod val="75000"/>
                </a:schemeClr>
              </a:solidFill>
            </a:endParaRPr>
          </a:p>
        </p:txBody>
      </p:sp>
    </p:spTree>
    <p:extLst>
      <p:ext uri="{BB962C8B-B14F-4D97-AF65-F5344CB8AC3E}">
        <p14:creationId xmlns:p14="http://schemas.microsoft.com/office/powerpoint/2010/main" val="1968208577"/>
      </p:ext>
    </p:extLst>
  </p:cSld>
  <p:clrMapOvr>
    <a:masterClrMapping/>
  </p:clrMapOvr>
</p:sld>
</file>

<file path=ppt/theme/theme1.xml><?xml version="1.0" encoding="utf-8"?>
<a:theme xmlns:a="http://schemas.openxmlformats.org/drawingml/2006/main" name="1_Office">
  <a:themeElements>
    <a:clrScheme name="Benutzerdefiniert 2">
      <a:dk1>
        <a:srgbClr val="000000"/>
      </a:dk1>
      <a:lt1>
        <a:srgbClr val="FFFFFF"/>
      </a:lt1>
      <a:dk2>
        <a:srgbClr val="242852"/>
      </a:dk2>
      <a:lt2>
        <a:srgbClr val="694186"/>
      </a:lt2>
      <a:accent1>
        <a:srgbClr val="F8C522"/>
      </a:accent1>
      <a:accent2>
        <a:srgbClr val="D91E57"/>
      </a:accent2>
      <a:accent3>
        <a:srgbClr val="AACC3A"/>
      </a:accent3>
      <a:accent4>
        <a:srgbClr val="00AECB"/>
      </a:accent4>
      <a:accent5>
        <a:srgbClr val="682979"/>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30B7CE-CE78-4999-97EF-40C71C6ED480}">
  <ds:schemaRefs>
    <ds:schemaRef ds:uri="http://schemas.microsoft.com/sharepoint/v3/contenttype/forms"/>
  </ds:schemaRefs>
</ds:datastoreItem>
</file>

<file path=customXml/itemProps2.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2102</Words>
  <Application>Microsoft Office PowerPoint</Application>
  <PresentationFormat>Breitbild</PresentationFormat>
  <Paragraphs>273</Paragraphs>
  <Slides>23</Slides>
  <Notes>21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23</vt:i4>
      </vt:variant>
    </vt:vector>
  </HeadingPairs>
  <TitlesOfParts>
    <vt:vector size="31" baseType="lpstr">
      <vt:lpstr>Aptos</vt:lpstr>
      <vt:lpstr>Arial</vt:lpstr>
      <vt:lpstr>Calibri</vt:lpstr>
      <vt:lpstr>Calibri Light</vt:lpstr>
      <vt:lpstr>Classic Comic</vt:lpstr>
      <vt:lpstr>Symbol</vt:lpstr>
      <vt:lpstr>Wingdings</vt:lpstr>
      <vt:lpstr>1_Office</vt:lpstr>
      <vt:lpstr>PowerPoint-Präsentation</vt:lpstr>
      <vt:lpstr>Guten Tag! </vt:lpstr>
      <vt:lpstr>Gemeinsamer Einstieg</vt:lpstr>
      <vt:lpstr>Themen heute</vt:lpstr>
      <vt:lpstr>PowerPoint-Präsentation</vt:lpstr>
      <vt:lpstr>Pädagogische Alltagssituationen  Gliederung im Bildungsplan</vt:lpstr>
      <vt:lpstr>PowerPoint-Präsentation</vt:lpstr>
      <vt:lpstr>PowerPoint-Präsentation</vt:lpstr>
      <vt:lpstr>Pädagogische Alltagssituationen</vt:lpstr>
      <vt:lpstr>PowerPoint-Präsentation</vt:lpstr>
      <vt:lpstr>Murmelrunde: </vt:lpstr>
      <vt:lpstr>PowerPoint-Präsentation</vt:lpstr>
      <vt:lpstr>Zentrale Aspekte der Alltagssituation</vt:lpstr>
      <vt:lpstr>Pädagogisches Handeln </vt:lpstr>
      <vt:lpstr>Pädagogisches Handeln </vt:lpstr>
      <vt:lpstr>Partizipative Umgebung</vt:lpstr>
      <vt:lpstr>PowerPoint-Präsentation</vt:lpstr>
      <vt:lpstr>PowerPoint-Präsentation</vt:lpstr>
      <vt:lpstr>Nächste Schritte?</vt:lpstr>
      <vt:lpstr>Gemeinsamer Abschluss und Feedback</vt:lpstr>
      <vt:lpstr>Danke!</vt:lpstr>
      <vt:lpstr>Weitere kostenfreie Angebote zum Bildungsplan</vt:lpstr>
      <vt:lpstr>Ergänzende Materialien zum Bildungsplan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Vorstandsbericht zur Mitgliederversammlung</dc:title>
  <dc:creator>Ramiro Glauer</dc:creator>
  <cp:lastModifiedBy>BIfF BIfF</cp:lastModifiedBy>
  <cp:revision>237</cp:revision>
  <cp:lastPrinted>2024-09-16T11:49:40Z</cp:lastPrinted>
  <dcterms:created xsi:type="dcterms:W3CDTF">2020-11-24T13:22:07Z</dcterms:created>
  <dcterms:modified xsi:type="dcterms:W3CDTF">2026-10-02T06:25:39Z</dcterms:modified>
</cp:coreProperties>
</file>