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3"/>
  </p:sldMasterIdLst>
  <p:notesMasterIdLst>
    <p:notesMasterId r:id="rId42"/>
  </p:notesMasterIdLst>
  <p:sldIdLst>
    <p:sldId id="1252" r:id="rId4"/>
    <p:sldId id="1192" r:id="rId5"/>
    <p:sldId id="1182" r:id="rId6"/>
    <p:sldId id="1058" r:id="rId7"/>
    <p:sldId id="1254" r:id="rId8"/>
    <p:sldId id="260" r:id="rId9"/>
    <p:sldId id="1138" r:id="rId10"/>
    <p:sldId id="1196" r:id="rId11"/>
    <p:sldId id="1067" r:id="rId12"/>
    <p:sldId id="1197" r:id="rId13"/>
    <p:sldId id="1198" r:id="rId14"/>
    <p:sldId id="1145" r:id="rId15"/>
    <p:sldId id="1255" r:id="rId16"/>
    <p:sldId id="1202" r:id="rId17"/>
    <p:sldId id="1205" r:id="rId18"/>
    <p:sldId id="1200" r:id="rId19"/>
    <p:sldId id="1186" r:id="rId20"/>
    <p:sldId id="1256" r:id="rId21"/>
    <p:sldId id="1175" r:id="rId22"/>
    <p:sldId id="1204" r:id="rId23"/>
    <p:sldId id="1201" r:id="rId24"/>
    <p:sldId id="1158" r:id="rId25"/>
    <p:sldId id="1211" r:id="rId26"/>
    <p:sldId id="1215" r:id="rId27"/>
    <p:sldId id="1217" r:id="rId28"/>
    <p:sldId id="1218" r:id="rId29"/>
    <p:sldId id="1219" r:id="rId30"/>
    <p:sldId id="1253" r:id="rId31"/>
    <p:sldId id="1220" r:id="rId32"/>
    <p:sldId id="1214" r:id="rId33"/>
    <p:sldId id="1212" r:id="rId34"/>
    <p:sldId id="1208" r:id="rId35"/>
    <p:sldId id="1209" r:id="rId36"/>
    <p:sldId id="1257" r:id="rId37"/>
    <p:sldId id="1221" r:id="rId38"/>
    <p:sldId id="1258" r:id="rId39"/>
    <p:sldId id="307" r:id="rId40"/>
    <p:sldId id="1134" r:id="rId4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F92A9A8-1AA3-430B-A48E-007D9029B65A}">
          <p14:sldIdLst>
            <p14:sldId id="1252"/>
            <p14:sldId id="1192"/>
            <p14:sldId id="1182"/>
            <p14:sldId id="1058"/>
            <p14:sldId id="1254"/>
            <p14:sldId id="260"/>
            <p14:sldId id="1138"/>
            <p14:sldId id="1196"/>
            <p14:sldId id="1067"/>
          </p14:sldIdLst>
        </p14:section>
        <p14:section name="Alltagssituation Aufräumen" id="{D569341D-3AD0-4BA9-82AF-9D3038C414AC}">
          <p14:sldIdLst>
            <p14:sldId id="1197"/>
          </p14:sldIdLst>
        </p14:section>
        <p14:section name="Zentrale Aspekte" id="{7570B179-CFC5-499A-92B7-2BF4B8D55595}">
          <p14:sldIdLst>
            <p14:sldId id="1198"/>
          </p14:sldIdLst>
        </p14:section>
        <p14:section name="Pädagogisches Handeln" id="{DB69B600-7A4D-4ABF-8EAB-32B4C809FFDA}">
          <p14:sldIdLst>
            <p14:sldId id="1145"/>
            <p14:sldId id="1255"/>
            <p14:sldId id="1202"/>
            <p14:sldId id="1205"/>
            <p14:sldId id="1200"/>
            <p14:sldId id="1186"/>
            <p14:sldId id="1256"/>
            <p14:sldId id="1175"/>
            <p14:sldId id="1204"/>
            <p14:sldId id="1201"/>
            <p14:sldId id="1158"/>
            <p14:sldId id="1211"/>
            <p14:sldId id="1215"/>
            <p14:sldId id="1217"/>
            <p14:sldId id="1218"/>
            <p14:sldId id="1219"/>
            <p14:sldId id="1253"/>
            <p14:sldId id="1220"/>
            <p14:sldId id="1214"/>
            <p14:sldId id="1212"/>
            <p14:sldId id="1208"/>
            <p14:sldId id="1209"/>
            <p14:sldId id="1257"/>
            <p14:sldId id="1221"/>
            <p14:sldId id="1258"/>
            <p14:sldId id="307"/>
            <p14:sldId id="113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7EA947-BF91-DEEA-1F7E-AF6A0E6BF6B2}" name="Bianka Pergande" initials="BP" userId="S::bianka.pergande@liga-kind.de::98480419-8a0f-4aec-9c38-3ac5e4f8d3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C716"/>
    <a:srgbClr val="008298"/>
    <a:srgbClr val="F8C522"/>
    <a:srgbClr val="E8881E"/>
    <a:srgbClr val="D91E57"/>
    <a:srgbClr val="AACC3A"/>
    <a:srgbClr val="EFF4F9"/>
    <a:srgbClr val="7F8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68" autoAdjust="0"/>
    <p:restoredTop sz="52785" autoAdjust="0"/>
  </p:normalViewPr>
  <p:slideViewPr>
    <p:cSldViewPr snapToGrid="0" snapToObjects="1">
      <p:cViewPr varScale="1">
        <p:scale>
          <a:sx n="51" d="100"/>
          <a:sy n="51" d="100"/>
        </p:scale>
        <p:origin x="1694" y="29"/>
      </p:cViewPr>
      <p:guideLst/>
    </p:cSldViewPr>
  </p:slideViewPr>
  <p:outlineViewPr>
    <p:cViewPr>
      <p:scale>
        <a:sx n="33" d="100"/>
        <a:sy n="33" d="100"/>
      </p:scale>
      <p:origin x="0" y="-59958"/>
    </p:cViewPr>
  </p:outlineViewPr>
  <p:notesTextViewPr>
    <p:cViewPr>
      <p:scale>
        <a:sx n="1" d="1"/>
        <a:sy n="1" d="1"/>
      </p:scale>
      <p:origin x="0" y="0"/>
    </p:cViewPr>
  </p:notesTextViewPr>
  <p:notesViewPr>
    <p:cSldViewPr snapToGrid="0" snapToObject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microsoft.com/office/2018/10/relationships/authors" Target="author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D8DF9-BBC7-4817-B501-46A748C1613B}" type="datetimeFigureOut">
              <a:rPr lang="de-DE" smtClean="0"/>
              <a:t>29.09.2026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933A5-608E-483C-9005-E71D0DB3BF90}" type="slidenum">
              <a:rPr lang="de-DE" smtClean="0"/>
              <a:t>‹Nr.›</a:t>
            </a:fld>
            <a:endParaRPr lang="de-DE"/>
          </a:p>
        </p:txBody>
      </p:sp>
    </p:spTree>
    <p:extLst>
      <p:ext uri="{BB962C8B-B14F-4D97-AF65-F5344CB8AC3E}">
        <p14:creationId xmlns:p14="http://schemas.microsoft.com/office/powerpoint/2010/main" val="100304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Verstehen Sie diesen Foliensatz gerne als ‚Bausatz‘, aus dem Sie jene Folien auswählen, die für Sie und Ihr Team aktuell hilfreich sind.</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a:t>
            </a:fld>
            <a:endParaRPr lang="de-DE"/>
          </a:p>
        </p:txBody>
      </p:sp>
    </p:spTree>
    <p:extLst>
      <p:ext uri="{BB962C8B-B14F-4D97-AF65-F5344CB8AC3E}">
        <p14:creationId xmlns:p14="http://schemas.microsoft.com/office/powerpoint/2010/main" val="233560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i="0" baseline="0" dirty="0">
                <a:sym typeface="Wingdings" pitchFamily="2" charset="2"/>
              </a:rPr>
              <a:t> Methodische Hinweise</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t>Um gut miteinander in die Arbeit zu kommen ist es hilfreich, sich am Anfang etwas Zeit für das gemeinsame Ankommen zu nehmen.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sym typeface="Wingdings"/>
              </a:rPr>
              <a:t>Das gilt auch für Gruppen, die sich bereits gut kennen.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DE" dirty="0">
              <a:sym typeface="Wingdings"/>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sym typeface="Wingdings"/>
              </a:rPr>
              <a:t>Eine Möglichkeit ist über Fragen in den Tag zu starten. Es gibt sehr viele Fragen, die sich für das gemeinsame Ankommen eignen.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sym typeface="Wingdings"/>
              </a:rPr>
              <a:t>Wählen Sie die Fragen passend zur Gruppe und/oder zum Thema. Hier ein paar Beispiele: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ym typeface="Wingdings"/>
              </a:rPr>
              <a:t>Welches Emoji beschreibt Deine Stimmung in diesem Augenblick am besten?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ym typeface="Wingdings"/>
              </a:rPr>
              <a:t>Was erhoffst Du Dir vom heutigen Arbeitstreffen/Workshop/Seminar?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sym typeface="Wingdings"/>
              </a:rPr>
              <a:t>Was ist Deine wichtigste Frage für heute?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a:sym typeface="Wingding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sym typeface="Wingdings"/>
              </a:rPr>
              <a:t>Nehmen Sie Fragen und Erwartungen aus der </a:t>
            </a:r>
            <a:r>
              <a:rPr lang="de-DE" dirty="0" err="1">
                <a:sym typeface="Wingdings"/>
              </a:rPr>
              <a:t>Ankommensrunde</a:t>
            </a:r>
            <a:r>
              <a:rPr lang="de-DE" dirty="0">
                <a:sym typeface="Wingdings"/>
              </a:rPr>
              <a:t> (z. B. auf einem Flipchart) auf, um im weiteren Verlauf Bezug darauf zu nehmen.</a:t>
            </a:r>
          </a:p>
        </p:txBody>
      </p:sp>
      <p:sp>
        <p:nvSpPr>
          <p:cNvPr id="4" name="Foliennummernplatzhalter 3"/>
          <p:cNvSpPr>
            <a:spLocks noGrp="1"/>
          </p:cNvSpPr>
          <p:nvPr>
            <p:ph type="sldNum" sz="quarter" idx="5"/>
          </p:nvPr>
        </p:nvSpPr>
        <p:spPr/>
        <p:txBody>
          <a:bodyPr/>
          <a:lstStyle/>
          <a:p>
            <a:fld id="{595933A5-608E-483C-9005-E71D0DB3BF90}" type="slidenum">
              <a:rPr lang="de-DE" smtClean="0"/>
              <a:t>3</a:t>
            </a:fld>
            <a:endParaRPr lang="de-DE"/>
          </a:p>
        </p:txBody>
      </p:sp>
    </p:spTree>
    <p:extLst>
      <p:ext uri="{BB962C8B-B14F-4D97-AF65-F5344CB8AC3E}">
        <p14:creationId xmlns:p14="http://schemas.microsoft.com/office/powerpoint/2010/main" val="3722478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i="0" baseline="0" dirty="0">
                <a:sym typeface="Wingdings" pitchFamily="2" charset="2"/>
              </a:rPr>
              <a:t> Methodische Hinweise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Führen Sie in </a:t>
            </a:r>
            <a:r>
              <a:rPr lang="de-DE" dirty="0"/>
              <a:t>die gemeinsame Arbeitsphase ein.</a:t>
            </a:r>
          </a:p>
          <a:p>
            <a:pPr marL="171450" indent="-171450">
              <a:buFont typeface="Symbol" panose="05050102010706020507" pitchFamily="18" charset="2"/>
              <a:buChar char="-"/>
            </a:pPr>
            <a:r>
              <a:rPr lang="de-DE" dirty="0"/>
              <a:t>Wie viel Zeit steht Ihnen zur Verfügung?</a:t>
            </a:r>
          </a:p>
          <a:p>
            <a:pPr marL="171450" indent="-171450">
              <a:buFont typeface="Symbol" panose="05050102010706020507" pitchFamily="18" charset="2"/>
              <a:buChar char="-"/>
            </a:pPr>
            <a:r>
              <a:rPr lang="de-DE" dirty="0"/>
              <a:t>Welche Themen sollen heute im Vordergrund stehen? </a:t>
            </a:r>
          </a:p>
          <a:p>
            <a:pPr marL="171450" indent="-171450">
              <a:buFont typeface="Symbol" panose="05050102010706020507" pitchFamily="18" charset="2"/>
              <a:buChar char="-"/>
            </a:pPr>
            <a:r>
              <a:rPr lang="de-DE" dirty="0"/>
              <a:t>Wann werden jene Themen bearbeitet, für die heute nicht genug Zeit zur Verfügung steht?</a:t>
            </a:r>
          </a:p>
          <a:p>
            <a:pPr marL="171450" indent="-171450">
              <a:buFont typeface="Symbol" panose="05050102010706020507" pitchFamily="18" charset="2"/>
              <a:buChar char="-"/>
            </a:pPr>
            <a:r>
              <a:rPr lang="de-DE" dirty="0"/>
              <a:t>Wie wird gearbeitet (z. B. Impulsvortrag, Arbeitsgruppen, Einzelarbeit)?</a:t>
            </a:r>
          </a:p>
          <a:p>
            <a:pPr marL="171450" indent="-171450">
              <a:buFont typeface="Symbol" panose="05050102010706020507" pitchFamily="18" charset="2"/>
              <a:buChar char="-"/>
            </a:pPr>
            <a:r>
              <a:rPr lang="de-DE" dirty="0"/>
              <a:t>Wie wird die Weiterarbeit mit dem Bildungsplan aussehen, gibt es Folgetermine (für alle, in den Abteilungen im Haus)?</a:t>
            </a:r>
          </a:p>
        </p:txBody>
      </p:sp>
      <p:sp>
        <p:nvSpPr>
          <p:cNvPr id="4" name="Foliennummernplatzhalter 3"/>
          <p:cNvSpPr>
            <a:spLocks noGrp="1"/>
          </p:cNvSpPr>
          <p:nvPr>
            <p:ph type="sldNum" sz="quarter" idx="5"/>
          </p:nvPr>
        </p:nvSpPr>
        <p:spPr/>
        <p:txBody>
          <a:bodyPr/>
          <a:lstStyle/>
          <a:p>
            <a:fld id="{595933A5-608E-483C-9005-E71D0DB3BF90}" type="slidenum">
              <a:rPr lang="de-DE" smtClean="0"/>
              <a:t>4</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indent="0">
              <a:buFontTx/>
              <a:buNone/>
            </a:pPr>
            <a:r>
              <a:rPr lang="de-DE" dirty="0"/>
              <a:t>Jede Pädagogische</a:t>
            </a:r>
            <a:r>
              <a:rPr lang="de-DE" baseline="0" dirty="0"/>
              <a:t> Alltagssituation ist im Bildungsplan auf gleiche Weise strukturiert</a:t>
            </a:r>
          </a:p>
          <a:p>
            <a:pPr marL="171450" indent="-171450">
              <a:buFontTx/>
              <a:buChar char="-"/>
            </a:pPr>
            <a:r>
              <a:rPr lang="de-DE" baseline="0" dirty="0"/>
              <a:t>Kurze Darstellung der Alltagssituation.</a:t>
            </a:r>
          </a:p>
          <a:p>
            <a:pPr marL="171450" indent="-171450">
              <a:buFontTx/>
              <a:buChar char="-"/>
            </a:pPr>
            <a:r>
              <a:rPr lang="de-DE" baseline="0" dirty="0"/>
              <a:t>Pädagogisches Handeln in der Situation: konkrete Beispiele und Handlungsbeschreibungen.</a:t>
            </a:r>
          </a:p>
          <a:p>
            <a:pPr marL="171450" indent="-171450">
              <a:buFontTx/>
              <a:buChar char="-"/>
            </a:pPr>
            <a:r>
              <a:rPr lang="de-DE" baseline="0" dirty="0"/>
              <a:t>Praxisbeispiele aus Tagespflege, Krippe, Elementarbereich und Hort.</a:t>
            </a:r>
          </a:p>
          <a:p>
            <a:pPr marL="171450" indent="-171450">
              <a:buFontTx/>
              <a:buChar char="-"/>
            </a:pPr>
            <a:r>
              <a:rPr lang="de-DE" baseline="0" dirty="0"/>
              <a:t>Äußerungen von Kindern zur Situation, die im Rahmen eines Interviews erfragt wurden.</a:t>
            </a:r>
          </a:p>
          <a:p>
            <a:pPr marL="171450" indent="-171450">
              <a:buFontTx/>
              <a:buChar char="-"/>
            </a:pPr>
            <a:r>
              <a:rPr lang="de-DE" baseline="0" dirty="0"/>
              <a:t>Hinweise auf Verhaltensweisen, die pädagogische Fachkräfte nicht zeigen sollten und worauf geachtet werden sollte.</a:t>
            </a:r>
          </a:p>
          <a:p>
            <a:pPr marL="171450" indent="-171450">
              <a:buFontTx/>
              <a:buChar char="-"/>
            </a:pPr>
            <a:r>
              <a:rPr lang="de-DE" baseline="0" dirty="0"/>
              <a:t>Verknüpfung der Alltagssituation mit Bildungsbereichen.</a:t>
            </a:r>
          </a:p>
          <a:p>
            <a:pPr marL="171450" indent="-171450">
              <a:buFontTx/>
              <a:buChar char="-"/>
            </a:pPr>
            <a:r>
              <a:rPr lang="de-DE" baseline="0" dirty="0"/>
              <a:t>Bildungsbereich Sprache und Kommunikation wird immer erwähnt - an erster Stelle.</a:t>
            </a:r>
          </a:p>
        </p:txBody>
      </p:sp>
      <p:sp>
        <p:nvSpPr>
          <p:cNvPr id="4" name="Foliennummernplatzhalter 3"/>
          <p:cNvSpPr>
            <a:spLocks noGrp="1"/>
          </p:cNvSpPr>
          <p:nvPr>
            <p:ph type="sldNum" sz="quarter" idx="5"/>
          </p:nvPr>
        </p:nvSpPr>
        <p:spPr/>
        <p:txBody>
          <a:bodyPr/>
          <a:lstStyle/>
          <a:p>
            <a:fld id="{595933A5-608E-483C-9005-E71D0DB3BF90}" type="slidenum">
              <a:rPr lang="de-DE" smtClean="0"/>
              <a:t>5</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4a0bae1320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DE"/>
          </a:p>
        </p:txBody>
      </p:sp>
      <p:sp>
        <p:nvSpPr>
          <p:cNvPr id="95" name="Google Shape;95;g34a0bae1320_0_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i="0" baseline="0" dirty="0">
                <a:sym typeface="Wingdings" pitchFamily="2" charset="2"/>
              </a:rPr>
              <a:t> Methodische Hinweise</a:t>
            </a:r>
          </a:p>
          <a:p>
            <a:pPr marL="0" lvl="0" indent="0" algn="l" rtl="0">
              <a:spcBef>
                <a:spcPts val="0"/>
              </a:spcBef>
              <a:spcAft>
                <a:spcPts val="0"/>
              </a:spcAft>
              <a:buNone/>
            </a:pPr>
            <a:r>
              <a:rPr lang="de-DE"/>
              <a:t>Vielleicht </a:t>
            </a:r>
            <a:r>
              <a:rPr lang="de-DE" dirty="0"/>
              <a:t>entscheiden Sie sich lieber für diese Folie, um die Alltagssituationen einzuführen?</a:t>
            </a:r>
          </a:p>
          <a:p>
            <a:pPr marL="0" lvl="0" indent="0" algn="l" rtl="0">
              <a:spcBef>
                <a:spcPts val="0"/>
              </a:spcBef>
              <a:spcAft>
                <a:spcPts val="0"/>
              </a:spcAft>
              <a:buNone/>
            </a:pPr>
            <a:r>
              <a:rPr lang="de-DE" dirty="0"/>
              <a:t>Humor kann ein gutes Mittel sein, um die Atmosphäre aufzulockern, die Aufmerksamkeit zu steigern und sie auf das gemeinsame Thema zu richten.</a:t>
            </a:r>
          </a:p>
        </p:txBody>
      </p:sp>
      <p:sp>
        <p:nvSpPr>
          <p:cNvPr id="96" name="Google Shape;96;g34a0bae1320_0_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de-DE"/>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sz="1200" kern="100" dirty="0">
                <a:solidFill>
                  <a:schemeClr val="tx1"/>
                </a:solidFill>
                <a:effectLst/>
                <a:latin typeface="Aptos" panose="020B0004020202020204" pitchFamily="34" charset="0"/>
                <a:ea typeface="Calibri" charset="0"/>
                <a:cs typeface="Times New Roman" panose="02020603050405020304" pitchFamily="18" charset="0"/>
              </a:rPr>
              <a:t>Wie und wo sind im Text Alltagssituationen und Bildungsbereiche verknüpft?</a:t>
            </a:r>
          </a:p>
          <a:p>
            <a:r>
              <a:rPr lang="de-DE" sz="1200" kern="100" dirty="0">
                <a:solidFill>
                  <a:schemeClr val="tx1"/>
                </a:solidFill>
                <a:effectLst/>
                <a:latin typeface="Aptos" panose="020B0004020202020204" pitchFamily="34" charset="0"/>
                <a:ea typeface="Calibri" charset="0"/>
                <a:cs typeface="Times New Roman" panose="02020603050405020304" pitchFamily="18" charset="0"/>
              </a:rPr>
              <a:t>Im Bildungsplan werden wechselseitig Bezüge hergestellt.</a:t>
            </a:r>
          </a:p>
          <a:p>
            <a:endParaRPr lang="de-DE" sz="1200" kern="100" dirty="0">
              <a:solidFill>
                <a:schemeClr val="tx1"/>
              </a:solidFill>
              <a:effectLst/>
              <a:latin typeface="Aptos" panose="020B0004020202020204" pitchFamily="34" charset="0"/>
              <a:ea typeface="Calibri" charset="0"/>
              <a:cs typeface="Times New Roman" panose="02020603050405020304" pitchFamily="18" charset="0"/>
            </a:endParaRPr>
          </a:p>
          <a:p>
            <a:r>
              <a:rPr lang="de-DE" sz="1200" kern="100" dirty="0">
                <a:solidFill>
                  <a:schemeClr val="tx1"/>
                </a:solidFill>
                <a:effectLst/>
                <a:latin typeface="Aptos" panose="020B0004020202020204" pitchFamily="34" charset="0"/>
                <a:ea typeface="Calibri" charset="0"/>
                <a:cs typeface="Times New Roman" panose="02020603050405020304" pitchFamily="18" charset="0"/>
              </a:rPr>
              <a:t>Unter Alltagssituationen:</a:t>
            </a:r>
          </a:p>
          <a:p>
            <a:r>
              <a:rPr lang="de-DE" dirty="0"/>
              <a:t>Im Abschnitt „Aufräumen“ (S. 164 ff.) finden sich exemplarisch Verknüpfungen mit Bildungsbereichen (S. 168 f.). Sprache und Kommunikation findet sich auf Seite 168. </a:t>
            </a:r>
          </a:p>
          <a:p>
            <a:pPr marL="0" indent="0">
              <a:buNone/>
            </a:pPr>
            <a:endParaRPr lang="de-DE" dirty="0"/>
          </a:p>
          <a:p>
            <a:pPr marL="0" indent="0">
              <a:buNone/>
            </a:pPr>
            <a:r>
              <a:rPr lang="de-DE" dirty="0"/>
              <a:t>Unter Bildungsbereiche:</a:t>
            </a:r>
          </a:p>
          <a:p>
            <a:pPr marL="0" indent="0">
              <a:buNone/>
            </a:pPr>
            <a:r>
              <a:rPr lang="de-DE" dirty="0"/>
              <a:t>Im Kapitel Sprache und Kommunikation (S. 213 ff.) werden unter „Pädagogische Handeln“ (S. 215) exemplarisch Bezüge zu Alltagssituationen hergestellt.</a:t>
            </a:r>
          </a:p>
          <a:p>
            <a:endParaRPr lang="de-DE" sz="1200" b="1" dirty="0">
              <a:solidFill>
                <a:schemeClr val="accent4"/>
              </a:solidFill>
            </a:endParaRPr>
          </a:p>
        </p:txBody>
      </p:sp>
      <p:sp>
        <p:nvSpPr>
          <p:cNvPr id="4" name="Foliennummernplatzhalter 3"/>
          <p:cNvSpPr>
            <a:spLocks noGrp="1"/>
          </p:cNvSpPr>
          <p:nvPr>
            <p:ph type="sldNum" sz="quarter" idx="5"/>
          </p:nvPr>
        </p:nvSpPr>
        <p:spPr/>
        <p:txBody>
          <a:bodyPr/>
          <a:lstStyle/>
          <a:p>
            <a:fld id="{595933A5-608E-483C-9005-E71D0DB3BF90}" type="slidenum">
              <a:rPr lang="de-DE" smtClean="0"/>
              <a:t>7</a:t>
            </a:fld>
            <a:endParaRPr lang="de-DE"/>
          </a:p>
        </p:txBody>
      </p:sp>
    </p:spTree>
    <p:extLst>
      <p:ext uri="{BB962C8B-B14F-4D97-AF65-F5344CB8AC3E}">
        <p14:creationId xmlns:p14="http://schemas.microsoft.com/office/powerpoint/2010/main" val="2643428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Im Brandenburger Bildungsplan wird davon ausgegangen, dass Bildung ein aktiver Aneignungsprozess ist. „Als aktiver Aneignungsprozess steht Bildung in engerem Zusammenhang mit dem Autonomiebedürfnis, das für Menschen […] von Geburt an kennzeichnend ist“, Bildungsplan S. 16 f. Dabei wird die (Eigen)Aktivität des Kindes betont (wie z. B. im Situationsansatz).</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baseline="0" dirty="0"/>
              <a:t>Dies benötigt die Begleitung und Unterstützung der Fachkräfte (BBP “Grundlagen: Bildung im Kindesalter“, S. 15 f.) und wird im Folgenden dargestellt.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Alltagssituationen sind Situationen im Kita-Alltag, die häufig vorkommen. Sie betreffen die Grundbedürfnisse und Interessen von Kindern. (Vgl. BBP, S. 47)</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Sie bieten vielfältige Bildungsmöglichkeiten, „die für die Kinder in konkreten, relevanten Sinnzusammenhängen stehen, wenn die Situationen systematisch pädagogisch gestaltet werden. Die Kinder profitieren damit von alltagsintegrierten Bildungsprozessen, die direkt an ihr Erleben und ihre Eigenmotivation anschließen.“ (BBP, S. 47)</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8</a:t>
            </a:fld>
            <a:endParaRPr lang="de-DE"/>
          </a:p>
        </p:txBody>
      </p:sp>
    </p:spTree>
    <p:extLst>
      <p:ext uri="{BB962C8B-B14F-4D97-AF65-F5344CB8AC3E}">
        <p14:creationId xmlns:p14="http://schemas.microsoft.com/office/powerpoint/2010/main" val="1704068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Hier kann eine kurze Einordnung des Kapitels Aufräumen über das Inhaltsverzeichnis sinnvoll sein, sowie ein Blick auf das, was noch im Kapitel zu finden ist.</a:t>
            </a:r>
          </a:p>
        </p:txBody>
      </p:sp>
      <p:sp>
        <p:nvSpPr>
          <p:cNvPr id="4" name="Foliennummernplatzhalter 3"/>
          <p:cNvSpPr>
            <a:spLocks noGrp="1"/>
          </p:cNvSpPr>
          <p:nvPr>
            <p:ph type="sldNum" sz="quarter" idx="5"/>
          </p:nvPr>
        </p:nvSpPr>
        <p:spPr/>
        <p:txBody>
          <a:bodyPr/>
          <a:lstStyle/>
          <a:p>
            <a:fld id="{595933A5-608E-483C-9005-E71D0DB3BF90}" type="slidenum">
              <a:rPr lang="de-DE" smtClean="0"/>
              <a:t>9</a:t>
            </a:fld>
            <a:endParaRPr lang="de-DE"/>
          </a:p>
        </p:txBody>
      </p:sp>
    </p:spTree>
    <p:extLst>
      <p:ext uri="{BB962C8B-B14F-4D97-AF65-F5344CB8AC3E}">
        <p14:creationId xmlns:p14="http://schemas.microsoft.com/office/powerpoint/2010/main" val="3988707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„Zu den typischen Risiken von Aufräum-Situationen gehören Zeitdruck, der Abbruch der Tätigkeiten von Kindern oder ihre Sorge, Ressourcen beim Aufräumen wieder herausgeben zu müssen. Häufig entscheiden Kinder nicht selbst, wann und wie sie aufräumen, haben dann keine Lust, direktiven Anweisungen und Ermahnungen Erwachsener zu folgen, leisten Widerstand und Konflikte entstehen.“ (BBP, S. 164)</a:t>
            </a:r>
          </a:p>
        </p:txBody>
      </p:sp>
    </p:spTree>
    <p:extLst>
      <p:ext uri="{BB962C8B-B14F-4D97-AF65-F5344CB8AC3E}">
        <p14:creationId xmlns:p14="http://schemas.microsoft.com/office/powerpoint/2010/main" val="1918838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94C74-6FDD-5239-DE6D-C83BB3F752EC}"/>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765AB8C9-2493-A539-02F5-A02B2ABEF913}"/>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848281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94C74-6FDD-5239-DE6D-C83BB3F752EC}"/>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765AB8C9-2493-A539-02F5-A02B2ABEF913}"/>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100452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9003766A-899A-2384-D9F1-22456DF6F3C4}"/>
            </a:ext>
          </a:extLst>
        </p:cNvPr>
        <p:cNvGrpSpPr/>
        <p:nvPr/>
      </p:nvGrpSpPr>
      <p:grpSpPr>
        <a:xfrm>
          <a:off x="0" y="0"/>
          <a:ext cx="0" cy="0"/>
          <a:chOff x="0" y="0"/>
          <a:chExt cx="0" cy="0"/>
        </a:xfrm>
      </p:grpSpPr>
      <p:sp>
        <p:nvSpPr>
          <p:cNvPr id="96" name="Google Shape;96;g351b624a507_1_18:notes">
            <a:extLst>
              <a:ext uri="{FF2B5EF4-FFF2-40B4-BE49-F238E27FC236}">
                <a16:creationId xmlns:a16="http://schemas.microsoft.com/office/drawing/2014/main" id="{1F165ABA-FA89-3231-5C1A-0FB0435EBD3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51b624a507_1_18:notes">
            <a:extLst>
              <a:ext uri="{FF2B5EF4-FFF2-40B4-BE49-F238E27FC236}">
                <a16:creationId xmlns:a16="http://schemas.microsoft.com/office/drawing/2014/main" id="{F8F9E85D-4D94-E1A7-4E75-4AA866CE4A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0102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49D75-0CF2-682D-9A2D-30080BEC2282}"/>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5220B84A-7D9C-7769-BD1C-8B05C92E2948}"/>
              </a:ext>
            </a:extLst>
          </p:cNvPr>
          <p:cNvSpPr>
            <a:spLocks noGrp="1"/>
          </p:cNvSpPr>
          <p:nvPr>
            <p:ph type="body" idx="1"/>
          </p:nvPr>
        </p:nvSpPr>
        <p:spPr/>
        <p: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rPr>
              <a:t>Anmerkungen</a:t>
            </a:r>
          </a:p>
          <a:p>
            <a:pPr>
              <a:lnSpc>
                <a:spcPct val="150000"/>
              </a:lnSpc>
            </a:pPr>
            <a:r>
              <a:rPr lang="de-DE" sz="1200" b="0" kern="100" dirty="0">
                <a:solidFill>
                  <a:schemeClr val="accent3"/>
                </a:solidFill>
                <a:effectLst/>
                <a:latin typeface="Aptos" panose="020B0004020202020204" pitchFamily="34" charset="0"/>
                <a:cs typeface="Times New Roman" panose="02020603050405020304" pitchFamily="18" charset="0"/>
              </a:rPr>
              <a:t>In der Forscherwelt in Blossin </a:t>
            </a:r>
            <a:r>
              <a:rPr lang="de-DE" b="0" dirty="0"/>
              <a:t>dürfen Kinder </a:t>
            </a:r>
            <a:r>
              <a:rPr lang="de-DE" dirty="0"/>
              <a:t>alles benutzen und probieren.</a:t>
            </a:r>
            <a:br>
              <a:rPr lang="de-DE" dirty="0"/>
            </a:br>
            <a:r>
              <a:rPr lang="de-DE" dirty="0"/>
              <a:t>Am Ende des Tages helfen Bildkarten dabei, alles so aufzuräumen, dass die nächsten Kinder alles wieder genauso vorfinden.</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2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2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2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b="0" baseline="0" dirty="0"/>
              <a:t>Kommen Sie über dieses Praxisbeispiel ins Gespräch. </a:t>
            </a:r>
            <a:r>
              <a:rPr lang="de-DE" sz="1800" baseline="0" dirty="0"/>
              <a:t>Tauschen Sie sich zu zweit oder in Murmelgruppen aus:</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Kennen Sie solche Situationen aus Ihrem pädagogischen Alltag?</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Welche Möglichkeiten stecken in dieser Situation?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Wie schätzen Sie Vorgehensweise der Mitarbeiterin ein?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Zurück im Plenum können exemplarisch Momente des Austauschs eingesammelt werden, z. B.: </a:t>
            </a:r>
          </a:p>
          <a:p>
            <a:pPr marL="742950" marR="0" lvl="1"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Gab es eine Erkenntnis, die Sie teilen möchten?</a:t>
            </a:r>
          </a:p>
          <a:p>
            <a:endParaRPr lang="de-DE" dirty="0"/>
          </a:p>
        </p:txBody>
      </p:sp>
    </p:spTree>
    <p:extLst>
      <p:ext uri="{BB962C8B-B14F-4D97-AF65-F5344CB8AC3E}">
        <p14:creationId xmlns:p14="http://schemas.microsoft.com/office/powerpoint/2010/main" val="792209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lang="de-DE" sz="12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Methodische Hinweise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Arbeitet die Gruppe, das Team mit dem Sie arbeiten vertrauensvoll zusammen, bietet sich eine kleine Bestandsaufnahme in den Räumen an.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Bitten Sie die Teilnehmenden in Kleingruppen, jede Kleingruppe arbeitet in einem (Gruppen)Raum.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Stimmen Sie sich vorher mit den Kolleg*innen ab, wer seine*ihre Räume zur Verfügung stellen würde. Nutzen Sie nur Räume für die Sie eine Zustimmung erhalten haben.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2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Bitten Sie die Kleingruppen folgende Aspekte in den Blick zu nehmen:</a:t>
            </a:r>
          </a:p>
          <a:p>
            <a:pPr>
              <a:buFont typeface="Arial" panose="020B0604020202020204" pitchFamily="34" charset="0"/>
              <a:buNone/>
            </a:pPr>
            <a:r>
              <a:rPr lang="de-DE" b="0" u="none" strike="noStrike" dirty="0">
                <a:effectLst/>
                <a:latin typeface="Google Sans"/>
              </a:rPr>
              <a:t>Übersichtlichkeit: Haben die (Spiel)Materialien feste, für Kinder visualisierte Plätze?</a:t>
            </a:r>
          </a:p>
          <a:p>
            <a:pPr>
              <a:buFont typeface="Arial" panose="020B0604020202020204" pitchFamily="34" charset="0"/>
              <a:buNone/>
            </a:pPr>
            <a:r>
              <a:rPr lang="de-DE" b="0" u="none" strike="noStrike" dirty="0">
                <a:effectLst/>
                <a:latin typeface="Google Sans"/>
              </a:rPr>
              <a:t>Zugänglichkeit: Können die Kinder alle (Spiel)Materialien ohne Hilfe der Fachkräfte aufräumen?</a:t>
            </a:r>
          </a:p>
          <a:p>
            <a:pPr>
              <a:buFont typeface="Arial" panose="020B0604020202020204" pitchFamily="34" charset="0"/>
              <a:buNone/>
            </a:pPr>
            <a:r>
              <a:rPr lang="de-DE" b="0" u="none" strike="noStrike" dirty="0">
                <a:effectLst/>
                <a:latin typeface="Google Sans"/>
              </a:rPr>
              <a:t>Menge: Ist der Umfang des aktuelle Materialangebots stimmig zur Anzahl der Kinder?</a:t>
            </a:r>
          </a:p>
          <a:p>
            <a:pPr>
              <a:buFont typeface="Arial" panose="020B0604020202020204" pitchFamily="34" charset="0"/>
              <a:buNone/>
            </a:pPr>
            <a:endParaRPr lang="de-DE" b="0" u="none" strike="noStrike" dirty="0">
              <a:effectLst/>
              <a:latin typeface="Google Sans"/>
            </a:endParaRPr>
          </a:p>
          <a:p>
            <a:pPr>
              <a:buFont typeface="Arial" panose="020B0604020202020204" pitchFamily="34" charset="0"/>
              <a:buNone/>
            </a:pPr>
            <a:r>
              <a:rPr lang="de-DE" b="0" u="none" strike="noStrike" dirty="0">
                <a:effectLst/>
                <a:latin typeface="Google Sans"/>
              </a:rPr>
              <a:t>Bitten Sie die Gruppe nach der kleinen Bestandaufnahme, quasi als ‚Geschenk‘ eine kleine Empfehlung zu erstellen:</a:t>
            </a:r>
          </a:p>
          <a:p>
            <a:pPr marL="171450" indent="-171450">
              <a:buFontTx/>
              <a:buChar char="-"/>
            </a:pPr>
            <a:r>
              <a:rPr lang="de-DE" b="0" u="none" strike="noStrike" dirty="0">
                <a:effectLst/>
                <a:latin typeface="Google Sans"/>
              </a:rPr>
              <a:t>Das sollte unbedingt beibehalten werden…</a:t>
            </a:r>
          </a:p>
          <a:p>
            <a:pPr marL="171450" indent="-171450">
              <a:buFontTx/>
              <a:buChar char="-"/>
            </a:pPr>
            <a:r>
              <a:rPr lang="de-DE" b="0" u="none" strike="noStrike" dirty="0">
                <a:effectLst/>
                <a:latin typeface="Google Sans"/>
              </a:rPr>
              <a:t>Davon könnte es gerne mehr geben…</a:t>
            </a:r>
          </a:p>
          <a:p>
            <a:pPr marL="171450" indent="-171450">
              <a:buFontTx/>
              <a:buChar char="-"/>
            </a:pPr>
            <a:r>
              <a:rPr lang="de-DE" b="0" u="none" strike="noStrike" dirty="0">
                <a:effectLst/>
                <a:latin typeface="Google Sans"/>
              </a:rPr>
              <a:t>Hier könnte eine Veränderung hilfreich für Aufräumsituationen sein…</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17</a:t>
            </a:fld>
            <a:endParaRPr lang="de-DE"/>
          </a:p>
        </p:txBody>
      </p:sp>
    </p:spTree>
    <p:extLst>
      <p:ext uri="{BB962C8B-B14F-4D97-AF65-F5344CB8AC3E}">
        <p14:creationId xmlns:p14="http://schemas.microsoft.com/office/powerpoint/2010/main" val="1633992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2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2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r>
              <a:rPr lang="de-DE" sz="1800" dirty="0"/>
              <a:t>Zitate bieten eine gute Grundlage, um in einen inhaltlichen Austausch zu kommen. </a:t>
            </a:r>
          </a:p>
          <a:p>
            <a:r>
              <a:rPr lang="de-DE" sz="1800" dirty="0"/>
              <a:t>Bitten Sie die Teilnehmenden, sich in Murmelgruppen über eines der Zitate auf dieser oder der folgenden Folie auszutauschen.</a:t>
            </a:r>
          </a:p>
          <a:p>
            <a:pPr marL="171450" indent="-171450">
              <a:buFont typeface="Symbol" panose="05050102010706020507" pitchFamily="18" charset="2"/>
              <a:buChar char="-"/>
            </a:pPr>
            <a:r>
              <a:rPr lang="de-DE" sz="1800" dirty="0"/>
              <a:t>Könnten Kinder in Ihrer Einrichtung das auch so sagen? </a:t>
            </a:r>
          </a:p>
          <a:p>
            <a:pPr marL="171450" indent="-171450">
              <a:buFont typeface="Symbol" panose="05050102010706020507" pitchFamily="18" charset="2"/>
              <a:buChar char="-"/>
            </a:pPr>
            <a:r>
              <a:rPr lang="de-DE" sz="1800" dirty="0"/>
              <a:t>Was denken Sie, ist dem Kind hier wichtig? </a:t>
            </a:r>
          </a:p>
          <a:p>
            <a:pPr marL="171450" indent="-171450">
              <a:buFont typeface="Symbol" panose="05050102010706020507" pitchFamily="18" charset="2"/>
              <a:buChar char="-"/>
            </a:pPr>
            <a:r>
              <a:rPr lang="de-DE" sz="1800" dirty="0"/>
              <a:t>Was folgt daraus für das pädagogische Handeln?</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18</a:t>
            </a:fld>
            <a:endParaRPr lang="de-DE"/>
          </a:p>
        </p:txBody>
      </p:sp>
    </p:spTree>
    <p:extLst>
      <p:ext uri="{BB962C8B-B14F-4D97-AF65-F5344CB8AC3E}">
        <p14:creationId xmlns:p14="http://schemas.microsoft.com/office/powerpoint/2010/main" val="1844412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19</a:t>
            </a:fld>
            <a:endParaRPr lang="de-DE"/>
          </a:p>
        </p:txBody>
      </p:sp>
    </p:spTree>
    <p:extLst>
      <p:ext uri="{BB962C8B-B14F-4D97-AF65-F5344CB8AC3E}">
        <p14:creationId xmlns:p14="http://schemas.microsoft.com/office/powerpoint/2010/main" val="3544715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a:sym typeface="Wingdings" panose="05000000000000000000" pitchFamily="2" charset="2"/>
              </a:rPr>
              <a:t>Methodische Hinweise</a:t>
            </a: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Wählen Sie Vorsichtssätze aus, die aus Ihrer Sicht eine gute Grundlage für Gespräche in der Gruppe/in Ihrem Team bilden. Auf der Folie finden sich unterschiedliche Beispiele.</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Besprechen Sie exemplarisch einzelne Sätze. Möglicherweise ist es hilfreich zunächst einen der Sätze im Plenum zu besprechen, andere in Kleingruppen.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Nehmen Sie dabei z. B. folgende Fragen auf:</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b="0" dirty="0"/>
              <a:t>Warum sind diese Vorsicht-Sätze aus fachlicher Sicht wichtig? </a:t>
            </a:r>
          </a:p>
          <a:p>
            <a:pPr marL="742950" lvl="1" indent="-285750">
              <a:buFont typeface="Arial" panose="020B0604020202020204" pitchFamily="34" charset="0"/>
              <a:buChar char="•"/>
            </a:pPr>
            <a:r>
              <a:rPr lang="de-DE" sz="1800" b="0" dirty="0"/>
              <a:t>Was folgt daraus für Ihre Einrichtung? </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20</a:t>
            </a:fld>
            <a:endParaRPr lang="de-DE"/>
          </a:p>
        </p:txBody>
      </p:sp>
    </p:spTree>
    <p:extLst>
      <p:ext uri="{BB962C8B-B14F-4D97-AF65-F5344CB8AC3E}">
        <p14:creationId xmlns:p14="http://schemas.microsoft.com/office/powerpoint/2010/main" val="2090329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8B2B83D0-282D-4D75-BB85-F0B87C1DED60}"/>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3377496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22</a:t>
            </a:fld>
            <a:endParaRPr lang="de-DE"/>
          </a:p>
        </p:txBody>
      </p:sp>
    </p:spTree>
    <p:extLst>
      <p:ext uri="{BB962C8B-B14F-4D97-AF65-F5344CB8AC3E}">
        <p14:creationId xmlns:p14="http://schemas.microsoft.com/office/powerpoint/2010/main" val="3988707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41D68-B4C4-C4CE-9336-01F7C0812E55}"/>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BFF89E18-740A-AFD5-D849-BD809E4E8020}"/>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28070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F2DAD-10B5-728E-B893-CBB07B0EBA35}"/>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B1F3E947-A194-71B9-6446-B0BD38FA563C}"/>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7852700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76CA0-A4F5-2114-D656-8A7552AF8C79}"/>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28237B81-98DF-C619-11CF-BA8C6FF771B3}"/>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671717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5A15B-6F6A-FEE3-DA2D-AA76BC970F69}"/>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794ED0DE-42A7-1E7D-0C33-36FC6BCD12BD}"/>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7585819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8D483-B59F-21FA-0C54-42D42239A784}"/>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10FC8934-3806-0961-45E5-40A82C9A449E}"/>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405418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3D0F7-8F6B-C29C-1E48-7B9F54C91656}"/>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DA44DC0A-B0A6-6B2A-E197-99F89BED00A3}"/>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994012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EC9B7-FD4C-C7F9-881C-E5A1921D484F}"/>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410EB352-0981-835F-B7CF-5D5DDC786ADA}"/>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29138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0D427-D74F-F147-CB94-01C0AC98FA64}"/>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2800AB37-35D2-167B-299C-71EF2E9C7322}"/>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3585189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96392-23C2-CCA1-0AF3-777CCDA6F0E4}"/>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65E85F21-9C46-5202-F56F-9EA38302F7E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Triangulärer Blick: Das Kind betrachtet einen Gegenstand, wendet seinen Blick aktiv der Bezugsperson zu und schaut anschließend wieder zum Gegenstand zurück.</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Er ist bedeutsam für den Spracherwerb. Über den triangulären Blick weiß das Kind worauf sich das Wort bezieht.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Bsp.: Das Kind schaut den Ball an, ich schaue den Ball an (geteilte Aufmerksamkeit), Kind schaut mich an, ich sage das Wort „Ball“.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So lernt das Kind, dass der Laut „Ball“ zu diesem Gegenstand gehört, also damit bezeichnet wird.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Quellen-/Literaturhinweise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Buchtipp: Anna Winner: Kleinkinder ergreifen das Wort.</a:t>
            </a:r>
          </a:p>
          <a:p>
            <a:endParaRPr lang="de-DE" dirty="0"/>
          </a:p>
        </p:txBody>
      </p:sp>
    </p:spTree>
    <p:extLst>
      <p:ext uri="{BB962C8B-B14F-4D97-AF65-F5344CB8AC3E}">
        <p14:creationId xmlns:p14="http://schemas.microsoft.com/office/powerpoint/2010/main" val="3638646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D8BA6-9C25-06F4-BFAC-F62F6A2E06E4}"/>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3A706253-E9ED-98C5-4208-C7194112E0D2}"/>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479122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8430E-A86F-BBED-901F-B545D75FAE3E}"/>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D626479D-759B-88FD-5B61-52AE73E1B1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1" u="none" dirty="0"/>
              <a:t>Modellieren</a:t>
            </a:r>
            <a:r>
              <a:rPr lang="de-DE" u="none" dirty="0"/>
              <a:t> meint, Wort oder Satz eines </a:t>
            </a:r>
            <a:r>
              <a:rPr lang="de-DE" i="0" u="none" dirty="0"/>
              <a:t>Kindes möglichst lautgetreu zu wiederholen, und kleine Ergänzungen und Korrekturen vorzunehmen. So hört und lernt ein Kind die richtige Aussprache, Wortwahl, Satzstruktur und Wortbeugung.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In der Szene auf der Folie sagt das Kind: „Da Vogel“.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Wie reagieren? Die Puzzleteile auf der rechten Seite der Folie geben einen Hinweis…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i="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Sprache wird durch ständiges Wiederholen und Ausprobieren erlernt, beim Hören und Sprechen.</a:t>
            </a:r>
          </a:p>
        </p:txBody>
      </p:sp>
    </p:spTree>
    <p:extLst>
      <p:ext uri="{BB962C8B-B14F-4D97-AF65-F5344CB8AC3E}">
        <p14:creationId xmlns:p14="http://schemas.microsoft.com/office/powerpoint/2010/main" val="16004959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FF3FD1B8-104E-DF9D-DE13-F20B4C925A35}"/>
            </a:ext>
          </a:extLst>
        </p:cNvPr>
        <p:cNvGrpSpPr/>
        <p:nvPr/>
      </p:nvGrpSpPr>
      <p:grpSpPr>
        <a:xfrm>
          <a:off x="0" y="0"/>
          <a:ext cx="0" cy="0"/>
          <a:chOff x="0" y="0"/>
          <a:chExt cx="0" cy="0"/>
        </a:xfrm>
      </p:grpSpPr>
      <p:sp>
        <p:nvSpPr>
          <p:cNvPr id="987" name="Google Shape;987;g344d2ade7a2_0_1535:notes">
            <a:extLst>
              <a:ext uri="{FF2B5EF4-FFF2-40B4-BE49-F238E27FC236}">
                <a16:creationId xmlns:a16="http://schemas.microsoft.com/office/drawing/2014/main" id="{DCDEE2DD-1707-ADD7-DF1B-2543338A9B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DE"/>
          </a:p>
        </p:txBody>
      </p:sp>
      <p:sp>
        <p:nvSpPr>
          <p:cNvPr id="988" name="Google Shape;988;g344d2ade7a2_0_1535:notes">
            <a:extLst>
              <a:ext uri="{FF2B5EF4-FFF2-40B4-BE49-F238E27FC236}">
                <a16:creationId xmlns:a16="http://schemas.microsoft.com/office/drawing/2014/main" id="{755E7050-E900-3BD1-0C54-ABAF8EBEA0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lvl="0" indent="0" algn="l" rtl="0">
              <a:spcBef>
                <a:spcPts val="0"/>
              </a:spcBef>
              <a:spcAft>
                <a:spcPts val="0"/>
              </a:spcAft>
              <a:buNone/>
            </a:pPr>
            <a:r>
              <a:rPr lang="de-DE" dirty="0"/>
              <a:t>Im Zweitspracherwerb (Kind hat eine Muttersprache und lernt die deutsche Sprache neu dazu) ist nicht das Alter des Kindes relevant, sondern die Zeit, die das Kind Kontakt zur neuen Sprache hatte (Kontaktmonate). </a:t>
            </a:r>
          </a:p>
          <a:p>
            <a:pPr marL="0" lvl="0" indent="0" algn="l" rtl="0">
              <a:spcBef>
                <a:spcPts val="0"/>
              </a:spcBef>
              <a:spcAft>
                <a:spcPts val="0"/>
              </a:spcAft>
              <a:buNone/>
            </a:pPr>
            <a:r>
              <a:rPr lang="de-DE" dirty="0"/>
              <a:t>Um einschätzen zu können, ob sich das Kind sprachlich gut entwickelt, lassen sich die Erwerbsstufen nutzen.</a:t>
            </a:r>
          </a:p>
          <a:p>
            <a:pPr marL="0" lvl="0" indent="0" algn="l" rtl="0">
              <a:spcBef>
                <a:spcPts val="0"/>
              </a:spcBef>
              <a:spcAft>
                <a:spcPts val="0"/>
              </a:spcAft>
              <a:buNone/>
            </a:pPr>
            <a:endParaRPr lang="de-DE" dirty="0"/>
          </a:p>
          <a:p>
            <a:pPr marL="0" lvl="0" indent="0" algn="l" rtl="0">
              <a:spcBef>
                <a:spcPts val="0"/>
              </a:spcBef>
              <a:spcAft>
                <a:spcPts val="0"/>
              </a:spcAft>
              <a:buNone/>
            </a:pPr>
            <a:r>
              <a:rPr lang="de-DE" dirty="0"/>
              <a:t>Wie im Erwerb der Muttersprache werden erst Worte gelernt, dann kurze Sätze mit Verben und anschließend grammatikalische Strukturen. </a:t>
            </a:r>
          </a:p>
          <a:p>
            <a:pPr marL="0" lvl="0" indent="0" algn="l" rtl="0">
              <a:spcBef>
                <a:spcPts val="0"/>
              </a:spcBef>
              <a:spcAft>
                <a:spcPts val="0"/>
              </a:spcAft>
              <a:buNone/>
            </a:pPr>
            <a:r>
              <a:rPr lang="de-DE" dirty="0"/>
              <a:t>Für die deutsche Sprache bedeutsam ist hier die Verbzweitstellung (In den meisten Sätzen steht das Verb immer an zweiter Stelle. (Ausnahme: Fragen, Imperative.)</a:t>
            </a:r>
          </a:p>
          <a:p>
            <a:pPr marL="0" lvl="0" indent="0" algn="l" rtl="0">
              <a:spcBef>
                <a:spcPts val="0"/>
              </a:spcBef>
              <a:spcAft>
                <a:spcPts val="0"/>
              </a:spcAft>
              <a:buNone/>
            </a:pPr>
            <a:r>
              <a:rPr lang="de-DE" dirty="0"/>
              <a:t>Beispiele: </a:t>
            </a:r>
          </a:p>
          <a:p>
            <a:pPr marL="0" lvl="0" indent="0" algn="l" rtl="0">
              <a:spcBef>
                <a:spcPts val="0"/>
              </a:spcBef>
              <a:spcAft>
                <a:spcPts val="0"/>
              </a:spcAft>
              <a:buNone/>
            </a:pPr>
            <a:r>
              <a:rPr lang="de-DE" dirty="0"/>
              <a:t>Ich trinke Kaffee. Karl spielt Ball. (Aussagesatz)</a:t>
            </a:r>
          </a:p>
          <a:p>
            <a:pPr marL="0" lvl="0" indent="0" algn="l" rtl="0">
              <a:spcBef>
                <a:spcPts val="0"/>
              </a:spcBef>
              <a:spcAft>
                <a:spcPts val="0"/>
              </a:spcAft>
              <a:buNone/>
            </a:pPr>
            <a:r>
              <a:rPr lang="de-DE" dirty="0"/>
              <a:t>Setz dich hin! (Imp.) </a:t>
            </a:r>
          </a:p>
          <a:p>
            <a:pPr marL="0" lvl="0" indent="0" algn="l" rtl="0">
              <a:spcBef>
                <a:spcPts val="0"/>
              </a:spcBef>
              <a:spcAft>
                <a:spcPts val="0"/>
              </a:spcAft>
              <a:buNone/>
            </a:pPr>
            <a:r>
              <a:rPr lang="de-DE" dirty="0"/>
              <a:t>Schläfst du schon? (Frage)</a:t>
            </a:r>
          </a:p>
          <a:p>
            <a:pPr marL="0" lvl="0" indent="0" algn="l" rtl="0">
              <a:spcBef>
                <a:spcPts val="0"/>
              </a:spcBef>
              <a:spcAft>
                <a:spcPts val="0"/>
              </a:spcAft>
              <a:buNone/>
            </a:pPr>
            <a:endParaRPr lang="de-DE" dirty="0"/>
          </a:p>
          <a:p>
            <a:pPr marL="0" lvl="0" indent="0" algn="l" rtl="0">
              <a:spcBef>
                <a:spcPts val="0"/>
              </a:spcBef>
              <a:spcAft>
                <a:spcPts val="0"/>
              </a:spcAft>
              <a:buNone/>
            </a:pPr>
            <a:r>
              <a:rPr lang="de-DE" b="0" dirty="0"/>
              <a:t>Die Verbklammer taucht z. B. bei Vergangenheit oder Zukunft auf: Hilfsverb, Satzfragment, Hauptverb: Ich </a:t>
            </a:r>
            <a:r>
              <a:rPr lang="de-DE" b="0" u="sng" dirty="0"/>
              <a:t>habe</a:t>
            </a:r>
            <a:r>
              <a:rPr lang="de-DE" b="0" dirty="0"/>
              <a:t> (heute morgen beim Bäcker, weil ich Hunger hatte, Brötchen) </a:t>
            </a:r>
            <a:r>
              <a:rPr lang="de-DE" b="0" u="sng" dirty="0"/>
              <a:t>gekauft</a:t>
            </a:r>
            <a:r>
              <a:rPr lang="de-DE" b="0" dirty="0"/>
              <a:t>.</a:t>
            </a:r>
          </a:p>
          <a:p>
            <a:pPr marL="0" lvl="0" indent="0" algn="l" rtl="0">
              <a:spcBef>
                <a:spcPts val="0"/>
              </a:spcBef>
              <a:spcAft>
                <a:spcPts val="0"/>
              </a:spcAft>
              <a:buNone/>
            </a:pPr>
            <a:r>
              <a:rPr lang="de-DE" b="0" dirty="0"/>
              <a:t>Hilfsverb und Verb „umklammern“ sozusagen einen Teil des Satzes.</a:t>
            </a:r>
          </a:p>
          <a:p>
            <a:pPr marL="0" lvl="0" indent="0" algn="l" rtl="0">
              <a:spcBef>
                <a:spcPts val="0"/>
              </a:spcBef>
              <a:spcAft>
                <a:spcPts val="0"/>
              </a:spcAft>
              <a:buNone/>
            </a:pPr>
            <a:r>
              <a:rPr lang="de-DE" b="0" dirty="0"/>
              <a:t>In anderen Sprachen ist das anders, man könnte sogar sagen, da kommt man eher auf den Punkt: </a:t>
            </a:r>
          </a:p>
          <a:p>
            <a:pPr marL="0" lvl="0" indent="0" algn="l" rtl="0">
              <a:spcBef>
                <a:spcPts val="0"/>
              </a:spcBef>
              <a:spcAft>
                <a:spcPts val="0"/>
              </a:spcAft>
              <a:buNone/>
            </a:pPr>
            <a:r>
              <a:rPr lang="de-DE" b="0" dirty="0"/>
              <a:t>„Je </a:t>
            </a:r>
            <a:r>
              <a:rPr lang="de-DE" b="0" u="sng" dirty="0" err="1"/>
              <a:t>veux</a:t>
            </a:r>
            <a:r>
              <a:rPr lang="de-DE" b="0" u="sng" dirty="0"/>
              <a:t> </a:t>
            </a:r>
            <a:r>
              <a:rPr lang="de-DE" b="0" u="sng" dirty="0" err="1"/>
              <a:t>lire</a:t>
            </a:r>
            <a:r>
              <a:rPr lang="de-DE" b="0" u="sng" dirty="0"/>
              <a:t> </a:t>
            </a:r>
            <a:r>
              <a:rPr lang="de-DE" b="0" dirty="0" err="1"/>
              <a:t>un</a:t>
            </a:r>
            <a:r>
              <a:rPr lang="de-DE" b="0" dirty="0"/>
              <a:t> </a:t>
            </a:r>
            <a:r>
              <a:rPr lang="de-DE" b="0" dirty="0" err="1"/>
              <a:t>libre</a:t>
            </a:r>
            <a:r>
              <a:rPr lang="de-DE" b="0" dirty="0"/>
              <a:t>.“ frz. (Ich </a:t>
            </a:r>
            <a:r>
              <a:rPr lang="de-DE" b="0" u="sng" dirty="0"/>
              <a:t>möchte lesen </a:t>
            </a:r>
            <a:r>
              <a:rPr lang="de-DE" b="0" dirty="0"/>
              <a:t>ein Buch , statt „Ich </a:t>
            </a:r>
            <a:r>
              <a:rPr lang="de-DE" b="0" u="sng" dirty="0"/>
              <a:t>möchte</a:t>
            </a:r>
            <a:r>
              <a:rPr lang="de-DE" b="0" dirty="0"/>
              <a:t> ein Buch </a:t>
            </a:r>
            <a:r>
              <a:rPr lang="de-DE" b="0" u="sng" dirty="0"/>
              <a:t>lesen</a:t>
            </a:r>
            <a:r>
              <a:rPr lang="de-DE" b="0" dirty="0"/>
              <a:t>.“</a:t>
            </a:r>
          </a:p>
          <a:p>
            <a:pPr marL="0" lvl="0" indent="0" algn="l" rtl="0">
              <a:spcBef>
                <a:spcPts val="0"/>
              </a:spcBef>
              <a:spcAft>
                <a:spcPts val="0"/>
              </a:spcAft>
              <a:buNone/>
            </a:pPr>
            <a:endParaRPr lang="de-DE" b="0" dirty="0"/>
          </a:p>
          <a:p>
            <a:pPr marL="0" lvl="0" indent="0" algn="l" rtl="0">
              <a:spcBef>
                <a:spcPts val="0"/>
              </a:spcBef>
              <a:spcAft>
                <a:spcPts val="0"/>
              </a:spcAft>
              <a:buNone/>
            </a:pPr>
            <a:r>
              <a:rPr lang="de-DE" b="0" dirty="0"/>
              <a:t>Die Erwerbsstufe </a:t>
            </a:r>
            <a:r>
              <a:rPr lang="de-DE" b="0" dirty="0" err="1"/>
              <a:t>Verblammer</a:t>
            </a:r>
            <a:r>
              <a:rPr lang="de-DE" b="0" dirty="0"/>
              <a:t> gilt als erreicht, wenn das Kind die korrekte Satzstellung anwenden kann, auch wenn es noch Fehler beim Hilfsverb oder Partizip macht.</a:t>
            </a:r>
          </a:p>
          <a:p>
            <a:pPr marL="0" lvl="0" indent="0" algn="l" rtl="0">
              <a:spcBef>
                <a:spcPts val="0"/>
              </a:spcBef>
              <a:spcAft>
                <a:spcPts val="0"/>
              </a:spcAft>
              <a:buNone/>
            </a:pPr>
            <a:r>
              <a:rPr lang="de-DE" b="0" dirty="0"/>
              <a:t>„Der Bär hat auf das Straße </a:t>
            </a:r>
            <a:r>
              <a:rPr lang="de-DE" b="0" dirty="0" err="1"/>
              <a:t>gegeht</a:t>
            </a:r>
            <a:r>
              <a:rPr lang="de-DE" b="0" dirty="0"/>
              <a:t>.“</a:t>
            </a:r>
          </a:p>
          <a:p>
            <a:pPr marL="0" lvl="0" indent="0" algn="l" rtl="0">
              <a:spcBef>
                <a:spcPts val="0"/>
              </a:spcBef>
              <a:spcAft>
                <a:spcPts val="0"/>
              </a:spcAft>
              <a:buNone/>
            </a:pPr>
            <a:r>
              <a:rPr lang="de-DE" b="0" dirty="0"/>
              <a:t>(oder </a:t>
            </a:r>
            <a:r>
              <a:rPr lang="de-DE" b="0" dirty="0" err="1"/>
              <a:t>Köllsch</a:t>
            </a:r>
            <a:r>
              <a:rPr lang="de-DE" b="0" dirty="0"/>
              <a:t>: „Et hätt noch </a:t>
            </a:r>
            <a:r>
              <a:rPr lang="de-DE" b="0" dirty="0" err="1"/>
              <a:t>emma</a:t>
            </a:r>
            <a:r>
              <a:rPr lang="de-DE" b="0" dirty="0"/>
              <a:t> </a:t>
            </a:r>
            <a:r>
              <a:rPr lang="de-DE" b="0" dirty="0" err="1"/>
              <a:t>jotjejange</a:t>
            </a:r>
            <a:r>
              <a:rPr lang="de-DE" b="0" dirty="0"/>
              <a:t>“ also: „Es hat noch immer </a:t>
            </a:r>
            <a:r>
              <a:rPr lang="de-DE" b="0" dirty="0" err="1"/>
              <a:t>gutgegange</a:t>
            </a:r>
            <a:r>
              <a:rPr lang="de-DE" b="0" dirty="0"/>
              <a:t>.“statt: „Es ist noch immer gutgegangen.“ </a:t>
            </a:r>
            <a:r>
              <a:rPr lang="de-DE" b="0" dirty="0">
                <a:sym typeface="Wingdings" panose="05000000000000000000" pitchFamily="2" charset="2"/>
              </a:rPr>
              <a:t></a:t>
            </a:r>
            <a:endParaRPr lang="de-DE" b="0" dirty="0"/>
          </a:p>
          <a:p>
            <a:pPr marL="0" lvl="0" indent="0" algn="l" rtl="0">
              <a:spcBef>
                <a:spcPts val="0"/>
              </a:spcBef>
              <a:spcAft>
                <a:spcPts val="0"/>
              </a:spcAft>
              <a:buNone/>
            </a:pPr>
            <a:endParaRPr lang="de-DE" b="0" dirty="0"/>
          </a:p>
          <a:p>
            <a:pPr marL="0" lvl="0" indent="0" algn="l" rtl="0">
              <a:spcBef>
                <a:spcPts val="0"/>
              </a:spcBef>
              <a:spcAft>
                <a:spcPts val="0"/>
              </a:spcAft>
              <a:buNone/>
            </a:pPr>
            <a:endParaRPr lang="de-DE" b="0" dirty="0"/>
          </a:p>
          <a:p>
            <a:pPr marL="0" lvl="0" indent="0" algn="l" rtl="0">
              <a:spcBef>
                <a:spcPts val="0"/>
              </a:spcBef>
              <a:spcAft>
                <a:spcPts val="0"/>
              </a:spcAft>
              <a:buNone/>
            </a:pPr>
            <a:endParaRPr lang="de-DE" b="0" dirty="0"/>
          </a:p>
        </p:txBody>
      </p:sp>
    </p:spTree>
    <p:extLst>
      <p:ext uri="{BB962C8B-B14F-4D97-AF65-F5344CB8AC3E}">
        <p14:creationId xmlns:p14="http://schemas.microsoft.com/office/powerpoint/2010/main" val="31230685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30aca8339a6_2_1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DE"/>
          </a:p>
        </p:txBody>
      </p:sp>
      <p:sp>
        <p:nvSpPr>
          <p:cNvPr id="528" name="Google Shape;528;g30aca8339a6_2_1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2B848-2094-5CC8-FDB5-D099B08127A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B4F9B5F-624C-F72F-D67A-770AB6A7B223}"/>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FDD5E1E4-312E-2B13-EFBD-22D48633D90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Quellen-/Literaturhinweise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Empfehlenswertes Material zum Thema Sprache findet sich auf der interaktiven Website „Frühe Chancen-Mit Kindern sprechen, aber wie?“ bietet Online-</a:t>
            </a:r>
            <a:r>
              <a:rPr lang="de-DE" sz="1800" dirty="0" err="1"/>
              <a:t>Pinwände</a:t>
            </a:r>
            <a:r>
              <a:rPr lang="de-DE" sz="1800" dirty="0"/>
              <a:t> (</a:t>
            </a:r>
            <a:r>
              <a:rPr lang="de-DE" sz="1800" dirty="0" err="1"/>
              <a:t>Prezis</a:t>
            </a:r>
            <a:r>
              <a:rPr lang="de-DE" sz="1800" dirty="0"/>
              <a:t>) zu verschiedenen Themen.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Zum Selbstlernen oder im Team lassen sich die Buttons anklicken für zahlreiche Informationen, Hörbeispiele und anregende Fragen.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Hier finden Sie viele Hinweise zu guten sprachlichen Interaktionen mit Kindern. Wie gelingen gute Dialoge? Wie lassen sich Konflikte begleiten? Wie kommen wir gemeinsam ins Philosophieren?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Erreichbar unter: https://www.fruehe-chancen.de/informationen-fuer-fachkraefte/uebergreifende-themen-im-kita-alltag/partizipation/mit-kindern-sprechen-aber-wie [27.08.2026]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Der Wamiki Verlag bietet eine interaktive Ausstellung an, für pädagogische Fachkräfte und Kinder. Hier können inspirierende Sprach-Räume durchwandert werden.</a:t>
            </a:r>
          </a:p>
        </p:txBody>
      </p:sp>
      <p:sp>
        <p:nvSpPr>
          <p:cNvPr id="4" name="Foliennummernplatzhalter 3">
            <a:extLst>
              <a:ext uri="{FF2B5EF4-FFF2-40B4-BE49-F238E27FC236}">
                <a16:creationId xmlns:a16="http://schemas.microsoft.com/office/drawing/2014/main" id="{591A7B00-9669-DC49-255B-0E88AB63C3BD}"/>
              </a:ext>
            </a:extLst>
          </p:cNvPr>
          <p:cNvSpPr>
            <a:spLocks noGrp="1"/>
          </p:cNvSpPr>
          <p:nvPr>
            <p:ph type="sldNum" sz="quarter" idx="5"/>
          </p:nvPr>
        </p:nvSpPr>
        <p:spPr/>
        <p:txBody>
          <a:bodyPr/>
          <a:lstStyle/>
          <a:p>
            <a:fld id="{595933A5-608E-483C-9005-E71D0DB3BF90}" type="slidenum">
              <a:rPr lang="de-DE" smtClean="0"/>
              <a:t>36</a:t>
            </a:fld>
            <a:endParaRPr lang="de-DE"/>
          </a:p>
        </p:txBody>
      </p:sp>
    </p:spTree>
    <p:extLst>
      <p:ext uri="{BB962C8B-B14F-4D97-AF65-F5344CB8AC3E}">
        <p14:creationId xmlns:p14="http://schemas.microsoft.com/office/powerpoint/2010/main" val="22431620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490" name="Google Shape;490;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de-DE"/>
              <a:t>37</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de-DE" dirty="0"/>
          </a:p>
        </p:txBody>
      </p:sp>
      <p:sp>
        <p:nvSpPr>
          <p:cNvPr id="384" name="Google Shape;38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e-DE" sz="1200" b="0" i="0" u="none" strike="noStrike" cap="none">
                <a:solidFill>
                  <a:srgbClr val="000000"/>
                </a:solidFill>
                <a:latin typeface="Calibri"/>
                <a:ea typeface="Calibri"/>
                <a:cs typeface="Calibri"/>
                <a:sym typeface="Calibri"/>
              </a:rPr>
              <a:t>38</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6698963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A4A13AF0-33A7-B952-4678-DC4F34A81EC8}"/>
              </a:ext>
            </a:extLst>
          </p:cNvPr>
          <p:cNvPicPr>
            <a:picLocks noChangeAspect="1"/>
          </p:cNvPicPr>
          <p:nvPr userDrawn="1"/>
        </p:nvPicPr>
        <p:blipFill>
          <a:blip r:embed="rId2">
            <a:alphaModFix amt="50000"/>
          </a:blip>
          <a:stretch>
            <a:fillRect/>
          </a:stretch>
        </p:blipFill>
        <p:spPr>
          <a:xfrm>
            <a:off x="0" y="-1411303"/>
            <a:ext cx="12192000" cy="9144000"/>
          </a:xfrm>
          <a:prstGeom prst="rect">
            <a:avLst/>
          </a:prstGeom>
        </p:spPr>
      </p:pic>
      <p:sp>
        <p:nvSpPr>
          <p:cNvPr id="4" name="Datumsplatzhalter 3">
            <a:extLst>
              <a:ext uri="{FF2B5EF4-FFF2-40B4-BE49-F238E27FC236}">
                <a16:creationId xmlns:a16="http://schemas.microsoft.com/office/drawing/2014/main" id="{F395FA1D-21C0-A744-9671-B762FF029CDA}"/>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902D2F24-0CB0-8C42-96A7-8C5958851214}"/>
              </a:ext>
            </a:extLst>
          </p:cNvPr>
          <p:cNvSpPr>
            <a:spLocks noGrp="1"/>
          </p:cNvSpPr>
          <p:nvPr>
            <p:ph type="ftr" sz="quarter" idx="11"/>
          </p:nvPr>
        </p:nvSpPr>
        <p:spPr/>
        <p:txBody>
          <a:bodyPr/>
          <a:lstStyle/>
          <a:p>
            <a:endParaRPr lang="de-DE"/>
          </a:p>
        </p:txBody>
      </p:sp>
      <p:sp>
        <p:nvSpPr>
          <p:cNvPr id="11" name="Textfeld 10">
            <a:extLst>
              <a:ext uri="{FF2B5EF4-FFF2-40B4-BE49-F238E27FC236}">
                <a16:creationId xmlns:a16="http://schemas.microsoft.com/office/drawing/2014/main" id="{EF4EB92D-B6A3-D139-6972-54C82292F9E7}"/>
              </a:ext>
            </a:extLst>
          </p:cNvPr>
          <p:cNvSpPr txBox="1"/>
          <p:nvPr userDrawn="1"/>
        </p:nvSpPr>
        <p:spPr>
          <a:xfrm>
            <a:off x="0" y="6277301"/>
            <a:ext cx="2861187" cy="523220"/>
          </a:xfrm>
          <a:prstGeom prst="rect">
            <a:avLst/>
          </a:prstGeom>
          <a:noFill/>
        </p:spPr>
        <p:txBody>
          <a:bodyPr wrap="square">
            <a:spAutoFit/>
          </a:bodyPr>
          <a:lstStyle/>
          <a:p>
            <a:r>
              <a:rPr lang="de-DE" sz="1400" dirty="0"/>
              <a:t>Brandenburger Bildungsplan, S. 144, </a:t>
            </a:r>
          </a:p>
          <a:p>
            <a:r>
              <a:rPr lang="de-DE" sz="1400" dirty="0"/>
              <a:t>Sebastian </a:t>
            </a:r>
            <a:r>
              <a:rPr lang="de-DE" sz="1400" dirty="0" err="1"/>
              <a:t>Treytnar</a:t>
            </a:r>
            <a:endParaRPr lang="de-DE" sz="1400" dirty="0"/>
          </a:p>
        </p:txBody>
      </p:sp>
      <p:sp>
        <p:nvSpPr>
          <p:cNvPr id="16" name="Foliennummernplatzhalter 5">
            <a:extLst>
              <a:ext uri="{FF2B5EF4-FFF2-40B4-BE49-F238E27FC236}">
                <a16:creationId xmlns:a16="http://schemas.microsoft.com/office/drawing/2014/main" id="{3C19D0B1-1D85-BAEA-AF29-C570CE39B739}"/>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17" name="Foliennummernplatzhalter 5">
            <a:extLst>
              <a:ext uri="{FF2B5EF4-FFF2-40B4-BE49-F238E27FC236}">
                <a16:creationId xmlns:a16="http://schemas.microsoft.com/office/drawing/2014/main" id="{0B2E6BDB-6BD5-F5DD-E747-D685FB57664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18" name="Google Shape;26;p94" descr="FHP.WMF">
            <a:extLst>
              <a:ext uri="{FF2B5EF4-FFF2-40B4-BE49-F238E27FC236}">
                <a16:creationId xmlns:a16="http://schemas.microsoft.com/office/drawing/2014/main" id="{AB0BFDF1-CFD8-0627-EC5C-B91ECBFA6E2D}"/>
              </a:ext>
            </a:extLst>
          </p:cNvPr>
          <p:cNvPicPr preferRelativeResize="0"/>
          <p:nvPr userDrawn="1"/>
        </p:nvPicPr>
        <p:blipFill rotWithShape="1">
          <a:blip r:embed="rId3">
            <a:alphaModFix/>
          </a:blip>
          <a:srcRect/>
          <a:stretch/>
        </p:blipFill>
        <p:spPr>
          <a:xfrm>
            <a:off x="6711188" y="6533779"/>
            <a:ext cx="604707" cy="240080"/>
          </a:xfrm>
          <a:prstGeom prst="rect">
            <a:avLst/>
          </a:prstGeom>
          <a:noFill/>
          <a:ln>
            <a:noFill/>
          </a:ln>
        </p:spPr>
      </p:pic>
      <p:pic>
        <p:nvPicPr>
          <p:cNvPr id="19" name="Google Shape;25;p94">
            <a:extLst>
              <a:ext uri="{FF2B5EF4-FFF2-40B4-BE49-F238E27FC236}">
                <a16:creationId xmlns:a16="http://schemas.microsoft.com/office/drawing/2014/main" id="{8ADE689F-2404-BAAD-62FF-0ACDCDC68E0A}"/>
              </a:ext>
            </a:extLst>
          </p:cNvPr>
          <p:cNvPicPr preferRelativeResize="0"/>
          <p:nvPr userDrawn="1"/>
        </p:nvPicPr>
        <p:blipFill rotWithShape="1">
          <a:blip r:embed="rId4">
            <a:alphaModFix/>
          </a:blip>
          <a:srcRect/>
          <a:stretch/>
        </p:blipFill>
        <p:spPr>
          <a:xfrm>
            <a:off x="7013542" y="5710885"/>
            <a:ext cx="2342981" cy="1656052"/>
          </a:xfrm>
          <a:prstGeom prst="rect">
            <a:avLst/>
          </a:prstGeom>
          <a:noFill/>
          <a:ln>
            <a:noFill/>
          </a:ln>
        </p:spPr>
      </p:pic>
      <p:pic>
        <p:nvPicPr>
          <p:cNvPr id="20" name="Grafik 19" descr="Ein Bild, das Text, Schrift, Grafiken, Logo enthält.&#10;&#10;KI-generierte Inhalte können fehlerhaft sein.">
            <a:extLst>
              <a:ext uri="{FF2B5EF4-FFF2-40B4-BE49-F238E27FC236}">
                <a16:creationId xmlns:a16="http://schemas.microsoft.com/office/drawing/2014/main" id="{A481620D-11D2-CADB-A123-55307C418FAB}"/>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a:off x="9040983" y="6349833"/>
            <a:ext cx="1719846" cy="428051"/>
          </a:xfrm>
          <a:prstGeom prst="rect">
            <a:avLst/>
          </a:prstGeom>
        </p:spPr>
      </p:pic>
      <p:pic>
        <p:nvPicPr>
          <p:cNvPr id="21" name="Grafik 20" descr="Ein Bild, das Schrift, Grafiken, Logo, Screenshot enthält.&#10;&#10;KI-generierte Inhalte können fehlerhaft sein.">
            <a:extLst>
              <a:ext uri="{FF2B5EF4-FFF2-40B4-BE49-F238E27FC236}">
                <a16:creationId xmlns:a16="http://schemas.microsoft.com/office/drawing/2014/main" id="{578ED3B8-AED2-6B4B-573E-B3B694B1A44B}"/>
              </a:ext>
            </a:extLst>
          </p:cNvPr>
          <p:cNvPicPr>
            <a:picLocks noChangeAspect="1"/>
          </p:cNvPicPr>
          <p:nvPr userDrawn="1"/>
        </p:nvPicPr>
        <p:blipFill>
          <a:blip r:embed="rId6"/>
          <a:stretch>
            <a:fillRect/>
          </a:stretch>
        </p:blipFill>
        <p:spPr>
          <a:xfrm>
            <a:off x="10817076" y="6270214"/>
            <a:ext cx="1280840" cy="512336"/>
          </a:xfrm>
          <a:prstGeom prst="rect">
            <a:avLst/>
          </a:prstGeom>
        </p:spPr>
      </p:pic>
    </p:spTree>
    <p:extLst>
      <p:ext uri="{BB962C8B-B14F-4D97-AF65-F5344CB8AC3E}">
        <p14:creationId xmlns:p14="http://schemas.microsoft.com/office/powerpoint/2010/main" val="40547527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0342EB-8531-8744-96F4-B8A7F0B571A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71D92A7-9153-524B-9D5D-617363FFC86A}"/>
              </a:ext>
            </a:extLst>
          </p:cNvPr>
          <p:cNvSpPr>
            <a:spLocks noGrp="1"/>
          </p:cNvSpPr>
          <p:nvPr>
            <p:ph idx="1"/>
          </p:nvPr>
        </p:nvSpPr>
        <p:spPr/>
        <p:txBody>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828AE5F4-BD91-5D43-9FDF-75B123FE608F}"/>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D9CA6A8F-4600-A546-ABDE-3BD2040DDBF9}"/>
              </a:ext>
            </a:extLst>
          </p:cNvPr>
          <p:cNvSpPr>
            <a:spLocks noGrp="1"/>
          </p:cNvSpPr>
          <p:nvPr>
            <p:ph type="ftr" sz="quarter" idx="11"/>
          </p:nvPr>
        </p:nvSpPr>
        <p:spPr>
          <a:xfrm>
            <a:off x="3666815" y="6368461"/>
            <a:ext cx="4114800" cy="365125"/>
          </a:xfrm>
        </p:spPr>
        <p:txBody>
          <a:bodyPr/>
          <a:lstStyle/>
          <a:p>
            <a:endParaRPr lang="de-DE" dirty="0"/>
          </a:p>
        </p:txBody>
      </p:sp>
    </p:spTree>
    <p:extLst>
      <p:ext uri="{BB962C8B-B14F-4D97-AF65-F5344CB8AC3E}">
        <p14:creationId xmlns:p14="http://schemas.microsoft.com/office/powerpoint/2010/main" val="287536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1EA5E4-DF31-2B4C-A011-99B55B7E039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B791E61-B460-A14D-9C89-5EBEBAC35C64}"/>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4" name="Fußzeilenplatzhalter 3">
            <a:extLst>
              <a:ext uri="{FF2B5EF4-FFF2-40B4-BE49-F238E27FC236}">
                <a16:creationId xmlns:a16="http://schemas.microsoft.com/office/drawing/2014/main" id="{35815FE6-C964-0140-AC2D-EA21091AFC8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9B0D32-2AF6-1F4C-A56B-58A211652C0A}"/>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99436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899CD81-CD35-B242-9BB6-EAAC49C257BE}"/>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3" name="Fußzeilenplatzhalter 2">
            <a:extLst>
              <a:ext uri="{FF2B5EF4-FFF2-40B4-BE49-F238E27FC236}">
                <a16:creationId xmlns:a16="http://schemas.microsoft.com/office/drawing/2014/main" id="{039156A2-42E3-1E4A-A615-D3B26449DF9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010F032-6C2E-264E-A9FC-FEB1A5165BC8}"/>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49324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A973AB2-9BD2-DB4B-9212-D96B41AAB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42C7CB49-FC88-6B4A-8166-03F34EFF1C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5A638B62-7F1B-A34C-A659-3E552B60C7CC}"/>
              </a:ext>
            </a:extLst>
          </p:cNvPr>
          <p:cNvSpPr>
            <a:spLocks noGrp="1"/>
          </p:cNvSpPr>
          <p:nvPr>
            <p:ph type="dt" sz="half" idx="2"/>
          </p:nvPr>
        </p:nvSpPr>
        <p:spPr>
          <a:xfrm>
            <a:off x="838200" y="6356350"/>
            <a:ext cx="9057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666CBB6F-B7DD-2B40-86C8-4768656B6083}"/>
              </a:ext>
            </a:extLst>
          </p:cNvPr>
          <p:cNvSpPr>
            <a:spLocks noGrp="1"/>
          </p:cNvSpPr>
          <p:nvPr>
            <p:ph type="ftr" sz="quarter" idx="3"/>
          </p:nvPr>
        </p:nvSpPr>
        <p:spPr>
          <a:xfrm>
            <a:off x="1889289" y="6356349"/>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4A9A49D-F772-4A43-BE99-E74EC8F72C76}"/>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7" name="Foliennummernplatzhalter 5">
            <a:extLst>
              <a:ext uri="{FF2B5EF4-FFF2-40B4-BE49-F238E27FC236}">
                <a16:creationId xmlns:a16="http://schemas.microsoft.com/office/drawing/2014/main" id="{DD54C878-2DD2-4A2D-96D7-CCFE9A96AE43}"/>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11" name="Google Shape;26;p94" descr="FHP.WMF">
            <a:extLst>
              <a:ext uri="{FF2B5EF4-FFF2-40B4-BE49-F238E27FC236}">
                <a16:creationId xmlns:a16="http://schemas.microsoft.com/office/drawing/2014/main" id="{1A22CB0E-06D3-4E7E-A251-E4AEC40BC9F4}"/>
              </a:ext>
            </a:extLst>
          </p:cNvPr>
          <p:cNvPicPr preferRelativeResize="0"/>
          <p:nvPr userDrawn="1"/>
        </p:nvPicPr>
        <p:blipFill rotWithShape="1">
          <a:blip r:embed="rId6">
            <a:alphaModFix/>
          </a:blip>
          <a:srcRect/>
          <a:stretch/>
        </p:blipFill>
        <p:spPr>
          <a:xfrm>
            <a:off x="6711188" y="6533779"/>
            <a:ext cx="604707" cy="240080"/>
          </a:xfrm>
          <a:prstGeom prst="rect">
            <a:avLst/>
          </a:prstGeom>
          <a:noFill/>
          <a:ln>
            <a:noFill/>
          </a:ln>
        </p:spPr>
      </p:pic>
      <p:pic>
        <p:nvPicPr>
          <p:cNvPr id="10" name="Google Shape;25;p94">
            <a:extLst>
              <a:ext uri="{FF2B5EF4-FFF2-40B4-BE49-F238E27FC236}">
                <a16:creationId xmlns:a16="http://schemas.microsoft.com/office/drawing/2014/main" id="{126B7EF1-E907-4A70-8205-FD1D0F5A14E6}"/>
              </a:ext>
            </a:extLst>
          </p:cNvPr>
          <p:cNvPicPr preferRelativeResize="0"/>
          <p:nvPr userDrawn="1"/>
        </p:nvPicPr>
        <p:blipFill rotWithShape="1">
          <a:blip r:embed="rId7">
            <a:alphaModFix/>
          </a:blip>
          <a:srcRect/>
          <a:stretch/>
        </p:blipFill>
        <p:spPr>
          <a:xfrm>
            <a:off x="7013542" y="5710885"/>
            <a:ext cx="2342981" cy="1656052"/>
          </a:xfrm>
          <a:prstGeom prst="rect">
            <a:avLst/>
          </a:prstGeom>
          <a:noFill/>
          <a:ln>
            <a:noFill/>
          </a:ln>
        </p:spPr>
      </p:pic>
      <p:pic>
        <p:nvPicPr>
          <p:cNvPr id="8" name="Grafik 7" descr="Ein Bild, das Text, Schrift, Grafiken, Logo enthält.&#10;&#10;KI-generierte Inhalte können fehlerhaft sein.">
            <a:extLst>
              <a:ext uri="{FF2B5EF4-FFF2-40B4-BE49-F238E27FC236}">
                <a16:creationId xmlns:a16="http://schemas.microsoft.com/office/drawing/2014/main" id="{6AF0180A-5EBA-42B3-B79E-DC3B55017B26}"/>
              </a:ext>
            </a:extLst>
          </p:cNvPr>
          <p:cNvPicPr>
            <a:picLocks noChangeAspect="1"/>
          </p:cNvPicPr>
          <p:nvPr userDrawn="1"/>
        </p:nvPicPr>
        <p:blipFill>
          <a:blip r:embed="rId8"/>
          <a:stretch>
            <a:fillRect/>
          </a:stretch>
        </p:blipFill>
        <p:spPr>
          <a:xfrm>
            <a:off x="9040983" y="6349833"/>
            <a:ext cx="1719846" cy="428051"/>
          </a:xfrm>
          <a:prstGeom prst="rect">
            <a:avLst/>
          </a:prstGeom>
        </p:spPr>
      </p:pic>
      <p:pic>
        <p:nvPicPr>
          <p:cNvPr id="12" name="Grafik 11" descr="Ein Bild, das Schrift, Grafiken, Logo, Screenshot enthält.&#10;&#10;KI-generierte Inhalte können fehlerhaft sein.">
            <a:extLst>
              <a:ext uri="{FF2B5EF4-FFF2-40B4-BE49-F238E27FC236}">
                <a16:creationId xmlns:a16="http://schemas.microsoft.com/office/drawing/2014/main" id="{49B174A4-6C12-71F0-7867-A01442663D41}"/>
              </a:ext>
            </a:extLst>
          </p:cNvPr>
          <p:cNvPicPr>
            <a:picLocks noChangeAspect="1"/>
          </p:cNvPicPr>
          <p:nvPr userDrawn="1"/>
        </p:nvPicPr>
        <p:blipFill>
          <a:blip r:embed="rId9"/>
          <a:stretch>
            <a:fillRect/>
          </a:stretch>
        </p:blipFill>
        <p:spPr>
          <a:xfrm>
            <a:off x="10817076" y="6270214"/>
            <a:ext cx="1280840" cy="512336"/>
          </a:xfrm>
          <a:prstGeom prst="rect">
            <a:avLst/>
          </a:prstGeom>
        </p:spPr>
      </p:pic>
    </p:spTree>
    <p:extLst>
      <p:ext uri="{BB962C8B-B14F-4D97-AF65-F5344CB8AC3E}">
        <p14:creationId xmlns:p14="http://schemas.microsoft.com/office/powerpoint/2010/main" val="615554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ti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agnific.com/author/djvstoc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ti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hyperlink" Target="https://prezi.com/view/jKrFr1pqXBfRZmDe2NwE/"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open.spotify.com/show/2TSj18KFaHPMewGFbcn2BE?si=97d50cd2891f496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Entwurf, weiß enthält.&#10;&#10;KI-generierte Inhalte können fehlerhaft sein.">
            <a:extLst>
              <a:ext uri="{FF2B5EF4-FFF2-40B4-BE49-F238E27FC236}">
                <a16:creationId xmlns:a16="http://schemas.microsoft.com/office/drawing/2014/main" id="{F93FED0D-70EF-FCF2-1305-200D6DBC76D8}"/>
              </a:ext>
            </a:extLst>
          </p:cNvPr>
          <p:cNvPicPr>
            <a:picLocks noChangeAspect="1"/>
          </p:cNvPicPr>
          <p:nvPr/>
        </p:nvPicPr>
        <p:blipFill>
          <a:blip r:embed="rId2"/>
          <a:stretch>
            <a:fillRect/>
          </a:stretch>
        </p:blipFill>
        <p:spPr>
          <a:xfrm>
            <a:off x="0" y="2141251"/>
            <a:ext cx="12192000" cy="2575498"/>
          </a:xfrm>
          <a:prstGeom prst="rect">
            <a:avLst/>
          </a:prstGeom>
        </p:spPr>
      </p:pic>
      <p:sp>
        <p:nvSpPr>
          <p:cNvPr id="2" name="Titel 3">
            <a:extLst>
              <a:ext uri="{FF2B5EF4-FFF2-40B4-BE49-F238E27FC236}">
                <a16:creationId xmlns:a16="http://schemas.microsoft.com/office/drawing/2014/main" id="{6EC4B39D-781E-BBE3-457C-97E3DBCE30C4}"/>
              </a:ext>
            </a:extLst>
          </p:cNvPr>
          <p:cNvSpPr txBox="1">
            <a:spLocks/>
          </p:cNvSpPr>
          <p:nvPr/>
        </p:nvSpPr>
        <p:spPr>
          <a:xfrm>
            <a:off x="1335505" y="-80365"/>
            <a:ext cx="9733547" cy="257549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b="1" dirty="0">
                <a:solidFill>
                  <a:schemeClr val="accent4"/>
                </a:solidFill>
                <a:latin typeface="Calibri" charset="0"/>
                <a:ea typeface="Calibri" charset="0"/>
                <a:cs typeface="Calibri" charset="0"/>
              </a:rPr>
              <a:t>Verknüpfung von pädagogischen Alltagssituationen mit Bildungsbereichen im Bildungsplan Brandenburg</a:t>
            </a:r>
          </a:p>
        </p:txBody>
      </p:sp>
      <p:sp>
        <p:nvSpPr>
          <p:cNvPr id="3" name="Textfeld 2">
            <a:extLst>
              <a:ext uri="{FF2B5EF4-FFF2-40B4-BE49-F238E27FC236}">
                <a16:creationId xmlns:a16="http://schemas.microsoft.com/office/drawing/2014/main" id="{7E094DCC-5CB3-B1E0-33D7-E8F7148F9595}"/>
              </a:ext>
            </a:extLst>
          </p:cNvPr>
          <p:cNvSpPr txBox="1"/>
          <p:nvPr/>
        </p:nvSpPr>
        <p:spPr>
          <a:xfrm>
            <a:off x="444843" y="4917989"/>
            <a:ext cx="11178746" cy="861774"/>
          </a:xfrm>
          <a:prstGeom prst="rect">
            <a:avLst/>
          </a:prstGeom>
          <a:noFill/>
        </p:spPr>
        <p:txBody>
          <a:bodyPr wrap="square" rtlCol="0">
            <a:spAutoFit/>
          </a:bodyPr>
          <a:lstStyle/>
          <a:p>
            <a:pPr algn="ctr"/>
            <a:r>
              <a:rPr lang="de-DE" sz="3200" b="1" dirty="0">
                <a:solidFill>
                  <a:schemeClr val="accent4"/>
                </a:solidFill>
              </a:rPr>
              <a:t>Aufräumen mit Sprache und Kommunikation verknüpfen</a:t>
            </a:r>
          </a:p>
          <a:p>
            <a:pPr algn="ctr"/>
            <a:endParaRPr lang="de-DE" dirty="0"/>
          </a:p>
        </p:txBody>
      </p:sp>
      <p:sp>
        <p:nvSpPr>
          <p:cNvPr id="7" name="Rectangle 1">
            <a:extLst>
              <a:ext uri="{FF2B5EF4-FFF2-40B4-BE49-F238E27FC236}">
                <a16:creationId xmlns:a16="http://schemas.microsoft.com/office/drawing/2014/main" id="{B9A43073-ED64-BC73-376F-266C779BB95E}"/>
              </a:ext>
            </a:extLst>
          </p:cNvPr>
          <p:cNvSpPr>
            <a:spLocks noChangeArrowheads="1"/>
          </p:cNvSpPr>
          <p:nvPr/>
        </p:nvSpPr>
        <p:spPr bwMode="auto">
          <a:xfrm>
            <a:off x="959007" y="6350335"/>
            <a:ext cx="462144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600" b="1" i="0" u="none" strike="noStrike" cap="none" normalizeH="0" baseline="0" dirty="0">
                <a:ln>
                  <a:noFill/>
                </a:ln>
                <a:effectLst/>
                <a:latin typeface="Classic Comic" panose="02000000000000000000" pitchFamily="50" charset="0"/>
              </a:rPr>
              <a:t>Illustration © N</a:t>
            </a:r>
            <a:r>
              <a:rPr lang="de-DE" altLang="de-DE" sz="1600" b="1" dirty="0">
                <a:latin typeface="Classic Comic" panose="02000000000000000000" pitchFamily="50" charset="0"/>
              </a:rPr>
              <a:t>atascha</a:t>
            </a:r>
            <a:r>
              <a:rPr kumimoji="0" lang="de-DE" altLang="de-DE" sz="1600" b="1" i="0" u="none" strike="noStrike" cap="none" normalizeH="0" baseline="0" dirty="0">
                <a:ln>
                  <a:noFill/>
                </a:ln>
                <a:effectLst/>
                <a:latin typeface="Classic Comic" panose="02000000000000000000" pitchFamily="50" charset="0"/>
              </a:rPr>
              <a:t> Welz, Berlin</a:t>
            </a:r>
          </a:p>
        </p:txBody>
      </p:sp>
      <p:pic>
        <p:nvPicPr>
          <p:cNvPr id="6" name="Grafik 5">
            <a:extLst>
              <a:ext uri="{FF2B5EF4-FFF2-40B4-BE49-F238E27FC236}">
                <a16:creationId xmlns:a16="http://schemas.microsoft.com/office/drawing/2014/main" id="{0318051E-8262-D5EB-F55B-746EF13F8419}"/>
              </a:ext>
            </a:extLst>
          </p:cNvPr>
          <p:cNvPicPr>
            <a:picLocks noChangeAspect="1"/>
          </p:cNvPicPr>
          <p:nvPr/>
        </p:nvPicPr>
        <p:blipFill>
          <a:blip r:embed="rId3"/>
          <a:stretch>
            <a:fillRect/>
          </a:stretch>
        </p:blipFill>
        <p:spPr>
          <a:xfrm>
            <a:off x="11153409" y="4564736"/>
            <a:ext cx="685859" cy="510584"/>
          </a:xfrm>
          <a:prstGeom prst="rect">
            <a:avLst/>
          </a:prstGeom>
        </p:spPr>
      </p:pic>
    </p:spTree>
    <p:extLst>
      <p:ext uri="{BB962C8B-B14F-4D97-AF65-F5344CB8AC3E}">
        <p14:creationId xmlns:p14="http://schemas.microsoft.com/office/powerpoint/2010/main" val="1177448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16588B-46A1-5079-F431-E3517A1E35C6}"/>
              </a:ext>
            </a:extLst>
          </p:cNvPr>
          <p:cNvSpPr>
            <a:spLocks noGrp="1"/>
          </p:cNvSpPr>
          <p:nvPr>
            <p:ph type="title"/>
          </p:nvPr>
        </p:nvSpPr>
        <p:spPr>
          <a:noFill/>
        </p:spPr>
        <p:txBody>
          <a:bodyPr/>
          <a:lstStyle/>
          <a:p>
            <a:r>
              <a:rPr lang="de-DE" dirty="0"/>
              <a:t>Guten Tag!	</a:t>
            </a:r>
          </a:p>
        </p:txBody>
      </p:sp>
      <p:sp>
        <p:nvSpPr>
          <p:cNvPr id="3" name="Inhaltsplatzhalter 2">
            <a:extLst>
              <a:ext uri="{FF2B5EF4-FFF2-40B4-BE49-F238E27FC236}">
                <a16:creationId xmlns:a16="http://schemas.microsoft.com/office/drawing/2014/main" id="{D6DD8608-DD7D-8E12-4919-CD6EA276C733}"/>
              </a:ext>
            </a:extLst>
          </p:cNvPr>
          <p:cNvSpPr>
            <a:spLocks noGrp="1"/>
          </p:cNvSpPr>
          <p:nvPr>
            <p:ph idx="1"/>
          </p:nvPr>
        </p:nvSpPr>
        <p:spPr>
          <a:xfrm>
            <a:off x="838200" y="1551215"/>
            <a:ext cx="10515600" cy="4625748"/>
          </a:xfrm>
          <a:noFill/>
        </p:spPr>
        <p:txBody>
          <a:bodyPr>
            <a:normAutofit fontScale="92500" lnSpcReduction="10000"/>
          </a:bodyPr>
          <a:lstStyle/>
          <a:p>
            <a:r>
              <a:rPr lang="de-DE" sz="2000" dirty="0"/>
              <a:t>Liebe Kita-Leitung, liebe pädagogische Fachkraft, </a:t>
            </a:r>
          </a:p>
          <a:p>
            <a:endParaRPr lang="de-DE" sz="2000" dirty="0"/>
          </a:p>
          <a:p>
            <a:r>
              <a:rPr lang="de-DE" sz="2000" dirty="0"/>
              <a:t>Sie möchten den Bildungsplan etwas besser kennenlernen, im Team verschiedene Bereiche oder Themen des Bildungsplans genauer in den Blick nehmen, im Team diskutieren und Ihre pädagogische Arbeit weiterentwickeln?</a:t>
            </a:r>
          </a:p>
          <a:p>
            <a:r>
              <a:rPr lang="de-DE" sz="2000" dirty="0"/>
              <a:t>Mit diesem Foliensatz, der hauptverantwortlich von Natascha Welz erstellt wurde, möchten wir Sie und ihr Team in Ihrem Vorhaben unterstützen. </a:t>
            </a:r>
          </a:p>
          <a:p>
            <a:r>
              <a:rPr lang="de-DE" sz="2000" dirty="0"/>
              <a:t>Sie finden unter einigen Folien ergänzende Gedanken in der Notiz- oder Kommentarfunktion sowie methodische Hinweise, die den Austausch im Team anregen und die gemeinsame Arbeit begleiten können.</a:t>
            </a:r>
          </a:p>
          <a:p>
            <a:endParaRPr lang="de-DE" sz="2000" dirty="0"/>
          </a:p>
          <a:p>
            <a:r>
              <a:rPr lang="de-DE" sz="2000" dirty="0"/>
              <a:t>Wir wünschen Ihnen eine inspirierende Arbeit mit dem Bildungsplan!</a:t>
            </a:r>
          </a:p>
          <a:p>
            <a:endParaRPr lang="de-DE" sz="2000" dirty="0"/>
          </a:p>
          <a:p>
            <a:r>
              <a:rPr lang="de-DE" sz="2000" dirty="0"/>
              <a:t>Ihr BIfF-Team</a:t>
            </a:r>
          </a:p>
        </p:txBody>
      </p:sp>
    </p:spTree>
    <p:extLst>
      <p:ext uri="{BB962C8B-B14F-4D97-AF65-F5344CB8AC3E}">
        <p14:creationId xmlns:p14="http://schemas.microsoft.com/office/powerpoint/2010/main" val="159669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636BFDBD-A28F-D22A-8BA0-BE7100EDCC49}"/>
              </a:ext>
            </a:extLst>
          </p:cNvPr>
          <p:cNvSpPr>
            <a:spLocks noGrp="1"/>
          </p:cNvSpPr>
          <p:nvPr>
            <p:ph type="title"/>
          </p:nvPr>
        </p:nvSpPr>
        <p:spPr>
          <a:xfrm>
            <a:off x="838200" y="365125"/>
            <a:ext cx="10926170" cy="1325563"/>
          </a:xfrm>
        </p:spPr>
        <p:txBody>
          <a:bodyPr>
            <a:normAutofit/>
          </a:bodyPr>
          <a:lstStyle/>
          <a:p>
            <a:r>
              <a:rPr lang="de-DE" sz="4000" b="1" dirty="0">
                <a:latin typeface="Calibri" charset="0"/>
                <a:ea typeface="Calibri" charset="0"/>
                <a:cs typeface="Calibri" charset="0"/>
              </a:rPr>
              <a:t>Gemeinsamer Einstieg</a:t>
            </a:r>
            <a:endParaRPr lang="de-DE" sz="4000" dirty="0"/>
          </a:p>
        </p:txBody>
      </p:sp>
      <p:sp>
        <p:nvSpPr>
          <p:cNvPr id="13" name="Textfeld 12">
            <a:extLst>
              <a:ext uri="{FF2B5EF4-FFF2-40B4-BE49-F238E27FC236}">
                <a16:creationId xmlns:a16="http://schemas.microsoft.com/office/drawing/2014/main" id="{0B4F791B-277B-A9C7-5743-B8E9D8F69F5F}"/>
              </a:ext>
            </a:extLst>
          </p:cNvPr>
          <p:cNvSpPr txBox="1"/>
          <p:nvPr/>
        </p:nvSpPr>
        <p:spPr>
          <a:xfrm>
            <a:off x="4312170" y="5000043"/>
            <a:ext cx="3567659" cy="215444"/>
          </a:xfrm>
          <a:prstGeom prst="rect">
            <a:avLst/>
          </a:prstGeom>
          <a:noFill/>
        </p:spPr>
        <p:txBody>
          <a:bodyPr wrap="square" rtlCol="0">
            <a:spAutoFit/>
          </a:bodyPr>
          <a:lstStyle/>
          <a:p>
            <a:r>
              <a:rPr lang="de-DE" sz="800" dirty="0"/>
              <a:t>Bild von </a:t>
            </a:r>
            <a:r>
              <a:rPr lang="de-DE" sz="800" dirty="0" err="1">
                <a:hlinkClick r:id="rId3"/>
              </a:rPr>
              <a:t>magnific</a:t>
            </a:r>
            <a:r>
              <a:rPr lang="de-DE" sz="800" dirty="0"/>
              <a:t>. </a:t>
            </a:r>
          </a:p>
        </p:txBody>
      </p:sp>
      <p:pic>
        <p:nvPicPr>
          <p:cNvPr id="5" name="Grafik 4">
            <a:extLst>
              <a:ext uri="{FF2B5EF4-FFF2-40B4-BE49-F238E27FC236}">
                <a16:creationId xmlns:a16="http://schemas.microsoft.com/office/drawing/2014/main" id="{CA3FE5E7-E8C9-8A74-5CD4-4C894F851C08}"/>
              </a:ext>
            </a:extLst>
          </p:cNvPr>
          <p:cNvPicPr>
            <a:picLocks noChangeAspect="1"/>
          </p:cNvPicPr>
          <p:nvPr/>
        </p:nvPicPr>
        <p:blipFill>
          <a:blip r:embed="rId4"/>
          <a:srcRect b="7358"/>
          <a:stretch/>
        </p:blipFill>
        <p:spPr>
          <a:xfrm>
            <a:off x="4312170" y="1690688"/>
            <a:ext cx="3567659" cy="3305175"/>
          </a:xfrm>
          <a:prstGeom prst="rect">
            <a:avLst/>
          </a:prstGeom>
        </p:spPr>
      </p:pic>
    </p:spTree>
    <p:extLst>
      <p:ext uri="{BB962C8B-B14F-4D97-AF65-F5344CB8AC3E}">
        <p14:creationId xmlns:p14="http://schemas.microsoft.com/office/powerpoint/2010/main" val="2415670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238361"/>
            <a:ext cx="10515600" cy="1325563"/>
          </a:xfrm>
        </p:spPr>
        <p:txBody>
          <a:bodyPr>
            <a:normAutofit/>
          </a:bodyPr>
          <a:lstStyle/>
          <a:p>
            <a:r>
              <a:rPr lang="de-DE" sz="4000" b="1" dirty="0">
                <a:latin typeface="Calibri" charset="0"/>
                <a:ea typeface="Calibri" charset="0"/>
                <a:cs typeface="Calibri" charset="0"/>
              </a:rPr>
              <a:t>Themen heute</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472436" y="1438358"/>
            <a:ext cx="6189323" cy="3855718"/>
          </a:xfrm>
        </p:spPr>
        <p:txBody>
          <a:bodyPr>
            <a:normAutofit fontScale="92500" lnSpcReduction="10000"/>
          </a:bodyPr>
          <a:lstStyle/>
          <a:p>
            <a:pPr marL="457200" indent="-457200">
              <a:buFont typeface="Arial" panose="020B0604020202020204" pitchFamily="34" charset="0"/>
              <a:buChar char="•"/>
            </a:pPr>
            <a:r>
              <a:rPr lang="de-DE" dirty="0"/>
              <a:t>Zentrale Aspekte der Situation </a:t>
            </a:r>
            <a:br>
              <a:rPr lang="de-DE" dirty="0"/>
            </a:br>
            <a:r>
              <a:rPr lang="de-DE" b="1" dirty="0">
                <a:solidFill>
                  <a:srgbClr val="00B0F0"/>
                </a:solidFill>
              </a:rPr>
              <a:t>Aufräumen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Partizipative Bildungsumgebung </a:t>
            </a:r>
          </a:p>
          <a:p>
            <a:pPr marL="457200" indent="-457200">
              <a:buFont typeface="Arial" panose="020B0604020202020204" pitchFamily="34" charset="0"/>
              <a:buChar char="•"/>
            </a:pPr>
            <a:r>
              <a:rPr lang="de-DE" dirty="0"/>
              <a:t>Bildungsbereich </a:t>
            </a:r>
            <a:r>
              <a:rPr lang="de-DE" b="1" dirty="0">
                <a:solidFill>
                  <a:srgbClr val="00B0F0"/>
                </a:solidFill>
              </a:rPr>
              <a:t>Sprache und Kommunikation</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9" name="Textfeld 8">
            <a:extLst>
              <a:ext uri="{FF2B5EF4-FFF2-40B4-BE49-F238E27FC236}">
                <a16:creationId xmlns:a16="http://schemas.microsoft.com/office/drawing/2014/main" id="{7FD739A9-B79A-CDF8-322A-D85DA8974C44}"/>
              </a:ext>
            </a:extLst>
          </p:cNvPr>
          <p:cNvSpPr txBox="1"/>
          <p:nvPr/>
        </p:nvSpPr>
        <p:spPr>
          <a:xfrm>
            <a:off x="6714163" y="3285374"/>
            <a:ext cx="2818562" cy="430887"/>
          </a:xfrm>
          <a:prstGeom prst="rect">
            <a:avLst/>
          </a:prstGeom>
          <a:noFill/>
        </p:spPr>
        <p:txBody>
          <a:bodyPr wrap="square">
            <a:spAutoFit/>
          </a:bodyPr>
          <a:lstStyle/>
          <a:p>
            <a:r>
              <a:rPr lang="de-DE" sz="1100" dirty="0">
                <a:solidFill>
                  <a:schemeClr val="bg1"/>
                </a:solidFill>
              </a:rPr>
              <a:t>Brandenburger Bildungsplan, S. 84, </a:t>
            </a:r>
          </a:p>
          <a:p>
            <a:r>
              <a:rPr lang="de-DE" sz="1100" dirty="0">
                <a:solidFill>
                  <a:schemeClr val="bg1"/>
                </a:solidFill>
              </a:rPr>
              <a:t>Uli Malende</a:t>
            </a:r>
          </a:p>
        </p:txBody>
      </p:sp>
      <p:pic>
        <p:nvPicPr>
          <p:cNvPr id="6" name="Grafik 5">
            <a:extLst>
              <a:ext uri="{FF2B5EF4-FFF2-40B4-BE49-F238E27FC236}">
                <a16:creationId xmlns:a16="http://schemas.microsoft.com/office/drawing/2014/main" id="{5B689AB5-5E61-8257-779E-23EAB282C942}"/>
              </a:ext>
            </a:extLst>
          </p:cNvPr>
          <p:cNvPicPr>
            <a:picLocks noChangeAspect="1"/>
          </p:cNvPicPr>
          <p:nvPr/>
        </p:nvPicPr>
        <p:blipFill>
          <a:blip r:embed="rId3"/>
          <a:stretch>
            <a:fillRect/>
          </a:stretch>
        </p:blipFill>
        <p:spPr>
          <a:xfrm>
            <a:off x="7726821" y="568411"/>
            <a:ext cx="4222843" cy="4508970"/>
          </a:xfrm>
          <a:prstGeom prst="rect">
            <a:avLst/>
          </a:prstGeom>
        </p:spPr>
      </p:pic>
      <p:sp>
        <p:nvSpPr>
          <p:cNvPr id="11" name="Textfeld 10">
            <a:extLst>
              <a:ext uri="{FF2B5EF4-FFF2-40B4-BE49-F238E27FC236}">
                <a16:creationId xmlns:a16="http://schemas.microsoft.com/office/drawing/2014/main" id="{B27E8B2A-E231-BD2C-2554-0FAB6CF8B4C7}"/>
              </a:ext>
            </a:extLst>
          </p:cNvPr>
          <p:cNvSpPr txBox="1"/>
          <p:nvPr/>
        </p:nvSpPr>
        <p:spPr>
          <a:xfrm>
            <a:off x="7726821" y="5091298"/>
            <a:ext cx="4222843" cy="276999"/>
          </a:xfrm>
          <a:prstGeom prst="rect">
            <a:avLst/>
          </a:prstGeom>
          <a:noFill/>
        </p:spPr>
        <p:txBody>
          <a:bodyPr wrap="square" rtlCol="0">
            <a:spAutoFit/>
          </a:bodyPr>
          <a:lstStyle/>
          <a:p>
            <a:r>
              <a:rPr lang="de-DE" sz="1200" dirty="0"/>
              <a:t>Brandenburger Bildungsplan S. 164, Sebastian </a:t>
            </a:r>
            <a:r>
              <a:rPr lang="de-DE" sz="1200" dirty="0" err="1"/>
              <a:t>Treytnar</a:t>
            </a:r>
            <a:endParaRPr lang="de-DE" sz="1200" dirty="0"/>
          </a:p>
        </p:txBody>
      </p:sp>
    </p:spTree>
    <p:extLst>
      <p:ext uri="{BB962C8B-B14F-4D97-AF65-F5344CB8AC3E}">
        <p14:creationId xmlns:p14="http://schemas.microsoft.com/office/powerpoint/2010/main" val="2073643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noFill/>
        </p:spPr>
        <p:txBody>
          <a:bodyPr>
            <a:normAutofit/>
          </a:bodyPr>
          <a:lstStyle/>
          <a:p>
            <a:r>
              <a:rPr lang="de-DE" sz="4000" b="1" dirty="0">
                <a:latin typeface="Calibri" charset="0"/>
                <a:ea typeface="Calibri" charset="0"/>
                <a:cs typeface="Calibri" charset="0"/>
              </a:rPr>
              <a:t>Pädagogische Alltagssituationen </a:t>
            </a:r>
            <a:br>
              <a:rPr lang="de-DE" sz="4000" b="1" dirty="0">
                <a:latin typeface="Calibri" charset="0"/>
                <a:ea typeface="Calibri" charset="0"/>
                <a:cs typeface="Calibri" charset="0"/>
              </a:rPr>
            </a:br>
            <a:r>
              <a:rPr lang="de-DE" sz="2000" b="1" dirty="0">
                <a:latin typeface="Calibri" charset="0"/>
                <a:ea typeface="Calibri" charset="0"/>
                <a:cs typeface="Calibri" charset="0"/>
              </a:rPr>
              <a:t>Gliederung im Bildungsplan</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0" y="1791728"/>
            <a:ext cx="8559800" cy="4429297"/>
          </a:xfrm>
          <a:solidFill>
            <a:schemeClr val="accent1">
              <a:lumMod val="20000"/>
              <a:lumOff val="80000"/>
            </a:schemeClr>
          </a:solidFill>
        </p:spPr>
        <p:txBody>
          <a:bodyPr>
            <a:normAutofit lnSpcReduction="10000"/>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Zentrale Aspekte der Situation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Verknüpfung der Alltagssituation mit den Bildungsbereichen </a:t>
            </a:r>
          </a:p>
          <a:p>
            <a:pPr marL="457200" indent="-457200">
              <a:buFont typeface="Arial" panose="020B0604020202020204" pitchFamily="34" charset="0"/>
              <a:buChar char="•"/>
            </a:pPr>
            <a:r>
              <a:rPr lang="de-DE" dirty="0"/>
              <a:t>Partizipative Bildungsumgebung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Tree>
    <p:extLst>
      <p:ext uri="{BB962C8B-B14F-4D97-AF65-F5344CB8AC3E}">
        <p14:creationId xmlns:p14="http://schemas.microsoft.com/office/powerpoint/2010/main" val="865679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2" title="IMG_20250409_164315_edit_59705825900264.jpg"/>
          <p:cNvPicPr preferRelativeResize="0"/>
          <p:nvPr/>
        </p:nvPicPr>
        <p:blipFill>
          <a:blip r:embed="rId3">
            <a:alphaModFix/>
          </a:blip>
          <a:stretch>
            <a:fillRect/>
          </a:stretch>
        </p:blipFill>
        <p:spPr>
          <a:xfrm>
            <a:off x="170348" y="81204"/>
            <a:ext cx="7811321" cy="5319346"/>
          </a:xfrm>
          <a:prstGeom prst="rect">
            <a:avLst/>
          </a:prstGeom>
          <a:noFill/>
          <a:ln>
            <a:noFill/>
          </a:ln>
        </p:spPr>
      </p:pic>
      <p:sp>
        <p:nvSpPr>
          <p:cNvPr id="99" name="Google Shape;99;p12"/>
          <p:cNvSpPr txBox="1"/>
          <p:nvPr/>
        </p:nvSpPr>
        <p:spPr>
          <a:xfrm>
            <a:off x="976366" y="5641925"/>
            <a:ext cx="5644242" cy="97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1900" dirty="0">
                <a:solidFill>
                  <a:schemeClr val="accent2"/>
                </a:solidFill>
                <a:latin typeface="Calibri"/>
                <a:ea typeface="Calibri"/>
                <a:cs typeface="Calibri"/>
                <a:sym typeface="Calibri"/>
              </a:rPr>
              <a:t>50 Seiten haben nur Bilder! :-)</a:t>
            </a:r>
          </a:p>
          <a:p>
            <a:pPr marL="0" lvl="0" indent="0" algn="l" rtl="0">
              <a:spcBef>
                <a:spcPts val="0"/>
              </a:spcBef>
              <a:spcAft>
                <a:spcPts val="0"/>
              </a:spcAft>
              <a:buNone/>
            </a:pPr>
            <a:r>
              <a:rPr lang="de-DE" sz="1900" dirty="0">
                <a:solidFill>
                  <a:schemeClr val="accent2"/>
                </a:solidFill>
                <a:latin typeface="Calibri"/>
                <a:ea typeface="Calibri"/>
                <a:cs typeface="Calibri"/>
                <a:sym typeface="Calibri"/>
              </a:rPr>
              <a:t>Erweiterung: Fokus auf Alltagsituationen</a:t>
            </a:r>
          </a:p>
          <a:p>
            <a:pPr marL="0" lvl="0" indent="0" algn="l" rtl="0">
              <a:spcBef>
                <a:spcPts val="0"/>
              </a:spcBef>
              <a:spcAft>
                <a:spcPts val="0"/>
              </a:spcAft>
              <a:buNone/>
            </a:pPr>
            <a:r>
              <a:rPr lang="de-DE" sz="1900" dirty="0">
                <a:solidFill>
                  <a:schemeClr val="accent2"/>
                </a:solidFill>
                <a:latin typeface="Calibri"/>
                <a:ea typeface="Calibri"/>
                <a:cs typeface="Calibri"/>
                <a:sym typeface="Calibri"/>
              </a:rPr>
              <a:t>Viel genauere Beschreibung der Umsetzung</a:t>
            </a:r>
            <a:endParaRPr sz="1900" dirty="0">
              <a:solidFill>
                <a:schemeClr val="accent2"/>
              </a:solidFill>
              <a:latin typeface="Calibri"/>
              <a:ea typeface="Calibri"/>
              <a:cs typeface="Calibri"/>
              <a:sym typeface="Calibri"/>
            </a:endParaRPr>
          </a:p>
        </p:txBody>
      </p:sp>
      <p:sp>
        <p:nvSpPr>
          <p:cNvPr id="4" name="Textfeld 3">
            <a:extLst>
              <a:ext uri="{FF2B5EF4-FFF2-40B4-BE49-F238E27FC236}">
                <a16:creationId xmlns:a16="http://schemas.microsoft.com/office/drawing/2014/main" id="{81E501E2-3124-7F47-F651-CEB5FC4663C8}"/>
              </a:ext>
            </a:extLst>
          </p:cNvPr>
          <p:cNvSpPr txBox="1"/>
          <p:nvPr/>
        </p:nvSpPr>
        <p:spPr>
          <a:xfrm>
            <a:off x="8352692" y="59852"/>
            <a:ext cx="3590615" cy="5416868"/>
          </a:xfrm>
          <a:prstGeom prst="rect">
            <a:avLst/>
          </a:prstGeom>
          <a:noFill/>
        </p:spPr>
        <p:txBody>
          <a:bodyPr wrap="square" rtlCol="0">
            <a:spAutoFit/>
          </a:bodyPr>
          <a:lstStyle/>
          <a:p>
            <a:r>
              <a:rPr lang="de-DE" sz="2000" b="1" dirty="0"/>
              <a:t>Der Bildungsplan ist ein tolle Arbeitshilfe!</a:t>
            </a:r>
          </a:p>
          <a:p>
            <a:endParaRPr lang="de-DE" dirty="0"/>
          </a:p>
          <a:p>
            <a:pPr marL="285750" indent="-285750">
              <a:buFont typeface="Arial" panose="020B0604020202020204" pitchFamily="34" charset="0"/>
              <a:buChar char="•"/>
            </a:pPr>
            <a:r>
              <a:rPr lang="de-DE" dirty="0"/>
              <a:t>Pädagogisches Handeln Grundlagen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Praxisbeispiele</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Aussagen von Kindern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Vorsicht-Abschnitt</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Verknüpfung mit Bildungsbereichen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Partizipative Bildungsumgebung gestalten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Bildungsbereiche beschrieben</a:t>
            </a:r>
          </a:p>
        </p:txBody>
      </p:sp>
      <p:sp>
        <p:nvSpPr>
          <p:cNvPr id="3" name="Textfeld 2">
            <a:extLst>
              <a:ext uri="{FF2B5EF4-FFF2-40B4-BE49-F238E27FC236}">
                <a16:creationId xmlns:a16="http://schemas.microsoft.com/office/drawing/2014/main" id="{51BC680D-3511-B90C-BD56-0D846D17E300}"/>
              </a:ext>
            </a:extLst>
          </p:cNvPr>
          <p:cNvSpPr txBox="1"/>
          <p:nvPr/>
        </p:nvSpPr>
        <p:spPr>
          <a:xfrm rot="20770371">
            <a:off x="9158773" y="5642851"/>
            <a:ext cx="3007113" cy="369332"/>
          </a:xfrm>
          <a:prstGeom prst="rect">
            <a:avLst/>
          </a:prstGeom>
          <a:solidFill>
            <a:schemeClr val="accent1">
              <a:lumMod val="40000"/>
              <a:lumOff val="60000"/>
            </a:schemeClr>
          </a:solidFill>
          <a:ln>
            <a:solidFill>
              <a:schemeClr val="accent1">
                <a:lumMod val="20000"/>
                <a:lumOff val="80000"/>
              </a:schemeClr>
            </a:solidFill>
          </a:ln>
        </p:spPr>
        <p:txBody>
          <a:bodyPr wrap="square" rtlCol="0">
            <a:spAutoFit/>
          </a:bodyPr>
          <a:lstStyle/>
          <a:p>
            <a:r>
              <a:rPr lang="de-DE" dirty="0">
                <a:solidFill>
                  <a:srgbClr val="FF0000"/>
                </a:solidFill>
              </a:rPr>
              <a:t>Aus der Praxis - für die Praxis!</a:t>
            </a:r>
          </a:p>
        </p:txBody>
      </p:sp>
      <p:sp>
        <p:nvSpPr>
          <p:cNvPr id="6" name="Rectangle 1">
            <a:extLst>
              <a:ext uri="{FF2B5EF4-FFF2-40B4-BE49-F238E27FC236}">
                <a16:creationId xmlns:a16="http://schemas.microsoft.com/office/drawing/2014/main" id="{9B772C90-EB0C-F858-7DFD-DD3AB04F5255}"/>
              </a:ext>
            </a:extLst>
          </p:cNvPr>
          <p:cNvSpPr>
            <a:spLocks noChangeArrowheads="1"/>
          </p:cNvSpPr>
          <p:nvPr/>
        </p:nvSpPr>
        <p:spPr bwMode="auto">
          <a:xfrm>
            <a:off x="5810973" y="5639805"/>
            <a:ext cx="1847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200" i="0" u="none" strike="noStrike" cap="none" normalizeH="0" baseline="0" dirty="0">
              <a:ln>
                <a:noFill/>
              </a:ln>
              <a:solidFill>
                <a:schemeClr val="accent1"/>
              </a:solidFill>
              <a:effectLst/>
              <a:latin typeface="Classic Comic" panose="02000000000000000000" pitchFamily="50" charset="0"/>
            </a:endParaRPr>
          </a:p>
        </p:txBody>
      </p:sp>
      <p:sp>
        <p:nvSpPr>
          <p:cNvPr id="8" name="Textfeld 7">
            <a:extLst>
              <a:ext uri="{FF2B5EF4-FFF2-40B4-BE49-F238E27FC236}">
                <a16:creationId xmlns:a16="http://schemas.microsoft.com/office/drawing/2014/main" id="{A4E5F2F2-7B8D-31DB-25EE-0929508EA145}"/>
              </a:ext>
            </a:extLst>
          </p:cNvPr>
          <p:cNvSpPr txBox="1"/>
          <p:nvPr/>
        </p:nvSpPr>
        <p:spPr>
          <a:xfrm>
            <a:off x="6200226" y="5421339"/>
            <a:ext cx="2761736" cy="369332"/>
          </a:xfrm>
          <a:prstGeom prst="rect">
            <a:avLst/>
          </a:prstGeom>
          <a:noFill/>
        </p:spPr>
        <p:txBody>
          <a:bodyPr wrap="square" rtlCol="0">
            <a:spAutoFit/>
          </a:bodyPr>
          <a:lstStyle/>
          <a:p>
            <a:r>
              <a:rPr lang="de-DE" dirty="0"/>
              <a:t>© Natascha Welz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8FF928-8254-890A-29AC-74BA1551B227}"/>
              </a:ext>
            </a:extLst>
          </p:cNvPr>
          <p:cNvSpPr>
            <a:spLocks noGrp="1"/>
          </p:cNvSpPr>
          <p:nvPr>
            <p:ph type="title"/>
          </p:nvPr>
        </p:nvSpPr>
        <p:spPr>
          <a:xfrm>
            <a:off x="838200" y="365125"/>
            <a:ext cx="10515600" cy="1299065"/>
          </a:xfrm>
        </p:spPr>
        <p:txBody>
          <a:bodyPr>
            <a:normAutofit fontScale="90000"/>
          </a:bodyPr>
          <a:lstStyle/>
          <a:p>
            <a:r>
              <a:rPr lang="de-DE" sz="4000" b="1" dirty="0">
                <a:solidFill>
                  <a:schemeClr val="accent4"/>
                </a:solidFill>
                <a:latin typeface="Calibri" charset="0"/>
                <a:ea typeface="Calibri" charset="0"/>
                <a:cs typeface="Calibri" charset="0"/>
              </a:rPr>
              <a:t>Verknüpfung der Alltagssituation „Aufräumen“ mit dem Bildungsbereich Sprache und Kommunikation</a:t>
            </a:r>
            <a:br>
              <a:rPr lang="de-DE" dirty="0"/>
            </a:br>
            <a:endParaRPr lang="de-DE" dirty="0"/>
          </a:p>
        </p:txBody>
      </p:sp>
      <p:grpSp>
        <p:nvGrpSpPr>
          <p:cNvPr id="8" name="Gruppieren 7">
            <a:extLst>
              <a:ext uri="{FF2B5EF4-FFF2-40B4-BE49-F238E27FC236}">
                <a16:creationId xmlns:a16="http://schemas.microsoft.com/office/drawing/2014/main" id="{DB3FFD42-F8C4-30A2-74B9-84201FC8358B}"/>
              </a:ext>
            </a:extLst>
          </p:cNvPr>
          <p:cNvGrpSpPr/>
          <p:nvPr/>
        </p:nvGrpSpPr>
        <p:grpSpPr>
          <a:xfrm>
            <a:off x="5527428" y="2940344"/>
            <a:ext cx="1090247" cy="987566"/>
            <a:chOff x="5550875" y="3047266"/>
            <a:chExt cx="1090247" cy="987566"/>
          </a:xfrm>
        </p:grpSpPr>
        <p:sp>
          <p:nvSpPr>
            <p:cNvPr id="9" name="Pfeil: nach rechts 8">
              <a:extLst>
                <a:ext uri="{FF2B5EF4-FFF2-40B4-BE49-F238E27FC236}">
                  <a16:creationId xmlns:a16="http://schemas.microsoft.com/office/drawing/2014/main" id="{D3F807FE-922B-4319-C3BE-FF24FB962578}"/>
                </a:ext>
              </a:extLst>
            </p:cNvPr>
            <p:cNvSpPr/>
            <p:nvPr/>
          </p:nvSpPr>
          <p:spPr>
            <a:xfrm>
              <a:off x="5550876" y="3047266"/>
              <a:ext cx="1090246" cy="386861"/>
            </a:xfrm>
            <a:prstGeom prst="right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Pfeil: nach rechts 9">
              <a:extLst>
                <a:ext uri="{FF2B5EF4-FFF2-40B4-BE49-F238E27FC236}">
                  <a16:creationId xmlns:a16="http://schemas.microsoft.com/office/drawing/2014/main" id="{BA5E5704-3E92-8874-2241-7B09B4997897}"/>
                </a:ext>
              </a:extLst>
            </p:cNvPr>
            <p:cNvSpPr/>
            <p:nvPr/>
          </p:nvSpPr>
          <p:spPr>
            <a:xfrm rot="10800000">
              <a:off x="5550875" y="3647971"/>
              <a:ext cx="1090246" cy="386861"/>
            </a:xfrm>
            <a:prstGeom prst="right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11" name="Textfeld 10">
            <a:extLst>
              <a:ext uri="{FF2B5EF4-FFF2-40B4-BE49-F238E27FC236}">
                <a16:creationId xmlns:a16="http://schemas.microsoft.com/office/drawing/2014/main" id="{EF1EE3D9-A1AB-AEBA-D393-84B398C5710A}"/>
              </a:ext>
            </a:extLst>
          </p:cNvPr>
          <p:cNvSpPr txBox="1"/>
          <p:nvPr/>
        </p:nvSpPr>
        <p:spPr>
          <a:xfrm>
            <a:off x="2129819" y="3167390"/>
            <a:ext cx="2654709" cy="523220"/>
          </a:xfrm>
          <a:prstGeom prst="rect">
            <a:avLst/>
          </a:prstGeom>
          <a:noFill/>
        </p:spPr>
        <p:txBody>
          <a:bodyPr wrap="square" rtlCol="0">
            <a:spAutoFit/>
          </a:bodyPr>
          <a:lstStyle/>
          <a:p>
            <a:r>
              <a:rPr lang="de-DE" sz="2800" b="1" dirty="0">
                <a:solidFill>
                  <a:schemeClr val="accent3"/>
                </a:solidFill>
              </a:rPr>
              <a:t>Alltagssituation</a:t>
            </a:r>
          </a:p>
        </p:txBody>
      </p:sp>
      <p:sp>
        <p:nvSpPr>
          <p:cNvPr id="12" name="Textfeld 11">
            <a:extLst>
              <a:ext uri="{FF2B5EF4-FFF2-40B4-BE49-F238E27FC236}">
                <a16:creationId xmlns:a16="http://schemas.microsoft.com/office/drawing/2014/main" id="{8EB10B81-AF73-38FC-00DB-F2B4BCCE8967}"/>
              </a:ext>
            </a:extLst>
          </p:cNvPr>
          <p:cNvSpPr txBox="1"/>
          <p:nvPr/>
        </p:nvSpPr>
        <p:spPr>
          <a:xfrm>
            <a:off x="7360580" y="3167390"/>
            <a:ext cx="2654709" cy="523220"/>
          </a:xfrm>
          <a:prstGeom prst="rect">
            <a:avLst/>
          </a:prstGeom>
          <a:noFill/>
        </p:spPr>
        <p:txBody>
          <a:bodyPr wrap="square" rtlCol="0">
            <a:spAutoFit/>
          </a:bodyPr>
          <a:lstStyle/>
          <a:p>
            <a:r>
              <a:rPr lang="de-DE" sz="2800" b="1" dirty="0">
                <a:solidFill>
                  <a:schemeClr val="accent4"/>
                </a:solidFill>
              </a:rPr>
              <a:t>Bildungsbereich</a:t>
            </a:r>
          </a:p>
        </p:txBody>
      </p:sp>
    </p:spTree>
    <p:extLst>
      <p:ext uri="{BB962C8B-B14F-4D97-AF65-F5344CB8AC3E}">
        <p14:creationId xmlns:p14="http://schemas.microsoft.com/office/powerpoint/2010/main" val="2123792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C7FBB9E5-628A-4C82-14D1-868F2861AF71}"/>
              </a:ext>
            </a:extLst>
          </p:cNvPr>
          <p:cNvSpPr txBox="1"/>
          <p:nvPr/>
        </p:nvSpPr>
        <p:spPr>
          <a:xfrm>
            <a:off x="910046" y="302359"/>
            <a:ext cx="10371908" cy="7632859"/>
          </a:xfrm>
          <a:prstGeom prst="rect">
            <a:avLst/>
          </a:prstGeom>
          <a:noFill/>
        </p:spPr>
        <p:txBody>
          <a:bodyPr wrap="square" rtlCol="0">
            <a:spAutoFit/>
          </a:bodyPr>
          <a:lstStyle/>
          <a:p>
            <a:r>
              <a:rPr lang="de-DE" sz="4000" b="1" u="sng" dirty="0"/>
              <a:t>Warum Alltagssituationen so wichtig sind….</a:t>
            </a:r>
          </a:p>
          <a:p>
            <a:endParaRPr lang="de-DE" sz="2400" b="1" dirty="0"/>
          </a:p>
          <a:p>
            <a:r>
              <a:rPr lang="de-DE" sz="2400" b="1" dirty="0"/>
              <a:t>Alltagssituationen sind pädagogische Situationen!</a:t>
            </a:r>
            <a:br>
              <a:rPr lang="de-DE" sz="2400" b="1" dirty="0"/>
            </a:br>
            <a:r>
              <a:rPr lang="de-DE" sz="2400" dirty="0"/>
              <a:t>…und brauchen professionelle Begleitung und Gestaltung!</a:t>
            </a:r>
          </a:p>
          <a:p>
            <a:endParaRPr lang="de-DE" sz="2400" dirty="0"/>
          </a:p>
          <a:p>
            <a:pPr marL="285750" indent="-285750">
              <a:buFont typeface="Arial" panose="020B0604020202020204" pitchFamily="34" charset="0"/>
              <a:buChar char="•"/>
            </a:pPr>
            <a:r>
              <a:rPr lang="de-DE" sz="2400" dirty="0"/>
              <a:t>Kinder lernen im Alltag am allerbesten:</a:t>
            </a:r>
            <a:br>
              <a:rPr lang="de-DE" sz="2400" dirty="0"/>
            </a:br>
            <a:r>
              <a:rPr lang="de-DE" sz="2400" dirty="0"/>
              <a:t>Fokus auf Situation, die gerade geschieht (Spielen, Essen, Anziehen…)</a:t>
            </a:r>
          </a:p>
          <a:p>
            <a:pPr marL="285750" indent="-285750">
              <a:buFont typeface="Arial" panose="020B0604020202020204" pitchFamily="34" charset="0"/>
              <a:buChar char="•"/>
            </a:pPr>
            <a:r>
              <a:rPr lang="de-DE" sz="2400" dirty="0"/>
              <a:t>Welche </a:t>
            </a:r>
            <a:r>
              <a:rPr lang="de-DE" sz="2400" b="1" dirty="0"/>
              <a:t>Entwicklungsaufgaben</a:t>
            </a:r>
            <a:r>
              <a:rPr lang="de-DE" sz="2400" dirty="0"/>
              <a:t> hat das Kind in dieser Situation?</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b="1" dirty="0"/>
              <a:t>Alltag</a:t>
            </a:r>
            <a:r>
              <a:rPr lang="de-DE" sz="2400" dirty="0"/>
              <a:t> ist der ganze Tag (Wachzeit der Kinder)</a:t>
            </a:r>
          </a:p>
          <a:p>
            <a:pPr marL="285750" indent="-285750">
              <a:buFont typeface="Arial" panose="020B0604020202020204" pitchFamily="34" charset="0"/>
              <a:buChar char="•"/>
            </a:pPr>
            <a:r>
              <a:rPr lang="de-DE" sz="2400" dirty="0"/>
              <a:t>Kinder sammeln hier elementare Lebenserfahrungen</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b="1" dirty="0"/>
              <a:t>Bildungsbereiche</a:t>
            </a:r>
            <a:r>
              <a:rPr lang="de-DE" sz="2400" dirty="0"/>
              <a:t> werden mit alltäglichem Handeln verknüpft</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dirty="0"/>
              <a:t>Gelungene Alltagssituationen = Wohlbefinden der Kinder und Erwachsenen</a:t>
            </a:r>
          </a:p>
          <a:p>
            <a:endParaRPr lang="de-DE" sz="2400" dirty="0"/>
          </a:p>
          <a:p>
            <a:endParaRPr lang="de-DE" dirty="0"/>
          </a:p>
          <a:p>
            <a:endParaRPr lang="de-DE" dirty="0"/>
          </a:p>
          <a:p>
            <a:endParaRPr lang="de-DE" dirty="0"/>
          </a:p>
          <a:p>
            <a:endParaRPr lang="de-DE" dirty="0"/>
          </a:p>
          <a:p>
            <a:endParaRPr lang="de-DE" dirty="0"/>
          </a:p>
        </p:txBody>
      </p:sp>
    </p:spTree>
    <p:extLst>
      <p:ext uri="{BB962C8B-B14F-4D97-AF65-F5344CB8AC3E}">
        <p14:creationId xmlns:p14="http://schemas.microsoft.com/office/powerpoint/2010/main" val="205555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2DA8B1-1233-FB4D-8676-A628B943BDEA}"/>
              </a:ext>
            </a:extLst>
          </p:cNvPr>
          <p:cNvSpPr>
            <a:spLocks noGrp="1"/>
          </p:cNvSpPr>
          <p:nvPr>
            <p:ph type="title"/>
          </p:nvPr>
        </p:nvSpPr>
        <p:spPr/>
        <p:txBody>
          <a:bodyPr>
            <a:normAutofit/>
          </a:bodyPr>
          <a:lstStyle/>
          <a:p>
            <a:r>
              <a:rPr lang="de-DE" sz="4000" b="1" dirty="0">
                <a:latin typeface="Calibri" charset="0"/>
                <a:ea typeface="Calibri" charset="0"/>
                <a:cs typeface="Calibri" charset="0"/>
              </a:rPr>
              <a:t>Pädagogische Alltagssituationen</a:t>
            </a:r>
          </a:p>
        </p:txBody>
      </p:sp>
      <p:sp>
        <p:nvSpPr>
          <p:cNvPr id="3" name="Inhaltsplatzhalter 2">
            <a:extLst>
              <a:ext uri="{FF2B5EF4-FFF2-40B4-BE49-F238E27FC236}">
                <a16:creationId xmlns:a16="http://schemas.microsoft.com/office/drawing/2014/main" id="{9E2ED86E-BF7E-C040-9AA3-A3FF8AC52ECA}"/>
              </a:ext>
            </a:extLst>
          </p:cNvPr>
          <p:cNvSpPr>
            <a:spLocks noGrp="1"/>
          </p:cNvSpPr>
          <p:nvPr>
            <p:ph idx="1"/>
          </p:nvPr>
        </p:nvSpPr>
        <p:spPr>
          <a:xfrm>
            <a:off x="838200" y="1825625"/>
            <a:ext cx="10877550" cy="4667250"/>
          </a:xfrm>
        </p:spPr>
        <p:txBody>
          <a:bodyPr>
            <a:normAutofit/>
          </a:bodyPr>
          <a:lstStyle/>
          <a:p>
            <a:pPr lvl="0"/>
            <a:endParaRPr lang="de-DE" sz="3200" dirty="0"/>
          </a:p>
          <a:p>
            <a:endParaRPr lang="de-DE" sz="3200" dirty="0"/>
          </a:p>
        </p:txBody>
      </p:sp>
      <p:pic>
        <p:nvPicPr>
          <p:cNvPr id="13" name="Bild 5">
            <a:extLst>
              <a:ext uri="{FF2B5EF4-FFF2-40B4-BE49-F238E27FC236}">
                <a16:creationId xmlns:a16="http://schemas.microsoft.com/office/drawing/2014/main" id="{ED55876B-79DE-429F-B2D2-5F282A1F3367}"/>
              </a:ext>
            </a:extLst>
          </p:cNvPr>
          <p:cNvPicPr>
            <a:picLocks noChangeAspect="1"/>
          </p:cNvPicPr>
          <p:nvPr/>
        </p:nvPicPr>
        <p:blipFill rotWithShape="1">
          <a:blip r:embed="rId3">
            <a:extLst>
              <a:ext uri="{28A0092B-C50C-407E-A947-70E740481C1C}">
                <a14:useLocalDpi xmlns:a14="http://schemas.microsoft.com/office/drawing/2010/main" val="0"/>
              </a:ext>
            </a:extLst>
          </a:blip>
          <a:srcRect l="13716" t="12830" r="53237" b="46811"/>
          <a:stretch/>
        </p:blipFill>
        <p:spPr>
          <a:xfrm rot="5400000">
            <a:off x="1176129" y="1215756"/>
            <a:ext cx="4293235" cy="5243100"/>
          </a:xfrm>
          <a:prstGeom prst="rect">
            <a:avLst/>
          </a:prstGeom>
        </p:spPr>
      </p:pic>
      <p:pic>
        <p:nvPicPr>
          <p:cNvPr id="14" name="Bild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684" y="2470556"/>
            <a:ext cx="4608576" cy="3553968"/>
          </a:xfrm>
          <a:prstGeom prst="rect">
            <a:avLst/>
          </a:prstGeom>
        </p:spPr>
      </p:pic>
      <p:pic>
        <p:nvPicPr>
          <p:cNvPr id="15" name="Bild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343450"/>
            <a:ext cx="4578261" cy="1127106"/>
          </a:xfrm>
          <a:prstGeom prst="rect">
            <a:avLst/>
          </a:prstGeom>
        </p:spPr>
      </p:pic>
      <p:sp>
        <p:nvSpPr>
          <p:cNvPr id="4" name="Rechteck 3">
            <a:extLst>
              <a:ext uri="{FF2B5EF4-FFF2-40B4-BE49-F238E27FC236}">
                <a16:creationId xmlns:a16="http://schemas.microsoft.com/office/drawing/2014/main" id="{67FD07FA-5971-3DF1-5670-1D7D331A258D}"/>
              </a:ext>
            </a:extLst>
          </p:cNvPr>
          <p:cNvSpPr/>
          <p:nvPr/>
        </p:nvSpPr>
        <p:spPr>
          <a:xfrm>
            <a:off x="6345045" y="4544373"/>
            <a:ext cx="4394847" cy="205946"/>
          </a:xfrm>
          <a:prstGeom prst="rect">
            <a:avLst/>
          </a:prstGeom>
          <a:noFill/>
          <a:ln w="19050">
            <a:solidFill>
              <a:srgbClr val="A2C71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Pfeil: nach links 4">
            <a:extLst>
              <a:ext uri="{FF2B5EF4-FFF2-40B4-BE49-F238E27FC236}">
                <a16:creationId xmlns:a16="http://schemas.microsoft.com/office/drawing/2014/main" id="{AC4CF9E7-8E91-0795-1897-C435B9705D81}"/>
              </a:ext>
            </a:extLst>
          </p:cNvPr>
          <p:cNvSpPr/>
          <p:nvPr/>
        </p:nvSpPr>
        <p:spPr>
          <a:xfrm>
            <a:off x="10939849" y="4522572"/>
            <a:ext cx="897288" cy="280087"/>
          </a:xfrm>
          <a:prstGeom prst="left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a:extLst>
              <a:ext uri="{FF2B5EF4-FFF2-40B4-BE49-F238E27FC236}">
                <a16:creationId xmlns:a16="http://schemas.microsoft.com/office/drawing/2014/main" id="{5306FAB4-9DA3-CF70-0460-0298563E88F0}"/>
              </a:ext>
            </a:extLst>
          </p:cNvPr>
          <p:cNvSpPr txBox="1"/>
          <p:nvPr/>
        </p:nvSpPr>
        <p:spPr>
          <a:xfrm>
            <a:off x="838200" y="6009719"/>
            <a:ext cx="5980670" cy="707886"/>
          </a:xfrm>
          <a:prstGeom prst="rect">
            <a:avLst/>
          </a:prstGeom>
          <a:noFill/>
        </p:spPr>
        <p:txBody>
          <a:bodyPr wrap="square" rtlCol="0">
            <a:spAutoFit/>
          </a:bodyPr>
          <a:lstStyle/>
          <a:p>
            <a:r>
              <a:rPr lang="de-DE" sz="2000" b="1" dirty="0">
                <a:solidFill>
                  <a:schemeClr val="accent3"/>
                </a:solidFill>
              </a:rPr>
              <a:t>Organisatorische Situationen</a:t>
            </a:r>
          </a:p>
          <a:p>
            <a:r>
              <a:rPr lang="de-DE" sz="2000" b="1" dirty="0">
                <a:solidFill>
                  <a:schemeClr val="accent3"/>
                </a:solidFill>
              </a:rPr>
              <a:t>Verbindendes Thema: Übergänge (Transitionen)</a:t>
            </a:r>
          </a:p>
        </p:txBody>
      </p:sp>
    </p:spTree>
    <p:extLst>
      <p:ext uri="{BB962C8B-B14F-4D97-AF65-F5344CB8AC3E}">
        <p14:creationId xmlns:p14="http://schemas.microsoft.com/office/powerpoint/2010/main" val="1651568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Ein Bild, das Entwurf, weiß enthält.&#10;&#10;KI-generierte Inhalte können fehlerhaft sein.">
            <a:extLst>
              <a:ext uri="{FF2B5EF4-FFF2-40B4-BE49-F238E27FC236}">
                <a16:creationId xmlns:a16="http://schemas.microsoft.com/office/drawing/2014/main" id="{C97B8381-885A-6924-DDB1-5BB7BDECF7B6}"/>
              </a:ext>
            </a:extLst>
          </p:cNvPr>
          <p:cNvPicPr>
            <a:picLocks noChangeAspect="1"/>
          </p:cNvPicPr>
          <p:nvPr/>
        </p:nvPicPr>
        <p:blipFill>
          <a:blip r:embed="rId2"/>
          <a:srcRect l="1755" r="936"/>
          <a:stretch>
            <a:fillRect/>
          </a:stretch>
        </p:blipFill>
        <p:spPr>
          <a:xfrm>
            <a:off x="0" y="1541937"/>
            <a:ext cx="12192000" cy="2646695"/>
          </a:xfrm>
          <a:prstGeom prst="rect">
            <a:avLst/>
          </a:prstGeom>
        </p:spPr>
      </p:pic>
      <p:sp>
        <p:nvSpPr>
          <p:cNvPr id="3" name="Titel 3">
            <a:extLst>
              <a:ext uri="{FF2B5EF4-FFF2-40B4-BE49-F238E27FC236}">
                <a16:creationId xmlns:a16="http://schemas.microsoft.com/office/drawing/2014/main" id="{73BA6E56-FF42-5D9C-ECFA-1B28A56BA7AA}"/>
              </a:ext>
            </a:extLst>
          </p:cNvPr>
          <p:cNvSpPr txBox="1">
            <a:spLocks/>
          </p:cNvSpPr>
          <p:nvPr/>
        </p:nvSpPr>
        <p:spPr>
          <a:xfrm>
            <a:off x="1995618" y="-407581"/>
            <a:ext cx="9601200" cy="23876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800" b="1" dirty="0">
                <a:solidFill>
                  <a:schemeClr val="accent3"/>
                </a:solidFill>
                <a:latin typeface="Calibri" charset="0"/>
                <a:ea typeface="Calibri" charset="0"/>
                <a:cs typeface="Calibri" charset="0"/>
              </a:rPr>
              <a:t>Organisatorische Situationen</a:t>
            </a:r>
          </a:p>
          <a:p>
            <a:r>
              <a:rPr lang="de-DE" sz="4000" b="1" dirty="0">
                <a:solidFill>
                  <a:schemeClr val="accent3"/>
                </a:solidFill>
                <a:latin typeface="Calibri" charset="0"/>
                <a:ea typeface="Calibri" charset="0"/>
                <a:cs typeface="Calibri" charset="0"/>
              </a:rPr>
              <a:t>		Aufräumen</a:t>
            </a:r>
          </a:p>
        </p:txBody>
      </p:sp>
      <p:sp>
        <p:nvSpPr>
          <p:cNvPr id="2" name="Textfeld 1">
            <a:extLst>
              <a:ext uri="{FF2B5EF4-FFF2-40B4-BE49-F238E27FC236}">
                <a16:creationId xmlns:a16="http://schemas.microsoft.com/office/drawing/2014/main" id="{3A6CC05F-5C4A-7FE4-F657-AB51FAB3EDFB}"/>
              </a:ext>
            </a:extLst>
          </p:cNvPr>
          <p:cNvSpPr txBox="1"/>
          <p:nvPr/>
        </p:nvSpPr>
        <p:spPr>
          <a:xfrm>
            <a:off x="1581664" y="4531233"/>
            <a:ext cx="6532605" cy="1569660"/>
          </a:xfrm>
          <a:prstGeom prst="rect">
            <a:avLst/>
          </a:prstGeom>
          <a:noFill/>
        </p:spPr>
        <p:txBody>
          <a:bodyPr wrap="square" rtlCol="0">
            <a:spAutoFit/>
          </a:bodyPr>
          <a:lstStyle/>
          <a:p>
            <a:pPr marL="571500" indent="-571500">
              <a:buFont typeface="Arial" panose="020B0604020202020204" pitchFamily="34" charset="0"/>
              <a:buChar char="•"/>
            </a:pPr>
            <a:r>
              <a:rPr lang="de-DE" sz="3200" b="1" dirty="0">
                <a:solidFill>
                  <a:srgbClr val="00B0F0"/>
                </a:solidFill>
              </a:rPr>
              <a:t>Räume nutzen und gestalten</a:t>
            </a:r>
          </a:p>
          <a:p>
            <a:pPr marL="571500" indent="-571500">
              <a:buFont typeface="Arial" panose="020B0604020202020204" pitchFamily="34" charset="0"/>
              <a:buChar char="•"/>
            </a:pPr>
            <a:r>
              <a:rPr lang="de-DE" sz="3200" b="1" dirty="0">
                <a:solidFill>
                  <a:srgbClr val="00B0F0"/>
                </a:solidFill>
              </a:rPr>
              <a:t>Ordnen und Sortieren</a:t>
            </a:r>
          </a:p>
          <a:p>
            <a:pPr marL="571500" indent="-571500">
              <a:buFont typeface="Arial" panose="020B0604020202020204" pitchFamily="34" charset="0"/>
              <a:buChar char="•"/>
            </a:pPr>
            <a:r>
              <a:rPr lang="de-DE" sz="3200" b="1" dirty="0">
                <a:solidFill>
                  <a:srgbClr val="00B0F0"/>
                </a:solidFill>
              </a:rPr>
              <a:t>Kooperieren, Verantwortung</a:t>
            </a:r>
          </a:p>
        </p:txBody>
      </p:sp>
      <p:sp>
        <p:nvSpPr>
          <p:cNvPr id="6" name="Rechteck 5">
            <a:extLst>
              <a:ext uri="{FF2B5EF4-FFF2-40B4-BE49-F238E27FC236}">
                <a16:creationId xmlns:a16="http://schemas.microsoft.com/office/drawing/2014/main" id="{1B0E95A8-6E42-87AD-6DD9-FE3007F6128C}"/>
              </a:ext>
            </a:extLst>
          </p:cNvPr>
          <p:cNvSpPr/>
          <p:nvPr/>
        </p:nvSpPr>
        <p:spPr>
          <a:xfrm>
            <a:off x="11798710" y="0"/>
            <a:ext cx="393290" cy="2758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39B236A0-BC53-E026-2666-C968E1F8BD30}"/>
              </a:ext>
            </a:extLst>
          </p:cNvPr>
          <p:cNvSpPr txBox="1"/>
          <p:nvPr/>
        </p:nvSpPr>
        <p:spPr>
          <a:xfrm>
            <a:off x="10215950" y="4225000"/>
            <a:ext cx="2761736" cy="369332"/>
          </a:xfrm>
          <a:prstGeom prst="rect">
            <a:avLst/>
          </a:prstGeom>
          <a:noFill/>
        </p:spPr>
        <p:txBody>
          <a:bodyPr wrap="square" rtlCol="0">
            <a:spAutoFit/>
          </a:bodyPr>
          <a:lstStyle/>
          <a:p>
            <a:r>
              <a:rPr lang="de-DE" dirty="0"/>
              <a:t>© Natascha Welz</a:t>
            </a:r>
          </a:p>
        </p:txBody>
      </p:sp>
      <p:pic>
        <p:nvPicPr>
          <p:cNvPr id="5" name="Grafik 4">
            <a:extLst>
              <a:ext uri="{FF2B5EF4-FFF2-40B4-BE49-F238E27FC236}">
                <a16:creationId xmlns:a16="http://schemas.microsoft.com/office/drawing/2014/main" id="{7A187E01-B562-BCDB-1151-F9B87D65F917}"/>
              </a:ext>
            </a:extLst>
          </p:cNvPr>
          <p:cNvPicPr>
            <a:picLocks noChangeAspect="1"/>
          </p:cNvPicPr>
          <p:nvPr/>
        </p:nvPicPr>
        <p:blipFill>
          <a:blip r:embed="rId3"/>
          <a:srcRect t="24105"/>
          <a:stretch>
            <a:fillRect/>
          </a:stretch>
        </p:blipFill>
        <p:spPr>
          <a:xfrm>
            <a:off x="11480946" y="3880484"/>
            <a:ext cx="685859" cy="387507"/>
          </a:xfrm>
          <a:prstGeom prst="rect">
            <a:avLst/>
          </a:prstGeom>
        </p:spPr>
      </p:pic>
    </p:spTree>
    <p:extLst>
      <p:ext uri="{BB962C8B-B14F-4D97-AF65-F5344CB8AC3E}">
        <p14:creationId xmlns:p14="http://schemas.microsoft.com/office/powerpoint/2010/main" val="3177636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403080" cy="1200329"/>
          </a:xfrm>
        </p:spPr>
        <p:txBody>
          <a:bodyPr>
            <a:normAutofit/>
          </a:bodyPr>
          <a:lstStyle/>
          <a:p>
            <a:r>
              <a:rPr lang="de-DE" sz="4000" b="1" dirty="0">
                <a:solidFill>
                  <a:schemeClr val="accent3"/>
                </a:solidFill>
                <a:latin typeface="Calibri" charset="0"/>
                <a:ea typeface="Calibri" charset="0"/>
                <a:cs typeface="Calibri" charset="0"/>
              </a:rPr>
              <a:t>Zentrale Aspekte der Alltagssituation</a:t>
            </a:r>
            <a:br>
              <a:rPr lang="de-DE" b="1" dirty="0">
                <a:solidFill>
                  <a:schemeClr val="accent3"/>
                </a:solidFill>
                <a:latin typeface="Calibri" charset="0"/>
                <a:ea typeface="Calibri" charset="0"/>
                <a:cs typeface="Calibri" charset="0"/>
              </a:rPr>
            </a:br>
            <a:r>
              <a:rPr kumimoji="0" lang="de-DE" sz="3100" b="0" i="0" u="none" strike="noStrike" kern="1200" cap="none" spc="0" normalizeH="0" baseline="0" noProof="0" dirty="0">
                <a:ln>
                  <a:noFill/>
                </a:ln>
                <a:solidFill>
                  <a:schemeClr val="accent3"/>
                </a:solidFill>
                <a:effectLst/>
                <a:uLnTx/>
                <a:uFillTx/>
                <a:latin typeface="Calibri" panose="020F0502020204030204"/>
                <a:ea typeface="+mn-ea"/>
                <a:cs typeface="+mn-cs"/>
              </a:rPr>
              <a:t>Aufräumen (S. 164)</a:t>
            </a:r>
            <a:endParaRPr lang="de-DE" dirty="0">
              <a:solidFill>
                <a:schemeClr val="accent3"/>
              </a:solidFill>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629813"/>
            <a:ext cx="10960510" cy="4848525"/>
          </a:xfrm>
        </p:spPr>
        <p:txBody>
          <a:bodyPr>
            <a:normAutofit/>
          </a:bodyPr>
          <a:lstStyle/>
          <a:p>
            <a:r>
              <a:rPr lang="de-DE" sz="2800" dirty="0">
                <a:solidFill>
                  <a:schemeClr val="accent4"/>
                </a:solidFill>
              </a:rPr>
              <a:t>Worum geht es in der Situation für die Kinder? </a:t>
            </a:r>
          </a:p>
          <a:p>
            <a:pPr marL="1143000" lvl="1" indent="-457200"/>
            <a:r>
              <a:rPr lang="de-DE" dirty="0"/>
              <a:t>Räume werden für Spiel und Bildung genutzt</a:t>
            </a:r>
          </a:p>
          <a:p>
            <a:pPr marL="1143000" lvl="1" indent="-457200"/>
            <a:r>
              <a:rPr lang="de-DE" dirty="0"/>
              <a:t>Klare Struktur, Übersichtlichkeit</a:t>
            </a:r>
          </a:p>
          <a:p>
            <a:pPr marL="1143000" lvl="1" indent="-457200"/>
            <a:r>
              <a:rPr lang="de-DE" dirty="0"/>
              <a:t>Zugänglichkeit von Material</a:t>
            </a:r>
          </a:p>
          <a:p>
            <a:pPr marL="1143000" lvl="1" indent="-457200"/>
            <a:r>
              <a:rPr lang="de-DE" dirty="0"/>
              <a:t>Freie Fläche, Platz</a:t>
            </a:r>
          </a:p>
          <a:p>
            <a:pPr lvl="1" indent="0">
              <a:buNone/>
            </a:pPr>
            <a:endParaRPr lang="de-DE" dirty="0"/>
          </a:p>
          <a:p>
            <a:r>
              <a:rPr lang="de-DE" dirty="0">
                <a:solidFill>
                  <a:schemeClr val="accent4"/>
                </a:solidFill>
              </a:rPr>
              <a:t>Das Aufräumen bedeutet einen </a:t>
            </a:r>
            <a:r>
              <a:rPr lang="de-DE" b="1" dirty="0">
                <a:solidFill>
                  <a:schemeClr val="accent4"/>
                </a:solidFill>
              </a:rPr>
              <a:t>Übergang</a:t>
            </a:r>
            <a:r>
              <a:rPr lang="de-DE" dirty="0">
                <a:solidFill>
                  <a:schemeClr val="accent4"/>
                </a:solidFill>
              </a:rPr>
              <a:t> von einer Situation in die nächste.</a:t>
            </a:r>
          </a:p>
          <a:p>
            <a:r>
              <a:rPr lang="de-DE" dirty="0">
                <a:solidFill>
                  <a:schemeClr val="accent4"/>
                </a:solidFill>
              </a:rPr>
              <a:t>Bildungssituation: Kinder ordnen Dinge einander zu, sortieren und kooperieren mit anderen Personen. </a:t>
            </a:r>
          </a:p>
          <a:p>
            <a:r>
              <a:rPr lang="de-DE" dirty="0">
                <a:solidFill>
                  <a:schemeClr val="accent4"/>
                </a:solidFill>
              </a:rPr>
              <a:t>Relevant ist das Wissen, warum man das tut.</a:t>
            </a:r>
          </a:p>
          <a:p>
            <a:endParaRPr lang="de-DE" dirty="0">
              <a:solidFill>
                <a:schemeClr val="accent4"/>
              </a:solidFill>
            </a:endParaRPr>
          </a:p>
          <a:p>
            <a:pPr lvl="1" indent="0">
              <a:buNone/>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p:txBody>
      </p:sp>
      <p:sp>
        <p:nvSpPr>
          <p:cNvPr id="5" name="Rechteck 4"/>
          <p:cNvSpPr/>
          <p:nvPr/>
        </p:nvSpPr>
        <p:spPr>
          <a:xfrm>
            <a:off x="11798710" y="0"/>
            <a:ext cx="393290" cy="2758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9161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89E5A-2718-B547-8B3B-6D7DFD469122}"/>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C269FD72-53C2-692B-373B-17BC340074A0}"/>
              </a:ext>
            </a:extLst>
          </p:cNvPr>
          <p:cNvSpPr>
            <a:spLocks noGrp="1"/>
          </p:cNvSpPr>
          <p:nvPr>
            <p:ph idx="1"/>
          </p:nvPr>
        </p:nvSpPr>
        <p:spPr>
          <a:xfrm>
            <a:off x="838200" y="1769598"/>
            <a:ext cx="10960510" cy="3663639"/>
          </a:xfrm>
        </p:spPr>
        <p:txBody>
          <a:bodyPr>
            <a:normAutofit lnSpcReduction="10000"/>
          </a:bodyPr>
          <a:lstStyle/>
          <a:p>
            <a:pPr marL="457200" indent="-457200">
              <a:buFont typeface="Arial" panose="020B0604020202020204" pitchFamily="34" charset="0"/>
              <a:buChar char="•"/>
            </a:pPr>
            <a:r>
              <a:rPr lang="de-DE" dirty="0"/>
              <a:t>Mitverantwortung für Räume und Material vermitteln.</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Jede*r versteht etwas anderes unter Ordnung. </a:t>
            </a:r>
            <a:br>
              <a:rPr lang="de-DE" dirty="0"/>
            </a:br>
            <a:r>
              <a:rPr lang="de-DE" dirty="0"/>
              <a:t>Gibt es Unterschiede zwischen zu Hause und Kita, Hort?</a:t>
            </a:r>
          </a:p>
          <a:p>
            <a:endParaRPr lang="de-DE" dirty="0"/>
          </a:p>
          <a:p>
            <a:pPr marL="457200" indent="-457200">
              <a:buFont typeface="Arial" panose="020B0604020202020204" pitchFamily="34" charset="0"/>
              <a:buChar char="•"/>
            </a:pPr>
            <a:r>
              <a:rPr lang="de-DE" dirty="0"/>
              <a:t>Kinder mögen es, Dinge zu sortieren, Strukturen zu finden.</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Wo wohnt dieser Gegenstand? Was ist ein guter Platz?</a:t>
            </a:r>
          </a:p>
          <a:p>
            <a:pPr marL="457200" indent="-457200">
              <a:buFont typeface="Arial" panose="020B0604020202020204" pitchFamily="34" charset="0"/>
              <a:buChar char="•"/>
            </a:pPr>
            <a:endParaRPr lang="de-DE" dirty="0"/>
          </a:p>
        </p:txBody>
      </p:sp>
      <p:sp>
        <p:nvSpPr>
          <p:cNvPr id="2" name="Titel 1">
            <a:extLst>
              <a:ext uri="{FF2B5EF4-FFF2-40B4-BE49-F238E27FC236}">
                <a16:creationId xmlns:a16="http://schemas.microsoft.com/office/drawing/2014/main" id="{A0574F5C-4F45-65D7-948F-3C13CEBD3DAC}"/>
              </a:ext>
            </a:extLst>
          </p:cNvPr>
          <p:cNvSpPr>
            <a:spLocks noGrp="1"/>
          </p:cNvSpPr>
          <p:nvPr>
            <p:ph type="title"/>
          </p:nvPr>
        </p:nvSpPr>
        <p:spPr>
          <a:xfrm>
            <a:off x="838200" y="593726"/>
            <a:ext cx="9662160" cy="837508"/>
          </a:xfrm>
        </p:spPr>
        <p:txBody>
          <a:bodyPr>
            <a:normAutofit fontScale="90000"/>
          </a:bodyPr>
          <a:lstStyle/>
          <a:p>
            <a:r>
              <a:rPr lang="de-DE" b="1" dirty="0">
                <a:solidFill>
                  <a:schemeClr val="accent3"/>
                </a:solidFill>
                <a:latin typeface="Calibri" charset="0"/>
                <a:ea typeface="Calibri" charset="0"/>
                <a:cs typeface="Calibri" charset="0"/>
              </a:rPr>
              <a:t>Pädagogisches Handeln I (S. 165)</a:t>
            </a:r>
            <a:br>
              <a:rPr lang="de-DE" sz="4900" dirty="0"/>
            </a:br>
            <a:endParaRPr lang="de-DE" sz="2900" dirty="0">
              <a:solidFill>
                <a:prstClr val="black"/>
              </a:solidFill>
              <a:latin typeface="Calibri" panose="020F0502020204030204"/>
              <a:ea typeface="+mn-ea"/>
              <a:cs typeface="+mn-cs"/>
            </a:endParaRPr>
          </a:p>
        </p:txBody>
      </p:sp>
      <p:sp>
        <p:nvSpPr>
          <p:cNvPr id="6" name="Rechteck 5">
            <a:extLst>
              <a:ext uri="{FF2B5EF4-FFF2-40B4-BE49-F238E27FC236}">
                <a16:creationId xmlns:a16="http://schemas.microsoft.com/office/drawing/2014/main" id="{9C4EF5A9-6C5C-0539-B483-7D2699C0BE5D}"/>
              </a:ext>
            </a:extLst>
          </p:cNvPr>
          <p:cNvSpPr/>
          <p:nvPr/>
        </p:nvSpPr>
        <p:spPr>
          <a:xfrm>
            <a:off x="11798710" y="0"/>
            <a:ext cx="393290" cy="2758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spTree>
    <p:extLst>
      <p:ext uri="{BB962C8B-B14F-4D97-AF65-F5344CB8AC3E}">
        <p14:creationId xmlns:p14="http://schemas.microsoft.com/office/powerpoint/2010/main" val="1964794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89E5A-2718-B547-8B3B-6D7DFD469122}"/>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C269FD72-53C2-692B-373B-17BC340074A0}"/>
              </a:ext>
            </a:extLst>
          </p:cNvPr>
          <p:cNvSpPr>
            <a:spLocks noGrp="1"/>
          </p:cNvSpPr>
          <p:nvPr>
            <p:ph idx="1"/>
          </p:nvPr>
        </p:nvSpPr>
        <p:spPr>
          <a:xfrm>
            <a:off x="706002" y="1269868"/>
            <a:ext cx="10960510" cy="5221547"/>
          </a:xfrm>
        </p:spPr>
        <p:txBody>
          <a:bodyPr>
            <a:normAutofit/>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Ankündigung, damit Aufräumen Spiel nicht abrupt unterbricht.</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Überschaubare Bereiche aufräumen. </a:t>
            </a:r>
          </a:p>
        </p:txBody>
      </p:sp>
      <p:sp>
        <p:nvSpPr>
          <p:cNvPr id="2" name="Titel 1">
            <a:extLst>
              <a:ext uri="{FF2B5EF4-FFF2-40B4-BE49-F238E27FC236}">
                <a16:creationId xmlns:a16="http://schemas.microsoft.com/office/drawing/2014/main" id="{A0574F5C-4F45-65D7-948F-3C13CEBD3DAC}"/>
              </a:ext>
            </a:extLst>
          </p:cNvPr>
          <p:cNvSpPr>
            <a:spLocks noGrp="1"/>
          </p:cNvSpPr>
          <p:nvPr>
            <p:ph type="title"/>
          </p:nvPr>
        </p:nvSpPr>
        <p:spPr>
          <a:xfrm>
            <a:off x="838200" y="593726"/>
            <a:ext cx="9662160" cy="837508"/>
          </a:xfrm>
        </p:spPr>
        <p:txBody>
          <a:bodyPr>
            <a:normAutofit fontScale="90000"/>
          </a:bodyPr>
          <a:lstStyle/>
          <a:p>
            <a:r>
              <a:rPr lang="de-DE" b="1" dirty="0">
                <a:solidFill>
                  <a:schemeClr val="accent3"/>
                </a:solidFill>
                <a:latin typeface="Calibri" charset="0"/>
                <a:ea typeface="Calibri" charset="0"/>
                <a:cs typeface="Calibri" charset="0"/>
              </a:rPr>
              <a:t>Pädagogisches Handeln II (S. 165)</a:t>
            </a:r>
            <a:br>
              <a:rPr lang="de-DE" sz="4900" dirty="0"/>
            </a:br>
            <a:endParaRPr lang="de-DE" sz="2900" dirty="0">
              <a:solidFill>
                <a:prstClr val="black"/>
              </a:solidFill>
              <a:latin typeface="Calibri" panose="020F0502020204030204"/>
              <a:ea typeface="+mn-ea"/>
              <a:cs typeface="+mn-cs"/>
            </a:endParaRPr>
          </a:p>
        </p:txBody>
      </p:sp>
      <p:sp>
        <p:nvSpPr>
          <p:cNvPr id="6" name="Rechteck 5">
            <a:extLst>
              <a:ext uri="{FF2B5EF4-FFF2-40B4-BE49-F238E27FC236}">
                <a16:creationId xmlns:a16="http://schemas.microsoft.com/office/drawing/2014/main" id="{9C4EF5A9-6C5C-0539-B483-7D2699C0BE5D}"/>
              </a:ext>
            </a:extLst>
          </p:cNvPr>
          <p:cNvSpPr/>
          <p:nvPr/>
        </p:nvSpPr>
        <p:spPr>
          <a:xfrm>
            <a:off x="11798710" y="0"/>
            <a:ext cx="393290" cy="2758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sp>
        <p:nvSpPr>
          <p:cNvPr id="5" name="Textfeld 4">
            <a:extLst>
              <a:ext uri="{FF2B5EF4-FFF2-40B4-BE49-F238E27FC236}">
                <a16:creationId xmlns:a16="http://schemas.microsoft.com/office/drawing/2014/main" id="{04FB50BE-12E2-8DB2-A25F-0F4C8980EC82}"/>
              </a:ext>
            </a:extLst>
          </p:cNvPr>
          <p:cNvSpPr txBox="1"/>
          <p:nvPr/>
        </p:nvSpPr>
        <p:spPr>
          <a:xfrm>
            <a:off x="2445487" y="3879072"/>
            <a:ext cx="7336465" cy="1295868"/>
          </a:xfrm>
          <a:prstGeom prst="rect">
            <a:avLst/>
          </a:prstGeom>
          <a:noFill/>
        </p:spPr>
        <p:txBody>
          <a:bodyPr wrap="square">
            <a:spAutoFit/>
          </a:bodyPr>
          <a:lstStyle/>
          <a:p>
            <a:pPr>
              <a:lnSpc>
                <a:spcPct val="150000"/>
              </a:lnSpc>
            </a:pPr>
            <a:r>
              <a:rPr lang="de-DE" b="1" dirty="0">
                <a:solidFill>
                  <a:schemeClr val="accent4"/>
                </a:solidFill>
              </a:rPr>
              <a:t>„Statt Kinder für das Aufräumen zu loben, könnt ihr mit ihnen </a:t>
            </a:r>
            <a:br>
              <a:rPr lang="de-DE" b="1" dirty="0">
                <a:solidFill>
                  <a:schemeClr val="accent4"/>
                </a:solidFill>
              </a:rPr>
            </a:br>
            <a:r>
              <a:rPr lang="de-DE" b="1" dirty="0">
                <a:solidFill>
                  <a:schemeClr val="accent4"/>
                </a:solidFill>
              </a:rPr>
              <a:t>Vorher-nachher Unterschiede fotografieren und überlegen, wie man später die aufgeräumte Fläche nutzen könnte.“</a:t>
            </a:r>
          </a:p>
        </p:txBody>
      </p:sp>
    </p:spTree>
    <p:extLst>
      <p:ext uri="{BB962C8B-B14F-4D97-AF65-F5344CB8AC3E}">
        <p14:creationId xmlns:p14="http://schemas.microsoft.com/office/powerpoint/2010/main" val="1188143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B95DD-9F08-1A2F-7F3B-D4895630560B}"/>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B03D629C-2AF1-AC4D-00DF-EAE2E531D3B6}"/>
              </a:ext>
            </a:extLst>
          </p:cNvPr>
          <p:cNvSpPr txBox="1"/>
          <p:nvPr/>
        </p:nvSpPr>
        <p:spPr>
          <a:xfrm>
            <a:off x="1155262" y="200273"/>
            <a:ext cx="10519794" cy="707886"/>
          </a:xfrm>
          <a:prstGeom prst="rect">
            <a:avLst/>
          </a:prstGeom>
          <a:noFill/>
        </p:spPr>
        <p:txBody>
          <a:bodyPr wrap="square" rtlCol="0">
            <a:spAutoFit/>
          </a:bodyPr>
          <a:lstStyle/>
          <a:p>
            <a:r>
              <a:rPr lang="de-DE" sz="4000" b="1" dirty="0">
                <a:solidFill>
                  <a:schemeClr val="accent3"/>
                </a:solidFill>
              </a:rPr>
              <a:t>6 Hinweise zum gemeinsamen Aufräumen </a:t>
            </a:r>
            <a:r>
              <a:rPr lang="de-DE" sz="2400" b="1" dirty="0">
                <a:solidFill>
                  <a:schemeClr val="accent3"/>
                </a:solidFill>
              </a:rPr>
              <a:t>(S. 165 ff)</a:t>
            </a:r>
          </a:p>
        </p:txBody>
      </p:sp>
      <p:sp>
        <p:nvSpPr>
          <p:cNvPr id="5" name="Textfeld 4">
            <a:extLst>
              <a:ext uri="{FF2B5EF4-FFF2-40B4-BE49-F238E27FC236}">
                <a16:creationId xmlns:a16="http://schemas.microsoft.com/office/drawing/2014/main" id="{F9A2D3E1-318F-3106-064F-F5AC44413979}"/>
              </a:ext>
            </a:extLst>
          </p:cNvPr>
          <p:cNvSpPr txBox="1"/>
          <p:nvPr/>
        </p:nvSpPr>
        <p:spPr>
          <a:xfrm>
            <a:off x="1155262" y="914399"/>
            <a:ext cx="9224414" cy="5909310"/>
          </a:xfrm>
          <a:prstGeom prst="rect">
            <a:avLst/>
          </a:prstGeom>
          <a:noFill/>
        </p:spPr>
        <p:txBody>
          <a:bodyPr wrap="square" rtlCol="0">
            <a:spAutoFit/>
          </a:bodyPr>
          <a:lstStyle/>
          <a:p>
            <a:r>
              <a:rPr lang="de-DE" b="1" dirty="0">
                <a:solidFill>
                  <a:schemeClr val="accent4"/>
                </a:solidFill>
              </a:rPr>
              <a:t>Konkrete Unterstützung:</a:t>
            </a:r>
            <a:br>
              <a:rPr lang="de-DE" dirty="0"/>
            </a:br>
            <a:r>
              <a:rPr lang="de-DE" dirty="0"/>
              <a:t>Nicht „Räumt jetzt auf“ sondern: „In welche Kiste gehört das Lego?“ (konkrete Aufgabe)</a:t>
            </a:r>
          </a:p>
          <a:p>
            <a:endParaRPr lang="de-DE" dirty="0"/>
          </a:p>
          <a:p>
            <a:r>
              <a:rPr lang="de-DE" b="1" dirty="0">
                <a:solidFill>
                  <a:schemeClr val="accent4"/>
                </a:solidFill>
              </a:rPr>
              <a:t>Unübersichtlichkeit:</a:t>
            </a:r>
            <a:br>
              <a:rPr lang="de-DE" dirty="0"/>
            </a:br>
            <a:r>
              <a:rPr lang="de-DE" dirty="0"/>
              <a:t>Was soll jetzt wohin? In kleinen Portionen aufräumen.</a:t>
            </a:r>
          </a:p>
          <a:p>
            <a:endParaRPr lang="de-DE" dirty="0"/>
          </a:p>
          <a:p>
            <a:r>
              <a:rPr lang="de-DE" b="1" dirty="0">
                <a:solidFill>
                  <a:schemeClr val="accent4"/>
                </a:solidFill>
              </a:rPr>
              <a:t>Übergang bewältigen:</a:t>
            </a:r>
          </a:p>
          <a:p>
            <a:r>
              <a:rPr lang="de-DE" dirty="0"/>
              <a:t>Ich muss mein Spiel beenden! Aufräumen rechtzeitig ankündigen.</a:t>
            </a:r>
          </a:p>
          <a:p>
            <a:endParaRPr lang="de-DE" dirty="0"/>
          </a:p>
          <a:p>
            <a:r>
              <a:rPr lang="de-DE" b="1" dirty="0">
                <a:solidFill>
                  <a:schemeClr val="accent4"/>
                </a:solidFill>
              </a:rPr>
              <a:t>Sinn verstehen, Kooperation erleben:</a:t>
            </a:r>
            <a:br>
              <a:rPr lang="de-DE" dirty="0"/>
            </a:br>
            <a:r>
              <a:rPr lang="de-DE" dirty="0"/>
              <a:t>Wir finden alles wieder, haben Platz. / Wir teilen uns die Aufgaben.</a:t>
            </a:r>
          </a:p>
          <a:p>
            <a:endParaRPr lang="de-DE" dirty="0"/>
          </a:p>
          <a:p>
            <a:r>
              <a:rPr lang="de-DE" b="1" dirty="0">
                <a:solidFill>
                  <a:schemeClr val="accent4"/>
                </a:solidFill>
              </a:rPr>
              <a:t>Zeitpunkt bewusst wählen:</a:t>
            </a:r>
          </a:p>
          <a:p>
            <a:r>
              <a:rPr lang="de-DE" dirty="0"/>
              <a:t>Wann ist Aufräumen sinnvoll? Ein liegengebliebenes Buch kann für andere anregend sein.</a:t>
            </a:r>
          </a:p>
          <a:p>
            <a:endParaRPr lang="de-DE" dirty="0"/>
          </a:p>
          <a:p>
            <a:r>
              <a:rPr lang="de-DE" b="1" dirty="0">
                <a:solidFill>
                  <a:schemeClr val="accent4"/>
                </a:solidFill>
              </a:rPr>
              <a:t>Spielen anregen:</a:t>
            </a:r>
            <a:br>
              <a:rPr lang="de-DE" dirty="0"/>
            </a:br>
            <a:r>
              <a:rPr lang="de-DE" dirty="0"/>
              <a:t>Wer findet zwei blaue Sachen? </a:t>
            </a:r>
            <a:br>
              <a:rPr lang="de-DE" dirty="0"/>
            </a:br>
            <a:r>
              <a:rPr lang="de-DE" dirty="0"/>
              <a:t>Nach Eigenschaften sortieren und aufräumen: weich, hart, groß, klein…</a:t>
            </a:r>
            <a:br>
              <a:rPr lang="de-DE" dirty="0"/>
            </a:br>
            <a:r>
              <a:rPr lang="de-DE" dirty="0"/>
              <a:t>Ich sehe was, was du nicht siehst!</a:t>
            </a:r>
          </a:p>
          <a:p>
            <a:r>
              <a:rPr lang="de-DE" dirty="0"/>
              <a:t>Wieviel schaffen wir in 5 Minuten?</a:t>
            </a:r>
          </a:p>
          <a:p>
            <a:endParaRPr lang="de-DE" dirty="0"/>
          </a:p>
        </p:txBody>
      </p:sp>
    </p:spTree>
    <p:extLst>
      <p:ext uri="{BB962C8B-B14F-4D97-AF65-F5344CB8AC3E}">
        <p14:creationId xmlns:p14="http://schemas.microsoft.com/office/powerpoint/2010/main" val="2687119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AFED7521-395D-52F2-DC2C-8C9271E60626}"/>
            </a:ext>
          </a:extLst>
        </p:cNvPr>
        <p:cNvGrpSpPr/>
        <p:nvPr/>
      </p:nvGrpSpPr>
      <p:grpSpPr>
        <a:xfrm>
          <a:off x="0" y="0"/>
          <a:ext cx="0" cy="0"/>
          <a:chOff x="0" y="0"/>
          <a:chExt cx="0" cy="0"/>
        </a:xfrm>
      </p:grpSpPr>
      <p:sp>
        <p:nvSpPr>
          <p:cNvPr id="99" name="Google Shape;99;p19">
            <a:extLst>
              <a:ext uri="{FF2B5EF4-FFF2-40B4-BE49-F238E27FC236}">
                <a16:creationId xmlns:a16="http://schemas.microsoft.com/office/drawing/2014/main" id="{4FD87BF2-5C1E-1D9B-9295-9BFAFC16EBFF}"/>
              </a:ext>
            </a:extLst>
          </p:cNvPr>
          <p:cNvSpPr txBox="1"/>
          <p:nvPr/>
        </p:nvSpPr>
        <p:spPr>
          <a:xfrm>
            <a:off x="878017" y="393716"/>
            <a:ext cx="10146000" cy="774356"/>
          </a:xfrm>
          <a:prstGeom prst="rect">
            <a:avLst/>
          </a:prstGeom>
          <a:noFill/>
          <a:ln>
            <a:noFill/>
          </a:ln>
        </p:spPr>
        <p:txBody>
          <a:bodyPr spcFirstLastPara="1" wrap="square" lIns="121900" tIns="121900" rIns="121900" bIns="121900" anchor="t" anchorCtr="0">
            <a:noAutofit/>
          </a:bodyPr>
          <a:lstStyle/>
          <a:p>
            <a:r>
              <a:rPr lang="de" sz="4000" b="1" dirty="0">
                <a:solidFill>
                  <a:schemeClr val="accent3"/>
                </a:solidFill>
                <a:latin typeface="Roboto"/>
                <a:ea typeface="Roboto"/>
                <a:cs typeface="Roboto"/>
                <a:sym typeface="Roboto"/>
              </a:rPr>
              <a:t>Sortieren und Klassifizieren</a:t>
            </a:r>
            <a:endParaRPr sz="4000" b="1" dirty="0">
              <a:solidFill>
                <a:schemeClr val="accent3"/>
              </a:solidFill>
              <a:latin typeface="Roboto"/>
              <a:ea typeface="Roboto"/>
              <a:cs typeface="Roboto"/>
              <a:sym typeface="Roboto"/>
            </a:endParaRPr>
          </a:p>
          <a:p>
            <a:endParaRPr sz="2933" dirty="0">
              <a:solidFill>
                <a:schemeClr val="accent5"/>
              </a:solidFill>
              <a:latin typeface="Roboto"/>
              <a:ea typeface="Roboto"/>
              <a:cs typeface="Roboto"/>
              <a:sym typeface="Roboto"/>
            </a:endParaRPr>
          </a:p>
          <a:p>
            <a:endParaRPr sz="4133" dirty="0">
              <a:solidFill>
                <a:schemeClr val="dk2"/>
              </a:solidFill>
              <a:latin typeface="Roboto"/>
              <a:ea typeface="Roboto"/>
              <a:cs typeface="Roboto"/>
              <a:sym typeface="Roboto"/>
            </a:endParaRPr>
          </a:p>
        </p:txBody>
      </p:sp>
      <p:pic>
        <p:nvPicPr>
          <p:cNvPr id="4" name="Grafik 3" descr="Ein Bild, das Tisch, Werkzeug, Geschirr, Im Haus enthält.&#10;&#10;KI-generierte Inhalte können fehlerhaft sein.">
            <a:extLst>
              <a:ext uri="{FF2B5EF4-FFF2-40B4-BE49-F238E27FC236}">
                <a16:creationId xmlns:a16="http://schemas.microsoft.com/office/drawing/2014/main" id="{49119F54-853E-07D7-BBB9-E9EBF1658EB1}"/>
              </a:ext>
            </a:extLst>
          </p:cNvPr>
          <p:cNvPicPr>
            <a:picLocks noChangeAspect="1"/>
          </p:cNvPicPr>
          <p:nvPr/>
        </p:nvPicPr>
        <p:blipFill>
          <a:blip r:embed="rId3"/>
          <a:stretch>
            <a:fillRect/>
          </a:stretch>
        </p:blipFill>
        <p:spPr>
          <a:xfrm>
            <a:off x="996779" y="1269657"/>
            <a:ext cx="5758247" cy="4318686"/>
          </a:xfrm>
          <a:prstGeom prst="rect">
            <a:avLst/>
          </a:prstGeom>
        </p:spPr>
      </p:pic>
      <p:sp>
        <p:nvSpPr>
          <p:cNvPr id="7" name="Textfeld 6">
            <a:extLst>
              <a:ext uri="{FF2B5EF4-FFF2-40B4-BE49-F238E27FC236}">
                <a16:creationId xmlns:a16="http://schemas.microsoft.com/office/drawing/2014/main" id="{81DEBBE1-AA7D-76EE-82F8-2EF639AFF15F}"/>
              </a:ext>
            </a:extLst>
          </p:cNvPr>
          <p:cNvSpPr txBox="1"/>
          <p:nvPr/>
        </p:nvSpPr>
        <p:spPr>
          <a:xfrm>
            <a:off x="996779" y="5791513"/>
            <a:ext cx="2761736" cy="369332"/>
          </a:xfrm>
          <a:prstGeom prst="rect">
            <a:avLst/>
          </a:prstGeom>
          <a:noFill/>
        </p:spPr>
        <p:txBody>
          <a:bodyPr wrap="square" rtlCol="0">
            <a:spAutoFit/>
          </a:bodyPr>
          <a:lstStyle/>
          <a:p>
            <a:r>
              <a:rPr lang="de-DE" dirty="0"/>
              <a:t>© Natascha Welz</a:t>
            </a:r>
          </a:p>
        </p:txBody>
      </p:sp>
      <p:sp>
        <p:nvSpPr>
          <p:cNvPr id="8" name="Textfeld 7">
            <a:extLst>
              <a:ext uri="{FF2B5EF4-FFF2-40B4-BE49-F238E27FC236}">
                <a16:creationId xmlns:a16="http://schemas.microsoft.com/office/drawing/2014/main" id="{F9E07C73-AAFA-38B7-CA72-3782A39D4D06}"/>
              </a:ext>
            </a:extLst>
          </p:cNvPr>
          <p:cNvSpPr txBox="1"/>
          <p:nvPr/>
        </p:nvSpPr>
        <p:spPr>
          <a:xfrm>
            <a:off x="6928022" y="1458097"/>
            <a:ext cx="4267199" cy="1938992"/>
          </a:xfrm>
          <a:prstGeom prst="rect">
            <a:avLst/>
          </a:prstGeom>
          <a:noFill/>
        </p:spPr>
        <p:txBody>
          <a:bodyPr wrap="square" rtlCol="0">
            <a:spAutoFit/>
          </a:bodyPr>
          <a:lstStyle/>
          <a:p>
            <a:r>
              <a:rPr lang="de-DE" sz="2400" dirty="0"/>
              <a:t>Wie würdet ihr diese Dinge aufräumen?</a:t>
            </a:r>
          </a:p>
          <a:p>
            <a:endParaRPr lang="de-DE" sz="2400" dirty="0"/>
          </a:p>
          <a:p>
            <a:r>
              <a:rPr lang="de-DE" sz="2400" dirty="0"/>
              <a:t>Welche Kriterien wählt ihr aus?</a:t>
            </a:r>
            <a:br>
              <a:rPr lang="de-DE" sz="2400" dirty="0"/>
            </a:br>
            <a:r>
              <a:rPr lang="de-DE" sz="2400" dirty="0"/>
              <a:t>Form, Material, Farbe, Nutzen?</a:t>
            </a:r>
          </a:p>
        </p:txBody>
      </p:sp>
    </p:spTree>
    <p:extLst>
      <p:ext uri="{BB962C8B-B14F-4D97-AF65-F5344CB8AC3E}">
        <p14:creationId xmlns:p14="http://schemas.microsoft.com/office/powerpoint/2010/main" val="1986422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62664-33C8-2FBB-E1CE-F46B79037D3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91AC80-D280-B655-9D06-18CC35112917}"/>
              </a:ext>
            </a:extLst>
          </p:cNvPr>
          <p:cNvSpPr>
            <a:spLocks noGrp="1"/>
          </p:cNvSpPr>
          <p:nvPr>
            <p:ph type="title"/>
          </p:nvPr>
        </p:nvSpPr>
        <p:spPr>
          <a:xfrm>
            <a:off x="838200" y="593726"/>
            <a:ext cx="9662160" cy="837508"/>
          </a:xfrm>
        </p:spPr>
        <p:txBody>
          <a:bodyPr>
            <a:normAutofit fontScale="90000"/>
          </a:bodyPr>
          <a:lstStyle/>
          <a:p>
            <a:r>
              <a:rPr lang="de-DE" b="1" dirty="0">
                <a:solidFill>
                  <a:schemeClr val="accent3"/>
                </a:solidFill>
                <a:latin typeface="Calibri" charset="0"/>
                <a:ea typeface="Calibri" charset="0"/>
                <a:cs typeface="Calibri" charset="0"/>
              </a:rPr>
              <a:t>Praxisbeispiel (S. 166)</a:t>
            </a:r>
            <a:br>
              <a:rPr lang="de-DE" sz="4900" dirty="0">
                <a:solidFill>
                  <a:schemeClr val="accent3"/>
                </a:solidFill>
              </a:rPr>
            </a:br>
            <a:endParaRPr lang="de-DE" sz="2900" dirty="0">
              <a:solidFill>
                <a:schemeClr val="accent3"/>
              </a:solidFill>
              <a:latin typeface="Calibri" panose="020F0502020204030204"/>
              <a:ea typeface="+mn-ea"/>
              <a:cs typeface="+mn-cs"/>
            </a:endParaRPr>
          </a:p>
        </p:txBody>
      </p:sp>
      <p:sp>
        <p:nvSpPr>
          <p:cNvPr id="3" name="Inhaltsplatzhalter 2">
            <a:extLst>
              <a:ext uri="{FF2B5EF4-FFF2-40B4-BE49-F238E27FC236}">
                <a16:creationId xmlns:a16="http://schemas.microsoft.com/office/drawing/2014/main" id="{887FC718-3DB0-2991-94EE-810C50678774}"/>
              </a:ext>
            </a:extLst>
          </p:cNvPr>
          <p:cNvSpPr>
            <a:spLocks noGrp="1"/>
          </p:cNvSpPr>
          <p:nvPr>
            <p:ph idx="1"/>
          </p:nvPr>
        </p:nvSpPr>
        <p:spPr>
          <a:xfrm>
            <a:off x="706002" y="1269868"/>
            <a:ext cx="10960510" cy="5221547"/>
          </a:xfrm>
        </p:spPr>
        <p:txBody>
          <a:bodyPr>
            <a:normAutofit fontScale="70000" lnSpcReduction="20000"/>
          </a:bodyPr>
          <a:lstStyle/>
          <a:p>
            <a:pPr>
              <a:lnSpc>
                <a:spcPct val="150000"/>
              </a:lnSpc>
            </a:pPr>
            <a:r>
              <a:rPr lang="de-DE" b="1" dirty="0">
                <a:solidFill>
                  <a:schemeClr val="accent4"/>
                </a:solidFill>
              </a:rPr>
              <a:t>Am Morgen sagt eine Mitarbeiterin der Forscherwelt Blossin zu den Kindern: „Es ist euer Forschertag. Ihr dürft alles nutzen, was ihr interessant findet. Während der Forscherzeit braucht ihr die benutzten Dinge und Lebensmittel nicht wegzuräumen. Ihr könnt jederzeit den Ort wechseln, im Innen- oder Außenbereich. Was euch interessiert oder wozu ihr Lust und Ideen habt, das könnt ihr ausprobieren.“ Am Nachmittag legt sie einen Ordner mit den laminierten Fotos der verschiedenen Forscherbereiche aus. An alle Kinder  und die sie begleitenden pädagogischen Fachkräfte gerichtet, sagt sie: „Wir werden die Forscherwelt jetzt gemeinsam aufräumen, damit Kinder und Gäste, die uns morgen besuchen, sie genauso einladend finden wie ihr. Ich habe hier Bildkarten von den Bereichen, die geordnet oder gereinigt werden müssen. Wir schauen sie uns an, und ihr könnt schon mal überlegen, wo ihr aufräumen wollt. Fertig sind wir, wenn wir die Forscherwelt aufgeräumt haben.” Obwohl Kinder in der Regel nicht gern aufräumen, packen sie motiviert zu und machen das Aufräumen zum Sortierspiel. </a:t>
            </a:r>
          </a:p>
        </p:txBody>
      </p:sp>
      <p:sp>
        <p:nvSpPr>
          <p:cNvPr id="6" name="Rechteck 5">
            <a:extLst>
              <a:ext uri="{FF2B5EF4-FFF2-40B4-BE49-F238E27FC236}">
                <a16:creationId xmlns:a16="http://schemas.microsoft.com/office/drawing/2014/main" id="{619363DA-97D1-79F9-A128-12A102810CBF}"/>
              </a:ext>
            </a:extLst>
          </p:cNvPr>
          <p:cNvSpPr/>
          <p:nvPr/>
        </p:nvSpPr>
        <p:spPr>
          <a:xfrm>
            <a:off x="11798710" y="0"/>
            <a:ext cx="393290" cy="2758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spTree>
    <p:extLst>
      <p:ext uri="{BB962C8B-B14F-4D97-AF65-F5344CB8AC3E}">
        <p14:creationId xmlns:p14="http://schemas.microsoft.com/office/powerpoint/2010/main" val="780002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D0BB4BCE-D0F1-E381-D116-F08BF7CC26BD}"/>
              </a:ext>
            </a:extLst>
          </p:cNvPr>
          <p:cNvSpPr txBox="1"/>
          <p:nvPr/>
        </p:nvSpPr>
        <p:spPr>
          <a:xfrm>
            <a:off x="1097597" y="310994"/>
            <a:ext cx="10519794" cy="1538883"/>
          </a:xfrm>
          <a:prstGeom prst="rect">
            <a:avLst/>
          </a:prstGeom>
          <a:noFill/>
        </p:spPr>
        <p:txBody>
          <a:bodyPr wrap="square" rtlCol="0">
            <a:spAutoFit/>
          </a:bodyPr>
          <a:lstStyle/>
          <a:p>
            <a:endParaRPr lang="de-DE" dirty="0"/>
          </a:p>
          <a:p>
            <a:r>
              <a:rPr lang="de-DE" sz="4000" b="1" dirty="0">
                <a:solidFill>
                  <a:schemeClr val="accent3"/>
                </a:solidFill>
              </a:rPr>
              <a:t>(Kleine) Bestandsaufnahme</a:t>
            </a:r>
            <a:br>
              <a:rPr lang="de-DE" sz="3600" b="1" dirty="0">
                <a:solidFill>
                  <a:schemeClr val="accent4">
                    <a:lumMod val="75000"/>
                  </a:schemeClr>
                </a:solidFill>
              </a:rPr>
            </a:br>
            <a:endParaRPr lang="de-DE" sz="3600" b="1" dirty="0">
              <a:solidFill>
                <a:schemeClr val="accent4">
                  <a:lumMod val="75000"/>
                </a:schemeClr>
              </a:solidFill>
            </a:endParaRPr>
          </a:p>
        </p:txBody>
      </p:sp>
      <p:pic>
        <p:nvPicPr>
          <p:cNvPr id="6" name="Grafik 5">
            <a:extLst>
              <a:ext uri="{FF2B5EF4-FFF2-40B4-BE49-F238E27FC236}">
                <a16:creationId xmlns:a16="http://schemas.microsoft.com/office/drawing/2014/main" id="{D3DC3859-2D31-498C-8669-57AC33B6EBDD}"/>
              </a:ext>
            </a:extLst>
          </p:cNvPr>
          <p:cNvPicPr>
            <a:picLocks noChangeAspect="1"/>
          </p:cNvPicPr>
          <p:nvPr/>
        </p:nvPicPr>
        <p:blipFill>
          <a:blip r:embed="rId3"/>
          <a:stretch>
            <a:fillRect/>
          </a:stretch>
        </p:blipFill>
        <p:spPr>
          <a:xfrm>
            <a:off x="1097597" y="1469619"/>
            <a:ext cx="5140410" cy="3689487"/>
          </a:xfrm>
          <a:prstGeom prst="rect">
            <a:avLst/>
          </a:prstGeom>
        </p:spPr>
      </p:pic>
      <p:sp>
        <p:nvSpPr>
          <p:cNvPr id="8" name="Textfeld 7">
            <a:extLst>
              <a:ext uri="{FF2B5EF4-FFF2-40B4-BE49-F238E27FC236}">
                <a16:creationId xmlns:a16="http://schemas.microsoft.com/office/drawing/2014/main" id="{3C0FA8B5-3435-6EB7-2D2F-78DCFFB45F35}"/>
              </a:ext>
            </a:extLst>
          </p:cNvPr>
          <p:cNvSpPr txBox="1"/>
          <p:nvPr/>
        </p:nvSpPr>
        <p:spPr>
          <a:xfrm>
            <a:off x="1200628" y="5159106"/>
            <a:ext cx="4066391" cy="230832"/>
          </a:xfrm>
          <a:prstGeom prst="rect">
            <a:avLst/>
          </a:prstGeom>
          <a:noFill/>
        </p:spPr>
        <p:txBody>
          <a:bodyPr wrap="square" rtlCol="0">
            <a:spAutoFit/>
          </a:bodyPr>
          <a:lstStyle/>
          <a:p>
            <a:r>
              <a:rPr lang="de-DE" sz="900" dirty="0"/>
              <a:t>Brandenburger Bildungsplan S.167, Sebastian </a:t>
            </a:r>
            <a:r>
              <a:rPr lang="de-DE" sz="900" dirty="0" err="1"/>
              <a:t>Treytnar</a:t>
            </a:r>
            <a:endParaRPr lang="de-DE" sz="900" dirty="0"/>
          </a:p>
        </p:txBody>
      </p:sp>
    </p:spTree>
    <p:extLst>
      <p:ext uri="{BB962C8B-B14F-4D97-AF65-F5344CB8AC3E}">
        <p14:creationId xmlns:p14="http://schemas.microsoft.com/office/powerpoint/2010/main" val="2708690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AD7DFEDC-9501-2C95-9633-11861B892AD5}"/>
              </a:ext>
            </a:extLst>
          </p:cNvPr>
          <p:cNvPicPr>
            <a:picLocks noChangeAspect="1"/>
          </p:cNvPicPr>
          <p:nvPr/>
        </p:nvPicPr>
        <p:blipFill>
          <a:blip r:embed="rId3"/>
          <a:srcRect b="64316"/>
          <a:stretch>
            <a:fillRect/>
          </a:stretch>
        </p:blipFill>
        <p:spPr>
          <a:xfrm>
            <a:off x="1013254" y="1290055"/>
            <a:ext cx="9275805" cy="2337882"/>
          </a:xfrm>
          <a:prstGeom prst="rect">
            <a:avLst/>
          </a:prstGeom>
        </p:spPr>
      </p:pic>
      <p:pic>
        <p:nvPicPr>
          <p:cNvPr id="7" name="Grafik 6">
            <a:extLst>
              <a:ext uri="{FF2B5EF4-FFF2-40B4-BE49-F238E27FC236}">
                <a16:creationId xmlns:a16="http://schemas.microsoft.com/office/drawing/2014/main" id="{CF417CAE-A28F-ABD1-6683-4694BB4C8474}"/>
              </a:ext>
            </a:extLst>
          </p:cNvPr>
          <p:cNvPicPr>
            <a:picLocks noChangeAspect="1"/>
          </p:cNvPicPr>
          <p:nvPr/>
        </p:nvPicPr>
        <p:blipFill>
          <a:blip r:embed="rId3"/>
          <a:srcRect t="63332"/>
          <a:stretch>
            <a:fillRect/>
          </a:stretch>
        </p:blipFill>
        <p:spPr>
          <a:xfrm>
            <a:off x="996779" y="3978875"/>
            <a:ext cx="9275805" cy="2402313"/>
          </a:xfrm>
          <a:prstGeom prst="rect">
            <a:avLst/>
          </a:prstGeom>
        </p:spPr>
      </p:pic>
      <p:sp>
        <p:nvSpPr>
          <p:cNvPr id="8" name="Textfeld 7">
            <a:extLst>
              <a:ext uri="{FF2B5EF4-FFF2-40B4-BE49-F238E27FC236}">
                <a16:creationId xmlns:a16="http://schemas.microsoft.com/office/drawing/2014/main" id="{14B5FC96-8252-FA3E-7256-2E1D5163A6C5}"/>
              </a:ext>
            </a:extLst>
          </p:cNvPr>
          <p:cNvSpPr txBox="1"/>
          <p:nvPr/>
        </p:nvSpPr>
        <p:spPr>
          <a:xfrm>
            <a:off x="1013254" y="406700"/>
            <a:ext cx="7817708" cy="707886"/>
          </a:xfrm>
          <a:prstGeom prst="rect">
            <a:avLst/>
          </a:prstGeom>
          <a:noFill/>
        </p:spPr>
        <p:txBody>
          <a:bodyPr wrap="square" rtlCol="0">
            <a:spAutoFit/>
          </a:bodyPr>
          <a:lstStyle/>
          <a:p>
            <a:r>
              <a:rPr lang="de-DE" sz="4000" b="1" dirty="0">
                <a:solidFill>
                  <a:schemeClr val="accent3"/>
                </a:solidFill>
              </a:rPr>
              <a:t>Aussagen von Kindern I (S. 166 f.):</a:t>
            </a:r>
          </a:p>
        </p:txBody>
      </p:sp>
      <p:sp>
        <p:nvSpPr>
          <p:cNvPr id="2" name="Rechteck 1">
            <a:extLst>
              <a:ext uri="{FF2B5EF4-FFF2-40B4-BE49-F238E27FC236}">
                <a16:creationId xmlns:a16="http://schemas.microsoft.com/office/drawing/2014/main" id="{82486C17-FBD3-C775-5910-049A9F1EFB20}"/>
              </a:ext>
            </a:extLst>
          </p:cNvPr>
          <p:cNvSpPr/>
          <p:nvPr/>
        </p:nvSpPr>
        <p:spPr>
          <a:xfrm>
            <a:off x="11798710" y="0"/>
            <a:ext cx="393290" cy="2758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spTree>
    <p:extLst>
      <p:ext uri="{BB962C8B-B14F-4D97-AF65-F5344CB8AC3E}">
        <p14:creationId xmlns:p14="http://schemas.microsoft.com/office/powerpoint/2010/main" val="3828171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14B5FC96-8252-FA3E-7256-2E1D5163A6C5}"/>
              </a:ext>
            </a:extLst>
          </p:cNvPr>
          <p:cNvSpPr txBox="1"/>
          <p:nvPr/>
        </p:nvSpPr>
        <p:spPr>
          <a:xfrm>
            <a:off x="987264" y="322105"/>
            <a:ext cx="7817708" cy="707886"/>
          </a:xfrm>
          <a:prstGeom prst="rect">
            <a:avLst/>
          </a:prstGeom>
          <a:noFill/>
        </p:spPr>
        <p:txBody>
          <a:bodyPr wrap="square" rtlCol="0">
            <a:spAutoFit/>
          </a:bodyPr>
          <a:lstStyle/>
          <a:p>
            <a:r>
              <a:rPr lang="de-DE" sz="4000" b="1" dirty="0">
                <a:solidFill>
                  <a:schemeClr val="accent3"/>
                </a:solidFill>
              </a:rPr>
              <a:t>Aussagen von Kindern II (S. 166 f.):</a:t>
            </a:r>
          </a:p>
        </p:txBody>
      </p:sp>
      <p:pic>
        <p:nvPicPr>
          <p:cNvPr id="5" name="Grafik 4">
            <a:extLst>
              <a:ext uri="{FF2B5EF4-FFF2-40B4-BE49-F238E27FC236}">
                <a16:creationId xmlns:a16="http://schemas.microsoft.com/office/drawing/2014/main" id="{84173E1C-C2F9-0C06-A349-17631133778D}"/>
              </a:ext>
            </a:extLst>
          </p:cNvPr>
          <p:cNvPicPr>
            <a:picLocks noChangeAspect="1"/>
          </p:cNvPicPr>
          <p:nvPr/>
        </p:nvPicPr>
        <p:blipFill>
          <a:blip r:embed="rId3"/>
          <a:stretch>
            <a:fillRect/>
          </a:stretch>
        </p:blipFill>
        <p:spPr>
          <a:xfrm>
            <a:off x="1308964" y="1240541"/>
            <a:ext cx="9408655" cy="1881731"/>
          </a:xfrm>
          <a:prstGeom prst="rect">
            <a:avLst/>
          </a:prstGeom>
        </p:spPr>
      </p:pic>
      <p:pic>
        <p:nvPicPr>
          <p:cNvPr id="10" name="Grafik 9">
            <a:extLst>
              <a:ext uri="{FF2B5EF4-FFF2-40B4-BE49-F238E27FC236}">
                <a16:creationId xmlns:a16="http://schemas.microsoft.com/office/drawing/2014/main" id="{DF87F95F-B8EC-A73A-33BD-469F3D7688E1}"/>
              </a:ext>
            </a:extLst>
          </p:cNvPr>
          <p:cNvPicPr>
            <a:picLocks noChangeAspect="1"/>
          </p:cNvPicPr>
          <p:nvPr/>
        </p:nvPicPr>
        <p:blipFill>
          <a:blip r:embed="rId4"/>
          <a:stretch>
            <a:fillRect/>
          </a:stretch>
        </p:blipFill>
        <p:spPr>
          <a:xfrm>
            <a:off x="1425146" y="3335077"/>
            <a:ext cx="9707142" cy="2857196"/>
          </a:xfrm>
          <a:prstGeom prst="rect">
            <a:avLst/>
          </a:prstGeom>
        </p:spPr>
      </p:pic>
      <p:sp>
        <p:nvSpPr>
          <p:cNvPr id="2" name="Rechteck 1">
            <a:extLst>
              <a:ext uri="{FF2B5EF4-FFF2-40B4-BE49-F238E27FC236}">
                <a16:creationId xmlns:a16="http://schemas.microsoft.com/office/drawing/2014/main" id="{25F41A35-0C76-F84D-3A42-F3B83B61B369}"/>
              </a:ext>
            </a:extLst>
          </p:cNvPr>
          <p:cNvSpPr/>
          <p:nvPr/>
        </p:nvSpPr>
        <p:spPr>
          <a:xfrm>
            <a:off x="11798710" y="0"/>
            <a:ext cx="393290" cy="2758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spTree>
    <p:extLst>
      <p:ext uri="{BB962C8B-B14F-4D97-AF65-F5344CB8AC3E}">
        <p14:creationId xmlns:p14="http://schemas.microsoft.com/office/powerpoint/2010/main" val="2821675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3C820EF-46C0-65A5-9BDE-13DCA3BF6ED9}"/>
              </a:ext>
            </a:extLst>
          </p:cNvPr>
          <p:cNvPicPr>
            <a:picLocks noChangeAspect="1"/>
          </p:cNvPicPr>
          <p:nvPr/>
        </p:nvPicPr>
        <p:blipFill>
          <a:blip r:embed="rId3"/>
          <a:srcRect t="4941"/>
          <a:stretch>
            <a:fillRect/>
          </a:stretch>
        </p:blipFill>
        <p:spPr>
          <a:xfrm>
            <a:off x="90616" y="164757"/>
            <a:ext cx="10824518" cy="6017470"/>
          </a:xfrm>
          <a:prstGeom prst="rect">
            <a:avLst/>
          </a:prstGeom>
        </p:spPr>
      </p:pic>
      <p:sp>
        <p:nvSpPr>
          <p:cNvPr id="2" name="Textfeld 1">
            <a:extLst>
              <a:ext uri="{FF2B5EF4-FFF2-40B4-BE49-F238E27FC236}">
                <a16:creationId xmlns:a16="http://schemas.microsoft.com/office/drawing/2014/main" id="{086E6268-77D0-FFE7-AF21-60649E2ADBB9}"/>
              </a:ext>
            </a:extLst>
          </p:cNvPr>
          <p:cNvSpPr txBox="1"/>
          <p:nvPr/>
        </p:nvSpPr>
        <p:spPr>
          <a:xfrm>
            <a:off x="3739978" y="273488"/>
            <a:ext cx="1079157" cy="369332"/>
          </a:xfrm>
          <a:prstGeom prst="rect">
            <a:avLst/>
          </a:prstGeom>
          <a:noFill/>
        </p:spPr>
        <p:txBody>
          <a:bodyPr wrap="square" rtlCol="0">
            <a:spAutoFit/>
          </a:bodyPr>
          <a:lstStyle/>
          <a:p>
            <a:r>
              <a:rPr lang="de-DE" dirty="0"/>
              <a:t>S. 168</a:t>
            </a:r>
          </a:p>
        </p:txBody>
      </p:sp>
      <p:sp>
        <p:nvSpPr>
          <p:cNvPr id="4" name="Rechteck 3">
            <a:extLst>
              <a:ext uri="{FF2B5EF4-FFF2-40B4-BE49-F238E27FC236}">
                <a16:creationId xmlns:a16="http://schemas.microsoft.com/office/drawing/2014/main" id="{3ED819AC-43C1-7C0B-2AC2-EF209FC8516D}"/>
              </a:ext>
            </a:extLst>
          </p:cNvPr>
          <p:cNvSpPr/>
          <p:nvPr/>
        </p:nvSpPr>
        <p:spPr>
          <a:xfrm>
            <a:off x="11798710" y="0"/>
            <a:ext cx="393290" cy="2758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spTree>
    <p:extLst>
      <p:ext uri="{BB962C8B-B14F-4D97-AF65-F5344CB8AC3E}">
        <p14:creationId xmlns:p14="http://schemas.microsoft.com/office/powerpoint/2010/main" val="3585452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199" y="365126"/>
            <a:ext cx="10328031" cy="837508"/>
          </a:xfrm>
        </p:spPr>
        <p:txBody>
          <a:bodyPr>
            <a:noAutofit/>
          </a:bodyPr>
          <a:lstStyle/>
          <a:p>
            <a:r>
              <a:rPr lang="de-DE" sz="4000" b="1" dirty="0">
                <a:solidFill>
                  <a:schemeClr val="accent3"/>
                </a:solidFill>
                <a:latin typeface="Calibri" charset="0"/>
                <a:ea typeface="Calibri" charset="0"/>
                <a:cs typeface="Calibri" charset="0"/>
              </a:rPr>
              <a:t>Verknüpfung mit Bildungsbereichen: Ideen</a:t>
            </a:r>
            <a:br>
              <a:rPr lang="de-DE" sz="4000" b="1" dirty="0">
                <a:solidFill>
                  <a:schemeClr val="accent3"/>
                </a:solidFill>
                <a:latin typeface="Calibri" charset="0"/>
                <a:ea typeface="Calibri" charset="0"/>
                <a:cs typeface="Calibri" charset="0"/>
              </a:rPr>
            </a:br>
            <a:r>
              <a:rPr lang="de-DE" sz="4000" b="1" dirty="0">
                <a:solidFill>
                  <a:schemeClr val="accent3"/>
                </a:solidFill>
                <a:latin typeface="Calibri" charset="0"/>
                <a:ea typeface="Calibri" charset="0"/>
                <a:cs typeface="Calibri" charset="0"/>
              </a:rPr>
              <a:t>(S. 169) </a:t>
            </a: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539565"/>
            <a:ext cx="10960510" cy="4865076"/>
          </a:xfrm>
        </p:spPr>
        <p:txBody>
          <a:bodyPr>
            <a:normAutofit/>
          </a:bodyPr>
          <a:lstStyle/>
          <a:p>
            <a:pPr marL="457200" indent="-457200">
              <a:buFont typeface="Arial" panose="020B0604020202020204" pitchFamily="34" charset="0"/>
              <a:buChar char="•"/>
            </a:pPr>
            <a:r>
              <a:rPr lang="de-DE" sz="3200" b="1" dirty="0">
                <a:solidFill>
                  <a:srgbClr val="00B0F0"/>
                </a:solidFill>
              </a:rPr>
              <a:t>Sprache und Kommunikation</a:t>
            </a:r>
            <a:br>
              <a:rPr lang="de-DE" sz="3200" b="1" dirty="0">
                <a:solidFill>
                  <a:srgbClr val="00B0F0"/>
                </a:solidFill>
              </a:rPr>
            </a:br>
            <a:r>
              <a:rPr lang="de-DE" sz="2400" dirty="0"/>
              <a:t>Sortieren: Ober- und Unterbegriffe verwenden</a:t>
            </a:r>
            <a:br>
              <a:rPr lang="de-DE" sz="2400" dirty="0"/>
            </a:br>
            <a:r>
              <a:rPr lang="de-DE" sz="2400" dirty="0"/>
              <a:t>Symbole, Schrift an Kisten und Regalen</a:t>
            </a:r>
            <a:br>
              <a:rPr lang="de-DE" sz="2400" dirty="0"/>
            </a:br>
            <a:r>
              <a:rPr lang="de-DE" sz="2400" dirty="0"/>
              <a:t>Um Hilfe bitten, fragen</a:t>
            </a:r>
            <a:br>
              <a:rPr lang="de-DE" sz="2400" dirty="0"/>
            </a:br>
            <a:r>
              <a:rPr lang="de-DE" sz="2400" dirty="0"/>
              <a:t>Eigenschaften: Sucht blaue Dinge</a:t>
            </a:r>
            <a:endParaRPr lang="de-DE" sz="3200" b="1" dirty="0">
              <a:solidFill>
                <a:srgbClr val="00B0F0"/>
              </a:solidFill>
            </a:endParaRPr>
          </a:p>
          <a:p>
            <a:pPr marL="457200" indent="-457200">
              <a:buFont typeface="Arial" panose="020B0604020202020204" pitchFamily="34" charset="0"/>
              <a:buChar char="•"/>
            </a:pPr>
            <a:r>
              <a:rPr lang="de-DE" sz="3200" b="1" dirty="0">
                <a:solidFill>
                  <a:srgbClr val="00B0F0"/>
                </a:solidFill>
              </a:rPr>
              <a:t>Mathematik</a:t>
            </a:r>
            <a:br>
              <a:rPr lang="de-DE" sz="3200" dirty="0"/>
            </a:br>
            <a:r>
              <a:rPr lang="de-DE" sz="2400" dirty="0"/>
              <a:t>Was passt in die Kiste? (Volumen)</a:t>
            </a:r>
            <a:br>
              <a:rPr lang="de-DE" sz="2400" dirty="0"/>
            </a:br>
            <a:r>
              <a:rPr lang="de-DE" sz="2400" dirty="0"/>
              <a:t>Zeit stoppen</a:t>
            </a:r>
            <a:br>
              <a:rPr lang="de-DE" sz="2400" dirty="0"/>
            </a:br>
            <a:r>
              <a:rPr lang="de-DE" sz="2400" dirty="0"/>
              <a:t>Nach Eigenschaften sortieren</a:t>
            </a:r>
            <a:endParaRPr lang="de-DE" sz="3200" b="1" dirty="0">
              <a:solidFill>
                <a:srgbClr val="00B0F0"/>
              </a:solidFill>
            </a:endParaRPr>
          </a:p>
          <a:p>
            <a:pPr marL="457200" indent="-457200">
              <a:buFont typeface="Arial" panose="020B0604020202020204" pitchFamily="34" charset="0"/>
              <a:buChar char="•"/>
            </a:pPr>
            <a:r>
              <a:rPr lang="de-DE" sz="3200" b="1" dirty="0">
                <a:solidFill>
                  <a:srgbClr val="00B0F0"/>
                </a:solidFill>
              </a:rPr>
              <a:t>Bewegung und Sport</a:t>
            </a:r>
            <a:br>
              <a:rPr lang="de-DE" sz="3200" b="1" dirty="0">
                <a:solidFill>
                  <a:srgbClr val="00B0F0"/>
                </a:solidFill>
              </a:rPr>
            </a:br>
            <a:r>
              <a:rPr lang="de-DE" sz="2400" dirty="0"/>
              <a:t>Balancieren, mit den Füßen aufräumen, nicht den Boden berühren etc.</a:t>
            </a:r>
            <a:endParaRPr lang="de-DE" sz="3200" dirty="0"/>
          </a:p>
          <a:p>
            <a:endParaRPr lang="de-DE" sz="3200" b="1" dirty="0">
              <a:solidFill>
                <a:srgbClr val="00B0F0"/>
              </a:solidFill>
            </a:endParaRPr>
          </a:p>
        </p:txBody>
      </p:sp>
      <p:sp>
        <p:nvSpPr>
          <p:cNvPr id="6" name="Rechteck 5"/>
          <p:cNvSpPr/>
          <p:nvPr/>
        </p:nvSpPr>
        <p:spPr>
          <a:xfrm>
            <a:off x="11798710" y="0"/>
            <a:ext cx="393290" cy="2758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28433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E3580C34-1D7E-464B-946C-7A2EE5AD0EFB}"/>
              </a:ext>
            </a:extLst>
          </p:cNvPr>
          <p:cNvPicPr>
            <a:picLocks noChangeAspect="1"/>
          </p:cNvPicPr>
          <p:nvPr/>
        </p:nvPicPr>
        <p:blipFill>
          <a:blip r:embed="rId3"/>
          <a:stretch>
            <a:fillRect/>
          </a:stretch>
        </p:blipFill>
        <p:spPr>
          <a:xfrm>
            <a:off x="6640816" y="281264"/>
            <a:ext cx="3588812" cy="5987190"/>
          </a:xfrm>
          <a:prstGeom prst="rect">
            <a:avLst/>
          </a:prstGeom>
        </p:spPr>
      </p:pic>
      <p:sp>
        <p:nvSpPr>
          <p:cNvPr id="2" name="Titel 1">
            <a:extLst>
              <a:ext uri="{FF2B5EF4-FFF2-40B4-BE49-F238E27FC236}">
                <a16:creationId xmlns:a16="http://schemas.microsoft.com/office/drawing/2014/main" id="{482DA8B1-1233-FB4D-8676-A628B943BDEA}"/>
              </a:ext>
            </a:extLst>
          </p:cNvPr>
          <p:cNvSpPr>
            <a:spLocks noGrp="1"/>
          </p:cNvSpPr>
          <p:nvPr>
            <p:ph type="title"/>
          </p:nvPr>
        </p:nvSpPr>
        <p:spPr>
          <a:xfrm>
            <a:off x="838200" y="2658"/>
            <a:ext cx="10515600" cy="1325563"/>
          </a:xfrm>
        </p:spPr>
        <p:txBody>
          <a:bodyPr>
            <a:normAutofit/>
          </a:bodyPr>
          <a:lstStyle/>
          <a:p>
            <a:r>
              <a:rPr lang="de-DE" sz="4000" b="1" dirty="0">
                <a:latin typeface="Calibri" charset="0"/>
                <a:ea typeface="Calibri" charset="0"/>
                <a:cs typeface="Calibri" charset="0"/>
              </a:rPr>
              <a:t>Bildungsbereiche</a:t>
            </a:r>
          </a:p>
        </p:txBody>
      </p:sp>
      <p:sp>
        <p:nvSpPr>
          <p:cNvPr id="3" name="Inhaltsplatzhalter 2">
            <a:extLst>
              <a:ext uri="{FF2B5EF4-FFF2-40B4-BE49-F238E27FC236}">
                <a16:creationId xmlns:a16="http://schemas.microsoft.com/office/drawing/2014/main" id="{9E2ED86E-BF7E-C040-9AA3-A3FF8AC52ECA}"/>
              </a:ext>
            </a:extLst>
          </p:cNvPr>
          <p:cNvSpPr>
            <a:spLocks noGrp="1"/>
          </p:cNvSpPr>
          <p:nvPr>
            <p:ph idx="1"/>
          </p:nvPr>
        </p:nvSpPr>
        <p:spPr>
          <a:xfrm>
            <a:off x="838200" y="1825625"/>
            <a:ext cx="10877550" cy="4667250"/>
          </a:xfrm>
        </p:spPr>
        <p:txBody>
          <a:bodyPr>
            <a:normAutofit/>
          </a:bodyPr>
          <a:lstStyle/>
          <a:p>
            <a:pPr lvl="0"/>
            <a:endParaRPr lang="de-DE" sz="3200" dirty="0"/>
          </a:p>
          <a:p>
            <a:endParaRPr lang="de-DE" sz="3200" b="1" dirty="0"/>
          </a:p>
        </p:txBody>
      </p:sp>
      <p:sp>
        <p:nvSpPr>
          <p:cNvPr id="12" name="Rechteck 11">
            <a:extLst>
              <a:ext uri="{FF2B5EF4-FFF2-40B4-BE49-F238E27FC236}">
                <a16:creationId xmlns:a16="http://schemas.microsoft.com/office/drawing/2014/main" id="{DA987FC2-F5C5-4964-84ED-D6D232421C13}"/>
              </a:ext>
            </a:extLst>
          </p:cNvPr>
          <p:cNvSpPr/>
          <p:nvPr/>
        </p:nvSpPr>
        <p:spPr>
          <a:xfrm>
            <a:off x="6640816" y="866775"/>
            <a:ext cx="2007884" cy="4667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a:extLst>
              <a:ext uri="{FF2B5EF4-FFF2-40B4-BE49-F238E27FC236}">
                <a16:creationId xmlns:a16="http://schemas.microsoft.com/office/drawing/2014/main" id="{5CC33954-82E2-4F71-7D0D-8AF8F90A7240}"/>
              </a:ext>
            </a:extLst>
          </p:cNvPr>
          <p:cNvSpPr/>
          <p:nvPr/>
        </p:nvSpPr>
        <p:spPr>
          <a:xfrm>
            <a:off x="6705600" y="170570"/>
            <a:ext cx="3319849" cy="584887"/>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E2A7C616-8D07-9F87-B891-3E53D7E46BAB}"/>
              </a:ext>
            </a:extLst>
          </p:cNvPr>
          <p:cNvPicPr>
            <a:picLocks noChangeAspect="1"/>
          </p:cNvPicPr>
          <p:nvPr/>
        </p:nvPicPr>
        <p:blipFill>
          <a:blip r:embed="rId4"/>
          <a:stretch>
            <a:fillRect/>
          </a:stretch>
        </p:blipFill>
        <p:spPr>
          <a:xfrm>
            <a:off x="766119" y="1124388"/>
            <a:ext cx="4667028" cy="5144066"/>
          </a:xfrm>
          <a:prstGeom prst="rect">
            <a:avLst/>
          </a:prstGeom>
        </p:spPr>
      </p:pic>
      <p:sp>
        <p:nvSpPr>
          <p:cNvPr id="6" name="Textfeld 5">
            <a:extLst>
              <a:ext uri="{FF2B5EF4-FFF2-40B4-BE49-F238E27FC236}">
                <a16:creationId xmlns:a16="http://schemas.microsoft.com/office/drawing/2014/main" id="{851CD1A2-C309-B0DE-4FAC-588269B8CFDC}"/>
              </a:ext>
            </a:extLst>
          </p:cNvPr>
          <p:cNvSpPr txBox="1"/>
          <p:nvPr/>
        </p:nvSpPr>
        <p:spPr>
          <a:xfrm>
            <a:off x="766119" y="6282500"/>
            <a:ext cx="4120166" cy="230832"/>
          </a:xfrm>
          <a:prstGeom prst="rect">
            <a:avLst/>
          </a:prstGeom>
          <a:noFill/>
        </p:spPr>
        <p:txBody>
          <a:bodyPr wrap="square" rtlCol="0">
            <a:spAutoFit/>
          </a:bodyPr>
          <a:lstStyle/>
          <a:p>
            <a:r>
              <a:rPr lang="de-DE" sz="900" dirty="0"/>
              <a:t>Brandenburger Bildungsplan, S. 222, Team Menschenskinder</a:t>
            </a:r>
          </a:p>
        </p:txBody>
      </p:sp>
    </p:spTree>
    <p:extLst>
      <p:ext uri="{BB962C8B-B14F-4D97-AF65-F5344CB8AC3E}">
        <p14:creationId xmlns:p14="http://schemas.microsoft.com/office/powerpoint/2010/main" val="2922579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BDD48-3116-979D-D82C-3EDB4A111B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0AB2BD0-7118-AE45-B677-EB564EE32AF2}"/>
              </a:ext>
            </a:extLst>
          </p:cNvPr>
          <p:cNvSpPr>
            <a:spLocks noGrp="1"/>
          </p:cNvSpPr>
          <p:nvPr>
            <p:ph type="title"/>
          </p:nvPr>
        </p:nvSpPr>
        <p:spPr>
          <a:xfrm>
            <a:off x="772297" y="967617"/>
            <a:ext cx="9403080" cy="823205"/>
          </a:xfrm>
        </p:spPr>
        <p:txBody>
          <a:bodyPr>
            <a:normAutofit fontScale="90000"/>
          </a:bodyPr>
          <a:lstStyle/>
          <a:p>
            <a:r>
              <a:rPr lang="de-DE" b="1" dirty="0">
                <a:solidFill>
                  <a:schemeClr val="accent4"/>
                </a:solidFill>
                <a:latin typeface="Calibri" charset="0"/>
                <a:ea typeface="Calibri" charset="0"/>
                <a:cs typeface="Calibri" charset="0"/>
              </a:rPr>
              <a:t>7.1 Sprache und Kommunikation</a:t>
            </a:r>
            <a:br>
              <a:rPr lang="de-DE" sz="4000" b="1" dirty="0">
                <a:solidFill>
                  <a:schemeClr val="accent4"/>
                </a:solidFill>
                <a:latin typeface="Calibri" charset="0"/>
                <a:ea typeface="Calibri" charset="0"/>
                <a:cs typeface="Calibri" charset="0"/>
              </a:rPr>
            </a:br>
            <a:br>
              <a:rPr kumimoji="0" lang="de-DE" sz="3100" b="0" i="0" u="none" strike="noStrike" kern="1200" cap="none" spc="0" normalizeH="0" baseline="0" noProof="0" dirty="0">
                <a:ln>
                  <a:noFill/>
                </a:ln>
                <a:solidFill>
                  <a:schemeClr val="accent4"/>
                </a:solidFill>
                <a:effectLst/>
                <a:uLnTx/>
                <a:uFillTx/>
                <a:latin typeface="Calibri" panose="020F0502020204030204"/>
                <a:ea typeface="+mn-ea"/>
                <a:cs typeface="+mn-cs"/>
              </a:rPr>
            </a:br>
            <a:br>
              <a:rPr kumimoji="0" lang="de-DE" sz="3100" b="0" i="0" u="none" strike="noStrike" kern="1200" cap="none" spc="0" normalizeH="0" baseline="0" noProof="0" dirty="0">
                <a:ln>
                  <a:noFill/>
                </a:ln>
                <a:solidFill>
                  <a:schemeClr val="accent4"/>
                </a:solidFill>
                <a:effectLst/>
                <a:uLnTx/>
                <a:uFillTx/>
                <a:latin typeface="Calibri" panose="020F0502020204030204"/>
                <a:ea typeface="+mn-ea"/>
                <a:cs typeface="+mn-cs"/>
              </a:rPr>
            </a:br>
            <a:endParaRPr lang="de-DE" dirty="0">
              <a:solidFill>
                <a:schemeClr val="accent4"/>
              </a:solidFill>
            </a:endParaRPr>
          </a:p>
        </p:txBody>
      </p:sp>
      <p:sp>
        <p:nvSpPr>
          <p:cNvPr id="5" name="Rechteck 4">
            <a:extLst>
              <a:ext uri="{FF2B5EF4-FFF2-40B4-BE49-F238E27FC236}">
                <a16:creationId xmlns:a16="http://schemas.microsoft.com/office/drawing/2014/main" id="{BC0A6C19-2975-E20C-79A6-680F559846D9}"/>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4"/>
              </a:solidFill>
            </a:endParaRPr>
          </a:p>
        </p:txBody>
      </p:sp>
      <p:sp>
        <p:nvSpPr>
          <p:cNvPr id="3" name="Textfeld 2">
            <a:extLst>
              <a:ext uri="{FF2B5EF4-FFF2-40B4-BE49-F238E27FC236}">
                <a16:creationId xmlns:a16="http://schemas.microsoft.com/office/drawing/2014/main" id="{D1698D1E-A56A-F15A-D5FB-B096CD3F227A}"/>
              </a:ext>
            </a:extLst>
          </p:cNvPr>
          <p:cNvSpPr txBox="1"/>
          <p:nvPr/>
        </p:nvSpPr>
        <p:spPr>
          <a:xfrm>
            <a:off x="2028155" y="2431149"/>
            <a:ext cx="7857251" cy="1723549"/>
          </a:xfrm>
          <a:prstGeom prst="rect">
            <a:avLst/>
          </a:prstGeom>
          <a:noFill/>
        </p:spPr>
        <p:txBody>
          <a:bodyPr wrap="square" rtlCol="0">
            <a:spAutoFit/>
          </a:bodyPr>
          <a:lstStyle/>
          <a:p>
            <a:r>
              <a:rPr lang="de-DE" sz="4400" b="1" dirty="0">
                <a:solidFill>
                  <a:schemeClr val="accent4"/>
                </a:solidFill>
              </a:rPr>
              <a:t>Wozu brauchen und nutzen</a:t>
            </a:r>
          </a:p>
          <a:p>
            <a:r>
              <a:rPr lang="de-DE" sz="4400" b="1" dirty="0">
                <a:solidFill>
                  <a:schemeClr val="accent4"/>
                </a:solidFill>
              </a:rPr>
              <a:t>Menschen die Sprache?</a:t>
            </a:r>
            <a:endParaRPr lang="de-DE" sz="4400" dirty="0"/>
          </a:p>
          <a:p>
            <a:endParaRPr lang="de-DE" dirty="0"/>
          </a:p>
        </p:txBody>
      </p:sp>
    </p:spTree>
    <p:extLst>
      <p:ext uri="{BB962C8B-B14F-4D97-AF65-F5344CB8AC3E}">
        <p14:creationId xmlns:p14="http://schemas.microsoft.com/office/powerpoint/2010/main" val="3666300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57CE5-A87A-6B66-398A-7776C07A440A}"/>
            </a:ext>
          </a:extLst>
        </p:cNvPr>
        <p:cNvGrpSpPr/>
        <p:nvPr/>
      </p:nvGrpSpPr>
      <p:grpSpPr>
        <a:xfrm>
          <a:off x="0" y="0"/>
          <a:ext cx="0" cy="0"/>
          <a:chOff x="0" y="0"/>
          <a:chExt cx="0" cy="0"/>
        </a:xfrm>
      </p:grpSpPr>
      <p:pic>
        <p:nvPicPr>
          <p:cNvPr id="7" name="Google Shape;942;p129">
            <a:extLst>
              <a:ext uri="{FF2B5EF4-FFF2-40B4-BE49-F238E27FC236}">
                <a16:creationId xmlns:a16="http://schemas.microsoft.com/office/drawing/2014/main" id="{7BF31A5A-A75D-74EE-D312-6A7BA808E6E7}"/>
              </a:ext>
            </a:extLst>
          </p:cNvPr>
          <p:cNvPicPr preferRelativeResize="0"/>
          <p:nvPr/>
        </p:nvPicPr>
        <p:blipFill>
          <a:blip r:embed="rId3">
            <a:alphaModFix/>
          </a:blip>
          <a:stretch>
            <a:fillRect/>
          </a:stretch>
        </p:blipFill>
        <p:spPr>
          <a:xfrm>
            <a:off x="6785856" y="967617"/>
            <a:ext cx="4527641" cy="3418703"/>
          </a:xfrm>
          <a:prstGeom prst="rect">
            <a:avLst/>
          </a:prstGeom>
          <a:noFill/>
          <a:ln>
            <a:noFill/>
          </a:ln>
        </p:spPr>
      </p:pic>
      <p:sp>
        <p:nvSpPr>
          <p:cNvPr id="2" name="Titel 1">
            <a:extLst>
              <a:ext uri="{FF2B5EF4-FFF2-40B4-BE49-F238E27FC236}">
                <a16:creationId xmlns:a16="http://schemas.microsoft.com/office/drawing/2014/main" id="{B96BFA8B-4110-596E-6254-D22FA0106E25}"/>
              </a:ext>
            </a:extLst>
          </p:cNvPr>
          <p:cNvSpPr>
            <a:spLocks noGrp="1"/>
          </p:cNvSpPr>
          <p:nvPr>
            <p:ph type="title"/>
          </p:nvPr>
        </p:nvSpPr>
        <p:spPr>
          <a:xfrm>
            <a:off x="772297" y="967617"/>
            <a:ext cx="9403080" cy="823205"/>
          </a:xfrm>
        </p:spPr>
        <p:txBody>
          <a:bodyPr>
            <a:normAutofit fontScale="90000"/>
          </a:bodyPr>
          <a:lstStyle/>
          <a:p>
            <a:r>
              <a:rPr lang="de-DE" b="1" dirty="0">
                <a:solidFill>
                  <a:schemeClr val="accent4"/>
                </a:solidFill>
                <a:latin typeface="Calibri" charset="0"/>
                <a:ea typeface="Calibri" charset="0"/>
                <a:cs typeface="Calibri" charset="0"/>
              </a:rPr>
              <a:t>7.1 Sprache und Kommunikation</a:t>
            </a:r>
            <a:br>
              <a:rPr lang="de-DE" sz="4000" b="1" dirty="0">
                <a:solidFill>
                  <a:schemeClr val="accent4"/>
                </a:solidFill>
                <a:latin typeface="Calibri" charset="0"/>
                <a:ea typeface="Calibri" charset="0"/>
                <a:cs typeface="Calibri" charset="0"/>
              </a:rPr>
            </a:br>
            <a:br>
              <a:rPr kumimoji="0" lang="de-DE" sz="3100" b="0" i="0" u="none" strike="noStrike" kern="1200" cap="none" spc="0" normalizeH="0" baseline="0" noProof="0" dirty="0">
                <a:ln>
                  <a:noFill/>
                </a:ln>
                <a:solidFill>
                  <a:schemeClr val="accent4"/>
                </a:solidFill>
                <a:effectLst/>
                <a:uLnTx/>
                <a:uFillTx/>
                <a:latin typeface="Calibri" panose="020F0502020204030204"/>
                <a:ea typeface="+mn-ea"/>
                <a:cs typeface="+mn-cs"/>
              </a:rPr>
            </a:br>
            <a:br>
              <a:rPr kumimoji="0" lang="de-DE" sz="3100" b="0" i="0" u="none" strike="noStrike" kern="1200" cap="none" spc="0" normalizeH="0" baseline="0" noProof="0" dirty="0">
                <a:ln>
                  <a:noFill/>
                </a:ln>
                <a:solidFill>
                  <a:schemeClr val="accent4"/>
                </a:solidFill>
                <a:effectLst/>
                <a:uLnTx/>
                <a:uFillTx/>
                <a:latin typeface="Calibri" panose="020F0502020204030204"/>
                <a:ea typeface="+mn-ea"/>
                <a:cs typeface="+mn-cs"/>
              </a:rPr>
            </a:br>
            <a:endParaRPr lang="de-DE" dirty="0">
              <a:solidFill>
                <a:schemeClr val="accent4"/>
              </a:solidFill>
            </a:endParaRPr>
          </a:p>
        </p:txBody>
      </p:sp>
      <p:sp>
        <p:nvSpPr>
          <p:cNvPr id="5" name="Rechteck 4">
            <a:extLst>
              <a:ext uri="{FF2B5EF4-FFF2-40B4-BE49-F238E27FC236}">
                <a16:creationId xmlns:a16="http://schemas.microsoft.com/office/drawing/2014/main" id="{AC8A006D-65EF-1B74-A292-37AB5A5ED148}"/>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4"/>
              </a:solidFill>
            </a:endParaRPr>
          </a:p>
        </p:txBody>
      </p:sp>
      <p:sp>
        <p:nvSpPr>
          <p:cNvPr id="3" name="Textfeld 2">
            <a:extLst>
              <a:ext uri="{FF2B5EF4-FFF2-40B4-BE49-F238E27FC236}">
                <a16:creationId xmlns:a16="http://schemas.microsoft.com/office/drawing/2014/main" id="{319041F0-12E2-B340-BC7C-BAE436B092EA}"/>
              </a:ext>
            </a:extLst>
          </p:cNvPr>
          <p:cNvSpPr txBox="1"/>
          <p:nvPr/>
        </p:nvSpPr>
        <p:spPr>
          <a:xfrm>
            <a:off x="446490" y="1008292"/>
            <a:ext cx="8491564" cy="5539978"/>
          </a:xfrm>
          <a:prstGeom prst="rect">
            <a:avLst/>
          </a:prstGeom>
          <a:noFill/>
        </p:spPr>
        <p:txBody>
          <a:bodyPr wrap="square" rtlCol="0">
            <a:spAutoFit/>
          </a:bodyPr>
          <a:lstStyle/>
          <a:p>
            <a:r>
              <a:rPr lang="de-DE" sz="2400" b="1" dirty="0">
                <a:solidFill>
                  <a:schemeClr val="accent4"/>
                </a:solidFill>
              </a:rPr>
              <a:t>Der Sinn von Sprache:</a:t>
            </a:r>
          </a:p>
          <a:p>
            <a:pPr marL="342900" indent="-342900">
              <a:buFont typeface="Arial" panose="020B0604020202020204" pitchFamily="34" charset="0"/>
              <a:buChar char="•"/>
            </a:pPr>
            <a:r>
              <a:rPr lang="de-DE" sz="2400" dirty="0"/>
              <a:t>Kontakt aufnehmen und </a:t>
            </a:r>
          </a:p>
          <a:p>
            <a:pPr marL="342900" indent="-342900">
              <a:buFont typeface="Arial" panose="020B0604020202020204" pitchFamily="34" charset="0"/>
              <a:buChar char="•"/>
            </a:pPr>
            <a:r>
              <a:rPr lang="de-DE" sz="2400" dirty="0"/>
              <a:t>kommunizieren</a:t>
            </a:r>
          </a:p>
          <a:p>
            <a:pPr marL="342900" indent="-342900">
              <a:buFont typeface="Arial" panose="020B0604020202020204" pitchFamily="34" charset="0"/>
              <a:buChar char="•"/>
            </a:pPr>
            <a:r>
              <a:rPr lang="de-DE" sz="2400" dirty="0"/>
              <a:t>Gedanken und Gefühle ausdrücken</a:t>
            </a:r>
          </a:p>
          <a:p>
            <a:pPr marL="342900" indent="-342900">
              <a:buFont typeface="Arial" panose="020B0604020202020204" pitchFamily="34" charset="0"/>
              <a:buChar char="•"/>
            </a:pPr>
            <a:r>
              <a:rPr lang="de-DE" sz="2400" dirty="0"/>
              <a:t>Denken</a:t>
            </a:r>
          </a:p>
          <a:p>
            <a:pPr marL="342900" indent="-342900">
              <a:buFont typeface="Arial" panose="020B0604020202020204" pitchFamily="34" charset="0"/>
              <a:buChar char="•"/>
            </a:pPr>
            <a:r>
              <a:rPr lang="de-DE" sz="2400" dirty="0"/>
              <a:t>Identität ausbilden</a:t>
            </a:r>
          </a:p>
          <a:p>
            <a:endParaRPr lang="de-DE" sz="2400" dirty="0"/>
          </a:p>
          <a:p>
            <a:r>
              <a:rPr lang="de-DE" sz="2400" b="1" dirty="0">
                <a:solidFill>
                  <a:schemeClr val="accent4"/>
                </a:solidFill>
              </a:rPr>
              <a:t>Mehrsprachigkeit/Basis: Die Muttersprache:</a:t>
            </a:r>
          </a:p>
          <a:p>
            <a:pPr marL="342900" indent="-342900">
              <a:buFont typeface="Arial" panose="020B0604020202020204" pitchFamily="34" charset="0"/>
              <a:buChar char="•"/>
            </a:pPr>
            <a:r>
              <a:rPr lang="de-DE" sz="2400" dirty="0"/>
              <a:t>Kinder haben ein Recht, all ihre Sprachen zu </a:t>
            </a:r>
            <a:br>
              <a:rPr lang="de-DE" sz="2400" dirty="0"/>
            </a:br>
            <a:r>
              <a:rPr lang="de-DE" sz="2400" dirty="0"/>
              <a:t>entwickeln und zu nutzen. </a:t>
            </a:r>
          </a:p>
          <a:p>
            <a:pPr marL="342900" indent="-342900">
              <a:buFont typeface="Arial" panose="020B0604020202020204" pitchFamily="34" charset="0"/>
              <a:buChar char="•"/>
            </a:pPr>
            <a:r>
              <a:rPr lang="de-DE" sz="2400" dirty="0"/>
              <a:t>Auch beim Erlernen der deutschen Sprache gilt es Familiensprachen wertzuschätzen:</a:t>
            </a:r>
            <a:br>
              <a:rPr lang="de-DE" sz="2400" dirty="0"/>
            </a:br>
            <a:r>
              <a:rPr lang="de-DE" sz="2400" dirty="0"/>
              <a:t>Zweitsprachen, Dialekte, Gebärdensprache, Formen unterstützter Kommunikation </a:t>
            </a:r>
          </a:p>
          <a:p>
            <a:endParaRPr lang="de-DE" dirty="0"/>
          </a:p>
        </p:txBody>
      </p:sp>
      <p:sp>
        <p:nvSpPr>
          <p:cNvPr id="8" name="Textfeld 7">
            <a:extLst>
              <a:ext uri="{FF2B5EF4-FFF2-40B4-BE49-F238E27FC236}">
                <a16:creationId xmlns:a16="http://schemas.microsoft.com/office/drawing/2014/main" id="{D7B397F3-14F1-1563-5F02-B5556FA45BF3}"/>
              </a:ext>
            </a:extLst>
          </p:cNvPr>
          <p:cNvSpPr txBox="1"/>
          <p:nvPr/>
        </p:nvSpPr>
        <p:spPr>
          <a:xfrm>
            <a:off x="9233619" y="4510355"/>
            <a:ext cx="2761736" cy="369332"/>
          </a:xfrm>
          <a:prstGeom prst="rect">
            <a:avLst/>
          </a:prstGeom>
          <a:noFill/>
        </p:spPr>
        <p:txBody>
          <a:bodyPr wrap="square" rtlCol="0">
            <a:spAutoFit/>
          </a:bodyPr>
          <a:lstStyle/>
          <a:p>
            <a:r>
              <a:rPr lang="de-DE" dirty="0"/>
              <a:t>© Natascha Welz</a:t>
            </a:r>
          </a:p>
        </p:txBody>
      </p:sp>
      <p:pic>
        <p:nvPicPr>
          <p:cNvPr id="6" name="Grafik 5">
            <a:extLst>
              <a:ext uri="{FF2B5EF4-FFF2-40B4-BE49-F238E27FC236}">
                <a16:creationId xmlns:a16="http://schemas.microsoft.com/office/drawing/2014/main" id="{36F587D9-D30D-C312-D14F-070BC9251B03}"/>
              </a:ext>
            </a:extLst>
          </p:cNvPr>
          <p:cNvPicPr>
            <a:picLocks noChangeAspect="1"/>
          </p:cNvPicPr>
          <p:nvPr/>
        </p:nvPicPr>
        <p:blipFill>
          <a:blip r:embed="rId4"/>
          <a:stretch>
            <a:fillRect/>
          </a:stretch>
        </p:blipFill>
        <p:spPr>
          <a:xfrm>
            <a:off x="10810479" y="3937754"/>
            <a:ext cx="685859" cy="510584"/>
          </a:xfrm>
          <a:prstGeom prst="rect">
            <a:avLst/>
          </a:prstGeom>
        </p:spPr>
      </p:pic>
    </p:spTree>
    <p:extLst>
      <p:ext uri="{BB962C8B-B14F-4D97-AF65-F5344CB8AC3E}">
        <p14:creationId xmlns:p14="http://schemas.microsoft.com/office/powerpoint/2010/main" val="1168844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9A039-82CB-596F-7C0C-CBA8BD3D72E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E6B2D7-4C11-61D7-E5A2-68A5C9A864AC}"/>
              </a:ext>
            </a:extLst>
          </p:cNvPr>
          <p:cNvSpPr>
            <a:spLocks noGrp="1"/>
          </p:cNvSpPr>
          <p:nvPr>
            <p:ph type="title"/>
          </p:nvPr>
        </p:nvSpPr>
        <p:spPr>
          <a:xfrm>
            <a:off x="772297" y="967617"/>
            <a:ext cx="9403080" cy="823205"/>
          </a:xfrm>
        </p:spPr>
        <p:txBody>
          <a:bodyPr>
            <a:normAutofit fontScale="90000"/>
          </a:bodyPr>
          <a:lstStyle/>
          <a:p>
            <a:r>
              <a:rPr lang="de-DE" b="1" dirty="0">
                <a:solidFill>
                  <a:schemeClr val="accent4"/>
                </a:solidFill>
                <a:latin typeface="Calibri" charset="0"/>
                <a:ea typeface="Calibri" charset="0"/>
                <a:cs typeface="Calibri" charset="0"/>
              </a:rPr>
              <a:t>Was Kinder lernen können (S. 213 f.)</a:t>
            </a:r>
            <a:br>
              <a:rPr lang="de-DE" b="1" dirty="0">
                <a:solidFill>
                  <a:schemeClr val="accent4"/>
                </a:solidFill>
                <a:latin typeface="Calibri" charset="0"/>
                <a:ea typeface="Calibri" charset="0"/>
                <a:cs typeface="Calibri" charset="0"/>
              </a:rPr>
            </a:br>
            <a:br>
              <a:rPr kumimoji="0" lang="de-DE" b="0" i="0" u="none" strike="noStrike" kern="1200" cap="none" spc="0" normalizeH="0" baseline="0" noProof="0" dirty="0">
                <a:ln>
                  <a:noFill/>
                </a:ln>
                <a:solidFill>
                  <a:schemeClr val="accent4"/>
                </a:solidFill>
                <a:effectLst/>
                <a:uLnTx/>
                <a:uFillTx/>
                <a:latin typeface="Calibri" panose="020F0502020204030204"/>
                <a:ea typeface="+mn-ea"/>
                <a:cs typeface="+mn-cs"/>
              </a:rPr>
            </a:br>
            <a:br>
              <a:rPr kumimoji="0" lang="de-DE" sz="3100" b="0" i="0" u="none" strike="noStrike" kern="1200" cap="none" spc="0" normalizeH="0" baseline="0" noProof="0" dirty="0">
                <a:ln>
                  <a:noFill/>
                </a:ln>
                <a:solidFill>
                  <a:schemeClr val="accent4"/>
                </a:solidFill>
                <a:effectLst/>
                <a:uLnTx/>
                <a:uFillTx/>
                <a:latin typeface="Calibri" panose="020F0502020204030204"/>
                <a:ea typeface="+mn-ea"/>
                <a:cs typeface="+mn-cs"/>
              </a:rPr>
            </a:br>
            <a:endParaRPr lang="de-DE" dirty="0">
              <a:solidFill>
                <a:schemeClr val="accent4"/>
              </a:solidFill>
            </a:endParaRPr>
          </a:p>
        </p:txBody>
      </p:sp>
      <p:sp>
        <p:nvSpPr>
          <p:cNvPr id="5" name="Rechteck 4">
            <a:extLst>
              <a:ext uri="{FF2B5EF4-FFF2-40B4-BE49-F238E27FC236}">
                <a16:creationId xmlns:a16="http://schemas.microsoft.com/office/drawing/2014/main" id="{57137B2B-2BCE-3BF3-D74C-FD4BEEFB41E2}"/>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4"/>
              </a:solidFill>
            </a:endParaRPr>
          </a:p>
        </p:txBody>
      </p:sp>
      <p:sp>
        <p:nvSpPr>
          <p:cNvPr id="3" name="Textfeld 2">
            <a:extLst>
              <a:ext uri="{FF2B5EF4-FFF2-40B4-BE49-F238E27FC236}">
                <a16:creationId xmlns:a16="http://schemas.microsoft.com/office/drawing/2014/main" id="{D260092A-CAB7-837D-0F05-C2995A24839F}"/>
              </a:ext>
            </a:extLst>
          </p:cNvPr>
          <p:cNvSpPr txBox="1"/>
          <p:nvPr/>
        </p:nvSpPr>
        <p:spPr>
          <a:xfrm>
            <a:off x="858382" y="1063669"/>
            <a:ext cx="8392710" cy="5632311"/>
          </a:xfrm>
          <a:prstGeom prst="rect">
            <a:avLst/>
          </a:prstGeom>
          <a:noFill/>
        </p:spPr>
        <p:txBody>
          <a:bodyPr wrap="square" rtlCol="0">
            <a:spAutoFit/>
          </a:bodyPr>
          <a:lstStyle/>
          <a:p>
            <a:r>
              <a:rPr lang="de-DE" sz="2000" b="1" dirty="0">
                <a:solidFill>
                  <a:schemeClr val="accent4"/>
                </a:solidFill>
              </a:rPr>
              <a:t>Funktionelle Sprachkompetenzen:</a:t>
            </a:r>
          </a:p>
          <a:p>
            <a:r>
              <a:rPr lang="de-DE" sz="2000" dirty="0"/>
              <a:t>Die Funktionen der Sprache ergeben sich aus ihrem Nutzen für die </a:t>
            </a:r>
            <a:br>
              <a:rPr lang="de-DE" sz="2000" dirty="0"/>
            </a:br>
            <a:r>
              <a:rPr lang="de-DE" sz="2000" dirty="0"/>
              <a:t>Bewältigung des alltäglichen Lebens.</a:t>
            </a:r>
          </a:p>
          <a:p>
            <a:endParaRPr lang="de-DE" sz="2000" dirty="0"/>
          </a:p>
          <a:p>
            <a:pPr marL="342900" indent="-342900">
              <a:buFont typeface="Arial" panose="020B0604020202020204" pitchFamily="34" charset="0"/>
              <a:buChar char="•"/>
            </a:pPr>
            <a:r>
              <a:rPr lang="de-DE" sz="2000" dirty="0"/>
              <a:t>Kontakt aufbauen,  soziale Herausforderungen meistern </a:t>
            </a:r>
            <a:br>
              <a:rPr lang="de-DE" sz="2000" dirty="0"/>
            </a:br>
            <a:r>
              <a:rPr lang="de-DE" sz="2000" b="1" dirty="0">
                <a:solidFill>
                  <a:schemeClr val="accent4"/>
                </a:solidFill>
              </a:rPr>
              <a:t>(soziale Sprachkompetenzen)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Bedürfnisse, Gefühle und Interessen ausdrücken, </a:t>
            </a:r>
            <a:br>
              <a:rPr lang="de-DE" sz="2000" dirty="0"/>
            </a:br>
            <a:r>
              <a:rPr lang="de-DE" sz="2000" dirty="0"/>
              <a:t>Bedürfnisse und Absichten anderer Menschen verstehen, </a:t>
            </a:r>
            <a:br>
              <a:rPr lang="de-DE" sz="2000" dirty="0"/>
            </a:br>
            <a:r>
              <a:rPr lang="de-DE" sz="2000" dirty="0"/>
              <a:t>unterschiedliche Perspektiven einnehmen </a:t>
            </a:r>
            <a:br>
              <a:rPr lang="de-DE" sz="2000" dirty="0"/>
            </a:br>
            <a:r>
              <a:rPr lang="de-DE" sz="2000" b="1" dirty="0">
                <a:solidFill>
                  <a:schemeClr val="accent4"/>
                </a:solidFill>
              </a:rPr>
              <a:t>(emotional-sprachliche Kompetenzen)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Wie nimmt mein Umfeld mich wahr? Wertschätzung der eigenen Person </a:t>
            </a:r>
            <a:r>
              <a:rPr lang="de-DE" sz="2000" b="1" dirty="0">
                <a:solidFill>
                  <a:schemeClr val="accent4"/>
                </a:solidFill>
              </a:rPr>
              <a:t>(Identitätsentwicklung)</a:t>
            </a:r>
            <a:r>
              <a:rPr lang="de-DE" sz="2000" dirty="0"/>
              <a:t> </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Die Welt verstehen, ordnen, reflektieren, analysieren, sich erinnern, Symbolfunktion von Sprache begreifen </a:t>
            </a:r>
            <a:br>
              <a:rPr lang="de-DE" sz="2000" dirty="0"/>
            </a:br>
            <a:r>
              <a:rPr lang="de-DE" sz="2000" b="1" dirty="0">
                <a:solidFill>
                  <a:schemeClr val="accent4"/>
                </a:solidFill>
              </a:rPr>
              <a:t>(kognitive Entwicklung)</a:t>
            </a:r>
            <a:endParaRPr lang="de-DE" b="1" dirty="0">
              <a:solidFill>
                <a:schemeClr val="accent4"/>
              </a:solidFill>
            </a:endParaRPr>
          </a:p>
        </p:txBody>
      </p:sp>
      <p:sp>
        <p:nvSpPr>
          <p:cNvPr id="6" name="Rechteck 5">
            <a:extLst>
              <a:ext uri="{FF2B5EF4-FFF2-40B4-BE49-F238E27FC236}">
                <a16:creationId xmlns:a16="http://schemas.microsoft.com/office/drawing/2014/main" id="{242120FB-332A-8B0C-29ED-8166B0BA17FD}"/>
              </a:ext>
            </a:extLst>
          </p:cNvPr>
          <p:cNvSpPr/>
          <p:nvPr/>
        </p:nvSpPr>
        <p:spPr>
          <a:xfrm>
            <a:off x="885649" y="1721707"/>
            <a:ext cx="3892413" cy="313155"/>
          </a:xfrm>
          <a:prstGeom prst="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solidFill>
                  <a:schemeClr val="accent4"/>
                </a:solidFill>
              </a:ln>
              <a:noFill/>
            </a:endParaRPr>
          </a:p>
        </p:txBody>
      </p:sp>
    </p:spTree>
    <p:extLst>
      <p:ext uri="{BB962C8B-B14F-4D97-AF65-F5344CB8AC3E}">
        <p14:creationId xmlns:p14="http://schemas.microsoft.com/office/powerpoint/2010/main" val="533496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91F83-C79C-92F7-2872-B36EBAFF90A2}"/>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048224A5-0F67-83B5-30CB-8EA9B846B132}"/>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4"/>
              </a:solidFill>
            </a:endParaRPr>
          </a:p>
        </p:txBody>
      </p:sp>
      <p:pic>
        <p:nvPicPr>
          <p:cNvPr id="9" name="Grafik 8">
            <a:extLst>
              <a:ext uri="{FF2B5EF4-FFF2-40B4-BE49-F238E27FC236}">
                <a16:creationId xmlns:a16="http://schemas.microsoft.com/office/drawing/2014/main" id="{DC34CD54-6DD4-3499-4650-6941457D5E73}"/>
              </a:ext>
            </a:extLst>
          </p:cNvPr>
          <p:cNvPicPr>
            <a:picLocks noChangeAspect="1"/>
          </p:cNvPicPr>
          <p:nvPr/>
        </p:nvPicPr>
        <p:blipFill>
          <a:blip r:embed="rId3"/>
          <a:srcRect t="9343" r="28146" b="38793"/>
          <a:stretch/>
        </p:blipFill>
        <p:spPr>
          <a:xfrm>
            <a:off x="393888" y="1094704"/>
            <a:ext cx="8892624" cy="5190186"/>
          </a:xfrm>
          <a:prstGeom prst="rect">
            <a:avLst/>
          </a:prstGeom>
        </p:spPr>
      </p:pic>
      <p:sp>
        <p:nvSpPr>
          <p:cNvPr id="2" name="Textfeld 1">
            <a:extLst>
              <a:ext uri="{FF2B5EF4-FFF2-40B4-BE49-F238E27FC236}">
                <a16:creationId xmlns:a16="http://schemas.microsoft.com/office/drawing/2014/main" id="{BAAFA943-7FA4-6B25-DB1A-2CC937BEF3E7}"/>
              </a:ext>
            </a:extLst>
          </p:cNvPr>
          <p:cNvSpPr txBox="1"/>
          <p:nvPr/>
        </p:nvSpPr>
        <p:spPr>
          <a:xfrm>
            <a:off x="749243" y="386818"/>
            <a:ext cx="8181914" cy="707886"/>
          </a:xfrm>
          <a:prstGeom prst="rect">
            <a:avLst/>
          </a:prstGeom>
          <a:noFill/>
        </p:spPr>
        <p:txBody>
          <a:bodyPr wrap="square" rtlCol="0">
            <a:spAutoFit/>
          </a:bodyPr>
          <a:lstStyle/>
          <a:p>
            <a:r>
              <a:rPr lang="de-DE" sz="4000" b="1" dirty="0">
                <a:solidFill>
                  <a:schemeClr val="accent4"/>
                </a:solidFill>
              </a:rPr>
              <a:t>Pädagogisches Handeln I (S. 215)</a:t>
            </a:r>
          </a:p>
        </p:txBody>
      </p:sp>
    </p:spTree>
    <p:extLst>
      <p:ext uri="{BB962C8B-B14F-4D97-AF65-F5344CB8AC3E}">
        <p14:creationId xmlns:p14="http://schemas.microsoft.com/office/powerpoint/2010/main" val="4179885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A4949-7D58-ADD3-F42C-54C629A32683}"/>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BC226CE9-BB58-620B-97DD-1C32CFB62AFE}"/>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4"/>
              </a:solidFill>
            </a:endParaRPr>
          </a:p>
        </p:txBody>
      </p:sp>
      <p:pic>
        <p:nvPicPr>
          <p:cNvPr id="3" name="Grafik 2">
            <a:extLst>
              <a:ext uri="{FF2B5EF4-FFF2-40B4-BE49-F238E27FC236}">
                <a16:creationId xmlns:a16="http://schemas.microsoft.com/office/drawing/2014/main" id="{1639B0E4-DBF3-7C11-9C19-084EADC2C0C8}"/>
              </a:ext>
            </a:extLst>
          </p:cNvPr>
          <p:cNvPicPr>
            <a:picLocks noChangeAspect="1"/>
          </p:cNvPicPr>
          <p:nvPr/>
        </p:nvPicPr>
        <p:blipFill>
          <a:blip r:embed="rId3"/>
          <a:srcRect b="59320"/>
          <a:stretch>
            <a:fillRect/>
          </a:stretch>
        </p:blipFill>
        <p:spPr>
          <a:xfrm>
            <a:off x="649928" y="3791545"/>
            <a:ext cx="9346076" cy="2363227"/>
          </a:xfrm>
          <a:prstGeom prst="rect">
            <a:avLst/>
          </a:prstGeom>
        </p:spPr>
      </p:pic>
      <p:pic>
        <p:nvPicPr>
          <p:cNvPr id="6" name="Grafik 5">
            <a:extLst>
              <a:ext uri="{FF2B5EF4-FFF2-40B4-BE49-F238E27FC236}">
                <a16:creationId xmlns:a16="http://schemas.microsoft.com/office/drawing/2014/main" id="{4F53618C-457E-4ADD-9487-15F115017EF9}"/>
              </a:ext>
            </a:extLst>
          </p:cNvPr>
          <p:cNvPicPr>
            <a:picLocks noChangeAspect="1"/>
          </p:cNvPicPr>
          <p:nvPr/>
        </p:nvPicPr>
        <p:blipFill>
          <a:blip r:embed="rId4"/>
          <a:srcRect t="71535" r="28146" b="9967"/>
          <a:stretch>
            <a:fillRect/>
          </a:stretch>
        </p:blipFill>
        <p:spPr>
          <a:xfrm>
            <a:off x="-9593" y="1683908"/>
            <a:ext cx="9699442" cy="2019138"/>
          </a:xfrm>
          <a:prstGeom prst="rect">
            <a:avLst/>
          </a:prstGeom>
        </p:spPr>
      </p:pic>
      <p:sp>
        <p:nvSpPr>
          <p:cNvPr id="2" name="Titel 1">
            <a:extLst>
              <a:ext uri="{FF2B5EF4-FFF2-40B4-BE49-F238E27FC236}">
                <a16:creationId xmlns:a16="http://schemas.microsoft.com/office/drawing/2014/main" id="{2CB9B57A-7348-12D6-A2C9-5ABFFE18F789}"/>
              </a:ext>
            </a:extLst>
          </p:cNvPr>
          <p:cNvSpPr>
            <a:spLocks noGrp="1"/>
          </p:cNvSpPr>
          <p:nvPr>
            <p:ph type="title"/>
          </p:nvPr>
        </p:nvSpPr>
        <p:spPr/>
        <p:txBody>
          <a:bodyPr>
            <a:normAutofit/>
          </a:bodyPr>
          <a:lstStyle/>
          <a:p>
            <a:r>
              <a:rPr lang="de-DE" sz="4000" b="1" dirty="0">
                <a:solidFill>
                  <a:schemeClr val="accent4"/>
                </a:solidFill>
                <a:latin typeface="+mn-lt"/>
              </a:rPr>
              <a:t>Pädagogisches Handeln II (S. 215)</a:t>
            </a:r>
          </a:p>
        </p:txBody>
      </p:sp>
    </p:spTree>
    <p:extLst>
      <p:ext uri="{BB962C8B-B14F-4D97-AF65-F5344CB8AC3E}">
        <p14:creationId xmlns:p14="http://schemas.microsoft.com/office/powerpoint/2010/main" val="3133127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998E5-D74E-1FCA-6AE0-55C5C277694A}"/>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B059A355-443B-8F51-F8D8-CDFDD17F73F5}"/>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4"/>
              </a:solidFill>
            </a:endParaRPr>
          </a:p>
        </p:txBody>
      </p:sp>
      <p:sp>
        <p:nvSpPr>
          <p:cNvPr id="8" name="Inhaltsplatzhalter 2">
            <a:extLst>
              <a:ext uri="{FF2B5EF4-FFF2-40B4-BE49-F238E27FC236}">
                <a16:creationId xmlns:a16="http://schemas.microsoft.com/office/drawing/2014/main" id="{76900EA8-8506-C4AB-427A-68C3EB638D9D}"/>
              </a:ext>
            </a:extLst>
          </p:cNvPr>
          <p:cNvSpPr>
            <a:spLocks noGrp="1"/>
          </p:cNvSpPr>
          <p:nvPr>
            <p:ph idx="1"/>
          </p:nvPr>
        </p:nvSpPr>
        <p:spPr>
          <a:xfrm>
            <a:off x="393290" y="1676023"/>
            <a:ext cx="10960510" cy="4848525"/>
          </a:xfrm>
        </p:spPr>
        <p:txBody>
          <a:bodyPr>
            <a:normAutofit lnSpcReduction="10000"/>
          </a:bodyPr>
          <a:lstStyle/>
          <a:p>
            <a:pPr marL="457200" indent="-457200">
              <a:buFont typeface="Arial" panose="020B0604020202020204" pitchFamily="34" charset="0"/>
              <a:buChar char="•"/>
            </a:pPr>
            <a:r>
              <a:rPr lang="de-DE" sz="2800" dirty="0">
                <a:solidFill>
                  <a:schemeClr val="accent4"/>
                </a:solidFill>
              </a:rPr>
              <a:t>Handlungsbegleitendes Sprechen</a:t>
            </a:r>
            <a:br>
              <a:rPr lang="de-DE" sz="2800" dirty="0">
                <a:solidFill>
                  <a:schemeClr val="accent4"/>
                </a:solidFill>
              </a:rPr>
            </a:br>
            <a:r>
              <a:rPr lang="de-DE" sz="2800" dirty="0"/>
              <a:t>Handlungen der Kinder versprachlichen, Worte schenken, „übersetzen“</a:t>
            </a:r>
          </a:p>
          <a:p>
            <a:pPr marL="457200" indent="-457200">
              <a:buFont typeface="Arial" panose="020B0604020202020204" pitchFamily="34" charset="0"/>
              <a:buChar char="•"/>
            </a:pPr>
            <a:endParaRPr lang="de-DE" dirty="0">
              <a:solidFill>
                <a:schemeClr val="accent4"/>
              </a:solidFill>
            </a:endParaRPr>
          </a:p>
          <a:p>
            <a:pPr marL="457200" indent="-457200">
              <a:buFont typeface="Arial" panose="020B0604020202020204" pitchFamily="34" charset="0"/>
              <a:buChar char="•"/>
            </a:pPr>
            <a:r>
              <a:rPr lang="de-DE" sz="2800" dirty="0">
                <a:solidFill>
                  <a:schemeClr val="accent4"/>
                </a:solidFill>
              </a:rPr>
              <a:t>Zum Sprechen ermuntern</a:t>
            </a:r>
            <a:br>
              <a:rPr lang="de-DE" sz="2800" dirty="0">
                <a:solidFill>
                  <a:schemeClr val="accent4"/>
                </a:solidFill>
              </a:rPr>
            </a:br>
            <a:r>
              <a:rPr lang="de-DE" sz="2800" dirty="0"/>
              <a:t>Zur Kommunikation einladen. </a:t>
            </a:r>
            <a:br>
              <a:rPr lang="de-DE" sz="2800" dirty="0"/>
            </a:br>
            <a:r>
              <a:rPr lang="de-DE" sz="2800" dirty="0"/>
              <a:t>„Erzähl mal…“ „Was macht du gerade?“ „Was denkst du?“</a:t>
            </a:r>
          </a:p>
          <a:p>
            <a:pPr marL="457200" indent="-457200">
              <a:buFont typeface="Arial" panose="020B0604020202020204" pitchFamily="34" charset="0"/>
              <a:buChar char="•"/>
            </a:pPr>
            <a:endParaRPr lang="de-DE" dirty="0">
              <a:solidFill>
                <a:schemeClr val="accent4"/>
              </a:solidFill>
            </a:endParaRPr>
          </a:p>
          <a:p>
            <a:pPr marL="457200" indent="-457200">
              <a:buFont typeface="Arial" panose="020B0604020202020204" pitchFamily="34" charset="0"/>
              <a:buChar char="•"/>
            </a:pPr>
            <a:r>
              <a:rPr lang="de-DE" sz="2800" dirty="0">
                <a:solidFill>
                  <a:schemeClr val="accent4"/>
                </a:solidFill>
              </a:rPr>
              <a:t>Modellierungstechniken nutzen</a:t>
            </a:r>
            <a:br>
              <a:rPr lang="de-DE" sz="2800" dirty="0">
                <a:solidFill>
                  <a:schemeClr val="accent4"/>
                </a:solidFill>
              </a:rPr>
            </a:br>
            <a:r>
              <a:rPr lang="de-DE" sz="2800" dirty="0"/>
              <a:t>Korrektives Feedback statt „So sagt man das nicht“</a:t>
            </a:r>
            <a:br>
              <a:rPr lang="de-DE" sz="2800" dirty="0"/>
            </a:br>
            <a:r>
              <a:rPr lang="de-DE" sz="2800" dirty="0"/>
              <a:t>Worte schenken „Ah, du meinst die Schere.“, wenn Kind „Dingsda“ sagt.</a:t>
            </a:r>
            <a:br>
              <a:rPr lang="de-DE" sz="2800" dirty="0"/>
            </a:br>
            <a:r>
              <a:rPr lang="de-DE" sz="2800" dirty="0"/>
              <a:t>Erweitern: „Da, Vogel!“ „Ja, da fliegt </a:t>
            </a:r>
            <a:r>
              <a:rPr lang="de-DE" dirty="0"/>
              <a:t>ein </a:t>
            </a:r>
            <a:r>
              <a:rPr lang="de-DE" sz="2800" dirty="0"/>
              <a:t>Vogel!“</a:t>
            </a:r>
            <a:br>
              <a:rPr lang="de-DE" sz="2800" dirty="0"/>
            </a:br>
            <a:r>
              <a:rPr lang="de-DE" sz="2800" dirty="0"/>
              <a:t>Proximale Entwicklung beachten</a:t>
            </a:r>
          </a:p>
          <a:p>
            <a:pPr marL="457200" indent="-457200">
              <a:buFont typeface="Arial" panose="020B0604020202020204" pitchFamily="34" charset="0"/>
              <a:buChar char="•"/>
            </a:pPr>
            <a:endParaRPr lang="de-DE" sz="2800" dirty="0"/>
          </a:p>
          <a:p>
            <a:pPr lvl="1" indent="0">
              <a:buNone/>
            </a:pPr>
            <a:endParaRPr lang="de-DE" dirty="0"/>
          </a:p>
          <a:p>
            <a:pPr lvl="1" indent="0">
              <a:buNone/>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p:txBody>
      </p:sp>
      <p:sp>
        <p:nvSpPr>
          <p:cNvPr id="10" name="Titel 1">
            <a:extLst>
              <a:ext uri="{FF2B5EF4-FFF2-40B4-BE49-F238E27FC236}">
                <a16:creationId xmlns:a16="http://schemas.microsoft.com/office/drawing/2014/main" id="{7089EB8A-B121-0426-7F5D-B49860F99F6D}"/>
              </a:ext>
            </a:extLst>
          </p:cNvPr>
          <p:cNvSpPr>
            <a:spLocks noGrp="1"/>
          </p:cNvSpPr>
          <p:nvPr>
            <p:ph type="title"/>
          </p:nvPr>
        </p:nvSpPr>
        <p:spPr>
          <a:xfrm>
            <a:off x="924261" y="210529"/>
            <a:ext cx="9403080" cy="1200329"/>
          </a:xfrm>
        </p:spPr>
        <p:txBody>
          <a:bodyPr>
            <a:normAutofit/>
          </a:bodyPr>
          <a:lstStyle/>
          <a:p>
            <a:r>
              <a:rPr lang="de-DE" sz="4000" b="1" dirty="0">
                <a:solidFill>
                  <a:schemeClr val="accent4"/>
                </a:solidFill>
                <a:latin typeface="Calibri" charset="0"/>
                <a:ea typeface="Calibri" charset="0"/>
                <a:cs typeface="Calibri" charset="0"/>
              </a:rPr>
              <a:t>Pädagogisches Handeln III</a:t>
            </a:r>
            <a:br>
              <a:rPr lang="de-DE" b="1" dirty="0">
                <a:solidFill>
                  <a:schemeClr val="accent4"/>
                </a:solidFill>
                <a:latin typeface="Calibri" charset="0"/>
                <a:ea typeface="Calibri" charset="0"/>
                <a:cs typeface="Calibri" charset="0"/>
              </a:rPr>
            </a:br>
            <a:r>
              <a:rPr kumimoji="0" lang="de-DE" sz="3100" b="0" i="0" u="none" strike="noStrike" kern="1200" cap="none" spc="0" normalizeH="0" baseline="0" noProof="0" dirty="0">
                <a:ln>
                  <a:noFill/>
                </a:ln>
                <a:solidFill>
                  <a:schemeClr val="accent4"/>
                </a:solidFill>
                <a:effectLst/>
                <a:uLnTx/>
                <a:uFillTx/>
                <a:latin typeface="Calibri" panose="020F0502020204030204"/>
                <a:ea typeface="+mn-ea"/>
                <a:cs typeface="+mn-cs"/>
              </a:rPr>
              <a:t>Sprachförderung</a:t>
            </a:r>
            <a:endParaRPr lang="de-DE" dirty="0">
              <a:solidFill>
                <a:schemeClr val="accent4"/>
              </a:solidFill>
            </a:endParaRPr>
          </a:p>
        </p:txBody>
      </p:sp>
    </p:spTree>
    <p:extLst>
      <p:ext uri="{BB962C8B-B14F-4D97-AF65-F5344CB8AC3E}">
        <p14:creationId xmlns:p14="http://schemas.microsoft.com/office/powerpoint/2010/main" val="2260420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CC2A3-FF91-9482-1949-DCDB5EEA0A60}"/>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F5747A18-527D-BA5B-C3F3-29BA0EC3200E}"/>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4"/>
              </a:solidFill>
            </a:endParaRPr>
          </a:p>
        </p:txBody>
      </p:sp>
      <p:pic>
        <p:nvPicPr>
          <p:cNvPr id="8" name="Grafik 7">
            <a:extLst>
              <a:ext uri="{FF2B5EF4-FFF2-40B4-BE49-F238E27FC236}">
                <a16:creationId xmlns:a16="http://schemas.microsoft.com/office/drawing/2014/main" id="{5A68E4D4-1335-9D9C-A51E-7463FE1907C3}"/>
              </a:ext>
            </a:extLst>
          </p:cNvPr>
          <p:cNvPicPr>
            <a:picLocks noChangeAspect="1"/>
          </p:cNvPicPr>
          <p:nvPr/>
        </p:nvPicPr>
        <p:blipFill>
          <a:blip r:embed="rId3"/>
          <a:stretch>
            <a:fillRect/>
          </a:stretch>
        </p:blipFill>
        <p:spPr>
          <a:xfrm>
            <a:off x="521520" y="4819909"/>
            <a:ext cx="8637301" cy="1341994"/>
          </a:xfrm>
          <a:prstGeom prst="rect">
            <a:avLst/>
          </a:prstGeom>
        </p:spPr>
      </p:pic>
      <p:pic>
        <p:nvPicPr>
          <p:cNvPr id="12" name="Grafik 11">
            <a:extLst>
              <a:ext uri="{FF2B5EF4-FFF2-40B4-BE49-F238E27FC236}">
                <a16:creationId xmlns:a16="http://schemas.microsoft.com/office/drawing/2014/main" id="{6C09503C-CA29-62FB-83C3-0FCD378F8B97}"/>
              </a:ext>
            </a:extLst>
          </p:cNvPr>
          <p:cNvPicPr>
            <a:picLocks noChangeAspect="1"/>
          </p:cNvPicPr>
          <p:nvPr/>
        </p:nvPicPr>
        <p:blipFill>
          <a:blip r:embed="rId4"/>
          <a:stretch>
            <a:fillRect/>
          </a:stretch>
        </p:blipFill>
        <p:spPr>
          <a:xfrm>
            <a:off x="505049" y="1199839"/>
            <a:ext cx="9204501" cy="3424250"/>
          </a:xfrm>
          <a:prstGeom prst="rect">
            <a:avLst/>
          </a:prstGeom>
        </p:spPr>
      </p:pic>
      <p:sp>
        <p:nvSpPr>
          <p:cNvPr id="2" name="Textfeld 1">
            <a:extLst>
              <a:ext uri="{FF2B5EF4-FFF2-40B4-BE49-F238E27FC236}">
                <a16:creationId xmlns:a16="http://schemas.microsoft.com/office/drawing/2014/main" id="{4BE23B29-83E4-F891-4CCD-B68E2DD48DC5}"/>
              </a:ext>
            </a:extLst>
          </p:cNvPr>
          <p:cNvSpPr txBox="1"/>
          <p:nvPr/>
        </p:nvSpPr>
        <p:spPr>
          <a:xfrm>
            <a:off x="813573" y="342154"/>
            <a:ext cx="8075594" cy="707886"/>
          </a:xfrm>
          <a:prstGeom prst="rect">
            <a:avLst/>
          </a:prstGeom>
          <a:noFill/>
        </p:spPr>
        <p:txBody>
          <a:bodyPr wrap="square" rtlCol="0">
            <a:spAutoFit/>
          </a:bodyPr>
          <a:lstStyle/>
          <a:p>
            <a:r>
              <a:rPr lang="de-DE" sz="4000" b="1" dirty="0">
                <a:solidFill>
                  <a:schemeClr val="accent4"/>
                </a:solidFill>
              </a:rPr>
              <a:t>Pädagogisches Handeln IV (S. 216)</a:t>
            </a:r>
          </a:p>
        </p:txBody>
      </p:sp>
    </p:spTree>
    <p:extLst>
      <p:ext uri="{BB962C8B-B14F-4D97-AF65-F5344CB8AC3E}">
        <p14:creationId xmlns:p14="http://schemas.microsoft.com/office/powerpoint/2010/main" val="1915127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93356-4DF7-D0FE-7593-5DF34F47473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FEDEECF-CC30-928C-F438-8EBA3FB65876}"/>
              </a:ext>
            </a:extLst>
          </p:cNvPr>
          <p:cNvSpPr>
            <a:spLocks noGrp="1"/>
          </p:cNvSpPr>
          <p:nvPr>
            <p:ph type="title"/>
          </p:nvPr>
        </p:nvSpPr>
        <p:spPr>
          <a:xfrm>
            <a:off x="772297" y="753429"/>
            <a:ext cx="9403080" cy="823205"/>
          </a:xfrm>
        </p:spPr>
        <p:txBody>
          <a:bodyPr>
            <a:normAutofit fontScale="90000"/>
          </a:bodyPr>
          <a:lstStyle/>
          <a:p>
            <a:r>
              <a:rPr lang="de-DE" b="1" dirty="0">
                <a:solidFill>
                  <a:schemeClr val="accent4"/>
                </a:solidFill>
                <a:latin typeface="Calibri" charset="0"/>
                <a:ea typeface="Calibri" charset="0"/>
                <a:cs typeface="Calibri" charset="0"/>
              </a:rPr>
              <a:t>Sprache und Sprechen</a:t>
            </a:r>
            <a:br>
              <a:rPr lang="de-DE" sz="4000" b="1" dirty="0">
                <a:solidFill>
                  <a:schemeClr val="accent4"/>
                </a:solidFill>
                <a:latin typeface="Calibri" charset="0"/>
                <a:ea typeface="Calibri" charset="0"/>
                <a:cs typeface="Calibri" charset="0"/>
              </a:rPr>
            </a:br>
            <a:br>
              <a:rPr kumimoji="0" lang="de-DE" sz="3100" b="0" i="0" u="none" strike="noStrike" kern="1200" cap="none" spc="0" normalizeH="0" baseline="0" noProof="0" dirty="0">
                <a:ln>
                  <a:noFill/>
                </a:ln>
                <a:solidFill>
                  <a:schemeClr val="accent4"/>
                </a:solidFill>
                <a:effectLst/>
                <a:uLnTx/>
                <a:uFillTx/>
                <a:latin typeface="Calibri" panose="020F0502020204030204"/>
                <a:ea typeface="+mn-ea"/>
                <a:cs typeface="+mn-cs"/>
              </a:rPr>
            </a:br>
            <a:br>
              <a:rPr kumimoji="0" lang="de-DE" sz="3100" b="0" i="0" u="none" strike="noStrike" kern="1200" cap="none" spc="0" normalizeH="0" baseline="0" noProof="0" dirty="0">
                <a:ln>
                  <a:noFill/>
                </a:ln>
                <a:solidFill>
                  <a:schemeClr val="accent4"/>
                </a:solidFill>
                <a:effectLst/>
                <a:uLnTx/>
                <a:uFillTx/>
                <a:latin typeface="Calibri" panose="020F0502020204030204"/>
                <a:ea typeface="+mn-ea"/>
                <a:cs typeface="+mn-cs"/>
              </a:rPr>
            </a:br>
            <a:endParaRPr lang="de-DE" dirty="0">
              <a:solidFill>
                <a:schemeClr val="accent4"/>
              </a:solidFill>
            </a:endParaRPr>
          </a:p>
        </p:txBody>
      </p:sp>
      <p:sp>
        <p:nvSpPr>
          <p:cNvPr id="5" name="Rechteck 4">
            <a:extLst>
              <a:ext uri="{FF2B5EF4-FFF2-40B4-BE49-F238E27FC236}">
                <a16:creationId xmlns:a16="http://schemas.microsoft.com/office/drawing/2014/main" id="{A5266644-54D3-244B-0226-5C91854F6453}"/>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4"/>
              </a:solidFill>
            </a:endParaRPr>
          </a:p>
        </p:txBody>
      </p:sp>
      <p:sp>
        <p:nvSpPr>
          <p:cNvPr id="3" name="Textfeld 2">
            <a:extLst>
              <a:ext uri="{FF2B5EF4-FFF2-40B4-BE49-F238E27FC236}">
                <a16:creationId xmlns:a16="http://schemas.microsoft.com/office/drawing/2014/main" id="{D71FF83C-4F70-0959-EC3A-3127E2E463BA}"/>
              </a:ext>
            </a:extLst>
          </p:cNvPr>
          <p:cNvSpPr txBox="1"/>
          <p:nvPr/>
        </p:nvSpPr>
        <p:spPr>
          <a:xfrm>
            <a:off x="626075" y="876708"/>
            <a:ext cx="10793628" cy="830997"/>
          </a:xfrm>
          <a:prstGeom prst="rect">
            <a:avLst/>
          </a:prstGeom>
          <a:noFill/>
        </p:spPr>
        <p:txBody>
          <a:bodyPr wrap="square" rtlCol="0">
            <a:spAutoFit/>
          </a:bodyPr>
          <a:lstStyle/>
          <a:p>
            <a:r>
              <a:rPr lang="de-DE" sz="2400" b="1" dirty="0">
                <a:solidFill>
                  <a:schemeClr val="accent4"/>
                </a:solidFill>
              </a:rPr>
              <a:t>Sprechen:</a:t>
            </a:r>
            <a:r>
              <a:rPr lang="de-DE" sz="2400" dirty="0"/>
              <a:t> Mundmotorik/Aussprache (Bereiche Prosodie, Phonologie, Phonetik)</a:t>
            </a:r>
          </a:p>
          <a:p>
            <a:r>
              <a:rPr lang="de-DE" sz="2400" b="1" dirty="0">
                <a:solidFill>
                  <a:schemeClr val="accent4"/>
                </a:solidFill>
              </a:rPr>
              <a:t>Sprache: </a:t>
            </a:r>
            <a:r>
              <a:rPr lang="de-DE" sz="2400" dirty="0"/>
              <a:t>Kognitive Leistung, Sprachnetzwerk (Wortschatz, Grammatik, Sprechfreude)</a:t>
            </a:r>
          </a:p>
        </p:txBody>
      </p:sp>
      <p:pic>
        <p:nvPicPr>
          <p:cNvPr id="7" name="Grafik 6">
            <a:extLst>
              <a:ext uri="{FF2B5EF4-FFF2-40B4-BE49-F238E27FC236}">
                <a16:creationId xmlns:a16="http://schemas.microsoft.com/office/drawing/2014/main" id="{087D4C58-0635-2766-7141-5F95667B1D44}"/>
              </a:ext>
            </a:extLst>
          </p:cNvPr>
          <p:cNvPicPr>
            <a:picLocks noChangeAspect="1"/>
          </p:cNvPicPr>
          <p:nvPr/>
        </p:nvPicPr>
        <p:blipFill>
          <a:blip r:embed="rId3"/>
          <a:stretch>
            <a:fillRect/>
          </a:stretch>
        </p:blipFill>
        <p:spPr>
          <a:xfrm>
            <a:off x="403485" y="2053513"/>
            <a:ext cx="6335133" cy="4594713"/>
          </a:xfrm>
          <a:prstGeom prst="rect">
            <a:avLst/>
          </a:prstGeom>
        </p:spPr>
      </p:pic>
      <p:pic>
        <p:nvPicPr>
          <p:cNvPr id="10" name="Grafik 9">
            <a:extLst>
              <a:ext uri="{FF2B5EF4-FFF2-40B4-BE49-F238E27FC236}">
                <a16:creationId xmlns:a16="http://schemas.microsoft.com/office/drawing/2014/main" id="{D3C8995E-F416-A551-EF46-BEE489B02F97}"/>
              </a:ext>
            </a:extLst>
          </p:cNvPr>
          <p:cNvPicPr>
            <a:picLocks noChangeAspect="1"/>
          </p:cNvPicPr>
          <p:nvPr/>
        </p:nvPicPr>
        <p:blipFill>
          <a:blip r:embed="rId4"/>
          <a:stretch>
            <a:fillRect/>
          </a:stretch>
        </p:blipFill>
        <p:spPr>
          <a:xfrm>
            <a:off x="7366280" y="2050545"/>
            <a:ext cx="2606052" cy="1415789"/>
          </a:xfrm>
          <a:prstGeom prst="rect">
            <a:avLst/>
          </a:prstGeom>
        </p:spPr>
      </p:pic>
      <p:pic>
        <p:nvPicPr>
          <p:cNvPr id="14" name="Grafik 13">
            <a:extLst>
              <a:ext uri="{FF2B5EF4-FFF2-40B4-BE49-F238E27FC236}">
                <a16:creationId xmlns:a16="http://schemas.microsoft.com/office/drawing/2014/main" id="{6821C127-8998-12C1-3C1D-C13F305449F3}"/>
              </a:ext>
            </a:extLst>
          </p:cNvPr>
          <p:cNvPicPr>
            <a:picLocks noChangeAspect="1"/>
          </p:cNvPicPr>
          <p:nvPr/>
        </p:nvPicPr>
        <p:blipFill>
          <a:blip r:embed="rId5"/>
          <a:stretch>
            <a:fillRect/>
          </a:stretch>
        </p:blipFill>
        <p:spPr>
          <a:xfrm>
            <a:off x="3063169" y="5795217"/>
            <a:ext cx="831100" cy="618708"/>
          </a:xfrm>
          <a:prstGeom prst="rect">
            <a:avLst/>
          </a:prstGeom>
        </p:spPr>
      </p:pic>
      <p:sp>
        <p:nvSpPr>
          <p:cNvPr id="16" name="Textfeld 15">
            <a:extLst>
              <a:ext uri="{FF2B5EF4-FFF2-40B4-BE49-F238E27FC236}">
                <a16:creationId xmlns:a16="http://schemas.microsoft.com/office/drawing/2014/main" id="{0AEF53B3-F8F8-67E4-9EC0-9DDBA91376FD}"/>
              </a:ext>
            </a:extLst>
          </p:cNvPr>
          <p:cNvSpPr txBox="1"/>
          <p:nvPr/>
        </p:nvSpPr>
        <p:spPr>
          <a:xfrm>
            <a:off x="4385306" y="6488668"/>
            <a:ext cx="2761736" cy="369332"/>
          </a:xfrm>
          <a:prstGeom prst="rect">
            <a:avLst/>
          </a:prstGeom>
          <a:noFill/>
        </p:spPr>
        <p:txBody>
          <a:bodyPr wrap="square" rtlCol="0">
            <a:spAutoFit/>
          </a:bodyPr>
          <a:lstStyle/>
          <a:p>
            <a:r>
              <a:rPr lang="de-DE" dirty="0"/>
              <a:t>© Natascha Welz</a:t>
            </a:r>
          </a:p>
        </p:txBody>
      </p:sp>
      <p:sp>
        <p:nvSpPr>
          <p:cNvPr id="17" name="Textfeld 16">
            <a:extLst>
              <a:ext uri="{FF2B5EF4-FFF2-40B4-BE49-F238E27FC236}">
                <a16:creationId xmlns:a16="http://schemas.microsoft.com/office/drawing/2014/main" id="{8DF895B5-44ED-C1BF-524A-F1D2A35690BB}"/>
              </a:ext>
            </a:extLst>
          </p:cNvPr>
          <p:cNvSpPr txBox="1"/>
          <p:nvPr/>
        </p:nvSpPr>
        <p:spPr>
          <a:xfrm>
            <a:off x="7366280" y="3969572"/>
            <a:ext cx="4053423" cy="2031325"/>
          </a:xfrm>
          <a:prstGeom prst="rect">
            <a:avLst/>
          </a:prstGeom>
          <a:noFill/>
        </p:spPr>
        <p:txBody>
          <a:bodyPr wrap="square" rtlCol="0">
            <a:spAutoFit/>
          </a:bodyPr>
          <a:lstStyle/>
          <a:p>
            <a:r>
              <a:rPr lang="de-DE" dirty="0">
                <a:solidFill>
                  <a:schemeClr val="accent4"/>
                </a:solidFill>
              </a:rPr>
              <a:t>Sprache</a:t>
            </a:r>
            <a:r>
              <a:rPr lang="de-DE" dirty="0"/>
              <a:t> lässt sich wunderbar im Alltag trainieren und fördern, durch intensives und häufiges miteinander Sprechen.</a:t>
            </a:r>
          </a:p>
          <a:p>
            <a:endParaRPr lang="de-DE" dirty="0"/>
          </a:p>
          <a:p>
            <a:r>
              <a:rPr lang="de-DE" dirty="0"/>
              <a:t>Probleme mit dem </a:t>
            </a:r>
            <a:r>
              <a:rPr lang="de-DE" dirty="0">
                <a:solidFill>
                  <a:schemeClr val="accent4"/>
                </a:solidFill>
              </a:rPr>
              <a:t>Sprechen</a:t>
            </a:r>
            <a:r>
              <a:rPr lang="de-DE" dirty="0"/>
              <a:t> lassen sich eher in einer individuellen Therapie beheben.</a:t>
            </a:r>
          </a:p>
        </p:txBody>
      </p:sp>
    </p:spTree>
    <p:extLst>
      <p:ext uri="{BB962C8B-B14F-4D97-AF65-F5344CB8AC3E}">
        <p14:creationId xmlns:p14="http://schemas.microsoft.com/office/powerpoint/2010/main" val="6849342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D5B9F-0786-AC3F-2072-33409D606B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54AF33-716A-3F0C-FD8F-9BC0FCDF2142}"/>
              </a:ext>
            </a:extLst>
          </p:cNvPr>
          <p:cNvSpPr>
            <a:spLocks noGrp="1"/>
          </p:cNvSpPr>
          <p:nvPr>
            <p:ph type="title"/>
          </p:nvPr>
        </p:nvSpPr>
        <p:spPr>
          <a:xfrm>
            <a:off x="772297" y="1148852"/>
            <a:ext cx="9403080" cy="823205"/>
          </a:xfrm>
        </p:spPr>
        <p:txBody>
          <a:bodyPr>
            <a:normAutofit fontScale="90000"/>
          </a:bodyPr>
          <a:lstStyle/>
          <a:p>
            <a:r>
              <a:rPr lang="de-DE" b="1" dirty="0">
                <a:solidFill>
                  <a:schemeClr val="accent4"/>
                </a:solidFill>
                <a:latin typeface="Calibri" charset="0"/>
                <a:ea typeface="Calibri" charset="0"/>
                <a:cs typeface="Calibri" charset="0"/>
              </a:rPr>
              <a:t>Kindersprache</a:t>
            </a:r>
            <a:br>
              <a:rPr lang="de-DE" sz="4000" b="1" dirty="0">
                <a:solidFill>
                  <a:schemeClr val="accent4"/>
                </a:solidFill>
                <a:latin typeface="Calibri" charset="0"/>
                <a:ea typeface="Calibri" charset="0"/>
                <a:cs typeface="Calibri" charset="0"/>
              </a:rPr>
            </a:br>
            <a:r>
              <a:rPr lang="de-DE" sz="2700" dirty="0">
                <a:solidFill>
                  <a:schemeClr val="accent4"/>
                </a:solidFill>
                <a:latin typeface="Calibri" panose="020F0502020204030204"/>
                <a:ea typeface="+mn-ea"/>
                <a:cs typeface="+mn-cs"/>
              </a:rPr>
              <a:t>Die frühe kindliche Sprache ist ein eigenes System.</a:t>
            </a:r>
            <a:br>
              <a:rPr lang="de-DE" sz="2700" dirty="0">
                <a:solidFill>
                  <a:schemeClr val="accent4"/>
                </a:solidFill>
                <a:latin typeface="Calibri" panose="020F0502020204030204"/>
                <a:ea typeface="+mn-ea"/>
                <a:cs typeface="+mn-cs"/>
              </a:rPr>
            </a:br>
            <a:r>
              <a:rPr lang="de-DE" sz="2700" dirty="0">
                <a:solidFill>
                  <a:schemeClr val="accent4"/>
                </a:solidFill>
                <a:latin typeface="Calibri" panose="020F0502020204030204"/>
                <a:ea typeface="+mn-ea"/>
                <a:cs typeface="+mn-cs"/>
              </a:rPr>
              <a:t>Wie sich das Laufen aus dem frühen Krabbeln entwickelt, so ist die Kindersprache der Vorläufer der späteren Sprache.</a:t>
            </a:r>
            <a:br>
              <a:rPr lang="de-DE" sz="2700" dirty="0">
                <a:solidFill>
                  <a:schemeClr val="accent4"/>
                </a:solidFill>
                <a:latin typeface="Calibri" panose="020F0502020204030204"/>
                <a:ea typeface="+mn-ea"/>
                <a:cs typeface="+mn-cs"/>
              </a:rPr>
            </a:br>
            <a:r>
              <a:rPr lang="de-DE" sz="2700" b="1" dirty="0">
                <a:solidFill>
                  <a:schemeClr val="accent4"/>
                </a:solidFill>
                <a:latin typeface="Calibri" panose="020F0502020204030204"/>
                <a:ea typeface="+mn-ea"/>
                <a:cs typeface="+mn-cs"/>
              </a:rPr>
              <a:t>Achtung: Sprachstörungen sind häufig sozialisationsbedingt!</a:t>
            </a:r>
            <a:br>
              <a:rPr kumimoji="0" lang="de-DE" sz="2700" b="0" i="0" u="none" strike="noStrike" kern="1200" cap="none" spc="0" normalizeH="0" baseline="0" noProof="0" dirty="0">
                <a:ln>
                  <a:noFill/>
                </a:ln>
                <a:solidFill>
                  <a:schemeClr val="accent4"/>
                </a:solidFill>
                <a:effectLst/>
                <a:uLnTx/>
                <a:uFillTx/>
                <a:latin typeface="Calibri" panose="020F0502020204030204"/>
                <a:ea typeface="+mn-ea"/>
                <a:cs typeface="+mn-cs"/>
              </a:rPr>
            </a:br>
            <a:br>
              <a:rPr kumimoji="0" lang="de-DE" sz="2700" b="0" i="0" u="none" strike="noStrike" kern="1200" cap="none" spc="0" normalizeH="0" baseline="0" noProof="0" dirty="0">
                <a:ln>
                  <a:noFill/>
                </a:ln>
                <a:solidFill>
                  <a:schemeClr val="accent4"/>
                </a:solidFill>
                <a:effectLst/>
                <a:uLnTx/>
                <a:uFillTx/>
                <a:latin typeface="Calibri" panose="020F0502020204030204"/>
                <a:ea typeface="+mn-ea"/>
                <a:cs typeface="+mn-cs"/>
              </a:rPr>
            </a:br>
            <a:endParaRPr lang="de-DE" sz="2700" dirty="0">
              <a:solidFill>
                <a:schemeClr val="accent4"/>
              </a:solidFill>
            </a:endParaRPr>
          </a:p>
        </p:txBody>
      </p:sp>
      <p:sp>
        <p:nvSpPr>
          <p:cNvPr id="5" name="Rechteck 4">
            <a:extLst>
              <a:ext uri="{FF2B5EF4-FFF2-40B4-BE49-F238E27FC236}">
                <a16:creationId xmlns:a16="http://schemas.microsoft.com/office/drawing/2014/main" id="{6CD3511E-15F0-EC15-57C4-0636D70EA307}"/>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4"/>
              </a:solidFill>
            </a:endParaRPr>
          </a:p>
        </p:txBody>
      </p:sp>
      <p:sp>
        <p:nvSpPr>
          <p:cNvPr id="7" name="Textfeld 6">
            <a:extLst>
              <a:ext uri="{FF2B5EF4-FFF2-40B4-BE49-F238E27FC236}">
                <a16:creationId xmlns:a16="http://schemas.microsoft.com/office/drawing/2014/main" id="{5C446E20-BCF9-42A7-2AD1-EA21C1A0E3B2}"/>
              </a:ext>
            </a:extLst>
          </p:cNvPr>
          <p:cNvSpPr txBox="1"/>
          <p:nvPr/>
        </p:nvSpPr>
        <p:spPr>
          <a:xfrm>
            <a:off x="772297" y="2366876"/>
            <a:ext cx="7300781" cy="3508653"/>
          </a:xfrm>
          <a:prstGeom prst="rect">
            <a:avLst/>
          </a:prstGeom>
          <a:noFill/>
        </p:spPr>
        <p:txBody>
          <a:bodyPr wrap="square" rtlCol="0">
            <a:spAutoFit/>
          </a:bodyPr>
          <a:lstStyle/>
          <a:p>
            <a:r>
              <a:rPr lang="de-DE" sz="2400" b="1" dirty="0">
                <a:solidFill>
                  <a:schemeClr val="accent4"/>
                </a:solidFill>
              </a:rPr>
              <a:t>Sprachentwicklung:</a:t>
            </a:r>
          </a:p>
          <a:p>
            <a:endParaRPr lang="de-DE" dirty="0"/>
          </a:p>
          <a:p>
            <a:pPr marL="342900" indent="-342900">
              <a:buFont typeface="Arial" panose="020B0604020202020204" pitchFamily="34" charset="0"/>
              <a:buChar char="•"/>
            </a:pPr>
            <a:r>
              <a:rPr lang="de-DE" sz="2000" b="1" dirty="0"/>
              <a:t>Laute nachahmen, Prosodie erlernen (Ammensprache)</a:t>
            </a:r>
          </a:p>
          <a:p>
            <a:pPr marL="342900" indent="-342900">
              <a:buFont typeface="Arial" panose="020B0604020202020204" pitchFamily="34" charset="0"/>
              <a:buChar char="•"/>
            </a:pPr>
            <a:endParaRPr lang="de-DE" sz="2000" b="1" dirty="0"/>
          </a:p>
          <a:p>
            <a:pPr marL="342900" indent="-342900">
              <a:buFont typeface="Arial" panose="020B0604020202020204" pitchFamily="34" charset="0"/>
              <a:buChar char="•"/>
            </a:pPr>
            <a:r>
              <a:rPr lang="de-DE" sz="2000" b="1" dirty="0"/>
              <a:t>Worte erwerben (Triangulärer Blick, Laute bedeuten etwas)</a:t>
            </a:r>
          </a:p>
          <a:p>
            <a:pPr marL="342900" indent="-342900">
              <a:buFont typeface="Arial" panose="020B0604020202020204" pitchFamily="34" charset="0"/>
              <a:buChar char="•"/>
            </a:pPr>
            <a:endParaRPr lang="de-DE" sz="2000" b="1" dirty="0"/>
          </a:p>
          <a:p>
            <a:pPr marL="342900" indent="-342900">
              <a:buFont typeface="Arial" panose="020B0604020202020204" pitchFamily="34" charset="0"/>
              <a:buChar char="•"/>
            </a:pPr>
            <a:r>
              <a:rPr lang="de-DE" sz="2000" b="1" dirty="0"/>
              <a:t>Worte zu Sätzen zusammensetzen (Sprachregeln, Grammatik)</a:t>
            </a:r>
          </a:p>
          <a:p>
            <a:pPr marL="342900" indent="-342900">
              <a:buFont typeface="Arial" panose="020B0604020202020204" pitchFamily="34" charset="0"/>
              <a:buChar char="•"/>
            </a:pPr>
            <a:endParaRPr lang="de-DE" sz="2000" b="1" dirty="0"/>
          </a:p>
          <a:p>
            <a:pPr marL="342900" indent="-342900">
              <a:buFont typeface="Arial" panose="020B0604020202020204" pitchFamily="34" charset="0"/>
              <a:buChar char="•"/>
            </a:pPr>
            <a:r>
              <a:rPr lang="de-DE" sz="2000" b="1" dirty="0"/>
              <a:t>Abstrakte Konzepte benennen lernen: Gefühle, Begriffe</a:t>
            </a:r>
          </a:p>
          <a:p>
            <a:pPr marL="342900" indent="-342900">
              <a:buFont typeface="Arial" panose="020B0604020202020204" pitchFamily="34" charset="0"/>
              <a:buChar char="•"/>
            </a:pPr>
            <a:endParaRPr lang="de-DE" sz="2000" b="1" dirty="0"/>
          </a:p>
          <a:p>
            <a:pPr marL="342900" indent="-342900">
              <a:buFont typeface="Arial" panose="020B0604020202020204" pitchFamily="34" charset="0"/>
              <a:buChar char="•"/>
            </a:pPr>
            <a:r>
              <a:rPr lang="de-DE" sz="2000" b="1" dirty="0"/>
              <a:t>Sprachstruktur entdecken: Silben, Reime, Anlaute</a:t>
            </a:r>
          </a:p>
        </p:txBody>
      </p:sp>
    </p:spTree>
    <p:extLst>
      <p:ext uri="{BB962C8B-B14F-4D97-AF65-F5344CB8AC3E}">
        <p14:creationId xmlns:p14="http://schemas.microsoft.com/office/powerpoint/2010/main" val="1561562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885D2-9347-4D8C-D72E-AD3DA838965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03D7792-7B0D-A41C-BFCC-662A1A837B75}"/>
              </a:ext>
            </a:extLst>
          </p:cNvPr>
          <p:cNvSpPr>
            <a:spLocks noGrp="1"/>
          </p:cNvSpPr>
          <p:nvPr>
            <p:ph type="title"/>
          </p:nvPr>
        </p:nvSpPr>
        <p:spPr>
          <a:xfrm>
            <a:off x="772297" y="967617"/>
            <a:ext cx="9403080" cy="823205"/>
          </a:xfrm>
        </p:spPr>
        <p:txBody>
          <a:bodyPr>
            <a:normAutofit fontScale="90000"/>
          </a:bodyPr>
          <a:lstStyle/>
          <a:p>
            <a:r>
              <a:rPr lang="de-DE" b="1" dirty="0">
                <a:solidFill>
                  <a:schemeClr val="accent4"/>
                </a:solidFill>
                <a:latin typeface="Calibri" charset="0"/>
                <a:ea typeface="Calibri" charset="0"/>
                <a:cs typeface="Calibri" charset="0"/>
              </a:rPr>
              <a:t>Präsentieren</a:t>
            </a:r>
            <a:br>
              <a:rPr lang="de-DE" sz="4000" b="1" dirty="0">
                <a:solidFill>
                  <a:schemeClr val="accent4"/>
                </a:solidFill>
                <a:latin typeface="Calibri" charset="0"/>
                <a:ea typeface="Calibri" charset="0"/>
                <a:cs typeface="Calibri" charset="0"/>
              </a:rPr>
            </a:br>
            <a:r>
              <a:rPr kumimoji="0" lang="de-DE" sz="3100" b="0" i="0" u="none" strike="noStrike" kern="1200" cap="none" spc="0" normalizeH="0" baseline="0" noProof="0" dirty="0">
                <a:ln>
                  <a:noFill/>
                </a:ln>
                <a:solidFill>
                  <a:schemeClr val="accent4"/>
                </a:solidFill>
                <a:effectLst/>
                <a:uLnTx/>
                <a:uFillTx/>
                <a:latin typeface="Calibri" panose="020F0502020204030204"/>
                <a:ea typeface="+mn-ea"/>
                <a:cs typeface="+mn-cs"/>
              </a:rPr>
              <a:t>Worte schenken (mehrmals wiederholen!)</a:t>
            </a:r>
            <a:br>
              <a:rPr kumimoji="0" lang="de-DE" sz="3100" b="0" i="0" u="none" strike="noStrike" kern="1200" cap="none" spc="0" normalizeH="0" baseline="0" noProof="0" dirty="0">
                <a:ln>
                  <a:noFill/>
                </a:ln>
                <a:solidFill>
                  <a:schemeClr val="accent4"/>
                </a:solidFill>
                <a:effectLst/>
                <a:uLnTx/>
                <a:uFillTx/>
                <a:latin typeface="Calibri" panose="020F0502020204030204"/>
                <a:ea typeface="+mn-ea"/>
                <a:cs typeface="+mn-cs"/>
              </a:rPr>
            </a:br>
            <a:br>
              <a:rPr kumimoji="0" lang="de-DE" sz="3100" b="0" i="0" u="none" strike="noStrike" kern="1200" cap="none" spc="0" normalizeH="0" baseline="0" noProof="0" dirty="0">
                <a:ln>
                  <a:noFill/>
                </a:ln>
                <a:solidFill>
                  <a:schemeClr val="accent4"/>
                </a:solidFill>
                <a:effectLst/>
                <a:uLnTx/>
                <a:uFillTx/>
                <a:latin typeface="Calibri" panose="020F0502020204030204"/>
                <a:ea typeface="+mn-ea"/>
                <a:cs typeface="+mn-cs"/>
              </a:rPr>
            </a:br>
            <a:endParaRPr lang="de-DE" dirty="0">
              <a:solidFill>
                <a:schemeClr val="accent4"/>
              </a:solidFill>
            </a:endParaRPr>
          </a:p>
        </p:txBody>
      </p:sp>
      <p:sp>
        <p:nvSpPr>
          <p:cNvPr id="5" name="Rechteck 4">
            <a:extLst>
              <a:ext uri="{FF2B5EF4-FFF2-40B4-BE49-F238E27FC236}">
                <a16:creationId xmlns:a16="http://schemas.microsoft.com/office/drawing/2014/main" id="{F7B8DAD4-6253-841A-2A44-2694FB9C4E41}"/>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4"/>
              </a:solidFill>
            </a:endParaRPr>
          </a:p>
        </p:txBody>
      </p:sp>
      <p:pic>
        <p:nvPicPr>
          <p:cNvPr id="6" name="Grafik 5" descr="Ein Bild, das Zeichnung, Entwurf, Clipart, Lineart enthält.&#10;&#10;KI-generierte Inhalte können fehlerhaft sein.">
            <a:extLst>
              <a:ext uri="{FF2B5EF4-FFF2-40B4-BE49-F238E27FC236}">
                <a16:creationId xmlns:a16="http://schemas.microsoft.com/office/drawing/2014/main" id="{BBAAD691-46BB-C38A-0B96-A494EC937566}"/>
              </a:ext>
            </a:extLst>
          </p:cNvPr>
          <p:cNvPicPr>
            <a:picLocks noChangeAspect="1"/>
          </p:cNvPicPr>
          <p:nvPr/>
        </p:nvPicPr>
        <p:blipFill>
          <a:blip r:embed="rId3"/>
          <a:stretch>
            <a:fillRect/>
          </a:stretch>
        </p:blipFill>
        <p:spPr>
          <a:xfrm>
            <a:off x="906453" y="1574970"/>
            <a:ext cx="7576566" cy="4674198"/>
          </a:xfrm>
          <a:prstGeom prst="rect">
            <a:avLst/>
          </a:prstGeom>
        </p:spPr>
      </p:pic>
      <p:sp>
        <p:nvSpPr>
          <p:cNvPr id="7" name="Textfeld 6">
            <a:extLst>
              <a:ext uri="{FF2B5EF4-FFF2-40B4-BE49-F238E27FC236}">
                <a16:creationId xmlns:a16="http://schemas.microsoft.com/office/drawing/2014/main" id="{CFCBD875-039D-E6EE-4375-D32697E28CC2}"/>
              </a:ext>
            </a:extLst>
          </p:cNvPr>
          <p:cNvSpPr txBox="1"/>
          <p:nvPr/>
        </p:nvSpPr>
        <p:spPr>
          <a:xfrm>
            <a:off x="1578209" y="5899280"/>
            <a:ext cx="2761736" cy="369332"/>
          </a:xfrm>
          <a:prstGeom prst="rect">
            <a:avLst/>
          </a:prstGeom>
          <a:noFill/>
        </p:spPr>
        <p:txBody>
          <a:bodyPr wrap="square" rtlCol="0">
            <a:spAutoFit/>
          </a:bodyPr>
          <a:lstStyle/>
          <a:p>
            <a:r>
              <a:rPr lang="de-DE" dirty="0"/>
              <a:t>© Natascha Welz</a:t>
            </a:r>
          </a:p>
        </p:txBody>
      </p:sp>
    </p:spTree>
    <p:extLst>
      <p:ext uri="{BB962C8B-B14F-4D97-AF65-F5344CB8AC3E}">
        <p14:creationId xmlns:p14="http://schemas.microsoft.com/office/powerpoint/2010/main" val="3415130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5A350-6378-CB73-5ADE-AE110DE44AD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EA15E13-7E6C-3054-2120-2D3ED270E4B4}"/>
              </a:ext>
            </a:extLst>
          </p:cNvPr>
          <p:cNvSpPr>
            <a:spLocks noGrp="1"/>
          </p:cNvSpPr>
          <p:nvPr>
            <p:ph type="title"/>
          </p:nvPr>
        </p:nvSpPr>
        <p:spPr>
          <a:xfrm>
            <a:off x="772297" y="428097"/>
            <a:ext cx="9403080" cy="823205"/>
          </a:xfrm>
        </p:spPr>
        <p:txBody>
          <a:bodyPr>
            <a:normAutofit/>
          </a:bodyPr>
          <a:lstStyle/>
          <a:p>
            <a:r>
              <a:rPr lang="de-DE" b="1" dirty="0">
                <a:solidFill>
                  <a:schemeClr val="accent4"/>
                </a:solidFill>
                <a:latin typeface="Calibri" charset="0"/>
                <a:ea typeface="Calibri" charset="0"/>
                <a:cs typeface="Calibri" charset="0"/>
              </a:rPr>
              <a:t>Modellieren:</a:t>
            </a:r>
            <a:endParaRPr lang="de-DE" dirty="0">
              <a:solidFill>
                <a:schemeClr val="accent4"/>
              </a:solidFill>
            </a:endParaRPr>
          </a:p>
        </p:txBody>
      </p:sp>
      <p:sp>
        <p:nvSpPr>
          <p:cNvPr id="5" name="Rechteck 4">
            <a:extLst>
              <a:ext uri="{FF2B5EF4-FFF2-40B4-BE49-F238E27FC236}">
                <a16:creationId xmlns:a16="http://schemas.microsoft.com/office/drawing/2014/main" id="{C90F91C9-875B-27F6-2282-7A0BC1293BF9}"/>
              </a:ext>
            </a:extLst>
          </p:cNvPr>
          <p:cNvSpPr/>
          <p:nvPr/>
        </p:nvSpPr>
        <p:spPr>
          <a:xfrm>
            <a:off x="11798710" y="0"/>
            <a:ext cx="393290" cy="2758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accent4"/>
              </a:solidFill>
            </a:endParaRPr>
          </a:p>
        </p:txBody>
      </p:sp>
      <p:pic>
        <p:nvPicPr>
          <p:cNvPr id="7" name="Grafik 6" descr="Ein Bild, das Entwurf, Lineart, Handschrift, Darstellung enthält.&#10;&#10;KI-generierte Inhalte können fehlerhaft sein.">
            <a:extLst>
              <a:ext uri="{FF2B5EF4-FFF2-40B4-BE49-F238E27FC236}">
                <a16:creationId xmlns:a16="http://schemas.microsoft.com/office/drawing/2014/main" id="{84405331-4B43-E4E9-D0CC-17FB3E303C4F}"/>
              </a:ext>
            </a:extLst>
          </p:cNvPr>
          <p:cNvPicPr>
            <a:picLocks noChangeAspect="1"/>
          </p:cNvPicPr>
          <p:nvPr/>
        </p:nvPicPr>
        <p:blipFill>
          <a:blip r:embed="rId3"/>
          <a:stretch>
            <a:fillRect/>
          </a:stretch>
        </p:blipFill>
        <p:spPr>
          <a:xfrm>
            <a:off x="378308" y="1545552"/>
            <a:ext cx="4801058" cy="2908113"/>
          </a:xfrm>
          <a:prstGeom prst="rect">
            <a:avLst/>
          </a:prstGeom>
        </p:spPr>
      </p:pic>
      <p:sp>
        <p:nvSpPr>
          <p:cNvPr id="6" name="Textfeld 5">
            <a:extLst>
              <a:ext uri="{FF2B5EF4-FFF2-40B4-BE49-F238E27FC236}">
                <a16:creationId xmlns:a16="http://schemas.microsoft.com/office/drawing/2014/main" id="{FA7B2807-6F02-92AD-AB9F-D238DEBB4C2A}"/>
              </a:ext>
            </a:extLst>
          </p:cNvPr>
          <p:cNvSpPr txBox="1"/>
          <p:nvPr/>
        </p:nvSpPr>
        <p:spPr>
          <a:xfrm>
            <a:off x="772297" y="6487189"/>
            <a:ext cx="2761736" cy="369332"/>
          </a:xfrm>
          <a:prstGeom prst="rect">
            <a:avLst/>
          </a:prstGeom>
          <a:noFill/>
        </p:spPr>
        <p:txBody>
          <a:bodyPr wrap="square" rtlCol="0">
            <a:spAutoFit/>
          </a:bodyPr>
          <a:lstStyle/>
          <a:p>
            <a:r>
              <a:rPr lang="de-DE" dirty="0"/>
              <a:t>© Natascha Welz</a:t>
            </a:r>
          </a:p>
        </p:txBody>
      </p:sp>
      <p:pic>
        <p:nvPicPr>
          <p:cNvPr id="11" name="Grafik 10" descr="Ein Bild, das Handschrift, Entwurf, Zeichnung, Text enthält.&#10;&#10;KI-generierte Inhalte können fehlerhaft sein.">
            <a:extLst>
              <a:ext uri="{FF2B5EF4-FFF2-40B4-BE49-F238E27FC236}">
                <a16:creationId xmlns:a16="http://schemas.microsoft.com/office/drawing/2014/main" id="{1C3DBFBC-7AD5-EA69-5149-29B32A747FE2}"/>
              </a:ext>
            </a:extLst>
          </p:cNvPr>
          <p:cNvPicPr>
            <a:picLocks noChangeAspect="1"/>
          </p:cNvPicPr>
          <p:nvPr/>
        </p:nvPicPr>
        <p:blipFill>
          <a:blip r:embed="rId4"/>
          <a:stretch>
            <a:fillRect/>
          </a:stretch>
        </p:blipFill>
        <p:spPr>
          <a:xfrm>
            <a:off x="5639752" y="1545553"/>
            <a:ext cx="5849562" cy="3521626"/>
          </a:xfrm>
          <a:prstGeom prst="rect">
            <a:avLst/>
          </a:prstGeom>
        </p:spPr>
      </p:pic>
    </p:spTree>
    <p:extLst>
      <p:ext uri="{BB962C8B-B14F-4D97-AF65-F5344CB8AC3E}">
        <p14:creationId xmlns:p14="http://schemas.microsoft.com/office/powerpoint/2010/main" val="2493206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444933DB-1D35-0A29-FA35-2C5BFE6E9AFE}"/>
            </a:ext>
          </a:extLst>
        </p:cNvPr>
        <p:cNvGrpSpPr/>
        <p:nvPr/>
      </p:nvGrpSpPr>
      <p:grpSpPr>
        <a:xfrm>
          <a:off x="0" y="0"/>
          <a:ext cx="0" cy="0"/>
          <a:chOff x="0" y="0"/>
          <a:chExt cx="0" cy="0"/>
        </a:xfrm>
      </p:grpSpPr>
      <p:sp>
        <p:nvSpPr>
          <p:cNvPr id="990" name="Google Shape;990;p136">
            <a:extLst>
              <a:ext uri="{FF2B5EF4-FFF2-40B4-BE49-F238E27FC236}">
                <a16:creationId xmlns:a16="http://schemas.microsoft.com/office/drawing/2014/main" id="{FF291E9B-61FE-9927-E9CF-CD7CEED5B1BE}"/>
              </a:ext>
            </a:extLst>
          </p:cNvPr>
          <p:cNvSpPr txBox="1"/>
          <p:nvPr/>
        </p:nvSpPr>
        <p:spPr>
          <a:xfrm>
            <a:off x="760655" y="1514007"/>
            <a:ext cx="10815600" cy="4725951"/>
          </a:xfrm>
          <a:prstGeom prst="rect">
            <a:avLst/>
          </a:prstGeom>
          <a:noFill/>
          <a:ln>
            <a:noFill/>
          </a:ln>
        </p:spPr>
        <p:txBody>
          <a:bodyPr spcFirstLastPara="1" wrap="square" lIns="121900" tIns="121900" rIns="121900" bIns="121900" anchor="t" anchorCtr="0">
            <a:noAutofit/>
          </a:bodyPr>
          <a:lstStyle/>
          <a:p>
            <a:endParaRPr sz="2400" b="1" dirty="0">
              <a:solidFill>
                <a:schemeClr val="dk2"/>
              </a:solidFill>
              <a:latin typeface="Roboto"/>
              <a:ea typeface="Roboto"/>
              <a:cs typeface="Roboto"/>
              <a:sym typeface="Roboto"/>
            </a:endParaRPr>
          </a:p>
          <a:p>
            <a:r>
              <a:rPr lang="de" sz="2400" b="1" dirty="0">
                <a:latin typeface="Roboto"/>
                <a:ea typeface="Roboto"/>
                <a:cs typeface="Roboto"/>
                <a:sym typeface="Roboto"/>
              </a:rPr>
              <a:t>Stufe 0/ Erstkontakt:</a:t>
            </a:r>
            <a:endParaRPr sz="2400" b="1" dirty="0">
              <a:latin typeface="Roboto"/>
              <a:ea typeface="Roboto"/>
              <a:cs typeface="Roboto"/>
              <a:sym typeface="Roboto"/>
            </a:endParaRPr>
          </a:p>
          <a:p>
            <a:r>
              <a:rPr lang="de" sz="2400" dirty="0">
                <a:solidFill>
                  <a:schemeClr val="dk2"/>
                </a:solidFill>
                <a:latin typeface="Roboto"/>
                <a:ea typeface="Roboto"/>
                <a:cs typeface="Roboto"/>
                <a:sym typeface="Roboto"/>
              </a:rPr>
              <a:t>Kind </a:t>
            </a:r>
            <a:r>
              <a:rPr lang="de" sz="2400" dirty="0">
                <a:solidFill>
                  <a:schemeClr val="accent4"/>
                </a:solidFill>
                <a:latin typeface="Roboto"/>
                <a:ea typeface="Roboto"/>
                <a:cs typeface="Roboto"/>
                <a:sym typeface="Roboto"/>
              </a:rPr>
              <a:t>zeigt</a:t>
            </a:r>
            <a:r>
              <a:rPr lang="de" sz="2400" dirty="0">
                <a:solidFill>
                  <a:schemeClr val="dk2"/>
                </a:solidFill>
                <a:latin typeface="Roboto"/>
                <a:ea typeface="Roboto"/>
                <a:cs typeface="Roboto"/>
                <a:sym typeface="Roboto"/>
              </a:rPr>
              <a:t> im Bilderbuch auf Dinge (Wortschatzaufbau)</a:t>
            </a:r>
            <a:br>
              <a:rPr lang="de" sz="2400" dirty="0">
                <a:solidFill>
                  <a:schemeClr val="dk2"/>
                </a:solidFill>
                <a:latin typeface="Roboto"/>
                <a:ea typeface="Roboto"/>
                <a:cs typeface="Roboto"/>
                <a:sym typeface="Roboto"/>
              </a:rPr>
            </a:br>
            <a:endParaRPr sz="2400" b="1" dirty="0">
              <a:solidFill>
                <a:schemeClr val="dk2"/>
              </a:solidFill>
              <a:latin typeface="Roboto"/>
              <a:ea typeface="Roboto"/>
              <a:cs typeface="Roboto"/>
              <a:sym typeface="Roboto"/>
            </a:endParaRPr>
          </a:p>
          <a:p>
            <a:r>
              <a:rPr lang="de" sz="2400" b="1" dirty="0">
                <a:latin typeface="Roboto"/>
                <a:ea typeface="Roboto"/>
                <a:cs typeface="Roboto"/>
                <a:sym typeface="Roboto"/>
              </a:rPr>
              <a:t>Stufe 1: erste Worte, Stufe 2: erste Verben</a:t>
            </a:r>
            <a:endParaRPr sz="2400" b="1" dirty="0">
              <a:latin typeface="Roboto"/>
              <a:ea typeface="Roboto"/>
              <a:cs typeface="Roboto"/>
              <a:sym typeface="Roboto"/>
            </a:endParaRPr>
          </a:p>
          <a:p>
            <a:r>
              <a:rPr lang="de" sz="2400" dirty="0">
                <a:solidFill>
                  <a:schemeClr val="dk2"/>
                </a:solidFill>
                <a:latin typeface="Roboto"/>
                <a:ea typeface="Roboto"/>
                <a:cs typeface="Roboto"/>
                <a:sym typeface="Roboto"/>
              </a:rPr>
              <a:t>Kind benennt Dinge: Da, </a:t>
            </a:r>
            <a:r>
              <a:rPr lang="de" sz="2400" dirty="0">
                <a:solidFill>
                  <a:schemeClr val="accent4"/>
                </a:solidFill>
                <a:latin typeface="Roboto"/>
                <a:ea typeface="Roboto"/>
                <a:cs typeface="Roboto"/>
                <a:sym typeface="Roboto"/>
              </a:rPr>
              <a:t>Tiger</a:t>
            </a:r>
            <a:r>
              <a:rPr lang="de" sz="2400" dirty="0">
                <a:solidFill>
                  <a:schemeClr val="dk2"/>
                </a:solidFill>
                <a:latin typeface="Roboto"/>
                <a:ea typeface="Roboto"/>
                <a:cs typeface="Roboto"/>
                <a:sym typeface="Roboto"/>
              </a:rPr>
              <a:t>! (Ja, da läuft der Tiger.)</a:t>
            </a:r>
            <a:endParaRPr sz="2400" dirty="0">
              <a:solidFill>
                <a:schemeClr val="dk2"/>
              </a:solidFill>
              <a:latin typeface="Roboto"/>
              <a:ea typeface="Roboto"/>
              <a:cs typeface="Roboto"/>
              <a:sym typeface="Roboto"/>
            </a:endParaRPr>
          </a:p>
          <a:p>
            <a:r>
              <a:rPr lang="de" sz="2400" dirty="0">
                <a:solidFill>
                  <a:schemeClr val="dk2"/>
                </a:solidFill>
                <a:latin typeface="Roboto"/>
                <a:ea typeface="Roboto"/>
                <a:cs typeface="Roboto"/>
                <a:sym typeface="Roboto"/>
              </a:rPr>
              <a:t>Kind nutzt Verben: </a:t>
            </a:r>
            <a:r>
              <a:rPr lang="de" sz="2400" dirty="0">
                <a:solidFill>
                  <a:schemeClr val="accent4"/>
                </a:solidFill>
                <a:latin typeface="Roboto"/>
                <a:ea typeface="Roboto"/>
                <a:cs typeface="Roboto"/>
                <a:sym typeface="Roboto"/>
              </a:rPr>
              <a:t>Lauft</a:t>
            </a:r>
            <a:r>
              <a:rPr lang="de" sz="2400" dirty="0">
                <a:solidFill>
                  <a:schemeClr val="dk2"/>
                </a:solidFill>
                <a:latin typeface="Roboto"/>
                <a:ea typeface="Roboto"/>
                <a:cs typeface="Roboto"/>
                <a:sym typeface="Roboto"/>
              </a:rPr>
              <a:t> </a:t>
            </a:r>
            <a:r>
              <a:rPr lang="de" sz="2400" dirty="0">
                <a:solidFill>
                  <a:schemeClr val="accent4"/>
                </a:solidFill>
                <a:latin typeface="Roboto"/>
                <a:ea typeface="Roboto"/>
                <a:cs typeface="Roboto"/>
                <a:sym typeface="Roboto"/>
              </a:rPr>
              <a:t>Tiger</a:t>
            </a:r>
            <a:r>
              <a:rPr lang="de" sz="2400" dirty="0">
                <a:solidFill>
                  <a:schemeClr val="dk2"/>
                </a:solidFill>
                <a:latin typeface="Roboto"/>
                <a:ea typeface="Roboto"/>
                <a:cs typeface="Roboto"/>
                <a:sym typeface="Roboto"/>
              </a:rPr>
              <a:t>! (Ja, der Tiger läuft.)</a:t>
            </a:r>
            <a:endParaRPr sz="2400" dirty="0">
              <a:solidFill>
                <a:schemeClr val="dk2"/>
              </a:solidFill>
              <a:latin typeface="Roboto"/>
              <a:ea typeface="Roboto"/>
              <a:cs typeface="Roboto"/>
              <a:sym typeface="Roboto"/>
            </a:endParaRPr>
          </a:p>
          <a:p>
            <a:endParaRPr sz="2400" b="1" dirty="0">
              <a:latin typeface="Roboto"/>
              <a:ea typeface="Roboto"/>
              <a:cs typeface="Roboto"/>
              <a:sym typeface="Roboto"/>
            </a:endParaRPr>
          </a:p>
          <a:p>
            <a:r>
              <a:rPr lang="de" sz="2400" b="1" dirty="0">
                <a:latin typeface="Roboto"/>
                <a:ea typeface="Roboto"/>
                <a:cs typeface="Roboto"/>
                <a:sym typeface="Roboto"/>
              </a:rPr>
              <a:t>Weitere Stufen: (Verbzweitstellung, Verbklammer)</a:t>
            </a:r>
            <a:endParaRPr sz="2400" dirty="0">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Was ist hier passiert? Der Bär</a:t>
            </a:r>
            <a:r>
              <a:rPr lang="de" sz="2400" dirty="0">
                <a:solidFill>
                  <a:schemeClr val="accent4"/>
                </a:solidFill>
                <a:latin typeface="Roboto"/>
                <a:ea typeface="Roboto"/>
                <a:cs typeface="Roboto"/>
                <a:sym typeface="Roboto"/>
              </a:rPr>
              <a:t> ist </a:t>
            </a:r>
            <a:r>
              <a:rPr lang="de" sz="2400" dirty="0">
                <a:solidFill>
                  <a:schemeClr val="dk2"/>
                </a:solidFill>
                <a:latin typeface="Roboto"/>
                <a:ea typeface="Roboto"/>
                <a:cs typeface="Roboto"/>
                <a:sym typeface="Roboto"/>
              </a:rPr>
              <a:t>auf die Straße </a:t>
            </a:r>
            <a:r>
              <a:rPr lang="de" sz="2400" dirty="0">
                <a:solidFill>
                  <a:schemeClr val="accent4"/>
                </a:solidFill>
                <a:latin typeface="Roboto"/>
                <a:ea typeface="Roboto"/>
                <a:cs typeface="Roboto"/>
                <a:sym typeface="Roboto"/>
              </a:rPr>
              <a:t>gegangen</a:t>
            </a:r>
            <a:r>
              <a:rPr lang="de" sz="2400" dirty="0">
                <a:solidFill>
                  <a:schemeClr val="dk2"/>
                </a:solidFill>
                <a:latin typeface="Roboto"/>
                <a:ea typeface="Roboto"/>
                <a:cs typeface="Roboto"/>
                <a:sym typeface="Roboto"/>
              </a:rPr>
              <a:t>.(VKL)</a:t>
            </a: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Was will der Bär? Der Bär </a:t>
            </a:r>
            <a:r>
              <a:rPr lang="de" sz="2400" dirty="0">
                <a:solidFill>
                  <a:schemeClr val="accent4"/>
                </a:solidFill>
                <a:latin typeface="Roboto"/>
                <a:ea typeface="Roboto"/>
                <a:cs typeface="Roboto"/>
                <a:sym typeface="Roboto"/>
              </a:rPr>
              <a:t>will</a:t>
            </a:r>
            <a:r>
              <a:rPr lang="de" sz="2400" dirty="0">
                <a:solidFill>
                  <a:schemeClr val="dk2"/>
                </a:solidFill>
                <a:latin typeface="Roboto"/>
                <a:ea typeface="Roboto"/>
                <a:cs typeface="Roboto"/>
                <a:sym typeface="Roboto"/>
              </a:rPr>
              <a:t> auf die Straße </a:t>
            </a:r>
            <a:r>
              <a:rPr lang="de" sz="2400" dirty="0">
                <a:solidFill>
                  <a:schemeClr val="accent4"/>
                </a:solidFill>
                <a:latin typeface="Roboto"/>
                <a:ea typeface="Roboto"/>
                <a:cs typeface="Roboto"/>
                <a:sym typeface="Roboto"/>
              </a:rPr>
              <a:t>gehen.</a:t>
            </a:r>
            <a:r>
              <a:rPr lang="de" sz="2400" dirty="0">
                <a:solidFill>
                  <a:schemeClr val="dk2"/>
                </a:solidFill>
                <a:latin typeface="Roboto"/>
                <a:ea typeface="Roboto"/>
                <a:cs typeface="Roboto"/>
                <a:sym typeface="Roboto"/>
              </a:rPr>
              <a:t>(VKL)</a:t>
            </a:r>
            <a:endParaRPr sz="2400" dirty="0">
              <a:solidFill>
                <a:schemeClr val="dk2"/>
              </a:solidFill>
              <a:latin typeface="Roboto"/>
              <a:ea typeface="Roboto"/>
              <a:cs typeface="Roboto"/>
              <a:sym typeface="Roboto"/>
            </a:endParaRPr>
          </a:p>
        </p:txBody>
      </p:sp>
      <p:sp>
        <p:nvSpPr>
          <p:cNvPr id="3" name="Rechteck 2">
            <a:extLst>
              <a:ext uri="{FF2B5EF4-FFF2-40B4-BE49-F238E27FC236}">
                <a16:creationId xmlns:a16="http://schemas.microsoft.com/office/drawing/2014/main" id="{991928FC-182E-BF66-F5CA-7521AE87D963}"/>
              </a:ext>
            </a:extLst>
          </p:cNvPr>
          <p:cNvSpPr/>
          <p:nvPr/>
        </p:nvSpPr>
        <p:spPr>
          <a:xfrm>
            <a:off x="11798710" y="0"/>
            <a:ext cx="393290" cy="2758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solidFill>
                <a:schemeClr val="accent4"/>
              </a:solidFill>
            </a:endParaRPr>
          </a:p>
        </p:txBody>
      </p:sp>
      <p:sp>
        <p:nvSpPr>
          <p:cNvPr id="4" name="Textfeld 3">
            <a:extLst>
              <a:ext uri="{FF2B5EF4-FFF2-40B4-BE49-F238E27FC236}">
                <a16:creationId xmlns:a16="http://schemas.microsoft.com/office/drawing/2014/main" id="{3DF1CB8D-0EA8-F3B3-CDAF-E9D692F97EF4}"/>
              </a:ext>
            </a:extLst>
          </p:cNvPr>
          <p:cNvSpPr txBox="1"/>
          <p:nvPr/>
        </p:nvSpPr>
        <p:spPr>
          <a:xfrm>
            <a:off x="582692" y="6254800"/>
            <a:ext cx="4870840" cy="430887"/>
          </a:xfrm>
          <a:prstGeom prst="rect">
            <a:avLst/>
          </a:prstGeom>
          <a:noFill/>
        </p:spPr>
        <p:txBody>
          <a:bodyPr wrap="square" rtlCol="0">
            <a:spAutoFit/>
          </a:bodyPr>
          <a:lstStyle/>
          <a:p>
            <a:r>
              <a:rPr lang="de-DE" sz="1100" dirty="0"/>
              <a:t>Quelle:  Vgl. Tracy, zit. n. BIfF: </a:t>
            </a:r>
            <a:r>
              <a:rPr lang="de-DE" sz="1100" b="0" i="0" u="none" strike="noStrike" baseline="0" dirty="0">
                <a:solidFill>
                  <a:srgbClr val="000000"/>
                </a:solidFill>
                <a:latin typeface="Calibri" panose="020F0502020204030204" pitchFamily="34" charset="0"/>
              </a:rPr>
              <a:t>Kompensatorische Sprachförderung im Jahr vor der Einschulung. Handout zum Reflexionstreffen 2022, S. 2 </a:t>
            </a:r>
            <a:endParaRPr lang="de-DE" sz="1100" dirty="0"/>
          </a:p>
        </p:txBody>
      </p:sp>
      <p:sp>
        <p:nvSpPr>
          <p:cNvPr id="2" name="Titel 1">
            <a:extLst>
              <a:ext uri="{FF2B5EF4-FFF2-40B4-BE49-F238E27FC236}">
                <a16:creationId xmlns:a16="http://schemas.microsoft.com/office/drawing/2014/main" id="{77163E86-FCE8-A662-90A2-0AE136FE456D}"/>
              </a:ext>
            </a:extLst>
          </p:cNvPr>
          <p:cNvSpPr>
            <a:spLocks noGrp="1"/>
          </p:cNvSpPr>
          <p:nvPr>
            <p:ph type="title"/>
          </p:nvPr>
        </p:nvSpPr>
        <p:spPr/>
        <p:txBody>
          <a:bodyPr/>
          <a:lstStyle/>
          <a:p>
            <a:r>
              <a:rPr lang="de-DE" sz="4400" b="1" dirty="0">
                <a:solidFill>
                  <a:schemeClr val="accent4"/>
                </a:solidFill>
                <a:latin typeface="Roboto"/>
                <a:ea typeface="Roboto"/>
                <a:cs typeface="Roboto"/>
                <a:sym typeface="Roboto"/>
              </a:rPr>
              <a:t>Zweitspracherwerb (Erwerbsstufen)</a:t>
            </a:r>
            <a:endParaRPr lang="de-DE" dirty="0">
              <a:solidFill>
                <a:schemeClr val="accent4"/>
              </a:solidFill>
            </a:endParaRPr>
          </a:p>
        </p:txBody>
      </p:sp>
    </p:spTree>
    <p:extLst>
      <p:ext uri="{BB962C8B-B14F-4D97-AF65-F5344CB8AC3E}">
        <p14:creationId xmlns:p14="http://schemas.microsoft.com/office/powerpoint/2010/main" val="3188207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2" name="Google Shape;532;p70"/>
          <p:cNvSpPr txBox="1"/>
          <p:nvPr/>
        </p:nvSpPr>
        <p:spPr>
          <a:xfrm>
            <a:off x="671999" y="220974"/>
            <a:ext cx="10808800" cy="6097869"/>
          </a:xfrm>
          <a:prstGeom prst="rect">
            <a:avLst/>
          </a:prstGeom>
          <a:noFill/>
          <a:ln>
            <a:noFill/>
          </a:ln>
        </p:spPr>
        <p:txBody>
          <a:bodyPr spcFirstLastPara="1" wrap="square" lIns="121900" tIns="121900" rIns="121900" bIns="121900" anchor="t" anchorCtr="0">
            <a:noAutofit/>
          </a:bodyPr>
          <a:lstStyle/>
          <a:p>
            <a:pPr>
              <a:lnSpc>
                <a:spcPct val="115000"/>
              </a:lnSpc>
              <a:buClr>
                <a:srgbClr val="000000"/>
              </a:buClr>
              <a:buSzPts val="1400"/>
            </a:pPr>
            <a:r>
              <a:rPr lang="de" sz="3600" b="1" u="sng" dirty="0">
                <a:solidFill>
                  <a:schemeClr val="accent4"/>
                </a:solidFill>
              </a:rPr>
              <a:t>Besondere Herausforderungen im Zweitspracherwerb:</a:t>
            </a:r>
            <a:br>
              <a:rPr lang="de" sz="2800" b="1" u="sng" dirty="0">
                <a:solidFill>
                  <a:schemeClr val="accent4"/>
                </a:solidFill>
              </a:rPr>
            </a:br>
            <a:r>
              <a:rPr lang="de" sz="2400" dirty="0">
                <a:solidFill>
                  <a:schemeClr val="accent4"/>
                </a:solidFill>
              </a:rPr>
              <a:t>Hier brauchen die Kinder mehr Zeit…</a:t>
            </a:r>
            <a:br>
              <a:rPr lang="de" sz="2400" b="1" u="sng" dirty="0">
                <a:solidFill>
                  <a:schemeClr val="accent4"/>
                </a:solidFill>
              </a:rPr>
            </a:br>
            <a:br>
              <a:rPr lang="de" sz="2400" b="1" dirty="0">
                <a:solidFill>
                  <a:schemeClr val="accent4"/>
                </a:solidFill>
              </a:rPr>
            </a:br>
            <a:r>
              <a:rPr lang="de" sz="2400" b="1" dirty="0">
                <a:solidFill>
                  <a:schemeClr val="accent4"/>
                </a:solidFill>
              </a:rPr>
              <a:t>Hilfsverb, Verbbeugungen im Partizip II </a:t>
            </a:r>
            <a:br>
              <a:rPr lang="de" sz="2400" b="1" dirty="0">
                <a:solidFill>
                  <a:schemeClr val="accent4"/>
                </a:solidFill>
              </a:rPr>
            </a:br>
            <a:r>
              <a:rPr lang="de" sz="2400" dirty="0">
                <a:solidFill>
                  <a:schemeClr val="tx1">
                    <a:lumMod val="95000"/>
                    <a:lumOff val="5000"/>
                  </a:schemeClr>
                </a:solidFill>
              </a:rPr>
              <a:t>„hab gegeht“ statt: bin gegangen, schwimmen-geschwommen…</a:t>
            </a:r>
          </a:p>
          <a:p>
            <a:pPr>
              <a:lnSpc>
                <a:spcPct val="115000"/>
              </a:lnSpc>
              <a:spcBef>
                <a:spcPts val="1200"/>
              </a:spcBef>
              <a:buClr>
                <a:srgbClr val="000000"/>
              </a:buClr>
              <a:buSzPts val="1400"/>
            </a:pPr>
            <a:br>
              <a:rPr lang="de" sz="900" b="1" dirty="0">
                <a:solidFill>
                  <a:schemeClr val="accent4"/>
                </a:solidFill>
              </a:rPr>
            </a:br>
            <a:r>
              <a:rPr lang="de" sz="2400" b="1" dirty="0">
                <a:solidFill>
                  <a:schemeClr val="accent4"/>
                </a:solidFill>
              </a:rPr>
              <a:t>Präpositionen:</a:t>
            </a:r>
            <a:br>
              <a:rPr lang="de" sz="2400" b="1" dirty="0">
                <a:solidFill>
                  <a:schemeClr val="accent4"/>
                </a:solidFill>
              </a:rPr>
            </a:br>
            <a:r>
              <a:rPr lang="de" sz="2400" dirty="0">
                <a:solidFill>
                  <a:schemeClr val="tx1">
                    <a:lumMod val="95000"/>
                    <a:lumOff val="5000"/>
                  </a:schemeClr>
                </a:solidFill>
              </a:rPr>
              <a:t>an der Wand, am Tisch, vor der Tür, vors Schienbein…</a:t>
            </a:r>
            <a:endParaRPr lang="de" sz="900" b="1" dirty="0">
              <a:solidFill>
                <a:schemeClr val="accent4"/>
              </a:solidFill>
            </a:endParaRPr>
          </a:p>
          <a:p>
            <a:pPr>
              <a:lnSpc>
                <a:spcPct val="115000"/>
              </a:lnSpc>
              <a:spcBef>
                <a:spcPts val="1200"/>
              </a:spcBef>
              <a:buClr>
                <a:srgbClr val="000000"/>
              </a:buClr>
              <a:buSzPts val="1400"/>
            </a:pPr>
            <a:r>
              <a:rPr lang="de" sz="2400" b="1" dirty="0">
                <a:solidFill>
                  <a:schemeClr val="accent4"/>
                </a:solidFill>
              </a:rPr>
              <a:t>Orte:</a:t>
            </a:r>
            <a:br>
              <a:rPr lang="de" sz="2400" b="1" dirty="0">
                <a:solidFill>
                  <a:schemeClr val="accent4"/>
                </a:solidFill>
              </a:rPr>
            </a:br>
            <a:r>
              <a:rPr lang="de" sz="2400" dirty="0">
                <a:solidFill>
                  <a:schemeClr val="tx1">
                    <a:lumMod val="95000"/>
                    <a:lumOff val="5000"/>
                  </a:schemeClr>
                </a:solidFill>
              </a:rPr>
              <a:t>Wo? Im Wald. (Dativ) / Wohin? In den Wald. (Akkusativ)</a:t>
            </a:r>
          </a:p>
          <a:p>
            <a:pPr>
              <a:lnSpc>
                <a:spcPct val="115000"/>
              </a:lnSpc>
              <a:spcBef>
                <a:spcPts val="1200"/>
              </a:spcBef>
              <a:buClr>
                <a:srgbClr val="000000"/>
              </a:buClr>
              <a:buSzPts val="1400"/>
            </a:pPr>
            <a:br>
              <a:rPr lang="de" sz="900" b="1" dirty="0">
                <a:solidFill>
                  <a:schemeClr val="accent4"/>
                </a:solidFill>
              </a:rPr>
            </a:br>
            <a:r>
              <a:rPr lang="de" sz="2400" b="1" dirty="0">
                <a:solidFill>
                  <a:schemeClr val="accent4"/>
                </a:solidFill>
              </a:rPr>
              <a:t>Artikel,  Artikelzuordnungen/ -beugungen: </a:t>
            </a:r>
            <a:br>
              <a:rPr lang="de" sz="2400" b="1" dirty="0">
                <a:solidFill>
                  <a:schemeClr val="accent4"/>
                </a:solidFill>
              </a:rPr>
            </a:br>
            <a:r>
              <a:rPr lang="de" sz="2400" dirty="0">
                <a:solidFill>
                  <a:schemeClr val="tx1">
                    <a:lumMod val="95000"/>
                    <a:lumOff val="5000"/>
                  </a:schemeClr>
                </a:solidFill>
              </a:rPr>
              <a:t>statt „von die Vater“ : vom</a:t>
            </a:r>
            <a:r>
              <a:rPr lang="de" sz="2400" b="1" dirty="0">
                <a:solidFill>
                  <a:schemeClr val="tx1">
                    <a:lumMod val="95000"/>
                    <a:lumOff val="5000"/>
                  </a:schemeClr>
                </a:solidFill>
              </a:rPr>
              <a:t> </a:t>
            </a:r>
            <a:r>
              <a:rPr lang="de" sz="2400" dirty="0">
                <a:solidFill>
                  <a:schemeClr val="tx1">
                    <a:lumMod val="95000"/>
                    <a:lumOff val="5000"/>
                  </a:schemeClr>
                </a:solidFill>
              </a:rPr>
              <a:t>Vater, des Vaters…</a:t>
            </a:r>
            <a:endParaRPr sz="4800" b="1" dirty="0">
              <a:solidFill>
                <a:schemeClr val="accent4"/>
              </a:solidFill>
            </a:endParaRPr>
          </a:p>
          <a:p>
            <a:pPr>
              <a:spcBef>
                <a:spcPts val="1200"/>
              </a:spcBef>
            </a:pPr>
            <a:endParaRPr sz="2400" dirty="0">
              <a:solidFill>
                <a:schemeClr val="dk2"/>
              </a:solidFill>
              <a:latin typeface="Source Code Pro"/>
              <a:ea typeface="Source Code Pro"/>
              <a:cs typeface="Source Code Pro"/>
              <a:sym typeface="Source Code Pro"/>
            </a:endParaRPr>
          </a:p>
        </p:txBody>
      </p:sp>
      <p:sp>
        <p:nvSpPr>
          <p:cNvPr id="6" name="Textfeld 5">
            <a:extLst>
              <a:ext uri="{FF2B5EF4-FFF2-40B4-BE49-F238E27FC236}">
                <a16:creationId xmlns:a16="http://schemas.microsoft.com/office/drawing/2014/main" id="{1E78351A-5FF4-BF32-C807-625D49FE6398}"/>
              </a:ext>
            </a:extLst>
          </p:cNvPr>
          <p:cNvSpPr txBox="1"/>
          <p:nvPr/>
        </p:nvSpPr>
        <p:spPr>
          <a:xfrm>
            <a:off x="8196649" y="3237470"/>
            <a:ext cx="3707027" cy="2400657"/>
          </a:xfrm>
          <a:prstGeom prst="rect">
            <a:avLst/>
          </a:prstGeom>
          <a:solidFill>
            <a:schemeClr val="accent1">
              <a:lumMod val="20000"/>
              <a:lumOff val="80000"/>
            </a:schemeClr>
          </a:solidFill>
        </p:spPr>
        <p:txBody>
          <a:bodyPr wrap="square" rtlCol="0">
            <a:spAutoFit/>
          </a:bodyPr>
          <a:lstStyle/>
          <a:p>
            <a:r>
              <a:rPr lang="de-DE" sz="2400" b="1" dirty="0">
                <a:solidFill>
                  <a:schemeClr val="accent4"/>
                </a:solidFill>
              </a:rPr>
              <a:t>Code switching:</a:t>
            </a:r>
          </a:p>
          <a:p>
            <a:endParaRPr lang="de-DE" dirty="0"/>
          </a:p>
          <a:p>
            <a:r>
              <a:rPr lang="de-DE" dirty="0"/>
              <a:t>Menschen mit mehreren Sprachen nutzen mitten im Satz Worte aus einer anderen Sprache. </a:t>
            </a:r>
          </a:p>
          <a:p>
            <a:r>
              <a:rPr lang="de-DE" dirty="0"/>
              <a:t>Das ist kein Fehler oder Rückschritt.</a:t>
            </a:r>
          </a:p>
          <a:p>
            <a:r>
              <a:rPr lang="de-DE" dirty="0"/>
              <a:t>Manchmal passt das andere Wort besser, oder liegt näher.</a:t>
            </a:r>
          </a:p>
        </p:txBody>
      </p:sp>
      <p:sp>
        <p:nvSpPr>
          <p:cNvPr id="2" name="Rechteck 1">
            <a:extLst>
              <a:ext uri="{FF2B5EF4-FFF2-40B4-BE49-F238E27FC236}">
                <a16:creationId xmlns:a16="http://schemas.microsoft.com/office/drawing/2014/main" id="{89CDF7D2-7D4A-6267-3145-2B3D06E16AF7}"/>
              </a:ext>
            </a:extLst>
          </p:cNvPr>
          <p:cNvSpPr/>
          <p:nvPr/>
        </p:nvSpPr>
        <p:spPr>
          <a:xfrm>
            <a:off x="11798710" y="0"/>
            <a:ext cx="393290" cy="2758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solidFill>
                <a:schemeClr val="accent4"/>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AFEF8-CAED-ADF3-EF4F-02AA72AF7AF1}"/>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CC92F255-6550-E3D0-0A40-6B7A10BC2897}"/>
              </a:ext>
            </a:extLst>
          </p:cNvPr>
          <p:cNvSpPr>
            <a:spLocks noGrp="1"/>
          </p:cNvSpPr>
          <p:nvPr>
            <p:ph type="title"/>
          </p:nvPr>
        </p:nvSpPr>
        <p:spPr/>
        <p:txBody>
          <a:bodyPr/>
          <a:lstStyle/>
          <a:p>
            <a:r>
              <a:rPr lang="de-DE" sz="4000" b="1" dirty="0">
                <a:solidFill>
                  <a:schemeClr val="accent4"/>
                </a:solidFill>
                <a:latin typeface="Calibri" charset="0"/>
                <a:ea typeface="Calibri" charset="0"/>
                <a:cs typeface="Calibri" charset="0"/>
              </a:rPr>
              <a:t>Empfehlenswertes Material</a:t>
            </a:r>
            <a:br>
              <a:rPr lang="de-DE" dirty="0"/>
            </a:br>
            <a:endParaRPr lang="de-DE" sz="3200" dirty="0">
              <a:solidFill>
                <a:schemeClr val="tx1"/>
              </a:solidFill>
            </a:endParaRPr>
          </a:p>
        </p:txBody>
      </p:sp>
      <p:sp>
        <p:nvSpPr>
          <p:cNvPr id="6" name="Rechteck 5">
            <a:extLst>
              <a:ext uri="{FF2B5EF4-FFF2-40B4-BE49-F238E27FC236}">
                <a16:creationId xmlns:a16="http://schemas.microsoft.com/office/drawing/2014/main" id="{98FEF9EC-3CF8-6B06-8AAA-05F8EC26C92D}"/>
              </a:ext>
            </a:extLst>
          </p:cNvPr>
          <p:cNvSpPr/>
          <p:nvPr/>
        </p:nvSpPr>
        <p:spPr>
          <a:xfrm>
            <a:off x="11798710" y="0"/>
            <a:ext cx="393290" cy="2758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DE">
              <a:solidFill>
                <a:srgbClr val="92D050"/>
              </a:solidFill>
            </a:endParaRPr>
          </a:p>
        </p:txBody>
      </p:sp>
      <p:pic>
        <p:nvPicPr>
          <p:cNvPr id="11" name="Grafik 10">
            <a:extLst>
              <a:ext uri="{FF2B5EF4-FFF2-40B4-BE49-F238E27FC236}">
                <a16:creationId xmlns:a16="http://schemas.microsoft.com/office/drawing/2014/main" id="{8D0AB630-D966-0A0F-ABF1-79376683ABA8}"/>
              </a:ext>
            </a:extLst>
          </p:cNvPr>
          <p:cNvPicPr>
            <a:picLocks noChangeAspect="1"/>
          </p:cNvPicPr>
          <p:nvPr/>
        </p:nvPicPr>
        <p:blipFill>
          <a:blip r:embed="rId3"/>
          <a:stretch>
            <a:fillRect/>
          </a:stretch>
        </p:blipFill>
        <p:spPr>
          <a:xfrm>
            <a:off x="263480" y="1690688"/>
            <a:ext cx="6641047" cy="3731310"/>
          </a:xfrm>
          <a:prstGeom prst="rect">
            <a:avLst/>
          </a:prstGeom>
        </p:spPr>
      </p:pic>
      <p:sp>
        <p:nvSpPr>
          <p:cNvPr id="14" name="Textfeld 13">
            <a:extLst>
              <a:ext uri="{FF2B5EF4-FFF2-40B4-BE49-F238E27FC236}">
                <a16:creationId xmlns:a16="http://schemas.microsoft.com/office/drawing/2014/main" id="{5D6B23AB-83BF-B312-05F7-F730526ED9AA}"/>
              </a:ext>
            </a:extLst>
          </p:cNvPr>
          <p:cNvSpPr txBox="1"/>
          <p:nvPr/>
        </p:nvSpPr>
        <p:spPr>
          <a:xfrm>
            <a:off x="263480" y="6209607"/>
            <a:ext cx="7725051" cy="369332"/>
          </a:xfrm>
          <a:prstGeom prst="rect">
            <a:avLst/>
          </a:prstGeom>
          <a:noFill/>
        </p:spPr>
        <p:txBody>
          <a:bodyPr wrap="square" rtlCol="0">
            <a:spAutoFit/>
          </a:bodyPr>
          <a:lstStyle/>
          <a:p>
            <a:r>
              <a:rPr lang="de-DE" dirty="0">
                <a:hlinkClick r:id="rId4"/>
              </a:rPr>
              <a:t>Frühe Chancen.de</a:t>
            </a:r>
            <a:endParaRPr lang="de-DE" dirty="0"/>
          </a:p>
        </p:txBody>
      </p:sp>
      <p:pic>
        <p:nvPicPr>
          <p:cNvPr id="3" name="Grafik 2">
            <a:extLst>
              <a:ext uri="{FF2B5EF4-FFF2-40B4-BE49-F238E27FC236}">
                <a16:creationId xmlns:a16="http://schemas.microsoft.com/office/drawing/2014/main" id="{245F6840-BBE6-BB7A-4156-DF115150B33F}"/>
              </a:ext>
            </a:extLst>
          </p:cNvPr>
          <p:cNvPicPr>
            <a:picLocks noChangeAspect="1"/>
          </p:cNvPicPr>
          <p:nvPr/>
        </p:nvPicPr>
        <p:blipFill>
          <a:blip r:embed="rId5"/>
          <a:stretch>
            <a:fillRect/>
          </a:stretch>
        </p:blipFill>
        <p:spPr>
          <a:xfrm>
            <a:off x="7563118" y="429390"/>
            <a:ext cx="3132091" cy="4252328"/>
          </a:xfrm>
          <a:prstGeom prst="rect">
            <a:avLst/>
          </a:prstGeom>
        </p:spPr>
      </p:pic>
      <p:sp>
        <p:nvSpPr>
          <p:cNvPr id="4" name="Textfeld 3">
            <a:extLst>
              <a:ext uri="{FF2B5EF4-FFF2-40B4-BE49-F238E27FC236}">
                <a16:creationId xmlns:a16="http://schemas.microsoft.com/office/drawing/2014/main" id="{B1DFF936-E56B-E031-5D44-36C068A8BA8C}"/>
              </a:ext>
            </a:extLst>
          </p:cNvPr>
          <p:cNvSpPr txBox="1"/>
          <p:nvPr/>
        </p:nvSpPr>
        <p:spPr>
          <a:xfrm>
            <a:off x="7647709" y="5095702"/>
            <a:ext cx="3632662" cy="646331"/>
          </a:xfrm>
          <a:prstGeom prst="rect">
            <a:avLst/>
          </a:prstGeom>
          <a:noFill/>
        </p:spPr>
        <p:txBody>
          <a:bodyPr wrap="square" rtlCol="0">
            <a:spAutoFit/>
          </a:bodyPr>
          <a:lstStyle/>
          <a:p>
            <a:r>
              <a:rPr lang="de-DE" dirty="0"/>
              <a:t>Interaktive Ausstellung und Buch, Wamiki Verlag</a:t>
            </a:r>
          </a:p>
        </p:txBody>
      </p:sp>
    </p:spTree>
    <p:extLst>
      <p:ext uri="{BB962C8B-B14F-4D97-AF65-F5344CB8AC3E}">
        <p14:creationId xmlns:p14="http://schemas.microsoft.com/office/powerpoint/2010/main" val="645359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59"/>
          <p:cNvSpPr txBox="1">
            <a:spLocks noGrp="1"/>
          </p:cNvSpPr>
          <p:nvPr>
            <p:ph type="title"/>
          </p:nvPr>
        </p:nvSpPr>
        <p:spPr>
          <a:xfrm>
            <a:off x="3009254" y="2649963"/>
            <a:ext cx="10515600" cy="74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de-DE" sz="4000" b="1" dirty="0">
                <a:solidFill>
                  <a:schemeClr val="accent4"/>
                </a:solidFill>
                <a:latin typeface="Calibri"/>
                <a:ea typeface="Calibri"/>
                <a:cs typeface="Calibri"/>
                <a:sym typeface="Calibri"/>
              </a:rPr>
              <a:t>Danke!</a:t>
            </a:r>
            <a:endParaRPr dirty="0"/>
          </a:p>
        </p:txBody>
      </p:sp>
      <p:pic>
        <p:nvPicPr>
          <p:cNvPr id="494" name="Google Shape;494;p59" title="QM-10-Erz-Partner.jpg"/>
          <p:cNvPicPr preferRelativeResize="0"/>
          <p:nvPr/>
        </p:nvPicPr>
        <p:blipFill>
          <a:blip r:embed="rId3">
            <a:alphaModFix/>
          </a:blip>
          <a:stretch>
            <a:fillRect/>
          </a:stretch>
        </p:blipFill>
        <p:spPr>
          <a:xfrm>
            <a:off x="247518" y="162125"/>
            <a:ext cx="4600977" cy="6467277"/>
          </a:xfrm>
          <a:prstGeom prst="rect">
            <a:avLst/>
          </a:prstGeom>
          <a:noFill/>
          <a:ln>
            <a:noFill/>
          </a:ln>
        </p:spPr>
      </p:pic>
      <p:sp>
        <p:nvSpPr>
          <p:cNvPr id="4" name="Textfeld 3">
            <a:extLst>
              <a:ext uri="{FF2B5EF4-FFF2-40B4-BE49-F238E27FC236}">
                <a16:creationId xmlns:a16="http://schemas.microsoft.com/office/drawing/2014/main" id="{577E24E1-FFBD-6111-F382-6A552D716A49}"/>
              </a:ext>
            </a:extLst>
          </p:cNvPr>
          <p:cNvSpPr txBox="1"/>
          <p:nvPr/>
        </p:nvSpPr>
        <p:spPr>
          <a:xfrm>
            <a:off x="247518" y="6326543"/>
            <a:ext cx="2761736" cy="369332"/>
          </a:xfrm>
          <a:prstGeom prst="rect">
            <a:avLst/>
          </a:prstGeom>
          <a:noFill/>
        </p:spPr>
        <p:txBody>
          <a:bodyPr wrap="square" rtlCol="0">
            <a:spAutoFit/>
          </a:bodyPr>
          <a:lstStyle/>
          <a:p>
            <a:r>
              <a:rPr lang="de-DE" dirty="0"/>
              <a:t>© Natascha Welz</a:t>
            </a:r>
          </a:p>
        </p:txBody>
      </p:sp>
      <p:pic>
        <p:nvPicPr>
          <p:cNvPr id="3" name="Grafik 2">
            <a:extLst>
              <a:ext uri="{FF2B5EF4-FFF2-40B4-BE49-F238E27FC236}">
                <a16:creationId xmlns:a16="http://schemas.microsoft.com/office/drawing/2014/main" id="{F5076D6F-2850-AB59-74F4-CF74839D1685}"/>
              </a:ext>
            </a:extLst>
          </p:cNvPr>
          <p:cNvPicPr>
            <a:picLocks noChangeAspect="1"/>
          </p:cNvPicPr>
          <p:nvPr/>
        </p:nvPicPr>
        <p:blipFill>
          <a:blip r:embed="rId4"/>
          <a:stretch>
            <a:fillRect/>
          </a:stretch>
        </p:blipFill>
        <p:spPr>
          <a:xfrm>
            <a:off x="3627897" y="5839761"/>
            <a:ext cx="685859" cy="51058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4" name="Grafik 3" descr="Ein Bild, das Kleidung, Person, Schuhwerk, Menschliches Gesicht enthält.&#10;&#10;KI-generierte Inhalte können fehlerhaft sein.">
            <a:extLst>
              <a:ext uri="{FF2B5EF4-FFF2-40B4-BE49-F238E27FC236}">
                <a16:creationId xmlns:a16="http://schemas.microsoft.com/office/drawing/2014/main" id="{E42EF86B-6628-8B50-8041-8C666D0D1E9F}"/>
              </a:ext>
            </a:extLst>
          </p:cNvPr>
          <p:cNvPicPr>
            <a:picLocks noChangeAspect="1"/>
          </p:cNvPicPr>
          <p:nvPr/>
        </p:nvPicPr>
        <p:blipFill>
          <a:blip r:embed="rId3"/>
          <a:stretch>
            <a:fillRect/>
          </a:stretch>
        </p:blipFill>
        <p:spPr>
          <a:xfrm rot="336746">
            <a:off x="9701900" y="916121"/>
            <a:ext cx="2262018" cy="2262018"/>
          </a:xfrm>
          <a:prstGeom prst="rect">
            <a:avLst/>
          </a:prstGeom>
        </p:spPr>
      </p:pic>
      <p:sp>
        <p:nvSpPr>
          <p:cNvPr id="386" name="Google Shape;386;p2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spcBef>
                <a:spcPts val="0"/>
              </a:spcBef>
              <a:spcAft>
                <a:spcPts val="0"/>
              </a:spcAft>
              <a:buClr>
                <a:schemeClr val="dk1"/>
              </a:buClr>
              <a:buSzPts val="4000"/>
            </a:pPr>
            <a:r>
              <a:rPr lang="de-DE" sz="4000" b="1" dirty="0">
                <a:latin typeface="Calibri" charset="0"/>
                <a:ea typeface="Calibri" charset="0"/>
                <a:cs typeface="Calibri" charset="0"/>
                <a:sym typeface="Calibri"/>
              </a:rPr>
              <a:t>Ergänzende Materialien zum Bildungsplan  </a:t>
            </a:r>
            <a:endParaRPr sz="4000" b="1" dirty="0">
              <a:latin typeface="Calibri" charset="0"/>
              <a:ea typeface="Calibri" charset="0"/>
              <a:cs typeface="Calibri" charset="0"/>
            </a:endParaRPr>
          </a:p>
        </p:txBody>
      </p:sp>
      <p:sp>
        <p:nvSpPr>
          <p:cNvPr id="387" name="Google Shape;387;p27"/>
          <p:cNvSpPr txBox="1">
            <a:spLocks noGrp="1"/>
          </p:cNvSpPr>
          <p:nvPr>
            <p:ph type="body" idx="1"/>
          </p:nvPr>
        </p:nvSpPr>
        <p:spPr>
          <a:xfrm>
            <a:off x="838200" y="2047130"/>
            <a:ext cx="10877550" cy="4667250"/>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Der Bildungsplan zum Hören (Hörbuch)</a:t>
            </a: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Filme zum Bildungsplan </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Interviews mit Autor*innen und pädagogischen Fachkräften</a:t>
            </a:r>
            <a:endParaRPr lang="de-DE" sz="2400" dirty="0">
              <a:effectLst/>
              <a:latin typeface="Calibri" panose="020F0502020204030204" pitchFamily="34" charset="0"/>
              <a:ea typeface="Calibri" panose="020F0502020204030204" pitchFamily="34" charset="0"/>
            </a:endParaRP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Begleitmaterialien zu den Fortbildungen (Bildkarten-Sets, Methodenblock, Poster, Arbeitshefte)</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PowerPoint-Präsentationen: Impulse für Teamfortbildungen</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Eltern-Flyer </a:t>
            </a:r>
          </a:p>
          <a:p>
            <a:pPr marL="457200" lvl="0" indent="-457200" algn="l" rtl="0">
              <a:lnSpc>
                <a:spcPct val="90000"/>
              </a:lnSpc>
              <a:spcBef>
                <a:spcPts val="0"/>
              </a:spcBef>
              <a:spcAft>
                <a:spcPts val="1200"/>
              </a:spcAft>
              <a:buClr>
                <a:schemeClr val="dk1"/>
              </a:buClr>
              <a:buSzPct val="100000"/>
              <a:buFont typeface="Arial"/>
              <a:buChar char="•"/>
            </a:pPr>
            <a:r>
              <a:rPr lang="de-DE" sz="2400" dirty="0">
                <a:solidFill>
                  <a:schemeClr val="accent3">
                    <a:lumMod val="75000"/>
                  </a:schemeClr>
                </a:solidFill>
                <a:latin typeface="Calibri" panose="020F0502020204030204" pitchFamily="34" charset="0"/>
                <a:ea typeface="Calibri" panose="020F0502020204030204" pitchFamily="34" charset="0"/>
                <a:hlinkClick r:id="rId4"/>
              </a:rPr>
              <a:t>Podcast</a:t>
            </a:r>
            <a:r>
              <a:rPr lang="de-DE" sz="2400" dirty="0">
                <a:solidFill>
                  <a:schemeClr val="accent3">
                    <a:lumMod val="75000"/>
                  </a:schemeClr>
                </a:solidFill>
                <a:latin typeface="Calibri" panose="020F0502020204030204" pitchFamily="34" charset="0"/>
                <a:ea typeface="Calibri" panose="020F0502020204030204" pitchFamily="34" charset="0"/>
              </a:rPr>
              <a:t> BIfF zu den Alltagssituationen</a:t>
            </a:r>
            <a:endParaRPr sz="2000" dirty="0">
              <a:solidFill>
                <a:schemeClr val="accent3">
                  <a:lumMod val="75000"/>
                </a:schemeClr>
              </a:solidFill>
            </a:endParaRPr>
          </a:p>
        </p:txBody>
      </p:sp>
    </p:spTree>
    <p:extLst>
      <p:ext uri="{BB962C8B-B14F-4D97-AF65-F5344CB8AC3E}">
        <p14:creationId xmlns:p14="http://schemas.microsoft.com/office/powerpoint/2010/main" val="1968208577"/>
      </p:ext>
    </p:extLst>
  </p:cSld>
  <p:clrMapOvr>
    <a:masterClrMapping/>
  </p:clrMapOvr>
</p:sld>
</file>

<file path=ppt/theme/theme1.xml><?xml version="1.0" encoding="utf-8"?>
<a:theme xmlns:a="http://schemas.openxmlformats.org/drawingml/2006/main" name="1_Office">
  <a:themeElements>
    <a:clrScheme name="Benutzerdefiniert 2">
      <a:dk1>
        <a:srgbClr val="000000"/>
      </a:dk1>
      <a:lt1>
        <a:srgbClr val="FFFFFF"/>
      </a:lt1>
      <a:dk2>
        <a:srgbClr val="242852"/>
      </a:dk2>
      <a:lt2>
        <a:srgbClr val="694186"/>
      </a:lt2>
      <a:accent1>
        <a:srgbClr val="F8C522"/>
      </a:accent1>
      <a:accent2>
        <a:srgbClr val="D91E57"/>
      </a:accent2>
      <a:accent3>
        <a:srgbClr val="AACC3A"/>
      </a:accent3>
      <a:accent4>
        <a:srgbClr val="00AECB"/>
      </a:accent4>
      <a:accent5>
        <a:srgbClr val="682979"/>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F8A01FCADD1D24EBF5639A24D77F94A" ma:contentTypeVersion="19" ma:contentTypeDescription="Ein neues Dokument erstellen." ma:contentTypeScope="" ma:versionID="1f903d2623e8a5a673a1793d8831edd6">
  <xsd:schema xmlns:xsd="http://www.w3.org/2001/XMLSchema" xmlns:xs="http://www.w3.org/2001/XMLSchema" xmlns:p="http://schemas.microsoft.com/office/2006/metadata/properties" xmlns:ns2="4483d124-32de-47e9-89a5-3c9f48c62a64" xmlns:ns3="83569f19-8c1d-41b4-bb5b-bc61d4c53846" targetNamespace="http://schemas.microsoft.com/office/2006/metadata/properties" ma:root="true" ma:fieldsID="db74a668fd8d892862e04b73a3aec638" ns2:_="" ns3:_="">
    <xsd:import namespace="4483d124-32de-47e9-89a5-3c9f48c62a64"/>
    <xsd:import namespace="83569f19-8c1d-41b4-bb5b-bc61d4c5384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_Flow_SignoffStatu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3d124-32de-47e9-89a5-3c9f48c62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_Flow_SignoffStatus" ma:index="11" nillable="true" ma:displayName="Status Unterschrift" ma:internalName="Status_x0020_Unterschrift">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5230f095-131b-4bb4-a49f-2949a93d51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569f19-8c1d-41b4-bb5b-bc61d4c5384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4" nillable="true" ma:displayName="Taxonomy Catch All Column" ma:hidden="true" ma:list="{ed57ba41-05c1-4456-96cd-56a0fab62a94}" ma:internalName="TaxCatchAll" ma:showField="CatchAllData" ma:web="83569f19-8c1d-41b4-bb5b-bc61d4c538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DE22F2-24B8-4341-98F1-B24AC28E6B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3d124-32de-47e9-89a5-3c9f48c62a64"/>
    <ds:schemaRef ds:uri="83569f19-8c1d-41b4-bb5b-bc61d4c538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30B7CE-CE78-4999-97EF-40C71C6ED4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3626</Words>
  <Application>Microsoft Office PowerPoint</Application>
  <PresentationFormat>Breitbild</PresentationFormat>
  <Paragraphs>391</Paragraphs>
  <Slides>38</Slides>
  <Notes>35</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38</vt:i4>
      </vt:variant>
    </vt:vector>
  </HeadingPairs>
  <TitlesOfParts>
    <vt:vector size="49" baseType="lpstr">
      <vt:lpstr>Aptos</vt:lpstr>
      <vt:lpstr>Arial</vt:lpstr>
      <vt:lpstr>Calibri</vt:lpstr>
      <vt:lpstr>Calibri Light</vt:lpstr>
      <vt:lpstr>Classic Comic</vt:lpstr>
      <vt:lpstr>Google Sans</vt:lpstr>
      <vt:lpstr>Roboto</vt:lpstr>
      <vt:lpstr>Source Code Pro</vt:lpstr>
      <vt:lpstr>Symbol</vt:lpstr>
      <vt:lpstr>Wingdings</vt:lpstr>
      <vt:lpstr>1_Office</vt:lpstr>
      <vt:lpstr>PowerPoint-Präsentation</vt:lpstr>
      <vt:lpstr>Guten Tag! </vt:lpstr>
      <vt:lpstr>Gemeinsamer Einstieg</vt:lpstr>
      <vt:lpstr>Themen heute</vt:lpstr>
      <vt:lpstr>Pädagogische Alltagssituationen  Gliederung im Bildungsplan</vt:lpstr>
      <vt:lpstr>PowerPoint-Präsentation</vt:lpstr>
      <vt:lpstr>Verknüpfung der Alltagssituation „Aufräumen“ mit dem Bildungsbereich Sprache und Kommunikation </vt:lpstr>
      <vt:lpstr>PowerPoint-Präsentation</vt:lpstr>
      <vt:lpstr>Pädagogische Alltagssituationen</vt:lpstr>
      <vt:lpstr>PowerPoint-Präsentation</vt:lpstr>
      <vt:lpstr>Zentrale Aspekte der Alltagssituation Aufräumen (S. 164)</vt:lpstr>
      <vt:lpstr>Pädagogisches Handeln I (S. 165) </vt:lpstr>
      <vt:lpstr>Pädagogisches Handeln II (S. 165) </vt:lpstr>
      <vt:lpstr>PowerPoint-Präsentation</vt:lpstr>
      <vt:lpstr>PowerPoint-Präsentation</vt:lpstr>
      <vt:lpstr>Praxisbeispiel (S. 166) </vt:lpstr>
      <vt:lpstr>PowerPoint-Präsentation</vt:lpstr>
      <vt:lpstr>PowerPoint-Präsentation</vt:lpstr>
      <vt:lpstr>PowerPoint-Präsentation</vt:lpstr>
      <vt:lpstr>PowerPoint-Präsentation</vt:lpstr>
      <vt:lpstr>Verknüpfung mit Bildungsbereichen: Ideen (S. 169) </vt:lpstr>
      <vt:lpstr>Bildungsbereiche</vt:lpstr>
      <vt:lpstr>7.1 Sprache und Kommunikation   </vt:lpstr>
      <vt:lpstr>7.1 Sprache und Kommunikation   </vt:lpstr>
      <vt:lpstr>Was Kinder lernen können (S. 213 f.)   </vt:lpstr>
      <vt:lpstr>PowerPoint-Präsentation</vt:lpstr>
      <vt:lpstr>Pädagogisches Handeln II (S. 215)</vt:lpstr>
      <vt:lpstr>Pädagogisches Handeln III Sprachförderung</vt:lpstr>
      <vt:lpstr>PowerPoint-Präsentation</vt:lpstr>
      <vt:lpstr>Sprache und Sprechen   </vt:lpstr>
      <vt:lpstr>Kindersprache Die frühe kindliche Sprache ist ein eigenes System. Wie sich das Laufen aus dem frühen Krabbeln entwickelt, so ist die Kindersprache der Vorläufer der späteren Sprache. Achtung: Sprachstörungen sind häufig sozialisationsbedingt!  </vt:lpstr>
      <vt:lpstr>Präsentieren Worte schenken (mehrmals wiederholen!)  </vt:lpstr>
      <vt:lpstr>Modellieren:</vt:lpstr>
      <vt:lpstr>Zweitspracherwerb (Erwerbsstufen)</vt:lpstr>
      <vt:lpstr>PowerPoint-Präsentation</vt:lpstr>
      <vt:lpstr>Empfehlenswertes Material </vt:lpstr>
      <vt:lpstr>Danke!</vt:lpstr>
      <vt:lpstr>Ergänzende Materialien zum Bildungsplan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Vorstandsbericht zur Mitgliederversammlung</dc:title>
  <dc:creator>Ramiro Glauer</dc:creator>
  <cp:lastModifiedBy>bildungsplan-brandenburg@iffe.de</cp:lastModifiedBy>
  <cp:revision>237</cp:revision>
  <cp:lastPrinted>2024-09-16T11:49:40Z</cp:lastPrinted>
  <dcterms:created xsi:type="dcterms:W3CDTF">2020-11-24T13:22:07Z</dcterms:created>
  <dcterms:modified xsi:type="dcterms:W3CDTF">2026-09-29T10:18:56Z</dcterms:modified>
</cp:coreProperties>
</file>