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embeddedFontLst>
    <p:embeddedFont>
      <p:font typeface="Play" pitchFamily="2" charset="0"/>
      <p:regular r:id="rId18"/>
      <p:bold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2" roundtripDataSignature="AMtx7mg4BNsc5ItSBOh5ewZ3UfN7KD89H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e-DE"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 name="Google Shape;8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 name="Google Shape;9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 name="Google Shape;91;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 name="Google Shape;10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 name="Google Shape;11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 name="Google Shape;12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7" name="Google Shape;147;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4" name="Google Shape;20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7" name="Google Shape;217;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de-DE"/>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9" name="Google Shape;22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5" name="Google Shape;23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12"/>
        <p:cNvGrpSpPr/>
        <p:nvPr/>
      </p:nvGrpSpPr>
      <p:grpSpPr>
        <a:xfrm>
          <a:off x="0" y="0"/>
          <a:ext cx="0" cy="0"/>
          <a:chOff x="0" y="0"/>
          <a:chExt cx="0" cy="0"/>
        </a:xfrm>
      </p:grpSpPr>
      <p:sp>
        <p:nvSpPr>
          <p:cNvPr id="13" name="Google Shape;13;p1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5" name="Google Shape;15;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 name="Google Shape;16;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7" name="Google Shape;17;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chemeClr val="dk1"/>
                </a:solidFill>
                <a:latin typeface="Arial"/>
                <a:ea typeface="Arial"/>
                <a:cs typeface="Arial"/>
                <a:sym typeface="Arial"/>
              </a:defRPr>
            </a:lvl1pPr>
            <a:lvl2pPr marL="0" marR="0" lvl="1" indent="0" algn="l" rtl="0">
              <a:spcBef>
                <a:spcPts val="0"/>
              </a:spcBef>
              <a:buNone/>
              <a:defRPr sz="1800" b="0" i="0" u="none" strike="noStrike" cap="none">
                <a:solidFill>
                  <a:schemeClr val="dk1"/>
                </a:solidFill>
                <a:latin typeface="Arial"/>
                <a:ea typeface="Arial"/>
                <a:cs typeface="Arial"/>
                <a:sym typeface="Arial"/>
              </a:defRPr>
            </a:lvl2pPr>
            <a:lvl3pPr marL="0" marR="0" lvl="2" indent="0" algn="l" rtl="0">
              <a:spcBef>
                <a:spcPts val="0"/>
              </a:spcBef>
              <a:buNone/>
              <a:defRPr sz="1800" b="0" i="0" u="none" strike="noStrike" cap="none">
                <a:solidFill>
                  <a:schemeClr val="dk1"/>
                </a:solidFill>
                <a:latin typeface="Arial"/>
                <a:ea typeface="Arial"/>
                <a:cs typeface="Arial"/>
                <a:sym typeface="Arial"/>
              </a:defRPr>
            </a:lvl3pPr>
            <a:lvl4pPr marL="0" marR="0" lvl="3" indent="0" algn="l" rtl="0">
              <a:spcBef>
                <a:spcPts val="0"/>
              </a:spcBef>
              <a:buNone/>
              <a:defRPr sz="1800" b="0" i="0" u="none" strike="noStrike" cap="none">
                <a:solidFill>
                  <a:schemeClr val="dk1"/>
                </a:solidFill>
                <a:latin typeface="Arial"/>
                <a:ea typeface="Arial"/>
                <a:cs typeface="Arial"/>
                <a:sym typeface="Arial"/>
              </a:defRPr>
            </a:lvl4pPr>
            <a:lvl5pPr marL="0" marR="0" lvl="4" indent="0" algn="l" rtl="0">
              <a:spcBef>
                <a:spcPts val="0"/>
              </a:spcBef>
              <a:buNone/>
              <a:defRPr sz="1800" b="0" i="0" u="none" strike="noStrike" cap="none">
                <a:solidFill>
                  <a:schemeClr val="dk1"/>
                </a:solidFill>
                <a:latin typeface="Arial"/>
                <a:ea typeface="Arial"/>
                <a:cs typeface="Arial"/>
                <a:sym typeface="Arial"/>
              </a:defRPr>
            </a:lvl5pPr>
            <a:lvl6pPr marL="0" marR="0" lvl="5" indent="0" algn="l" rtl="0">
              <a:spcBef>
                <a:spcPts val="0"/>
              </a:spcBef>
              <a:buNone/>
              <a:defRPr sz="1800" b="0" i="0" u="none" strike="noStrike" cap="none">
                <a:solidFill>
                  <a:schemeClr val="dk1"/>
                </a:solidFill>
                <a:latin typeface="Arial"/>
                <a:ea typeface="Arial"/>
                <a:cs typeface="Arial"/>
                <a:sym typeface="Arial"/>
              </a:defRPr>
            </a:lvl6pPr>
            <a:lvl7pPr marL="0" marR="0" lvl="6" indent="0" algn="l" rtl="0">
              <a:spcBef>
                <a:spcPts val="0"/>
              </a:spcBef>
              <a:buNone/>
              <a:defRPr sz="1800" b="0" i="0" u="none" strike="noStrike" cap="none">
                <a:solidFill>
                  <a:schemeClr val="dk1"/>
                </a:solidFill>
                <a:latin typeface="Arial"/>
                <a:ea typeface="Arial"/>
                <a:cs typeface="Arial"/>
                <a:sym typeface="Arial"/>
              </a:defRPr>
            </a:lvl7pPr>
            <a:lvl8pPr marL="0" marR="0" lvl="7" indent="0" algn="l" rtl="0">
              <a:spcBef>
                <a:spcPts val="0"/>
              </a:spcBef>
              <a:buNone/>
              <a:defRPr sz="1800" b="0" i="0" u="none" strike="noStrike" cap="none">
                <a:solidFill>
                  <a:schemeClr val="dk1"/>
                </a:solidFill>
                <a:latin typeface="Arial"/>
                <a:ea typeface="Arial"/>
                <a:cs typeface="Arial"/>
                <a:sym typeface="Arial"/>
              </a:defRPr>
            </a:lvl8pPr>
            <a:lvl9pPr marL="0" marR="0" lvl="8" indent="0" algn="l" rtl="0">
              <a:spcBef>
                <a:spcPts val="0"/>
              </a:spcBef>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bg>
      <p:bgPr>
        <a:blipFill>
          <a:blip r:embed="rId2">
            <a:alphaModFix/>
          </a:blip>
          <a:stretch>
            <a:fillRect/>
          </a:stretch>
        </a:blipFill>
        <a:effectLst/>
      </p:bgPr>
    </p:bg>
    <p:spTree>
      <p:nvGrpSpPr>
        <p:cNvPr id="1" name="Shape 18"/>
        <p:cNvGrpSpPr/>
        <p:nvPr/>
      </p:nvGrpSpPr>
      <p:grpSpPr>
        <a:xfrm>
          <a:off x="0" y="0"/>
          <a:ext cx="0" cy="0"/>
          <a:chOff x="0" y="0"/>
          <a:chExt cx="0" cy="0"/>
        </a:xfrm>
      </p:grpSpPr>
      <p:sp>
        <p:nvSpPr>
          <p:cNvPr id="19" name="Google Shape;19;p1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Play"/>
              <a:buNone/>
              <a:defRPr sz="3200" b="1" i="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18"/>
          <p:cNvSpPr>
            <a:spLocks noGrp="1"/>
          </p:cNvSpPr>
          <p:nvPr>
            <p:ph type="pic" idx="2"/>
          </p:nvPr>
        </p:nvSpPr>
        <p:spPr>
          <a:xfrm>
            <a:off x="5183188" y="987425"/>
            <a:ext cx="6172200" cy="4873625"/>
          </a:xfrm>
          <a:prstGeom prst="rect">
            <a:avLst/>
          </a:prstGeom>
          <a:noFill/>
          <a:ln>
            <a:noFill/>
          </a:ln>
        </p:spPr>
        <p:txBody>
          <a:bodyPr/>
          <a:lstStyle/>
          <a:p>
            <a:endParaRPr lang="de-DE"/>
          </a:p>
        </p:txBody>
      </p:sp>
      <p:sp>
        <p:nvSpPr>
          <p:cNvPr id="21" name="Google Shape;21;p1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2" name="Google Shape;22;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3" name="Google Shape;23;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4" name="Google Shape;24;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25"/>
        <p:cNvGrpSpPr/>
        <p:nvPr/>
      </p:nvGrpSpPr>
      <p:grpSpPr>
        <a:xfrm>
          <a:off x="0" y="0"/>
          <a:ext cx="0" cy="0"/>
          <a:chOff x="0" y="0"/>
          <a:chExt cx="0" cy="0"/>
        </a:xfrm>
      </p:grpSpPr>
      <p:sp>
        <p:nvSpPr>
          <p:cNvPr id="26" name="Google Shape;26;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9" name="Google Shape;2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0" name="Google Shape;3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31"/>
        <p:cNvGrpSpPr/>
        <p:nvPr/>
      </p:nvGrpSpPr>
      <p:grpSpPr>
        <a:xfrm>
          <a:off x="0" y="0"/>
          <a:ext cx="0" cy="0"/>
          <a:chOff x="0" y="0"/>
          <a:chExt cx="0" cy="0"/>
        </a:xfrm>
      </p:grpSpPr>
      <p:sp>
        <p:nvSpPr>
          <p:cNvPr id="32" name="Google Shape;32;p2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2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5" name="Google Shape;35;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6" name="Google Shape;36;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37"/>
        <p:cNvGrpSpPr/>
        <p:nvPr/>
      </p:nvGrpSpPr>
      <p:grpSpPr>
        <a:xfrm>
          <a:off x="0" y="0"/>
          <a:ext cx="0" cy="0"/>
          <a:chOff x="0" y="0"/>
          <a:chExt cx="0" cy="0"/>
        </a:xfrm>
      </p:grpSpPr>
      <p:sp>
        <p:nvSpPr>
          <p:cNvPr id="38" name="Google Shape;38;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2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2" name="Google Shape;4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3" name="Google Shape;4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44"/>
        <p:cNvGrpSpPr/>
        <p:nvPr/>
      </p:nvGrpSpPr>
      <p:grpSpPr>
        <a:xfrm>
          <a:off x="0" y="0"/>
          <a:ext cx="0" cy="0"/>
          <a:chOff x="0" y="0"/>
          <a:chExt cx="0" cy="0"/>
        </a:xfrm>
      </p:grpSpPr>
      <p:sp>
        <p:nvSpPr>
          <p:cNvPr id="45" name="Google Shape;45;p2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2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2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2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2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1" name="Google Shape;51;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 name="Google Shape;52;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53"/>
        <p:cNvGrpSpPr/>
        <p:nvPr/>
      </p:nvGrpSpPr>
      <p:grpSpPr>
        <a:xfrm>
          <a:off x="0" y="0"/>
          <a:ext cx="0" cy="0"/>
          <a:chOff x="0" y="0"/>
          <a:chExt cx="0" cy="0"/>
        </a:xfrm>
      </p:grpSpPr>
      <p:sp>
        <p:nvSpPr>
          <p:cNvPr id="54" name="Google Shape;54;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 name="Google Shape;56;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Google Shape;57;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58"/>
        <p:cNvGrpSpPr/>
        <p:nvPr/>
      </p:nvGrpSpPr>
      <p:grpSpPr>
        <a:xfrm>
          <a:off x="0" y="0"/>
          <a:ext cx="0" cy="0"/>
          <a:chOff x="0" y="0"/>
          <a:chExt cx="0" cy="0"/>
        </a:xfrm>
      </p:grpSpPr>
      <p:sp>
        <p:nvSpPr>
          <p:cNvPr id="59" name="Google Shape;59;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0" name="Google Shape;60;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1" name="Google Shape;61;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62"/>
        <p:cNvGrpSpPr/>
        <p:nvPr/>
      </p:nvGrpSpPr>
      <p:grpSpPr>
        <a:xfrm>
          <a:off x="0" y="0"/>
          <a:ext cx="0" cy="0"/>
          <a:chOff x="0" y="0"/>
          <a:chExt cx="0" cy="0"/>
        </a:xfrm>
      </p:grpSpPr>
      <p:sp>
        <p:nvSpPr>
          <p:cNvPr id="63" name="Google Shape;63;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2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5" name="Google Shape;65;p2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7" name="Google Shape;67;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8" name="Google Shape;68;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69"/>
        <p:cNvGrpSpPr/>
        <p:nvPr/>
      </p:nvGrpSpPr>
      <p:grpSpPr>
        <a:xfrm>
          <a:off x="0" y="0"/>
          <a:ext cx="0" cy="0"/>
          <a:chOff x="0" y="0"/>
          <a:chExt cx="0" cy="0"/>
        </a:xfrm>
      </p:grpSpPr>
      <p:sp>
        <p:nvSpPr>
          <p:cNvPr id="70" name="Google Shape;70;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2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3" name="Google Shape;73;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4" name="Google Shape;74;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75"/>
        <p:cNvGrpSpPr/>
        <p:nvPr/>
      </p:nvGrpSpPr>
      <p:grpSpPr>
        <a:xfrm>
          <a:off x="0" y="0"/>
          <a:ext cx="0" cy="0"/>
          <a:chOff x="0" y="0"/>
          <a:chExt cx="0" cy="0"/>
        </a:xfrm>
      </p:grpSpPr>
      <p:sp>
        <p:nvSpPr>
          <p:cNvPr id="76" name="Google Shape;76;p2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2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9" name="Google Shape;79;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0" name="Google Shape;80;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about:blank" TargetMode="Externa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commission.europa.eu/system/files/2022-12/lundy_model_of_participation_0.pdf" TargetMode="Externa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www.unicef.de/informieren/ueber-uns/fuer-kinderrechte/un-kinderrechtskonvention" TargetMode="External"/><Relationship Id="rId4" Type="http://schemas.openxmlformats.org/officeDocument/2006/relationships/hyperlink" Target="https://doi.org/10.1080/01411920701657033"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endParaRPr/>
          </a:p>
        </p:txBody>
      </p:sp>
      <p:sp>
        <p:nvSpPr>
          <p:cNvPr id="86" name="Google Shape;86;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pic>
        <p:nvPicPr>
          <p:cNvPr id="87" name="Google Shape;87;p1"/>
          <p:cNvPicPr preferRelativeResize="0"/>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2"/>
        <p:cNvGrpSpPr/>
        <p:nvPr/>
      </p:nvGrpSpPr>
      <p:grpSpPr>
        <a:xfrm>
          <a:off x="0" y="0"/>
          <a:ext cx="0" cy="0"/>
          <a:chOff x="0" y="0"/>
          <a:chExt cx="0" cy="0"/>
        </a:xfrm>
      </p:grpSpPr>
      <p:pic>
        <p:nvPicPr>
          <p:cNvPr id="93" name="Google Shape;93;p2" title="110_BLDG-PLN_HS_DSCF5751.jpg"/>
          <p:cNvPicPr preferRelativeResize="0"/>
          <p:nvPr/>
        </p:nvPicPr>
        <p:blipFill rotWithShape="1">
          <a:blip r:embed="rId4">
            <a:alphaModFix/>
          </a:blip>
          <a:srcRect l="5580" t="754" r="5286"/>
          <a:stretch/>
        </p:blipFill>
        <p:spPr>
          <a:xfrm>
            <a:off x="5319648" y="472900"/>
            <a:ext cx="6421402" cy="5362575"/>
          </a:xfrm>
          <a:prstGeom prst="rect">
            <a:avLst/>
          </a:prstGeom>
          <a:noFill/>
          <a:ln w="9525" cap="flat" cmpd="sng">
            <a:solidFill>
              <a:schemeClr val="lt1"/>
            </a:solidFill>
            <a:prstDash val="solid"/>
            <a:round/>
            <a:headEnd type="none" w="sm" len="sm"/>
            <a:tailEnd type="none" w="sm" len="sm"/>
          </a:ln>
        </p:spPr>
      </p:pic>
      <p:sp>
        <p:nvSpPr>
          <p:cNvPr id="94" name="Google Shape;94;p2"/>
          <p:cNvSpPr txBox="1"/>
          <p:nvPr/>
        </p:nvSpPr>
        <p:spPr>
          <a:xfrm>
            <a:off x="11010220" y="6335988"/>
            <a:ext cx="865271"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600">
              <a:solidFill>
                <a:schemeClr val="dk1"/>
              </a:solidFill>
              <a:latin typeface="Arial"/>
              <a:ea typeface="Arial"/>
              <a:cs typeface="Arial"/>
              <a:sym typeface="Arial"/>
            </a:endParaRPr>
          </a:p>
        </p:txBody>
      </p:sp>
      <p:sp>
        <p:nvSpPr>
          <p:cNvPr id="95" name="Google Shape;95;p2"/>
          <p:cNvSpPr txBox="1"/>
          <p:nvPr/>
        </p:nvSpPr>
        <p:spPr>
          <a:xfrm>
            <a:off x="737111" y="625447"/>
            <a:ext cx="5524086" cy="131503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3200"/>
              <a:buFont typeface="Play"/>
              <a:buNone/>
            </a:pPr>
            <a:r>
              <a:rPr lang="de-DE" sz="3200" b="1">
                <a:solidFill>
                  <a:schemeClr val="lt1"/>
                </a:solidFill>
                <a:latin typeface="Play"/>
                <a:ea typeface="Play"/>
                <a:cs typeface="Play"/>
                <a:sym typeface="Play"/>
              </a:rPr>
              <a:t>PLANEN HEIßT MITBESTIMMEN</a:t>
            </a:r>
            <a:endParaRPr sz="3200" b="1">
              <a:solidFill>
                <a:schemeClr val="lt1"/>
              </a:solidFill>
              <a:latin typeface="Arial"/>
              <a:ea typeface="Arial"/>
              <a:cs typeface="Arial"/>
              <a:sym typeface="Arial"/>
            </a:endParaRPr>
          </a:p>
        </p:txBody>
      </p:sp>
      <p:sp>
        <p:nvSpPr>
          <p:cNvPr id="96" name="Google Shape;96;p2"/>
          <p:cNvSpPr txBox="1"/>
          <p:nvPr/>
        </p:nvSpPr>
        <p:spPr>
          <a:xfrm>
            <a:off x="737111" y="1567475"/>
            <a:ext cx="3706100" cy="25635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800"/>
              <a:buFont typeface="Arial"/>
              <a:buNone/>
            </a:pPr>
            <a:r>
              <a:rPr lang="de-DE" sz="800">
                <a:solidFill>
                  <a:schemeClr val="dk1"/>
                </a:solidFill>
                <a:latin typeface="Arial"/>
                <a:ea typeface="Arial"/>
                <a:cs typeface="Arial"/>
                <a:sym typeface="Arial"/>
              </a:rPr>
              <a:t>(Bildungsplan Brandenburg, 2024; Macha, Ries-Schemainda &amp; Schmidt, 2023; Pergande &amp; Hildebrandt, 2025)</a:t>
            </a:r>
            <a:endParaRPr/>
          </a:p>
        </p:txBody>
      </p:sp>
      <p:sp>
        <p:nvSpPr>
          <p:cNvPr id="97" name="Google Shape;97;p2"/>
          <p:cNvSpPr txBox="1"/>
          <p:nvPr/>
        </p:nvSpPr>
        <p:spPr>
          <a:xfrm>
            <a:off x="804986" y="1940482"/>
            <a:ext cx="5588700" cy="892800"/>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300" i="1">
                <a:solidFill>
                  <a:schemeClr val="dk1"/>
                </a:solidFill>
                <a:latin typeface="Arial"/>
                <a:ea typeface="Arial"/>
                <a:cs typeface="Arial"/>
                <a:sym typeface="Arial"/>
              </a:rPr>
              <a:t>„In Planungsprozessen geht es um die Mitbestimmung an Gruppen-entscheidungen: Die Kinder entwickeln, äußern oder verhandeln Ideen und nehmen Einfluss auf die Gestaltung ihres Alltags und ihrer Bildungsumgebung.“ </a:t>
            </a:r>
            <a:r>
              <a:rPr lang="de-DE" sz="1000">
                <a:solidFill>
                  <a:schemeClr val="dk1"/>
                </a:solidFill>
                <a:latin typeface="Arial"/>
                <a:ea typeface="Arial"/>
                <a:cs typeface="Arial"/>
                <a:sym typeface="Arial"/>
              </a:rPr>
              <a:t>(Bildungsplan Brandenburg, 2024, S. 130)</a:t>
            </a:r>
            <a:endParaRPr sz="1300">
              <a:solidFill>
                <a:schemeClr val="dk1"/>
              </a:solidFill>
              <a:latin typeface="Arial"/>
              <a:ea typeface="Arial"/>
              <a:cs typeface="Arial"/>
              <a:sym typeface="Arial"/>
            </a:endParaRPr>
          </a:p>
        </p:txBody>
      </p:sp>
      <p:sp>
        <p:nvSpPr>
          <p:cNvPr id="98" name="Google Shape;98;p2"/>
          <p:cNvSpPr txBox="1"/>
          <p:nvPr/>
        </p:nvSpPr>
        <p:spPr>
          <a:xfrm>
            <a:off x="771061" y="3134207"/>
            <a:ext cx="4233600" cy="209490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de-DE">
                <a:solidFill>
                  <a:schemeClr val="dk1"/>
                </a:solidFill>
                <a:latin typeface="Arial"/>
                <a:ea typeface="Arial"/>
                <a:cs typeface="Arial"/>
                <a:sym typeface="Arial"/>
              </a:rPr>
              <a:t>Wenn ihr mit Kindern plant:</a:t>
            </a:r>
            <a:endParaRPr sz="1200"/>
          </a:p>
          <a:p>
            <a:pPr marL="171450" marR="0" lvl="0" indent="-127000" algn="l" rtl="0">
              <a:lnSpc>
                <a:spcPct val="90000"/>
              </a:lnSpc>
              <a:spcBef>
                <a:spcPts val="0"/>
              </a:spcBef>
              <a:spcAft>
                <a:spcPts val="0"/>
              </a:spcAft>
              <a:buClr>
                <a:schemeClr val="dk1"/>
              </a:buClr>
              <a:buSzPts val="700"/>
              <a:buFont typeface="Arial"/>
              <a:buNone/>
            </a:pPr>
            <a:endParaRPr sz="500">
              <a:solidFill>
                <a:schemeClr val="dk1"/>
              </a:solidFill>
              <a:latin typeface="Arial"/>
              <a:ea typeface="Arial"/>
              <a:cs typeface="Arial"/>
              <a:sym typeface="Arial"/>
            </a:endParaRPr>
          </a:p>
          <a:p>
            <a:pPr marL="285750" marR="0" lvl="0" indent="-273050" algn="l" rtl="0">
              <a:spcBef>
                <a:spcPts val="0"/>
              </a:spcBef>
              <a:spcAft>
                <a:spcPts val="0"/>
              </a:spcAft>
              <a:buClr>
                <a:schemeClr val="dk1"/>
              </a:buClr>
              <a:buSzPts val="1400"/>
              <a:buFont typeface="Arial"/>
              <a:buChar char="•"/>
            </a:pPr>
            <a:r>
              <a:rPr lang="de-DE">
                <a:solidFill>
                  <a:schemeClr val="dk1"/>
                </a:solidFill>
              </a:rPr>
              <a:t>B</a:t>
            </a:r>
            <a:r>
              <a:rPr lang="de-DE">
                <a:solidFill>
                  <a:schemeClr val="dk1"/>
                </a:solidFill>
                <a:latin typeface="Arial"/>
                <a:ea typeface="Arial"/>
                <a:cs typeface="Arial"/>
                <a:sym typeface="Arial"/>
              </a:rPr>
              <a:t>esprecht Vorhaben gemeinsam, bevor Entscheidungen getroffen werden.</a:t>
            </a:r>
            <a:endParaRPr sz="1200"/>
          </a:p>
          <a:p>
            <a:pPr marL="171450" marR="0" lvl="0" indent="-127000" algn="l" rtl="0">
              <a:spcBef>
                <a:spcPts val="0"/>
              </a:spcBef>
              <a:spcAft>
                <a:spcPts val="0"/>
              </a:spcAft>
              <a:buClr>
                <a:schemeClr val="dk1"/>
              </a:buClr>
              <a:buSzPts val="700"/>
              <a:buFont typeface="Arial"/>
              <a:buNone/>
            </a:pPr>
            <a:endParaRPr sz="500">
              <a:solidFill>
                <a:schemeClr val="dk1"/>
              </a:solidFill>
              <a:latin typeface="Arial"/>
              <a:ea typeface="Arial"/>
              <a:cs typeface="Arial"/>
              <a:sym typeface="Arial"/>
            </a:endParaRPr>
          </a:p>
          <a:p>
            <a:pPr marL="285750" marR="0" lvl="0" indent="-273050" algn="l" rtl="0">
              <a:spcBef>
                <a:spcPts val="0"/>
              </a:spcBef>
              <a:spcAft>
                <a:spcPts val="0"/>
              </a:spcAft>
              <a:buClr>
                <a:schemeClr val="dk1"/>
              </a:buClr>
              <a:buSzPts val="1400"/>
              <a:buFont typeface="Arial"/>
              <a:buChar char="•"/>
            </a:pPr>
            <a:r>
              <a:rPr lang="de-DE">
                <a:solidFill>
                  <a:schemeClr val="dk1"/>
                </a:solidFill>
              </a:rPr>
              <a:t>G</a:t>
            </a:r>
            <a:r>
              <a:rPr lang="de-DE">
                <a:solidFill>
                  <a:schemeClr val="dk1"/>
                </a:solidFill>
                <a:latin typeface="Arial"/>
                <a:ea typeface="Arial"/>
                <a:cs typeface="Arial"/>
                <a:sym typeface="Arial"/>
              </a:rPr>
              <a:t>ebt Raum für Ideen und unterschiedliche Meinungen.</a:t>
            </a:r>
            <a:endParaRPr sz="1200"/>
          </a:p>
          <a:p>
            <a:pPr marL="171450" marR="0" lvl="0" indent="-127000" algn="l" rtl="0">
              <a:spcBef>
                <a:spcPts val="0"/>
              </a:spcBef>
              <a:spcAft>
                <a:spcPts val="0"/>
              </a:spcAft>
              <a:buClr>
                <a:schemeClr val="dk1"/>
              </a:buClr>
              <a:buSzPts val="700"/>
              <a:buFont typeface="Arial"/>
              <a:buNone/>
            </a:pPr>
            <a:endParaRPr sz="500">
              <a:solidFill>
                <a:schemeClr val="dk1"/>
              </a:solidFill>
              <a:latin typeface="Arial"/>
              <a:ea typeface="Arial"/>
              <a:cs typeface="Arial"/>
              <a:sym typeface="Arial"/>
            </a:endParaRPr>
          </a:p>
          <a:p>
            <a:pPr marL="285750" marR="0" lvl="0" indent="-273050" algn="l" rtl="0">
              <a:spcBef>
                <a:spcPts val="0"/>
              </a:spcBef>
              <a:spcAft>
                <a:spcPts val="0"/>
              </a:spcAft>
              <a:buClr>
                <a:schemeClr val="dk1"/>
              </a:buClr>
              <a:buSzPts val="1400"/>
              <a:buFont typeface="Arial"/>
              <a:buChar char="•"/>
            </a:pPr>
            <a:r>
              <a:rPr lang="de-DE">
                <a:solidFill>
                  <a:schemeClr val="dk1"/>
                </a:solidFill>
              </a:rPr>
              <a:t>S</a:t>
            </a:r>
            <a:r>
              <a:rPr lang="de-DE">
                <a:solidFill>
                  <a:schemeClr val="dk1"/>
                </a:solidFill>
                <a:latin typeface="Arial"/>
                <a:ea typeface="Arial"/>
                <a:cs typeface="Arial"/>
                <a:sym typeface="Arial"/>
              </a:rPr>
              <a:t>ucht gemeinsam nach Lösungen.</a:t>
            </a:r>
            <a:endParaRPr sz="1200"/>
          </a:p>
          <a:p>
            <a:pPr marL="171450" marR="0" lvl="0" indent="-127000" algn="l" rtl="0">
              <a:spcBef>
                <a:spcPts val="0"/>
              </a:spcBef>
              <a:spcAft>
                <a:spcPts val="0"/>
              </a:spcAft>
              <a:buClr>
                <a:schemeClr val="dk1"/>
              </a:buClr>
              <a:buSzPts val="700"/>
              <a:buFont typeface="Arial"/>
              <a:buNone/>
            </a:pPr>
            <a:endParaRPr sz="500">
              <a:solidFill>
                <a:schemeClr val="dk1"/>
              </a:solidFill>
              <a:latin typeface="Arial"/>
              <a:ea typeface="Arial"/>
              <a:cs typeface="Arial"/>
              <a:sym typeface="Arial"/>
            </a:endParaRPr>
          </a:p>
          <a:p>
            <a:pPr marL="285750" marR="0" lvl="0" indent="-273050" algn="l" rtl="0">
              <a:spcBef>
                <a:spcPts val="0"/>
              </a:spcBef>
              <a:spcAft>
                <a:spcPts val="0"/>
              </a:spcAft>
              <a:buClr>
                <a:schemeClr val="dk1"/>
              </a:buClr>
              <a:buSzPts val="1400"/>
              <a:buFont typeface="Arial"/>
              <a:buChar char="•"/>
            </a:pPr>
            <a:r>
              <a:rPr lang="de-DE">
                <a:solidFill>
                  <a:schemeClr val="dk1"/>
                </a:solidFill>
              </a:rPr>
              <a:t>E</a:t>
            </a:r>
            <a:r>
              <a:rPr lang="de-DE">
                <a:solidFill>
                  <a:schemeClr val="dk1"/>
                </a:solidFill>
                <a:latin typeface="Arial"/>
                <a:ea typeface="Arial"/>
                <a:cs typeface="Arial"/>
                <a:sym typeface="Arial"/>
              </a:rPr>
              <a:t>rmöglicht Kindern, </a:t>
            </a:r>
            <a:r>
              <a:rPr lang="de-DE" i="1">
                <a:solidFill>
                  <a:schemeClr val="dk1"/>
                </a:solidFill>
                <a:latin typeface="Arial"/>
                <a:ea typeface="Arial"/>
                <a:cs typeface="Arial"/>
                <a:sym typeface="Arial"/>
              </a:rPr>
              <a:t>wirklichen</a:t>
            </a:r>
            <a:r>
              <a:rPr lang="de-DE">
                <a:solidFill>
                  <a:schemeClr val="dk1"/>
                </a:solidFill>
                <a:latin typeface="Arial"/>
                <a:ea typeface="Arial"/>
                <a:cs typeface="Arial"/>
                <a:sym typeface="Arial"/>
              </a:rPr>
              <a:t> Einfluss zu nehmen.</a:t>
            </a:r>
            <a:endParaRPr sz="1200"/>
          </a:p>
        </p:txBody>
      </p:sp>
      <p:sp>
        <p:nvSpPr>
          <p:cNvPr id="99" name="Google Shape;99;p2"/>
          <p:cNvSpPr txBox="1"/>
          <p:nvPr/>
        </p:nvSpPr>
        <p:spPr>
          <a:xfrm>
            <a:off x="804986" y="5313441"/>
            <a:ext cx="4165800" cy="646500"/>
          </a:xfrm>
          <a:prstGeom prst="rect">
            <a:avLst/>
          </a:prstGeom>
          <a:solidFill>
            <a:srgbClr val="FFFFFF"/>
          </a:solidFill>
          <a:ln w="12700"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b="1">
                <a:solidFill>
                  <a:schemeClr val="lt1"/>
                </a:solidFill>
                <a:latin typeface="Arial"/>
                <a:ea typeface="Arial"/>
                <a:cs typeface="Arial"/>
                <a:sym typeface="Arial"/>
              </a:rPr>
              <a:t>Planung wird partizipativ, wenn Kinder wirklich mitgestalten.</a:t>
            </a:r>
            <a:endParaRPr/>
          </a:p>
        </p:txBody>
      </p:sp>
      <p:sp>
        <p:nvSpPr>
          <p:cNvPr id="100" name="Google Shape;100;p2"/>
          <p:cNvSpPr txBox="1"/>
          <p:nvPr/>
        </p:nvSpPr>
        <p:spPr>
          <a:xfrm>
            <a:off x="362186" y="6044302"/>
            <a:ext cx="5361000" cy="738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800">
                <a:solidFill>
                  <a:srgbClr val="000000"/>
                </a:solidFill>
                <a:latin typeface="Arial"/>
                <a:ea typeface="Arial"/>
                <a:cs typeface="Arial"/>
                <a:sym typeface="Arial"/>
              </a:rPr>
              <a:t>Im Folgenden wird der </a:t>
            </a:r>
            <a:r>
              <a:rPr lang="de-DE" sz="800" i="1">
                <a:solidFill>
                  <a:srgbClr val="000000"/>
                </a:solidFill>
                <a:latin typeface="Arial"/>
                <a:ea typeface="Arial"/>
                <a:cs typeface="Arial"/>
                <a:sym typeface="Arial"/>
              </a:rPr>
              <a:t>Bildungsplan – Erweiterte Grundsätze elementarer Bildung in Einrichtungen der Kindertagesbetreuung im Land Brandenburg</a:t>
            </a:r>
            <a:r>
              <a:rPr lang="de-DE" sz="800">
                <a:solidFill>
                  <a:srgbClr val="000000"/>
                </a:solidFill>
                <a:latin typeface="Arial"/>
                <a:ea typeface="Arial"/>
                <a:cs typeface="Arial"/>
                <a:sym typeface="Arial"/>
              </a:rPr>
              <a:t> (MBJS, 2024) verkürzt als </a:t>
            </a:r>
            <a:r>
              <a:rPr lang="de-DE" sz="800" i="1">
                <a:solidFill>
                  <a:srgbClr val="000000"/>
                </a:solidFill>
                <a:latin typeface="Arial"/>
                <a:ea typeface="Arial"/>
                <a:cs typeface="Arial"/>
                <a:sym typeface="Arial"/>
              </a:rPr>
              <a:t>Bildungsplan Brandenburg</a:t>
            </a:r>
            <a:r>
              <a:rPr lang="de-DE" sz="800" i="1"/>
              <a:t>, </a:t>
            </a:r>
            <a:r>
              <a:rPr lang="de-DE" sz="800" i="1">
                <a:solidFill>
                  <a:srgbClr val="000000"/>
                </a:solidFill>
                <a:latin typeface="Arial"/>
                <a:ea typeface="Arial"/>
                <a:cs typeface="Arial"/>
                <a:sym typeface="Arial"/>
              </a:rPr>
              <a:t>2024</a:t>
            </a:r>
            <a:r>
              <a:rPr lang="de-DE" sz="800" i="1"/>
              <a:t> </a:t>
            </a:r>
            <a:r>
              <a:rPr lang="de-DE" sz="800">
                <a:solidFill>
                  <a:srgbClr val="000000"/>
                </a:solidFill>
                <a:latin typeface="Arial"/>
                <a:ea typeface="Arial"/>
                <a:cs typeface="Arial"/>
                <a:sym typeface="Arial"/>
              </a:rPr>
              <a:t>bezeichnet.</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01" name="Google Shape;101;p2"/>
          <p:cNvSpPr txBox="1"/>
          <p:nvPr/>
        </p:nvSpPr>
        <p:spPr>
          <a:xfrm>
            <a:off x="5298145" y="5905050"/>
            <a:ext cx="6464400" cy="492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800"/>
              <a:t>Foto: Sebastian Treytnar, wamiki-Archiv</a:t>
            </a:r>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5"/>
        <p:cNvGrpSpPr/>
        <p:nvPr/>
      </p:nvGrpSpPr>
      <p:grpSpPr>
        <a:xfrm>
          <a:off x="0" y="0"/>
          <a:ext cx="0" cy="0"/>
          <a:chOff x="0" y="0"/>
          <a:chExt cx="0" cy="0"/>
        </a:xfrm>
      </p:grpSpPr>
      <p:sp>
        <p:nvSpPr>
          <p:cNvPr id="106" name="Google Shape;106;p3"/>
          <p:cNvSpPr txBox="1">
            <a:spLocks noGrp="1"/>
          </p:cNvSpPr>
          <p:nvPr>
            <p:ph type="title"/>
          </p:nvPr>
        </p:nvSpPr>
        <p:spPr>
          <a:xfrm>
            <a:off x="5223148" y="624193"/>
            <a:ext cx="6197393" cy="123086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3200"/>
              <a:buFont typeface="Arial"/>
              <a:buNone/>
            </a:pPr>
            <a:r>
              <a:rPr lang="de-DE" sz="3200" b="1">
                <a:latin typeface="Arial"/>
                <a:ea typeface="Arial"/>
                <a:cs typeface="Arial"/>
                <a:sym typeface="Arial"/>
              </a:rPr>
              <a:t>PARTIZIPATION IST EIN KINDERRECHT</a:t>
            </a:r>
            <a:endParaRPr sz="3200" b="1"/>
          </a:p>
        </p:txBody>
      </p:sp>
      <p:sp>
        <p:nvSpPr>
          <p:cNvPr id="107" name="Google Shape;107;p3"/>
          <p:cNvSpPr txBox="1">
            <a:spLocks noGrp="1"/>
          </p:cNvSpPr>
          <p:nvPr>
            <p:ph type="body" idx="1"/>
          </p:nvPr>
        </p:nvSpPr>
        <p:spPr>
          <a:xfrm rot="-5400000">
            <a:off x="-2028204" y="3878917"/>
            <a:ext cx="4900315" cy="249289"/>
          </a:xfrm>
          <a:prstGeom prst="rect">
            <a:avLst/>
          </a:prstGeom>
          <a:noFill/>
          <a:ln>
            <a:noFill/>
          </a:ln>
        </p:spPr>
        <p:txBody>
          <a:bodyPr spcFirstLastPara="1" wrap="square" lIns="91425" tIns="45700" rIns="91425" bIns="45700" anchor="t" anchorCtr="0">
            <a:normAutofit/>
          </a:bodyPr>
          <a:lstStyle/>
          <a:p>
            <a:pPr marL="0" lvl="0" indent="0" algn="l" rtl="0">
              <a:lnSpc>
                <a:spcPct val="107000"/>
              </a:lnSpc>
              <a:spcBef>
                <a:spcPts val="0"/>
              </a:spcBef>
              <a:spcAft>
                <a:spcPts val="0"/>
              </a:spcAft>
              <a:buClr>
                <a:schemeClr val="dk1"/>
              </a:buClr>
              <a:buSzPts val="600"/>
              <a:buNone/>
            </a:pPr>
            <a:r>
              <a:rPr lang="de-DE" sz="600"/>
              <a:t>(Unicef - Kinderrechte Poster, https://www.unicef.de/informieren/materialien/kinderrechte-poster/214672)</a:t>
            </a:r>
            <a:endParaRPr sz="600"/>
          </a:p>
        </p:txBody>
      </p:sp>
      <p:pic>
        <p:nvPicPr>
          <p:cNvPr id="108" name="Google Shape;108;p3"/>
          <p:cNvPicPr preferRelativeResize="0">
            <a:picLocks noGrp="1"/>
          </p:cNvPicPr>
          <p:nvPr>
            <p:ph type="pic" idx="2"/>
          </p:nvPr>
        </p:nvPicPr>
        <p:blipFill rotWithShape="1">
          <a:blip r:embed="rId4">
            <a:alphaModFix/>
          </a:blip>
          <a:srcRect t="538" r="902" b="538"/>
          <a:stretch/>
        </p:blipFill>
        <p:spPr>
          <a:xfrm>
            <a:off x="512148" y="496614"/>
            <a:ext cx="4171534" cy="5864772"/>
          </a:xfrm>
          <a:prstGeom prst="rect">
            <a:avLst/>
          </a:prstGeom>
          <a:noFill/>
          <a:ln w="12700" cap="flat" cmpd="sng">
            <a:solidFill>
              <a:schemeClr val="lt1"/>
            </a:solidFill>
            <a:prstDash val="solid"/>
            <a:round/>
            <a:headEnd type="none" w="sm" len="sm"/>
            <a:tailEnd type="none" w="sm" len="sm"/>
          </a:ln>
        </p:spPr>
      </p:pic>
      <p:sp>
        <p:nvSpPr>
          <p:cNvPr id="109" name="Google Shape;109;p3"/>
          <p:cNvSpPr txBox="1"/>
          <p:nvPr/>
        </p:nvSpPr>
        <p:spPr>
          <a:xfrm>
            <a:off x="5241846" y="3618765"/>
            <a:ext cx="6260725" cy="14773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1800"/>
              <a:buFont typeface="Arial"/>
              <a:buNone/>
            </a:pPr>
            <a:r>
              <a:rPr lang="de-DE" sz="1800" b="1">
                <a:solidFill>
                  <a:schemeClr val="lt1"/>
                </a:solidFill>
                <a:latin typeface="Arial"/>
                <a:ea typeface="Arial"/>
                <a:cs typeface="Arial"/>
                <a:sym typeface="Arial"/>
              </a:rPr>
              <a:t>Umgeschrieben für Kinder:</a:t>
            </a:r>
            <a:endParaRPr/>
          </a:p>
          <a:p>
            <a:pPr marL="0" marR="0" lvl="0" indent="0" algn="l" rtl="0">
              <a:spcBef>
                <a:spcPts val="0"/>
              </a:spcBef>
              <a:spcAft>
                <a:spcPts val="0"/>
              </a:spcAft>
              <a:buClr>
                <a:schemeClr val="dk1"/>
              </a:buClr>
              <a:buSzPts val="1800"/>
              <a:buFont typeface="Arial"/>
              <a:buNone/>
            </a:pPr>
            <a:endParaRPr sz="1800" b="1">
              <a:solidFill>
                <a:schemeClr val="lt1"/>
              </a:solidFill>
              <a:latin typeface="Arial"/>
              <a:ea typeface="Arial"/>
              <a:cs typeface="Arial"/>
              <a:sym typeface="Arial"/>
            </a:endParaRPr>
          </a:p>
          <a:p>
            <a:pPr marL="0" marR="0" lvl="0" indent="0" algn="l" rtl="0">
              <a:spcBef>
                <a:spcPts val="0"/>
              </a:spcBef>
              <a:spcAft>
                <a:spcPts val="0"/>
              </a:spcAft>
              <a:buClr>
                <a:schemeClr val="dk1"/>
              </a:buClr>
              <a:buSzPts val="1800"/>
              <a:buFont typeface="Arial"/>
              <a:buNone/>
            </a:pPr>
            <a:r>
              <a:rPr lang="de-DE" sz="1800">
                <a:solidFill>
                  <a:schemeClr val="dk1"/>
                </a:solidFill>
                <a:latin typeface="Arial"/>
                <a:ea typeface="Arial"/>
                <a:cs typeface="Arial"/>
                <a:sym typeface="Arial"/>
              </a:rPr>
              <a:t>Kinder haben das Recht, zu allen Dingen, die sie betreffen, ihre eigene Meinung zu sagen. Die Erwachsenen müssen die Meinung der Kinder berücksichtigen. </a:t>
            </a:r>
            <a:endParaRPr/>
          </a:p>
        </p:txBody>
      </p:sp>
      <p:sp>
        <p:nvSpPr>
          <p:cNvPr id="110" name="Google Shape;110;p3"/>
          <p:cNvSpPr txBox="1"/>
          <p:nvPr/>
        </p:nvSpPr>
        <p:spPr>
          <a:xfrm>
            <a:off x="5331521" y="1867030"/>
            <a:ext cx="4908363" cy="1338828"/>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400"/>
              <a:buFont typeface="Arial"/>
              <a:buNone/>
            </a:pPr>
            <a:r>
              <a:rPr lang="de-DE" sz="1400">
                <a:solidFill>
                  <a:schemeClr val="dk1"/>
                </a:solidFill>
                <a:latin typeface="Arial"/>
                <a:ea typeface="Arial"/>
                <a:cs typeface="Arial"/>
                <a:sym typeface="Arial"/>
              </a:rPr>
              <a:t>„</a:t>
            </a:r>
            <a:r>
              <a:rPr lang="de-DE" sz="1400" i="1">
                <a:solidFill>
                  <a:schemeClr val="dk1"/>
                </a:solidFill>
                <a:latin typeface="Arial"/>
                <a:ea typeface="Arial"/>
                <a:cs typeface="Arial"/>
                <a:sym typeface="Arial"/>
              </a:rPr>
              <a:t>Die Vertragsstaaten sichern dem Kind, das fähig ist, sich eine eigene Meinung zu bilden, das Recht zu, diese Meinung in allen das Kind berührenden Angelegenheiten frei zu äußern, und berücksichtigen die Meinung des Kindes angemessen und entsprechend seinem Alter und seiner Reife.“</a:t>
            </a:r>
            <a:endParaRPr/>
          </a:p>
          <a:p>
            <a:pPr marL="0" marR="0" lvl="0" indent="0" algn="l" rtl="0">
              <a:lnSpc>
                <a:spcPct val="100000"/>
              </a:lnSpc>
              <a:spcBef>
                <a:spcPts val="0"/>
              </a:spcBef>
              <a:spcAft>
                <a:spcPts val="0"/>
              </a:spcAft>
              <a:buClr>
                <a:schemeClr val="dk1"/>
              </a:buClr>
              <a:buSzPts val="1100"/>
              <a:buFont typeface="Arial"/>
              <a:buNone/>
            </a:pPr>
            <a:r>
              <a:rPr lang="de-DE" sz="1100">
                <a:solidFill>
                  <a:schemeClr val="dk1"/>
                </a:solidFill>
                <a:latin typeface="Arial"/>
                <a:ea typeface="Arial"/>
                <a:cs typeface="Arial"/>
                <a:sym typeface="Arial"/>
              </a:rPr>
              <a:t>(Vereinte Nationen,1989, Art. 12 Abs. 1)</a:t>
            </a:r>
            <a:endParaRPr sz="1100">
              <a:solidFill>
                <a:schemeClr val="dk1"/>
              </a:solidFill>
              <a:latin typeface="Arial"/>
              <a:ea typeface="Arial"/>
              <a:cs typeface="Arial"/>
              <a:sym typeface="Arial"/>
            </a:endParaRPr>
          </a:p>
        </p:txBody>
      </p:sp>
      <p:sp>
        <p:nvSpPr>
          <p:cNvPr id="111" name="Google Shape;111;p3"/>
          <p:cNvSpPr txBox="1"/>
          <p:nvPr/>
        </p:nvSpPr>
        <p:spPr>
          <a:xfrm>
            <a:off x="5273263" y="5096093"/>
            <a:ext cx="6097162"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800"/>
              <a:buFont typeface="Arial"/>
              <a:buNone/>
            </a:pPr>
            <a:r>
              <a:rPr lang="de-DE" sz="800" u="sng">
                <a:solidFill>
                  <a:schemeClr val="dk1"/>
                </a:solidFill>
                <a:latin typeface="Arial"/>
                <a:ea typeface="Arial"/>
                <a:cs typeface="Arial"/>
                <a:sym typeface="Arial"/>
                <a:hlinkClick r:id="rId5">
                  <a:extLst>
                    <a:ext uri="{A12FA001-AC4F-418D-AE19-62706E023703}">
                      <ahyp:hlinkClr xmlns:ahyp="http://schemas.microsoft.com/office/drawing/2018/hyperlinkcolor" val="tx"/>
                    </a:ext>
                  </a:extLst>
                </a:hlinkClick>
              </a:rPr>
              <a:t>(https://www.kindersache.de/bereiche/kinderrechte/un-kinderrechtskonvention/artikel-12-recht-auf-beteiligung) </a:t>
            </a:r>
            <a:endParaRPr sz="800">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5"/>
        <p:cNvGrpSpPr/>
        <p:nvPr/>
      </p:nvGrpSpPr>
      <p:grpSpPr>
        <a:xfrm>
          <a:off x="0" y="0"/>
          <a:ext cx="0" cy="0"/>
          <a:chOff x="0" y="0"/>
          <a:chExt cx="0" cy="0"/>
        </a:xfrm>
      </p:grpSpPr>
      <p:sp>
        <p:nvSpPr>
          <p:cNvPr id="116" name="Google Shape;116;p4"/>
          <p:cNvSpPr txBox="1">
            <a:spLocks noGrp="1"/>
          </p:cNvSpPr>
          <p:nvPr>
            <p:ph type="title"/>
          </p:nvPr>
        </p:nvSpPr>
        <p:spPr>
          <a:xfrm>
            <a:off x="683644" y="672515"/>
            <a:ext cx="9081590" cy="57394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3200"/>
              <a:buFont typeface="Arial"/>
              <a:buNone/>
            </a:pPr>
            <a:r>
              <a:rPr lang="de-DE" sz="3200" b="1">
                <a:latin typeface="Arial"/>
                <a:ea typeface="Arial"/>
                <a:cs typeface="Arial"/>
                <a:sym typeface="Arial"/>
              </a:rPr>
              <a:t>DAS LUNDY-PARTIZIPATIONSMODELL</a:t>
            </a:r>
            <a:br>
              <a:rPr lang="de-DE" b="1">
                <a:latin typeface="Arial"/>
                <a:ea typeface="Arial"/>
                <a:cs typeface="Arial"/>
                <a:sym typeface="Arial"/>
              </a:rPr>
            </a:br>
            <a:endParaRPr>
              <a:solidFill>
                <a:schemeClr val="lt1"/>
              </a:solidFill>
              <a:latin typeface="Arial"/>
              <a:ea typeface="Arial"/>
              <a:cs typeface="Arial"/>
              <a:sym typeface="Arial"/>
            </a:endParaRPr>
          </a:p>
        </p:txBody>
      </p:sp>
      <p:sp>
        <p:nvSpPr>
          <p:cNvPr id="117" name="Google Shape;117;p4"/>
          <p:cNvSpPr txBox="1">
            <a:spLocks noGrp="1"/>
          </p:cNvSpPr>
          <p:nvPr>
            <p:ph type="body" idx="1"/>
          </p:nvPr>
        </p:nvSpPr>
        <p:spPr>
          <a:xfrm>
            <a:off x="739485" y="1144384"/>
            <a:ext cx="4900478" cy="20415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800"/>
              <a:buNone/>
            </a:pPr>
            <a:r>
              <a:rPr lang="de-DE" sz="800">
                <a:latin typeface="Arial"/>
                <a:ea typeface="Arial"/>
                <a:cs typeface="Arial"/>
                <a:sym typeface="Arial"/>
              </a:rPr>
              <a:t>(Lundy, 2007)</a:t>
            </a:r>
            <a:endParaRPr/>
          </a:p>
        </p:txBody>
      </p:sp>
      <p:sp>
        <p:nvSpPr>
          <p:cNvPr id="118" name="Google Shape;118;p4"/>
          <p:cNvSpPr txBox="1"/>
          <p:nvPr/>
        </p:nvSpPr>
        <p:spPr>
          <a:xfrm>
            <a:off x="6902959" y="1495530"/>
            <a:ext cx="4739936"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600">
                <a:solidFill>
                  <a:schemeClr val="dk1"/>
                </a:solidFill>
                <a:latin typeface="Arial"/>
                <a:ea typeface="Arial"/>
                <a:cs typeface="Arial"/>
                <a:sym typeface="Arial"/>
              </a:rPr>
              <a:t>Um Art. 12 der UN-Kinderrechtskonvention umzusetzen, braucht es Folgendes:</a:t>
            </a:r>
            <a:endParaRPr/>
          </a:p>
        </p:txBody>
      </p:sp>
      <p:sp>
        <p:nvSpPr>
          <p:cNvPr id="119" name="Google Shape;119;p4"/>
          <p:cNvSpPr txBox="1"/>
          <p:nvPr/>
        </p:nvSpPr>
        <p:spPr>
          <a:xfrm>
            <a:off x="6965779" y="2423981"/>
            <a:ext cx="4739937" cy="30469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de-DE" sz="1600" b="1" strike="noStrike">
                <a:solidFill>
                  <a:srgbClr val="E9A11B"/>
                </a:solidFill>
                <a:latin typeface="Arial"/>
                <a:ea typeface="Arial"/>
                <a:cs typeface="Arial"/>
                <a:sym typeface="Arial"/>
              </a:rPr>
              <a:t>Raum: </a:t>
            </a:r>
            <a:r>
              <a:rPr lang="de-DE" sz="1600">
                <a:solidFill>
                  <a:schemeClr val="dk1"/>
                </a:solidFill>
                <a:latin typeface="Arial"/>
                <a:ea typeface="Arial"/>
                <a:cs typeface="Arial"/>
                <a:sym typeface="Arial"/>
              </a:rPr>
              <a:t>Gebt </a:t>
            </a:r>
            <a:r>
              <a:rPr lang="de-DE" sz="1600" b="0" strike="noStrike">
                <a:solidFill>
                  <a:schemeClr val="dk1"/>
                </a:solidFill>
                <a:latin typeface="Arial"/>
                <a:ea typeface="Arial"/>
                <a:cs typeface="Arial"/>
                <a:sym typeface="Arial"/>
              </a:rPr>
              <a:t>Kindern die Gelegenhei</a:t>
            </a:r>
            <a:r>
              <a:rPr lang="de-DE" sz="1600">
                <a:solidFill>
                  <a:schemeClr val="dk1"/>
                </a:solidFill>
                <a:latin typeface="Arial"/>
                <a:ea typeface="Arial"/>
                <a:cs typeface="Arial"/>
                <a:sym typeface="Arial"/>
              </a:rPr>
              <a:t>t, </a:t>
            </a:r>
            <a:r>
              <a:rPr lang="de-DE" sz="1600" b="0" strike="noStrike">
                <a:solidFill>
                  <a:schemeClr val="dk1"/>
                </a:solidFill>
                <a:latin typeface="Arial"/>
                <a:ea typeface="Arial"/>
                <a:cs typeface="Arial"/>
                <a:sym typeface="Arial"/>
              </a:rPr>
              <a:t>ihre Gedanken und Ansichten zu äußern.</a:t>
            </a:r>
            <a:endParaRPr sz="1600" b="0" strike="noStrike">
              <a:solidFill>
                <a:srgbClr val="FFFFFF"/>
              </a:solidFill>
              <a:latin typeface="Arial"/>
              <a:ea typeface="Arial"/>
              <a:cs typeface="Arial"/>
              <a:sym typeface="Arial"/>
            </a:endParaRPr>
          </a:p>
          <a:p>
            <a:pPr marL="0" marR="0" lvl="0" indent="0" algn="l" rtl="0">
              <a:lnSpc>
                <a:spcPct val="100000"/>
              </a:lnSpc>
              <a:spcBef>
                <a:spcPts val="0"/>
              </a:spcBef>
              <a:spcAft>
                <a:spcPts val="0"/>
              </a:spcAft>
              <a:buNone/>
            </a:pPr>
            <a:endParaRPr sz="1600" b="0" strike="noStrike">
              <a:solidFill>
                <a:srgbClr val="FFFFFF"/>
              </a:solidFill>
              <a:latin typeface="Arial"/>
              <a:ea typeface="Arial"/>
              <a:cs typeface="Arial"/>
              <a:sym typeface="Arial"/>
            </a:endParaRPr>
          </a:p>
          <a:p>
            <a:pPr marL="0" marR="0" lvl="0" indent="0" algn="l" rtl="0">
              <a:lnSpc>
                <a:spcPct val="100000"/>
              </a:lnSpc>
              <a:spcBef>
                <a:spcPts val="0"/>
              </a:spcBef>
              <a:spcAft>
                <a:spcPts val="0"/>
              </a:spcAft>
              <a:buNone/>
            </a:pPr>
            <a:r>
              <a:rPr lang="de-DE" sz="1600" b="1" strike="noStrike">
                <a:solidFill>
                  <a:srgbClr val="8F80C1"/>
                </a:solidFill>
                <a:latin typeface="Arial"/>
                <a:ea typeface="Arial"/>
                <a:cs typeface="Arial"/>
                <a:sym typeface="Arial"/>
              </a:rPr>
              <a:t>Stimme: </a:t>
            </a:r>
            <a:r>
              <a:rPr lang="de-DE" sz="1600">
                <a:solidFill>
                  <a:schemeClr val="dk1"/>
                </a:solidFill>
                <a:latin typeface="Arial"/>
                <a:ea typeface="Arial"/>
                <a:cs typeface="Arial"/>
                <a:sym typeface="Arial"/>
              </a:rPr>
              <a:t>Befähigt und ermutigt </a:t>
            </a:r>
            <a:r>
              <a:rPr lang="de-DE" sz="1600" b="0" strike="noStrike">
                <a:solidFill>
                  <a:schemeClr val="dk1"/>
                </a:solidFill>
                <a:latin typeface="Arial"/>
                <a:ea typeface="Arial"/>
                <a:cs typeface="Arial"/>
                <a:sym typeface="Arial"/>
              </a:rPr>
              <a:t>Kinder, ihre Meinung auszudrücken.</a:t>
            </a:r>
            <a:endParaRPr sz="1600" b="0" strike="noStrike">
              <a:solidFill>
                <a:srgbClr val="FFFFFF"/>
              </a:solidFill>
              <a:latin typeface="Arial"/>
              <a:ea typeface="Arial"/>
              <a:cs typeface="Arial"/>
              <a:sym typeface="Arial"/>
            </a:endParaRPr>
          </a:p>
          <a:p>
            <a:pPr marL="0" marR="0" lvl="0" indent="0" algn="l" rtl="0">
              <a:lnSpc>
                <a:spcPct val="100000"/>
              </a:lnSpc>
              <a:spcBef>
                <a:spcPts val="0"/>
              </a:spcBef>
              <a:spcAft>
                <a:spcPts val="0"/>
              </a:spcAft>
              <a:buNone/>
            </a:pPr>
            <a:endParaRPr sz="1600" b="0" strike="noStrike">
              <a:solidFill>
                <a:srgbClr val="CB402B"/>
              </a:solidFill>
              <a:latin typeface="Arial"/>
              <a:ea typeface="Arial"/>
              <a:cs typeface="Arial"/>
              <a:sym typeface="Arial"/>
            </a:endParaRPr>
          </a:p>
          <a:p>
            <a:pPr marL="0" marR="0" lvl="0" indent="0" algn="l" rtl="0">
              <a:lnSpc>
                <a:spcPct val="100000"/>
              </a:lnSpc>
              <a:spcBef>
                <a:spcPts val="0"/>
              </a:spcBef>
              <a:spcAft>
                <a:spcPts val="0"/>
              </a:spcAft>
              <a:buNone/>
            </a:pPr>
            <a:r>
              <a:rPr lang="de-DE" sz="1600" b="1" strike="noStrike">
                <a:solidFill>
                  <a:srgbClr val="CB402B"/>
                </a:solidFill>
                <a:latin typeface="Arial"/>
                <a:ea typeface="Arial"/>
                <a:cs typeface="Arial"/>
                <a:sym typeface="Arial"/>
              </a:rPr>
              <a:t>Zuhörerschaft: </a:t>
            </a:r>
            <a:r>
              <a:rPr lang="de-DE" sz="1600">
                <a:solidFill>
                  <a:schemeClr val="dk1"/>
                </a:solidFill>
                <a:latin typeface="Arial"/>
                <a:ea typeface="Arial"/>
                <a:cs typeface="Arial"/>
                <a:sym typeface="Arial"/>
              </a:rPr>
              <a:t>Hört den Kindern aufmerksam zu, wenn sie ihre Meinung äußern.</a:t>
            </a:r>
            <a:br>
              <a:rPr lang="de-DE" sz="1600" b="0" strike="noStrike">
                <a:solidFill>
                  <a:schemeClr val="dk1"/>
                </a:solidFill>
                <a:latin typeface="Arial"/>
                <a:ea typeface="Arial"/>
                <a:cs typeface="Arial"/>
                <a:sym typeface="Arial"/>
              </a:rPr>
            </a:br>
            <a:endParaRPr sz="1600" b="0" strike="noStrike">
              <a:solidFill>
                <a:srgbClr val="FFFFFF"/>
              </a:solidFill>
              <a:latin typeface="Arial"/>
              <a:ea typeface="Arial"/>
              <a:cs typeface="Arial"/>
              <a:sym typeface="Arial"/>
            </a:endParaRPr>
          </a:p>
          <a:p>
            <a:pPr marL="0" marR="0" lvl="0" indent="0" algn="l" rtl="0">
              <a:lnSpc>
                <a:spcPct val="100000"/>
              </a:lnSpc>
              <a:spcBef>
                <a:spcPts val="0"/>
              </a:spcBef>
              <a:spcAft>
                <a:spcPts val="0"/>
              </a:spcAft>
              <a:buNone/>
            </a:pPr>
            <a:r>
              <a:rPr lang="de-DE" sz="1600" b="1" strike="noStrike">
                <a:solidFill>
                  <a:srgbClr val="608CA7"/>
                </a:solidFill>
                <a:latin typeface="Arial"/>
                <a:ea typeface="Arial"/>
                <a:cs typeface="Arial"/>
                <a:sym typeface="Arial"/>
              </a:rPr>
              <a:t>Einfluss: </a:t>
            </a:r>
            <a:r>
              <a:rPr lang="de-DE" sz="1600">
                <a:solidFill>
                  <a:schemeClr val="dk1"/>
                </a:solidFill>
                <a:latin typeface="Arial"/>
                <a:ea typeface="Arial"/>
                <a:cs typeface="Arial"/>
                <a:sym typeface="Arial"/>
              </a:rPr>
              <a:t>Nehmt die Meinungen der Kinder ernst und bezieht die Kinder aktiv in sie betreffende Entscheidungen ein.</a:t>
            </a:r>
            <a:endParaRPr sz="1600" b="0" strike="noStrike">
              <a:solidFill>
                <a:srgbClr val="FFFFFF"/>
              </a:solidFill>
              <a:latin typeface="Arial"/>
              <a:ea typeface="Arial"/>
              <a:cs typeface="Arial"/>
              <a:sym typeface="Arial"/>
            </a:endParaRPr>
          </a:p>
        </p:txBody>
      </p:sp>
      <p:pic>
        <p:nvPicPr>
          <p:cNvPr id="120" name="Google Shape;120;p4" descr="Ein Bild, das Text, Schrift, Logo, Screenshot enthält.&#10;&#10;Automatisch generierte Beschreibung"/>
          <p:cNvPicPr preferRelativeResize="0"/>
          <p:nvPr/>
        </p:nvPicPr>
        <p:blipFill rotWithShape="1">
          <a:blip r:embed="rId4">
            <a:alphaModFix/>
          </a:blip>
          <a:srcRect/>
          <a:stretch/>
        </p:blipFill>
        <p:spPr>
          <a:xfrm>
            <a:off x="739485" y="1601638"/>
            <a:ext cx="5418151" cy="3582353"/>
          </a:xfrm>
          <a:prstGeom prst="rect">
            <a:avLst/>
          </a:prstGeom>
          <a:noFill/>
          <a:ln>
            <a:noFill/>
          </a:ln>
        </p:spPr>
      </p:pic>
      <p:sp>
        <p:nvSpPr>
          <p:cNvPr id="121" name="Google Shape;121;p4"/>
          <p:cNvSpPr txBox="1"/>
          <p:nvPr/>
        </p:nvSpPr>
        <p:spPr>
          <a:xfrm>
            <a:off x="739485" y="5605894"/>
            <a:ext cx="6097162"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800"/>
              <a:buFont typeface="Arial"/>
              <a:buNone/>
            </a:pPr>
            <a:r>
              <a:rPr lang="de-DE" sz="800" b="0" u="sng" strike="noStrike">
                <a:solidFill>
                  <a:schemeClr val="dk1"/>
                </a:solidFill>
                <a:latin typeface="Arial"/>
                <a:ea typeface="Arial"/>
                <a:cs typeface="Arial"/>
                <a:sym typeface="Arial"/>
                <a:hlinkClick r:id="rId5">
                  <a:extLst>
                    <a:ext uri="{A12FA001-AC4F-418D-AE19-62706E023703}">
                      <ahyp:hlinkClr xmlns:ahyp="http://schemas.microsoft.com/office/drawing/2018/hyperlinkcolor" val="tx"/>
                    </a:ext>
                  </a:extLst>
                </a:hlinkClick>
              </a:rPr>
              <a:t>(https://commission.europa.eu/system/files/2022-12/lundy_model_of_participation_0.pdf</a:t>
            </a:r>
            <a:r>
              <a:rPr lang="de-DE" sz="800">
                <a:solidFill>
                  <a:schemeClr val="dk1"/>
                </a:solidFill>
                <a:latin typeface="Arial"/>
                <a:ea typeface="Arial"/>
                <a:cs typeface="Arial"/>
                <a:sym typeface="Arial"/>
              </a:rPr>
              <a:t> </a:t>
            </a:r>
            <a:r>
              <a:rPr lang="de-DE" sz="800">
                <a:solidFill>
                  <a:srgbClr val="F0B30F"/>
                </a:solidFill>
                <a:latin typeface="Arial"/>
                <a:ea typeface="Arial"/>
                <a:cs typeface="Arial"/>
                <a:sym typeface="Arial"/>
              </a:rPr>
              <a:t>- </a:t>
            </a:r>
            <a:r>
              <a:rPr lang="de-DE" sz="800" b="0" strike="noStrike">
                <a:solidFill>
                  <a:srgbClr val="F0B30F"/>
                </a:solidFill>
                <a:latin typeface="Arial"/>
                <a:ea typeface="Arial"/>
                <a:cs typeface="Arial"/>
                <a:sym typeface="Arial"/>
              </a:rPr>
              <a:t>übersetzt vom ISTA) </a:t>
            </a:r>
            <a:endParaRPr sz="800">
              <a:solidFill>
                <a:srgbClr val="F0B30F"/>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5"/>
        <p:cNvGrpSpPr/>
        <p:nvPr/>
      </p:nvGrpSpPr>
      <p:grpSpPr>
        <a:xfrm>
          <a:off x="0" y="0"/>
          <a:ext cx="0" cy="0"/>
          <a:chOff x="0" y="0"/>
          <a:chExt cx="0" cy="0"/>
        </a:xfrm>
      </p:grpSpPr>
      <p:sp>
        <p:nvSpPr>
          <p:cNvPr id="126" name="Google Shape;126;p5"/>
          <p:cNvSpPr txBox="1">
            <a:spLocks noGrp="1"/>
          </p:cNvSpPr>
          <p:nvPr>
            <p:ph type="title"/>
          </p:nvPr>
        </p:nvSpPr>
        <p:spPr>
          <a:xfrm>
            <a:off x="6902960" y="630634"/>
            <a:ext cx="5181089" cy="57394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3200"/>
              <a:buFont typeface="Arial"/>
              <a:buNone/>
            </a:pPr>
            <a:r>
              <a:rPr lang="de-DE">
                <a:solidFill>
                  <a:schemeClr val="lt1"/>
                </a:solidFill>
                <a:latin typeface="Arial"/>
                <a:ea typeface="Arial"/>
                <a:cs typeface="Arial"/>
                <a:sym typeface="Arial"/>
              </a:rPr>
              <a:t>BETEILIGUNG ERNST NEHMEN </a:t>
            </a:r>
            <a:endParaRPr/>
          </a:p>
        </p:txBody>
      </p:sp>
      <p:sp>
        <p:nvSpPr>
          <p:cNvPr id="127" name="Google Shape;127;p5"/>
          <p:cNvSpPr txBox="1">
            <a:spLocks noGrp="1"/>
          </p:cNvSpPr>
          <p:nvPr>
            <p:ph type="body" idx="1"/>
          </p:nvPr>
        </p:nvSpPr>
        <p:spPr>
          <a:xfrm>
            <a:off x="6902960" y="1589747"/>
            <a:ext cx="4900478" cy="4881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800"/>
              <a:buNone/>
            </a:pPr>
            <a:r>
              <a:rPr lang="de-DE" sz="800">
                <a:latin typeface="Arial"/>
                <a:ea typeface="Arial"/>
                <a:cs typeface="Arial"/>
                <a:sym typeface="Arial"/>
              </a:rPr>
              <a:t>(Bildungsplan Brandenburg, 2024)</a:t>
            </a:r>
            <a:endParaRPr/>
          </a:p>
        </p:txBody>
      </p:sp>
      <p:sp>
        <p:nvSpPr>
          <p:cNvPr id="128" name="Google Shape;128;p5"/>
          <p:cNvSpPr txBox="1"/>
          <p:nvPr/>
        </p:nvSpPr>
        <p:spPr>
          <a:xfrm>
            <a:off x="5644084" y="4887638"/>
            <a:ext cx="903831"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600">
              <a:solidFill>
                <a:schemeClr val="dk1"/>
              </a:solidFill>
              <a:latin typeface="Arial"/>
              <a:ea typeface="Arial"/>
              <a:cs typeface="Arial"/>
              <a:sym typeface="Arial"/>
            </a:endParaRPr>
          </a:p>
        </p:txBody>
      </p:sp>
      <p:sp>
        <p:nvSpPr>
          <p:cNvPr id="129" name="Google Shape;129;p5"/>
          <p:cNvSpPr txBox="1"/>
          <p:nvPr/>
        </p:nvSpPr>
        <p:spPr>
          <a:xfrm>
            <a:off x="6902960" y="2818037"/>
            <a:ext cx="4740000" cy="278130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dk1"/>
              </a:buClr>
              <a:buSzPts val="1600"/>
              <a:buFont typeface="Arial"/>
              <a:buNone/>
            </a:pPr>
            <a:r>
              <a:rPr lang="de-DE" sz="1600">
                <a:solidFill>
                  <a:schemeClr val="dk1"/>
                </a:solidFill>
                <a:latin typeface="Arial"/>
                <a:ea typeface="Arial"/>
                <a:cs typeface="Arial"/>
                <a:sym typeface="Arial"/>
              </a:rPr>
              <a:t>Das zeigt sich z. B., wenn:</a:t>
            </a:r>
            <a:endParaRPr/>
          </a:p>
          <a:p>
            <a:pPr marL="0" marR="0" lvl="0" indent="0" algn="l" rtl="0">
              <a:lnSpc>
                <a:spcPct val="90000"/>
              </a:lnSpc>
              <a:spcBef>
                <a:spcPts val="0"/>
              </a:spcBef>
              <a:spcAft>
                <a:spcPts val="0"/>
              </a:spcAft>
              <a:buClr>
                <a:schemeClr val="dk1"/>
              </a:buClr>
              <a:buSzPts val="700"/>
              <a:buFont typeface="Arial"/>
              <a:buNone/>
            </a:pPr>
            <a:endParaRPr sz="7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latin typeface="Arial"/>
                <a:ea typeface="Arial"/>
                <a:cs typeface="Arial"/>
                <a:sym typeface="Arial"/>
              </a:rPr>
              <a:t>Räume ohne Ankündigung plötzlich verändert werden</a:t>
            </a:r>
            <a:r>
              <a:rPr lang="de-DE" sz="1600">
                <a:solidFill>
                  <a:schemeClr val="dk1"/>
                </a:solidFill>
              </a:rPr>
              <a:t>,</a:t>
            </a:r>
            <a:endParaRPr/>
          </a:p>
          <a:p>
            <a:pPr marL="171450" marR="0" lvl="0" indent="-127000" algn="l" rtl="0">
              <a:spcBef>
                <a:spcPts val="0"/>
              </a:spcBef>
              <a:spcAft>
                <a:spcPts val="0"/>
              </a:spcAft>
              <a:buClr>
                <a:schemeClr val="dk1"/>
              </a:buClr>
              <a:buSzPts val="700"/>
              <a:buFont typeface="Arial"/>
              <a:buNone/>
            </a:pPr>
            <a:endParaRPr sz="7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latin typeface="Arial"/>
                <a:ea typeface="Arial"/>
                <a:cs typeface="Arial"/>
                <a:sym typeface="Arial"/>
              </a:rPr>
              <a:t>Kinder nur über Details entscheiden dürfen,</a:t>
            </a:r>
            <a:endParaRPr/>
          </a:p>
          <a:p>
            <a:pPr marL="171450" marR="0" lvl="0" indent="-127000" algn="l" rtl="0">
              <a:spcBef>
                <a:spcPts val="0"/>
              </a:spcBef>
              <a:spcAft>
                <a:spcPts val="0"/>
              </a:spcAft>
              <a:buClr>
                <a:schemeClr val="dk1"/>
              </a:buClr>
              <a:buSzPts val="700"/>
              <a:buFont typeface="Arial"/>
              <a:buNone/>
            </a:pPr>
            <a:endParaRPr sz="7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latin typeface="Arial"/>
                <a:ea typeface="Arial"/>
                <a:cs typeface="Arial"/>
                <a:sym typeface="Arial"/>
              </a:rPr>
              <a:t>Ideen der Kinder schnell abgetan werden,</a:t>
            </a:r>
            <a:endParaRPr/>
          </a:p>
          <a:p>
            <a:pPr marL="171450" marR="0" lvl="0" indent="-127000" algn="l" rtl="0">
              <a:spcBef>
                <a:spcPts val="0"/>
              </a:spcBef>
              <a:spcAft>
                <a:spcPts val="0"/>
              </a:spcAft>
              <a:buClr>
                <a:schemeClr val="dk1"/>
              </a:buClr>
              <a:buSzPts val="700"/>
              <a:buFont typeface="Arial"/>
              <a:buNone/>
            </a:pPr>
            <a:endParaRPr sz="7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latin typeface="Arial"/>
                <a:ea typeface="Arial"/>
                <a:cs typeface="Arial"/>
                <a:sym typeface="Arial"/>
              </a:rPr>
              <a:t>Entscheidungen schon feststehen, bevor Kinder einbezogen werden,</a:t>
            </a:r>
            <a:endParaRPr/>
          </a:p>
          <a:p>
            <a:pPr marL="171450" marR="0" lvl="0" indent="-127000" algn="l" rtl="0">
              <a:spcBef>
                <a:spcPts val="0"/>
              </a:spcBef>
              <a:spcAft>
                <a:spcPts val="0"/>
              </a:spcAft>
              <a:buClr>
                <a:schemeClr val="dk1"/>
              </a:buClr>
              <a:buSzPts val="700"/>
              <a:buFont typeface="Arial"/>
              <a:buNone/>
            </a:pPr>
            <a:endParaRPr sz="7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latin typeface="Arial"/>
                <a:ea typeface="Arial"/>
                <a:cs typeface="Arial"/>
                <a:sym typeface="Arial"/>
              </a:rPr>
              <a:t>Beteiligung erst am Ende stattfindet. </a:t>
            </a:r>
            <a:br>
              <a:rPr lang="de-DE" sz="1600">
                <a:solidFill>
                  <a:schemeClr val="dk1"/>
                </a:solidFill>
                <a:latin typeface="Arial"/>
                <a:ea typeface="Arial"/>
                <a:cs typeface="Arial"/>
                <a:sym typeface="Arial"/>
              </a:rPr>
            </a:br>
            <a:r>
              <a:rPr lang="de-DE" sz="1400" i="1">
                <a:solidFill>
                  <a:schemeClr val="dk1"/>
                </a:solidFill>
                <a:latin typeface="Arial"/>
                <a:ea typeface="Arial"/>
                <a:cs typeface="Arial"/>
                <a:sym typeface="Arial"/>
              </a:rPr>
              <a:t>(„Wir haben schon geplant, was meint ihr?“)</a:t>
            </a:r>
            <a:endParaRPr sz="1600" i="1">
              <a:solidFill>
                <a:schemeClr val="dk1"/>
              </a:solidFill>
              <a:latin typeface="Arial"/>
              <a:ea typeface="Arial"/>
              <a:cs typeface="Arial"/>
              <a:sym typeface="Arial"/>
            </a:endParaRPr>
          </a:p>
        </p:txBody>
      </p:sp>
      <p:sp>
        <p:nvSpPr>
          <p:cNvPr id="130" name="Google Shape;130;p5"/>
          <p:cNvSpPr txBox="1"/>
          <p:nvPr/>
        </p:nvSpPr>
        <p:spPr>
          <a:xfrm>
            <a:off x="6970698" y="1911879"/>
            <a:ext cx="4462792" cy="692497"/>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chemeClr val="dk1"/>
                </a:solidFill>
                <a:latin typeface="Arial"/>
                <a:ea typeface="Arial"/>
                <a:cs typeface="Arial"/>
                <a:sym typeface="Arial"/>
              </a:rPr>
              <a:t>„Risiken für Kinder entstehen, wenn Neues nicht mit ihnen, sondern für sie geplant wird […].“ </a:t>
            </a:r>
            <a:endParaRPr/>
          </a:p>
          <a:p>
            <a:pPr marL="0" marR="0" lvl="0" indent="0" algn="l" rtl="0">
              <a:spcBef>
                <a:spcPts val="0"/>
              </a:spcBef>
              <a:spcAft>
                <a:spcPts val="0"/>
              </a:spcAft>
              <a:buNone/>
            </a:pPr>
            <a:r>
              <a:rPr lang="de-DE" sz="1100">
                <a:solidFill>
                  <a:schemeClr val="dk1"/>
                </a:solidFill>
                <a:latin typeface="Arial"/>
                <a:ea typeface="Arial"/>
                <a:cs typeface="Arial"/>
                <a:sym typeface="Arial"/>
              </a:rPr>
              <a:t>(Bildungsplan Brandenburg, 2024, S. 130)</a:t>
            </a:r>
            <a:endParaRPr sz="1400">
              <a:solidFill>
                <a:schemeClr val="dk1"/>
              </a:solidFill>
              <a:latin typeface="Arial"/>
              <a:ea typeface="Arial"/>
              <a:cs typeface="Arial"/>
              <a:sym typeface="Arial"/>
            </a:endParaRPr>
          </a:p>
        </p:txBody>
      </p:sp>
      <p:sp>
        <p:nvSpPr>
          <p:cNvPr id="131" name="Google Shape;131;p5"/>
          <p:cNvSpPr txBox="1"/>
          <p:nvPr/>
        </p:nvSpPr>
        <p:spPr>
          <a:xfrm>
            <a:off x="666750" y="5071111"/>
            <a:ext cx="6778200" cy="1431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900"/>
              <a:t>                                                                                                                 Foto: Sebastian Treytnar / wamiki-Archiv</a:t>
            </a:r>
            <a:br>
              <a:rPr lang="de-DE" sz="1600" b="1">
                <a:solidFill>
                  <a:schemeClr val="lt1"/>
                </a:solidFill>
              </a:rPr>
            </a:br>
            <a:r>
              <a:rPr lang="de-DE" sz="1500" b="1">
                <a:solidFill>
                  <a:schemeClr val="lt1"/>
                </a:solidFill>
                <a:latin typeface="Arial"/>
                <a:ea typeface="Arial"/>
                <a:cs typeface="Arial"/>
                <a:sym typeface="Arial"/>
              </a:rPr>
              <a:t>Kinder erleben dann:</a:t>
            </a:r>
            <a:endParaRPr sz="1300"/>
          </a:p>
          <a:p>
            <a:pPr marL="0" marR="0" lvl="0" indent="0" algn="l" rtl="0">
              <a:spcBef>
                <a:spcPts val="0"/>
              </a:spcBef>
              <a:spcAft>
                <a:spcPts val="0"/>
              </a:spcAft>
              <a:buNone/>
            </a:pPr>
            <a:endParaRPr sz="600">
              <a:solidFill>
                <a:schemeClr val="dk1"/>
              </a:solidFill>
              <a:latin typeface="Arial"/>
              <a:ea typeface="Arial"/>
              <a:cs typeface="Arial"/>
              <a:sym typeface="Arial"/>
            </a:endParaRPr>
          </a:p>
          <a:p>
            <a:pPr marL="285750" marR="0" lvl="0" indent="-279400" algn="l" rtl="0">
              <a:spcBef>
                <a:spcPts val="0"/>
              </a:spcBef>
              <a:spcAft>
                <a:spcPts val="0"/>
              </a:spcAft>
              <a:buClr>
                <a:schemeClr val="dk1"/>
              </a:buClr>
              <a:buSzPts val="1500"/>
              <a:buFont typeface="Arial"/>
              <a:buChar char="•"/>
            </a:pPr>
            <a:r>
              <a:rPr lang="de-DE" sz="1500">
                <a:solidFill>
                  <a:schemeClr val="dk1"/>
                </a:solidFill>
                <a:latin typeface="Arial"/>
                <a:ea typeface="Arial"/>
                <a:cs typeface="Arial"/>
                <a:sym typeface="Arial"/>
              </a:rPr>
              <a:t>„Meine Meinung zählt nicht.“</a:t>
            </a:r>
            <a:endParaRPr sz="1300"/>
          </a:p>
          <a:p>
            <a:pPr marL="285750" marR="0" lvl="0" indent="-241300" algn="l" rtl="0">
              <a:spcBef>
                <a:spcPts val="0"/>
              </a:spcBef>
              <a:spcAft>
                <a:spcPts val="0"/>
              </a:spcAft>
              <a:buClr>
                <a:schemeClr val="dk1"/>
              </a:buClr>
              <a:buSzPts val="700"/>
              <a:buFont typeface="Arial"/>
              <a:buNone/>
            </a:pPr>
            <a:endParaRPr sz="600">
              <a:solidFill>
                <a:schemeClr val="dk1"/>
              </a:solidFill>
              <a:latin typeface="Arial"/>
              <a:ea typeface="Arial"/>
              <a:cs typeface="Arial"/>
              <a:sym typeface="Arial"/>
            </a:endParaRPr>
          </a:p>
          <a:p>
            <a:pPr marL="285750" marR="0" lvl="0" indent="-279400" algn="l" rtl="0">
              <a:spcBef>
                <a:spcPts val="0"/>
              </a:spcBef>
              <a:spcAft>
                <a:spcPts val="0"/>
              </a:spcAft>
              <a:buClr>
                <a:schemeClr val="dk1"/>
              </a:buClr>
              <a:buSzPts val="1500"/>
              <a:buFont typeface="Arial"/>
              <a:buChar char="•"/>
            </a:pPr>
            <a:r>
              <a:rPr lang="de-DE" sz="1500">
                <a:solidFill>
                  <a:schemeClr val="dk1"/>
                </a:solidFill>
                <a:latin typeface="Arial"/>
                <a:ea typeface="Arial"/>
                <a:cs typeface="Arial"/>
                <a:sym typeface="Arial"/>
              </a:rPr>
              <a:t>„Erwachsene entscheiden sowieso.“</a:t>
            </a:r>
            <a:endParaRPr sz="1300"/>
          </a:p>
          <a:p>
            <a:pPr marL="285750" marR="0" lvl="0" indent="-241300" algn="l" rtl="0">
              <a:spcBef>
                <a:spcPts val="0"/>
              </a:spcBef>
              <a:spcAft>
                <a:spcPts val="0"/>
              </a:spcAft>
              <a:buClr>
                <a:schemeClr val="dk1"/>
              </a:buClr>
              <a:buSzPts val="700"/>
              <a:buFont typeface="Arial"/>
              <a:buNone/>
            </a:pPr>
            <a:endParaRPr sz="600">
              <a:solidFill>
                <a:schemeClr val="dk1"/>
              </a:solidFill>
              <a:latin typeface="Arial"/>
              <a:ea typeface="Arial"/>
              <a:cs typeface="Arial"/>
              <a:sym typeface="Arial"/>
            </a:endParaRPr>
          </a:p>
          <a:p>
            <a:pPr marL="285750" marR="0" lvl="0" indent="-279400" algn="l" rtl="0">
              <a:spcBef>
                <a:spcPts val="0"/>
              </a:spcBef>
              <a:spcAft>
                <a:spcPts val="0"/>
              </a:spcAft>
              <a:buClr>
                <a:schemeClr val="dk1"/>
              </a:buClr>
              <a:buSzPts val="1500"/>
              <a:buFont typeface="Arial"/>
              <a:buChar char="•"/>
            </a:pPr>
            <a:r>
              <a:rPr lang="de-DE" sz="1500">
                <a:solidFill>
                  <a:schemeClr val="dk1"/>
                </a:solidFill>
                <a:latin typeface="Arial"/>
                <a:ea typeface="Arial"/>
                <a:cs typeface="Arial"/>
                <a:sym typeface="Arial"/>
              </a:rPr>
              <a:t>„Ich kann hier sowieso nichts verändern.“</a:t>
            </a:r>
            <a:endParaRPr sz="1300"/>
          </a:p>
        </p:txBody>
      </p:sp>
      <p:pic>
        <p:nvPicPr>
          <p:cNvPr id="132" name="Google Shape;132;p5" title="72_BLDG-PLN_HS_DSCF5587.jpg"/>
          <p:cNvPicPr preferRelativeResize="0"/>
          <p:nvPr/>
        </p:nvPicPr>
        <p:blipFill>
          <a:blip r:embed="rId4">
            <a:alphaModFix/>
          </a:blip>
          <a:stretch>
            <a:fillRect/>
          </a:stretch>
        </p:blipFill>
        <p:spPr>
          <a:xfrm>
            <a:off x="666750" y="670875"/>
            <a:ext cx="5746473" cy="4309851"/>
          </a:xfrm>
          <a:prstGeom prst="rect">
            <a:avLst/>
          </a:prstGeom>
          <a:noFill/>
          <a:ln w="9525" cap="flat" cmpd="sng">
            <a:solidFill>
              <a:schemeClr val="lt1"/>
            </a:solidFill>
            <a:prstDash val="solid"/>
            <a:round/>
            <a:headEnd type="none" w="sm" len="sm"/>
            <a:tailEnd type="none" w="sm" len="s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6"/>
        <p:cNvGrpSpPr/>
        <p:nvPr/>
      </p:nvGrpSpPr>
      <p:grpSpPr>
        <a:xfrm>
          <a:off x="0" y="0"/>
          <a:ext cx="0" cy="0"/>
          <a:chOff x="0" y="0"/>
          <a:chExt cx="0" cy="0"/>
        </a:xfrm>
      </p:grpSpPr>
      <p:sp>
        <p:nvSpPr>
          <p:cNvPr id="137" name="Google Shape;137;p6"/>
          <p:cNvSpPr txBox="1">
            <a:spLocks noGrp="1"/>
          </p:cNvSpPr>
          <p:nvPr>
            <p:ph type="title"/>
          </p:nvPr>
        </p:nvSpPr>
        <p:spPr>
          <a:xfrm>
            <a:off x="5048644" y="627819"/>
            <a:ext cx="6615191" cy="123086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3200"/>
              <a:buFont typeface="Arial"/>
              <a:buNone/>
            </a:pPr>
            <a:r>
              <a:rPr lang="de-DE" sz="3200" b="1">
                <a:latin typeface="Arial"/>
                <a:ea typeface="Arial"/>
                <a:cs typeface="Arial"/>
                <a:sym typeface="Arial"/>
              </a:rPr>
              <a:t>PLANUNG STECKT IM ALLTAG</a:t>
            </a:r>
            <a:endParaRPr sz="3200" b="1"/>
          </a:p>
        </p:txBody>
      </p:sp>
      <p:pic>
        <p:nvPicPr>
          <p:cNvPr id="138" name="Google Shape;138;p6"/>
          <p:cNvPicPr preferRelativeResize="0">
            <a:picLocks noGrp="1"/>
          </p:cNvPicPr>
          <p:nvPr>
            <p:ph type="pic" idx="2"/>
          </p:nvPr>
        </p:nvPicPr>
        <p:blipFill rotWithShape="1">
          <a:blip r:embed="rId4">
            <a:alphaModFix/>
          </a:blip>
          <a:srcRect l="3433" r="3433"/>
          <a:stretch/>
        </p:blipFill>
        <p:spPr>
          <a:xfrm flipH="1">
            <a:off x="681196" y="660136"/>
            <a:ext cx="3884357" cy="5573671"/>
          </a:xfrm>
          <a:prstGeom prst="rect">
            <a:avLst/>
          </a:prstGeom>
          <a:noFill/>
          <a:ln w="12700" cap="flat" cmpd="sng">
            <a:solidFill>
              <a:schemeClr val="lt1"/>
            </a:solidFill>
            <a:prstDash val="solid"/>
            <a:round/>
            <a:headEnd type="none" w="sm" len="sm"/>
            <a:tailEnd type="none" w="sm" len="sm"/>
          </a:ln>
        </p:spPr>
      </p:pic>
      <p:sp>
        <p:nvSpPr>
          <p:cNvPr id="139" name="Google Shape;139;p6"/>
          <p:cNvSpPr txBox="1"/>
          <p:nvPr/>
        </p:nvSpPr>
        <p:spPr>
          <a:xfrm>
            <a:off x="5148230" y="3069490"/>
            <a:ext cx="5311200" cy="176700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dk1"/>
              </a:buClr>
              <a:buSzPts val="1800"/>
              <a:buFont typeface="Arial"/>
              <a:buNone/>
            </a:pPr>
            <a:r>
              <a:rPr lang="de-DE" sz="1600">
                <a:solidFill>
                  <a:schemeClr val="dk1"/>
                </a:solidFill>
                <a:latin typeface="Arial"/>
                <a:ea typeface="Arial"/>
                <a:cs typeface="Arial"/>
                <a:sym typeface="Arial"/>
              </a:rPr>
              <a:t>Planungssituationen im Alltag sind z. B.:</a:t>
            </a:r>
            <a:endParaRPr sz="1600"/>
          </a:p>
          <a:p>
            <a:pPr marL="0" marR="0" lvl="0" indent="0" algn="l" rtl="0">
              <a:lnSpc>
                <a:spcPct val="90000"/>
              </a:lnSpc>
              <a:spcBef>
                <a:spcPts val="0"/>
              </a:spcBef>
              <a:spcAft>
                <a:spcPts val="0"/>
              </a:spcAft>
              <a:buClr>
                <a:schemeClr val="dk1"/>
              </a:buClr>
              <a:buSzPts val="800"/>
              <a:buFont typeface="Arial"/>
              <a:buNone/>
            </a:pPr>
            <a:endParaRPr sz="1600">
              <a:solidFill>
                <a:schemeClr val="dk1"/>
              </a:solidFill>
              <a:latin typeface="Arial"/>
              <a:ea typeface="Arial"/>
              <a:cs typeface="Arial"/>
              <a:sym typeface="Arial"/>
            </a:endParaRPr>
          </a:p>
          <a:p>
            <a:pPr marL="285750" marR="0" lvl="0" indent="-273050" algn="l" rtl="0">
              <a:spcBef>
                <a:spcPts val="0"/>
              </a:spcBef>
              <a:spcAft>
                <a:spcPts val="0"/>
              </a:spcAft>
              <a:buClr>
                <a:schemeClr val="dk1"/>
              </a:buClr>
              <a:buSzPts val="1600"/>
              <a:buFont typeface="Arial"/>
              <a:buChar char="•"/>
            </a:pPr>
            <a:r>
              <a:rPr lang="de-DE" sz="1600">
                <a:solidFill>
                  <a:schemeClr val="dk1"/>
                </a:solidFill>
              </a:rPr>
              <a:t>Wir verändern eine </a:t>
            </a:r>
            <a:r>
              <a:rPr lang="de-DE" sz="1600">
                <a:solidFill>
                  <a:schemeClr val="dk1"/>
                </a:solidFill>
                <a:latin typeface="Arial"/>
                <a:ea typeface="Arial"/>
                <a:cs typeface="Arial"/>
                <a:sym typeface="Arial"/>
              </a:rPr>
              <a:t>Ecke im Bauraum. </a:t>
            </a:r>
            <a:endParaRPr sz="1600">
              <a:solidFill>
                <a:schemeClr val="dk1"/>
              </a:solidFill>
              <a:latin typeface="Arial"/>
              <a:ea typeface="Arial"/>
              <a:cs typeface="Arial"/>
              <a:sym typeface="Arial"/>
            </a:endParaRPr>
          </a:p>
          <a:p>
            <a:pPr marL="285750" marR="0" lvl="0" indent="-273050" algn="l" rtl="0">
              <a:spcBef>
                <a:spcPts val="0"/>
              </a:spcBef>
              <a:spcAft>
                <a:spcPts val="0"/>
              </a:spcAft>
              <a:buClr>
                <a:schemeClr val="dk1"/>
              </a:buClr>
              <a:buSzPts val="1600"/>
              <a:buFont typeface="Arial"/>
              <a:buChar char="•"/>
            </a:pPr>
            <a:r>
              <a:rPr lang="de-DE" sz="1600">
                <a:solidFill>
                  <a:schemeClr val="dk1"/>
                </a:solidFill>
              </a:rPr>
              <a:t>Wir schaffen </a:t>
            </a:r>
            <a:r>
              <a:rPr lang="de-DE" sz="1600">
                <a:solidFill>
                  <a:schemeClr val="dk1"/>
                </a:solidFill>
                <a:latin typeface="Arial"/>
                <a:ea typeface="Arial"/>
                <a:cs typeface="Arial"/>
                <a:sym typeface="Arial"/>
              </a:rPr>
              <a:t>neue Rückzugsorte</a:t>
            </a:r>
            <a:r>
              <a:rPr lang="de-DE" sz="1600">
                <a:solidFill>
                  <a:schemeClr val="dk1"/>
                </a:solidFill>
              </a:rPr>
              <a:t>.</a:t>
            </a:r>
            <a:endParaRPr sz="1600">
              <a:solidFill>
                <a:schemeClr val="dk1"/>
              </a:solidFill>
              <a:latin typeface="Arial"/>
              <a:ea typeface="Arial"/>
              <a:cs typeface="Arial"/>
              <a:sym typeface="Arial"/>
            </a:endParaRPr>
          </a:p>
          <a:p>
            <a:pPr marL="285750" marR="0" lvl="0" indent="-273050" algn="l" rtl="0">
              <a:spcBef>
                <a:spcPts val="0"/>
              </a:spcBef>
              <a:spcAft>
                <a:spcPts val="0"/>
              </a:spcAft>
              <a:buClr>
                <a:schemeClr val="dk1"/>
              </a:buClr>
              <a:buSzPts val="1600"/>
              <a:buFont typeface="Arial"/>
              <a:buChar char="•"/>
            </a:pPr>
            <a:r>
              <a:rPr lang="de-DE" sz="1600">
                <a:solidFill>
                  <a:schemeClr val="dk1"/>
                </a:solidFill>
              </a:rPr>
              <a:t>Wir planen</a:t>
            </a:r>
            <a:r>
              <a:rPr lang="de-DE" sz="1600">
                <a:solidFill>
                  <a:schemeClr val="dk1"/>
                </a:solidFill>
                <a:latin typeface="Arial"/>
                <a:ea typeface="Arial"/>
                <a:cs typeface="Arial"/>
                <a:sym typeface="Arial"/>
              </a:rPr>
              <a:t> Ausflüge</a:t>
            </a:r>
            <a:r>
              <a:rPr lang="de-DE" sz="1600">
                <a:solidFill>
                  <a:schemeClr val="dk1"/>
                </a:solidFill>
              </a:rPr>
              <a:t>.</a:t>
            </a:r>
            <a:endParaRPr sz="1600"/>
          </a:p>
          <a:p>
            <a:pPr marL="285750" marR="0" lvl="0" indent="-273050" algn="l" rtl="0">
              <a:spcBef>
                <a:spcPts val="0"/>
              </a:spcBef>
              <a:spcAft>
                <a:spcPts val="0"/>
              </a:spcAft>
              <a:buClr>
                <a:schemeClr val="dk1"/>
              </a:buClr>
              <a:buSzPts val="1600"/>
              <a:buFont typeface="Arial"/>
              <a:buChar char="•"/>
            </a:pPr>
            <a:r>
              <a:rPr lang="de-DE" sz="1600"/>
              <a:t>Wir überdenken </a:t>
            </a:r>
            <a:r>
              <a:rPr lang="de-DE" sz="1600">
                <a:solidFill>
                  <a:schemeClr val="dk1"/>
                </a:solidFill>
                <a:latin typeface="Arial"/>
                <a:ea typeface="Arial"/>
                <a:cs typeface="Arial"/>
                <a:sym typeface="Arial"/>
              </a:rPr>
              <a:t>Gruppenregeln.</a:t>
            </a:r>
            <a:endParaRPr sz="1600">
              <a:solidFill>
                <a:schemeClr val="dk1"/>
              </a:solidFill>
            </a:endParaRPr>
          </a:p>
          <a:p>
            <a:pPr marL="285750" marR="0" lvl="0" indent="-273050" algn="l" rtl="0">
              <a:spcBef>
                <a:spcPts val="0"/>
              </a:spcBef>
              <a:spcAft>
                <a:spcPts val="0"/>
              </a:spcAft>
              <a:buClr>
                <a:schemeClr val="dk1"/>
              </a:buClr>
              <a:buSzPts val="1600"/>
              <a:buChar char="•"/>
            </a:pPr>
            <a:r>
              <a:rPr lang="de-DE" sz="1600">
                <a:solidFill>
                  <a:schemeClr val="dk1"/>
                </a:solidFill>
              </a:rPr>
              <a:t>…</a:t>
            </a:r>
            <a:endParaRPr sz="1600">
              <a:solidFill>
                <a:schemeClr val="dk1"/>
              </a:solidFill>
            </a:endParaRPr>
          </a:p>
        </p:txBody>
      </p:sp>
      <p:sp>
        <p:nvSpPr>
          <p:cNvPr id="140" name="Google Shape;140;p6"/>
          <p:cNvSpPr txBox="1"/>
          <p:nvPr/>
        </p:nvSpPr>
        <p:spPr>
          <a:xfrm>
            <a:off x="5148230" y="1613166"/>
            <a:ext cx="4519281" cy="1123384"/>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chemeClr val="dk1"/>
                </a:solidFill>
                <a:latin typeface="Arial"/>
                <a:ea typeface="Arial"/>
                <a:cs typeface="Arial"/>
                <a:sym typeface="Arial"/>
              </a:rPr>
              <a:t>„Wie werden Räume (um)gestaltet? Wie soll der neue Matschbereich aussehen? Wie sollen die Ruhe- und Schlafräume verändert werden? Wie soll die Hort-Übernachtung ablaufen?“ </a:t>
            </a:r>
            <a:endParaRPr/>
          </a:p>
          <a:p>
            <a:pPr marL="0" marR="0" lvl="0" indent="0" algn="l" rtl="0">
              <a:spcBef>
                <a:spcPts val="0"/>
              </a:spcBef>
              <a:spcAft>
                <a:spcPts val="0"/>
              </a:spcAft>
              <a:buNone/>
            </a:pPr>
            <a:r>
              <a:rPr lang="de-DE" sz="1100">
                <a:solidFill>
                  <a:schemeClr val="dk1"/>
                </a:solidFill>
                <a:latin typeface="Arial"/>
                <a:ea typeface="Arial"/>
                <a:cs typeface="Arial"/>
                <a:sym typeface="Arial"/>
              </a:rPr>
              <a:t>(Bildungsplan Brandenburg, 2024, S. 130)</a:t>
            </a:r>
            <a:endParaRPr sz="1400">
              <a:solidFill>
                <a:schemeClr val="dk1"/>
              </a:solidFill>
              <a:latin typeface="Arial"/>
              <a:ea typeface="Arial"/>
              <a:cs typeface="Arial"/>
              <a:sym typeface="Arial"/>
            </a:endParaRPr>
          </a:p>
        </p:txBody>
      </p:sp>
      <p:sp>
        <p:nvSpPr>
          <p:cNvPr id="141" name="Google Shape;141;p6"/>
          <p:cNvSpPr txBox="1"/>
          <p:nvPr/>
        </p:nvSpPr>
        <p:spPr>
          <a:xfrm>
            <a:off x="589922" y="6233807"/>
            <a:ext cx="3325944"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chemeClr val="dk1"/>
                </a:solidFill>
                <a:latin typeface="Arial"/>
                <a:ea typeface="Arial"/>
                <a:cs typeface="Arial"/>
                <a:sym typeface="Arial"/>
              </a:rPr>
              <a:t>Brandenburger Bildungsplan, S. 11, Team Menschenskinder</a:t>
            </a:r>
            <a:endParaRPr/>
          </a:p>
        </p:txBody>
      </p:sp>
      <p:sp>
        <p:nvSpPr>
          <p:cNvPr id="142" name="Google Shape;142;p6"/>
          <p:cNvSpPr txBox="1"/>
          <p:nvPr/>
        </p:nvSpPr>
        <p:spPr>
          <a:xfrm>
            <a:off x="5231552" y="5686875"/>
            <a:ext cx="4773900" cy="369300"/>
          </a:xfrm>
          <a:prstGeom prst="rect">
            <a:avLst/>
          </a:prstGeom>
          <a:solidFill>
            <a:srgbClr val="FFFFFF"/>
          </a:solidFill>
          <a:ln w="12700"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de-DE" sz="1800" b="1">
                <a:solidFill>
                  <a:schemeClr val="lt1"/>
                </a:solidFill>
                <a:latin typeface="Arial"/>
                <a:ea typeface="Arial"/>
                <a:cs typeface="Arial"/>
                <a:sym typeface="Arial"/>
              </a:rPr>
              <a:t>Planung beginnt im Kleinen.</a:t>
            </a:r>
            <a:endParaRPr/>
          </a:p>
        </p:txBody>
      </p:sp>
      <p:sp>
        <p:nvSpPr>
          <p:cNvPr id="143" name="Google Shape;143;p6"/>
          <p:cNvSpPr txBox="1"/>
          <p:nvPr/>
        </p:nvSpPr>
        <p:spPr>
          <a:xfrm>
            <a:off x="5048644" y="1193667"/>
            <a:ext cx="4408203" cy="226609"/>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800"/>
              <a:buFont typeface="Arial"/>
              <a:buNone/>
            </a:pPr>
            <a:r>
              <a:rPr lang="de-DE" sz="800">
                <a:solidFill>
                  <a:schemeClr val="dk1"/>
                </a:solidFill>
                <a:latin typeface="Arial"/>
                <a:ea typeface="Arial"/>
                <a:cs typeface="Arial"/>
                <a:sym typeface="Arial"/>
              </a:rPr>
              <a:t>(Bildungsplan Brandenburg, 2024)</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8"/>
        <p:cNvGrpSpPr/>
        <p:nvPr/>
      </p:nvGrpSpPr>
      <p:grpSpPr>
        <a:xfrm>
          <a:off x="0" y="0"/>
          <a:ext cx="0" cy="0"/>
          <a:chOff x="0" y="0"/>
          <a:chExt cx="0" cy="0"/>
        </a:xfrm>
      </p:grpSpPr>
      <p:pic>
        <p:nvPicPr>
          <p:cNvPr id="149" name="Google Shape;149;p7" title="17_BLDG-PLN_HS_DSCF5360.jpg"/>
          <p:cNvPicPr preferRelativeResize="0"/>
          <p:nvPr/>
        </p:nvPicPr>
        <p:blipFill>
          <a:blip r:embed="rId4">
            <a:alphaModFix/>
          </a:blip>
          <a:stretch>
            <a:fillRect/>
          </a:stretch>
        </p:blipFill>
        <p:spPr>
          <a:xfrm>
            <a:off x="5083883" y="676200"/>
            <a:ext cx="6621041" cy="4965777"/>
          </a:xfrm>
          <a:prstGeom prst="rect">
            <a:avLst/>
          </a:prstGeom>
          <a:noFill/>
          <a:ln w="9525" cap="flat" cmpd="sng">
            <a:solidFill>
              <a:schemeClr val="lt1"/>
            </a:solidFill>
            <a:prstDash val="solid"/>
            <a:round/>
            <a:headEnd type="none" w="sm" len="sm"/>
            <a:tailEnd type="none" w="sm" len="sm"/>
          </a:ln>
        </p:spPr>
      </p:pic>
      <p:sp>
        <p:nvSpPr>
          <p:cNvPr id="150" name="Google Shape;150;p7"/>
          <p:cNvSpPr txBox="1"/>
          <p:nvPr/>
        </p:nvSpPr>
        <p:spPr>
          <a:xfrm>
            <a:off x="10829640" y="5256158"/>
            <a:ext cx="994739"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600">
              <a:solidFill>
                <a:schemeClr val="dk1"/>
              </a:solidFill>
              <a:latin typeface="Arial"/>
              <a:ea typeface="Arial"/>
              <a:cs typeface="Arial"/>
              <a:sym typeface="Arial"/>
            </a:endParaRPr>
          </a:p>
        </p:txBody>
      </p:sp>
      <p:sp>
        <p:nvSpPr>
          <p:cNvPr id="151" name="Google Shape;151;p7"/>
          <p:cNvSpPr txBox="1"/>
          <p:nvPr/>
        </p:nvSpPr>
        <p:spPr>
          <a:xfrm>
            <a:off x="737110" y="625447"/>
            <a:ext cx="11031427" cy="97730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3200"/>
              <a:buFont typeface="Arial"/>
              <a:buNone/>
            </a:pPr>
            <a:r>
              <a:rPr lang="de-DE" sz="3200" b="1">
                <a:solidFill>
                  <a:schemeClr val="lt1"/>
                </a:solidFill>
                <a:latin typeface="Arial"/>
                <a:ea typeface="Arial"/>
                <a:cs typeface="Arial"/>
                <a:sym typeface="Arial"/>
              </a:rPr>
              <a:t>PLANUNG </a:t>
            </a:r>
            <a:endParaRPr/>
          </a:p>
          <a:p>
            <a:pPr marL="0" marR="0" lvl="0" indent="0" algn="l" rtl="0">
              <a:lnSpc>
                <a:spcPct val="90000"/>
              </a:lnSpc>
              <a:spcBef>
                <a:spcPts val="0"/>
              </a:spcBef>
              <a:spcAft>
                <a:spcPts val="0"/>
              </a:spcAft>
              <a:buClr>
                <a:schemeClr val="lt1"/>
              </a:buClr>
              <a:buSzPts val="3200"/>
              <a:buFont typeface="Arial"/>
              <a:buNone/>
            </a:pPr>
            <a:r>
              <a:rPr lang="de-DE" sz="3200" b="1">
                <a:solidFill>
                  <a:schemeClr val="lt1"/>
                </a:solidFill>
                <a:latin typeface="Arial"/>
                <a:ea typeface="Arial"/>
                <a:cs typeface="Arial"/>
                <a:sym typeface="Arial"/>
              </a:rPr>
              <a:t>VERSTÄNDLICH </a:t>
            </a:r>
            <a:endParaRPr/>
          </a:p>
          <a:p>
            <a:pPr marL="0" marR="0" lvl="0" indent="0" algn="l" rtl="0">
              <a:lnSpc>
                <a:spcPct val="90000"/>
              </a:lnSpc>
              <a:spcBef>
                <a:spcPts val="0"/>
              </a:spcBef>
              <a:spcAft>
                <a:spcPts val="0"/>
              </a:spcAft>
              <a:buClr>
                <a:schemeClr val="lt1"/>
              </a:buClr>
              <a:buSzPts val="3200"/>
              <a:buFont typeface="Arial"/>
              <a:buNone/>
            </a:pPr>
            <a:r>
              <a:rPr lang="de-DE" sz="3200" b="1">
                <a:solidFill>
                  <a:schemeClr val="lt1"/>
                </a:solidFill>
                <a:latin typeface="Arial"/>
                <a:ea typeface="Arial"/>
                <a:cs typeface="Arial"/>
                <a:sym typeface="Arial"/>
              </a:rPr>
              <a:t>MACHEN</a:t>
            </a:r>
            <a:endParaRPr sz="3200">
              <a:solidFill>
                <a:schemeClr val="lt1"/>
              </a:solidFill>
              <a:latin typeface="Arial"/>
              <a:ea typeface="Arial"/>
              <a:cs typeface="Arial"/>
              <a:sym typeface="Arial"/>
            </a:endParaRPr>
          </a:p>
        </p:txBody>
      </p:sp>
      <p:sp>
        <p:nvSpPr>
          <p:cNvPr id="152" name="Google Shape;152;p7"/>
          <p:cNvSpPr txBox="1"/>
          <p:nvPr/>
        </p:nvSpPr>
        <p:spPr>
          <a:xfrm>
            <a:off x="737109" y="2007475"/>
            <a:ext cx="4408203" cy="226609"/>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800"/>
              <a:buFont typeface="Arial"/>
              <a:buNone/>
            </a:pPr>
            <a:r>
              <a:rPr lang="de-DE" sz="800">
                <a:solidFill>
                  <a:schemeClr val="dk1"/>
                </a:solidFill>
                <a:latin typeface="Arial"/>
                <a:ea typeface="Arial"/>
                <a:cs typeface="Arial"/>
                <a:sym typeface="Arial"/>
              </a:rPr>
              <a:t>(Bildungsplan Brandenburg, 2024; Claßen, Macha &amp; Eichberg, 2024)</a:t>
            </a:r>
            <a:endParaRPr/>
          </a:p>
        </p:txBody>
      </p:sp>
      <p:sp>
        <p:nvSpPr>
          <p:cNvPr id="153" name="Google Shape;153;p7"/>
          <p:cNvSpPr txBox="1"/>
          <p:nvPr/>
        </p:nvSpPr>
        <p:spPr>
          <a:xfrm>
            <a:off x="5082860" y="5112559"/>
            <a:ext cx="4684200" cy="1339200"/>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chemeClr val="dk1"/>
                </a:solidFill>
                <a:latin typeface="Arial"/>
                <a:ea typeface="Arial"/>
                <a:cs typeface="Arial"/>
                <a:sym typeface="Arial"/>
              </a:rPr>
              <a:t>„Damit Kinder sich an Planungen und Umgestaltungen beteiligen können, müssen sie wissen, worum es in der jeweiligen Phase geht; müssen ihre Ideen oder Interessen einbringen können, sich eine Meinung zu den verschiedenen Optionen bilden und sie äußern können.“ </a:t>
            </a:r>
            <a:endParaRPr/>
          </a:p>
          <a:p>
            <a:pPr marL="0" marR="0" lvl="0" indent="0" algn="l" rtl="0">
              <a:spcBef>
                <a:spcPts val="0"/>
              </a:spcBef>
              <a:spcAft>
                <a:spcPts val="0"/>
              </a:spcAft>
              <a:buNone/>
            </a:pPr>
            <a:r>
              <a:rPr lang="de-DE" sz="1100">
                <a:solidFill>
                  <a:schemeClr val="dk1"/>
                </a:solidFill>
                <a:latin typeface="Arial"/>
                <a:ea typeface="Arial"/>
                <a:cs typeface="Arial"/>
                <a:sym typeface="Arial"/>
              </a:rPr>
              <a:t>(Bildungsplan Brandenburg, 2024, S. 131)</a:t>
            </a:r>
            <a:endParaRPr sz="1400">
              <a:solidFill>
                <a:schemeClr val="dk1"/>
              </a:solidFill>
              <a:latin typeface="Arial"/>
              <a:ea typeface="Arial"/>
              <a:cs typeface="Arial"/>
              <a:sym typeface="Arial"/>
            </a:endParaRPr>
          </a:p>
        </p:txBody>
      </p:sp>
      <p:sp>
        <p:nvSpPr>
          <p:cNvPr id="154" name="Google Shape;154;p7"/>
          <p:cNvSpPr txBox="1"/>
          <p:nvPr/>
        </p:nvSpPr>
        <p:spPr>
          <a:xfrm>
            <a:off x="737109" y="2348771"/>
            <a:ext cx="3897300" cy="3294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600"/>
              <a:buFont typeface="Arial"/>
              <a:buNone/>
            </a:pPr>
            <a:r>
              <a:rPr lang="de-DE" sz="1600">
                <a:solidFill>
                  <a:schemeClr val="dk1"/>
                </a:solidFill>
                <a:latin typeface="Arial"/>
                <a:ea typeface="Arial"/>
                <a:cs typeface="Arial"/>
                <a:sym typeface="Arial"/>
              </a:rPr>
              <a:t>Ihr:</a:t>
            </a:r>
            <a:endParaRPr/>
          </a:p>
          <a:p>
            <a:pPr marL="0" marR="0" lvl="0" indent="0" algn="l" rtl="0">
              <a:spcBef>
                <a:spcPts val="0"/>
              </a:spcBef>
              <a:spcAft>
                <a:spcPts val="0"/>
              </a:spcAft>
              <a:buNone/>
            </a:pPr>
            <a:endParaRPr sz="16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latin typeface="Arial"/>
                <a:ea typeface="Arial"/>
                <a:cs typeface="Arial"/>
                <a:sym typeface="Arial"/>
              </a:rPr>
              <a:t>erklärt den Kindern, worum es geht,</a:t>
            </a:r>
            <a:endParaRPr/>
          </a:p>
          <a:p>
            <a:pPr marL="171450" marR="0" lvl="0" indent="-69850" algn="l" rtl="0">
              <a:spcBef>
                <a:spcPts val="0"/>
              </a:spcBef>
              <a:spcAft>
                <a:spcPts val="0"/>
              </a:spcAft>
              <a:buClr>
                <a:schemeClr val="dk1"/>
              </a:buClr>
              <a:buSzPts val="1600"/>
              <a:buFont typeface="Arial"/>
              <a:buNone/>
            </a:pPr>
            <a:endParaRPr sz="16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latin typeface="Arial"/>
                <a:ea typeface="Arial"/>
                <a:cs typeface="Arial"/>
                <a:sym typeface="Arial"/>
              </a:rPr>
              <a:t>zeigt, was sich verändern soll,</a:t>
            </a:r>
            <a:endParaRPr/>
          </a:p>
          <a:p>
            <a:pPr marL="171450" marR="0" lvl="0" indent="-69850" algn="l" rtl="0">
              <a:spcBef>
                <a:spcPts val="0"/>
              </a:spcBef>
              <a:spcAft>
                <a:spcPts val="0"/>
              </a:spcAft>
              <a:buClr>
                <a:schemeClr val="dk1"/>
              </a:buClr>
              <a:buSzPts val="1600"/>
              <a:buFont typeface="Arial"/>
              <a:buNone/>
            </a:pPr>
            <a:endParaRPr sz="16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latin typeface="Arial"/>
                <a:ea typeface="Arial"/>
                <a:cs typeface="Arial"/>
                <a:sym typeface="Arial"/>
              </a:rPr>
              <a:t>sprecht gemeinsam über Möglichkeiten,</a:t>
            </a:r>
            <a:endParaRPr/>
          </a:p>
          <a:p>
            <a:pPr marL="171450" marR="0" lvl="0" indent="-69850" algn="l" rtl="0">
              <a:spcBef>
                <a:spcPts val="0"/>
              </a:spcBef>
              <a:spcAft>
                <a:spcPts val="0"/>
              </a:spcAft>
              <a:buClr>
                <a:schemeClr val="dk1"/>
              </a:buClr>
              <a:buSzPts val="1600"/>
              <a:buFont typeface="Arial"/>
              <a:buNone/>
            </a:pPr>
            <a:endParaRPr sz="16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latin typeface="Arial"/>
                <a:ea typeface="Arial"/>
                <a:cs typeface="Arial"/>
                <a:sym typeface="Arial"/>
              </a:rPr>
              <a:t>macht sichtbar, worüber Kinder mitentscheiden können,</a:t>
            </a:r>
            <a:endParaRPr/>
          </a:p>
          <a:p>
            <a:pPr marL="171450" marR="0" lvl="0" indent="-69850" algn="l" rtl="0">
              <a:spcBef>
                <a:spcPts val="0"/>
              </a:spcBef>
              <a:spcAft>
                <a:spcPts val="0"/>
              </a:spcAft>
              <a:buClr>
                <a:schemeClr val="dk1"/>
              </a:buClr>
              <a:buSzPts val="1600"/>
              <a:buFont typeface="Arial"/>
              <a:buNone/>
            </a:pPr>
            <a:endParaRPr sz="16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latin typeface="Arial"/>
                <a:ea typeface="Arial"/>
                <a:cs typeface="Arial"/>
                <a:sym typeface="Arial"/>
              </a:rPr>
              <a:t>sagt auch offen, was schon feststeht.</a:t>
            </a:r>
            <a:endParaRPr/>
          </a:p>
        </p:txBody>
      </p:sp>
      <p:sp>
        <p:nvSpPr>
          <p:cNvPr id="155" name="Google Shape;155;p7"/>
          <p:cNvSpPr txBox="1"/>
          <p:nvPr/>
        </p:nvSpPr>
        <p:spPr>
          <a:xfrm>
            <a:off x="792724" y="5756668"/>
            <a:ext cx="3897300" cy="630900"/>
          </a:xfrm>
          <a:prstGeom prst="rect">
            <a:avLst/>
          </a:prstGeom>
          <a:solidFill>
            <a:srgbClr val="FFFFFF"/>
          </a:solidFill>
          <a:ln w="12700"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700" b="1">
                <a:solidFill>
                  <a:schemeClr val="lt1"/>
                </a:solidFill>
                <a:latin typeface="Arial"/>
                <a:ea typeface="Arial"/>
                <a:cs typeface="Arial"/>
                <a:sym typeface="Arial"/>
              </a:rPr>
              <a:t>Kinder können nur mitentscheiden, wenn sie verstehen, worum es geht</a:t>
            </a:r>
            <a:r>
              <a:rPr lang="de-DE" sz="1800" b="1">
                <a:solidFill>
                  <a:schemeClr val="lt1"/>
                </a:solidFill>
                <a:latin typeface="Arial"/>
                <a:ea typeface="Arial"/>
                <a:cs typeface="Arial"/>
                <a:sym typeface="Arial"/>
              </a:rPr>
              <a:t>.</a:t>
            </a:r>
            <a:endParaRPr sz="1800" b="1">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9"/>
        <p:cNvGrpSpPr/>
        <p:nvPr/>
      </p:nvGrpSpPr>
      <p:grpSpPr>
        <a:xfrm>
          <a:off x="0" y="0"/>
          <a:ext cx="0" cy="0"/>
          <a:chOff x="0" y="0"/>
          <a:chExt cx="0" cy="0"/>
        </a:xfrm>
      </p:grpSpPr>
      <p:sp>
        <p:nvSpPr>
          <p:cNvPr id="160" name="Google Shape;160;p8"/>
          <p:cNvSpPr txBox="1">
            <a:spLocks noGrp="1"/>
          </p:cNvSpPr>
          <p:nvPr>
            <p:ph type="title"/>
          </p:nvPr>
        </p:nvSpPr>
        <p:spPr>
          <a:xfrm>
            <a:off x="5048644" y="627819"/>
            <a:ext cx="6615191" cy="69783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3200"/>
              <a:buFont typeface="Arial"/>
              <a:buNone/>
            </a:pPr>
            <a:r>
              <a:rPr lang="de-DE" sz="3200" b="1">
                <a:latin typeface="Arial"/>
                <a:ea typeface="Arial"/>
                <a:cs typeface="Arial"/>
                <a:sym typeface="Arial"/>
              </a:rPr>
              <a:t>MIT ERFAHRUNGEN STARTEN</a:t>
            </a:r>
            <a:endParaRPr sz="3200" b="1"/>
          </a:p>
        </p:txBody>
      </p:sp>
      <p:pic>
        <p:nvPicPr>
          <p:cNvPr id="161" name="Google Shape;161;p8"/>
          <p:cNvPicPr preferRelativeResize="0">
            <a:picLocks noGrp="1"/>
          </p:cNvPicPr>
          <p:nvPr>
            <p:ph type="pic" idx="2"/>
          </p:nvPr>
        </p:nvPicPr>
        <p:blipFill rotWithShape="1">
          <a:blip r:embed="rId4">
            <a:alphaModFix/>
          </a:blip>
          <a:srcRect t="2198" b="2198"/>
          <a:stretch/>
        </p:blipFill>
        <p:spPr>
          <a:xfrm flipH="1">
            <a:off x="681196" y="660136"/>
            <a:ext cx="3884357" cy="5573671"/>
          </a:xfrm>
          <a:prstGeom prst="rect">
            <a:avLst/>
          </a:prstGeom>
          <a:noFill/>
          <a:ln w="12700" cap="flat" cmpd="sng">
            <a:solidFill>
              <a:schemeClr val="lt1"/>
            </a:solidFill>
            <a:prstDash val="solid"/>
            <a:round/>
            <a:headEnd type="none" w="sm" len="sm"/>
            <a:tailEnd type="none" w="sm" len="sm"/>
          </a:ln>
        </p:spPr>
      </p:pic>
      <p:sp>
        <p:nvSpPr>
          <p:cNvPr id="162" name="Google Shape;162;p8"/>
          <p:cNvSpPr txBox="1"/>
          <p:nvPr/>
        </p:nvSpPr>
        <p:spPr>
          <a:xfrm>
            <a:off x="5148230" y="3214417"/>
            <a:ext cx="3123300" cy="208410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dk1"/>
              </a:buClr>
              <a:buSzPts val="1800"/>
              <a:buFont typeface="Arial"/>
              <a:buNone/>
            </a:pPr>
            <a:r>
              <a:rPr lang="de-DE" sz="1800" b="1">
                <a:solidFill>
                  <a:schemeClr val="dk1"/>
                </a:solidFill>
                <a:latin typeface="Arial"/>
                <a:ea typeface="Arial"/>
                <a:cs typeface="Arial"/>
                <a:sym typeface="Arial"/>
              </a:rPr>
              <a:t>So könnt ihr starten</a:t>
            </a:r>
            <a:r>
              <a:rPr lang="de-DE" sz="1800">
                <a:solidFill>
                  <a:schemeClr val="dk1"/>
                </a:solidFill>
                <a:latin typeface="Arial"/>
                <a:ea typeface="Arial"/>
                <a:cs typeface="Arial"/>
                <a:sym typeface="Arial"/>
              </a:rPr>
              <a:t>:</a:t>
            </a:r>
            <a:endParaRPr/>
          </a:p>
          <a:p>
            <a:pPr marL="0" marR="0" lvl="0" indent="0" algn="l" rtl="0">
              <a:lnSpc>
                <a:spcPct val="90000"/>
              </a:lnSpc>
              <a:spcBef>
                <a:spcPts val="0"/>
              </a:spcBef>
              <a:spcAft>
                <a:spcPts val="0"/>
              </a:spcAft>
              <a:buClr>
                <a:schemeClr val="dk1"/>
              </a:buClr>
              <a:buSzPts val="800"/>
              <a:buFont typeface="Arial"/>
              <a:buNone/>
            </a:pPr>
            <a:endParaRPr sz="8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800"/>
              <a:buFont typeface="Arial"/>
              <a:buChar char="•"/>
            </a:pPr>
            <a:r>
              <a:rPr lang="de-DE" sz="1800">
                <a:solidFill>
                  <a:schemeClr val="dk1"/>
                </a:solidFill>
              </a:rPr>
              <a:t>Fragt </a:t>
            </a:r>
            <a:r>
              <a:rPr lang="de-DE" sz="1800">
                <a:solidFill>
                  <a:schemeClr val="dk1"/>
                </a:solidFill>
                <a:latin typeface="Arial"/>
                <a:ea typeface="Arial"/>
                <a:cs typeface="Arial"/>
                <a:sym typeface="Arial"/>
              </a:rPr>
              <a:t>nach Erlebnissen. </a:t>
            </a:r>
            <a:endParaRPr/>
          </a:p>
          <a:p>
            <a:pPr marL="171450" marR="0" lvl="0" indent="-120650" algn="l" rtl="0">
              <a:spcBef>
                <a:spcPts val="0"/>
              </a:spcBef>
              <a:spcAft>
                <a:spcPts val="0"/>
              </a:spcAft>
              <a:buClr>
                <a:schemeClr val="dk1"/>
              </a:buClr>
              <a:buSzPts val="800"/>
              <a:buFont typeface="Arial"/>
              <a:buNone/>
            </a:pPr>
            <a:endParaRPr sz="8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800"/>
              <a:buFont typeface="Arial"/>
              <a:buChar char="•"/>
            </a:pPr>
            <a:r>
              <a:rPr lang="de-DE" sz="1800">
                <a:solidFill>
                  <a:schemeClr val="dk1"/>
                </a:solidFill>
              </a:rPr>
              <a:t>Schaut </a:t>
            </a:r>
            <a:r>
              <a:rPr lang="de-DE" sz="1800">
                <a:solidFill>
                  <a:schemeClr val="dk1"/>
                </a:solidFill>
                <a:latin typeface="Arial"/>
                <a:ea typeface="Arial"/>
                <a:cs typeface="Arial"/>
                <a:sym typeface="Arial"/>
              </a:rPr>
              <a:t>vorhandene Dinge gemeinsam an</a:t>
            </a:r>
            <a:r>
              <a:rPr lang="de-DE" sz="1800">
                <a:solidFill>
                  <a:schemeClr val="dk1"/>
                </a:solidFill>
              </a:rPr>
              <a:t>.</a:t>
            </a:r>
            <a:endParaRPr/>
          </a:p>
          <a:p>
            <a:pPr marL="171450" marR="0" lvl="0" indent="-120650" algn="l" rtl="0">
              <a:spcBef>
                <a:spcPts val="0"/>
              </a:spcBef>
              <a:spcAft>
                <a:spcPts val="0"/>
              </a:spcAft>
              <a:buClr>
                <a:schemeClr val="dk1"/>
              </a:buClr>
              <a:buSzPts val="800"/>
              <a:buFont typeface="Arial"/>
              <a:buNone/>
            </a:pPr>
            <a:endParaRPr sz="8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800"/>
              <a:buFont typeface="Arial"/>
              <a:buChar char="•"/>
            </a:pPr>
            <a:r>
              <a:rPr lang="de-DE" sz="1800">
                <a:solidFill>
                  <a:schemeClr val="dk1"/>
                </a:solidFill>
              </a:rPr>
              <a:t>Bezieht </a:t>
            </a:r>
            <a:r>
              <a:rPr lang="de-DE" sz="1800">
                <a:solidFill>
                  <a:schemeClr val="dk1"/>
                </a:solidFill>
                <a:latin typeface="Arial"/>
                <a:ea typeface="Arial"/>
                <a:cs typeface="Arial"/>
                <a:sym typeface="Arial"/>
              </a:rPr>
              <a:t>Gefühle und Erinnerungen ein.</a:t>
            </a:r>
            <a:endParaRPr/>
          </a:p>
        </p:txBody>
      </p:sp>
      <p:sp>
        <p:nvSpPr>
          <p:cNvPr id="163" name="Google Shape;163;p8"/>
          <p:cNvSpPr txBox="1"/>
          <p:nvPr/>
        </p:nvSpPr>
        <p:spPr>
          <a:xfrm>
            <a:off x="5148225" y="1722225"/>
            <a:ext cx="6257400" cy="1123500"/>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chemeClr val="dk1"/>
                </a:solidFill>
                <a:latin typeface="Arial"/>
                <a:ea typeface="Arial"/>
                <a:cs typeface="Arial"/>
                <a:sym typeface="Arial"/>
              </a:rPr>
              <a:t>„[…] beginnt mit einem Gespräch darüber, was die Kinder in Bezug auf das Planungsvorhaben wichtig oder unwichtig finden, gern oder ungern tun, welche vorhandenen Gegenstände sie besonders schätzen, was sie zusätzlich gebrauchen könnten und was sie vermissen.“ </a:t>
            </a:r>
            <a:r>
              <a:rPr lang="de-DE" sz="1100">
                <a:solidFill>
                  <a:schemeClr val="dk1"/>
                </a:solidFill>
                <a:latin typeface="Arial"/>
                <a:ea typeface="Arial"/>
                <a:cs typeface="Arial"/>
                <a:sym typeface="Arial"/>
              </a:rPr>
              <a:t>(Bildungsplan Brandenburg, 2024, S. 131)</a:t>
            </a:r>
            <a:endParaRPr sz="1400">
              <a:solidFill>
                <a:schemeClr val="dk1"/>
              </a:solidFill>
              <a:latin typeface="Arial"/>
              <a:ea typeface="Arial"/>
              <a:cs typeface="Arial"/>
              <a:sym typeface="Arial"/>
            </a:endParaRPr>
          </a:p>
        </p:txBody>
      </p:sp>
      <p:sp>
        <p:nvSpPr>
          <p:cNvPr id="164" name="Google Shape;164;p8"/>
          <p:cNvSpPr txBox="1"/>
          <p:nvPr/>
        </p:nvSpPr>
        <p:spPr>
          <a:xfrm>
            <a:off x="589922" y="6233807"/>
            <a:ext cx="3325944"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chemeClr val="dk1"/>
                </a:solidFill>
                <a:latin typeface="Arial"/>
                <a:ea typeface="Arial"/>
                <a:cs typeface="Arial"/>
                <a:sym typeface="Arial"/>
              </a:rPr>
              <a:t>Yan Krukau / pexels</a:t>
            </a:r>
            <a:endParaRPr sz="600">
              <a:solidFill>
                <a:schemeClr val="dk1"/>
              </a:solidFill>
              <a:latin typeface="Arial"/>
              <a:ea typeface="Arial"/>
              <a:cs typeface="Arial"/>
              <a:sym typeface="Arial"/>
            </a:endParaRPr>
          </a:p>
        </p:txBody>
      </p:sp>
      <p:sp>
        <p:nvSpPr>
          <p:cNvPr id="165" name="Google Shape;165;p8"/>
          <p:cNvSpPr txBox="1"/>
          <p:nvPr/>
        </p:nvSpPr>
        <p:spPr>
          <a:xfrm>
            <a:off x="5048644" y="1129499"/>
            <a:ext cx="4408203" cy="226609"/>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800"/>
              <a:buFont typeface="Arial"/>
              <a:buNone/>
            </a:pPr>
            <a:r>
              <a:rPr lang="de-DE" sz="800">
                <a:solidFill>
                  <a:schemeClr val="dk1"/>
                </a:solidFill>
                <a:latin typeface="Arial"/>
                <a:ea typeface="Arial"/>
                <a:cs typeface="Arial"/>
                <a:sym typeface="Arial"/>
              </a:rPr>
              <a:t>(Bildungsplan Brandenburg, 2024)</a:t>
            </a:r>
            <a:endParaRPr/>
          </a:p>
        </p:txBody>
      </p:sp>
      <p:grpSp>
        <p:nvGrpSpPr>
          <p:cNvPr id="166" name="Google Shape;166;p8"/>
          <p:cNvGrpSpPr/>
          <p:nvPr/>
        </p:nvGrpSpPr>
        <p:grpSpPr>
          <a:xfrm>
            <a:off x="8465707" y="3214417"/>
            <a:ext cx="2939862" cy="2083646"/>
            <a:chOff x="5171442" y="4418320"/>
            <a:chExt cx="2939862" cy="2083646"/>
          </a:xfrm>
        </p:grpSpPr>
        <p:sp>
          <p:nvSpPr>
            <p:cNvPr id="167" name="Google Shape;167;p8"/>
            <p:cNvSpPr/>
            <p:nvPr/>
          </p:nvSpPr>
          <p:spPr>
            <a:xfrm>
              <a:off x="5171442" y="4418320"/>
              <a:ext cx="2939862" cy="2083646"/>
            </a:xfrm>
            <a:prstGeom prst="rect">
              <a:avLst/>
            </a:prstGeom>
            <a:solidFill>
              <a:srgbClr val="FFFFFF"/>
            </a:solidFill>
            <a:ln w="1270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8" name="Google Shape;168;p8"/>
            <p:cNvSpPr txBox="1"/>
            <p:nvPr/>
          </p:nvSpPr>
          <p:spPr>
            <a:xfrm>
              <a:off x="5312106" y="4474795"/>
              <a:ext cx="2582700" cy="1923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700">
                  <a:solidFill>
                    <a:schemeClr val="dk1"/>
                  </a:solidFill>
                  <a:latin typeface="Arial"/>
                  <a:ea typeface="Arial"/>
                  <a:cs typeface="Arial"/>
                  <a:sym typeface="Arial"/>
                </a:rPr>
                <a:t>Zum Beispiel:</a:t>
              </a:r>
              <a:endParaRPr sz="1300"/>
            </a:p>
            <a:p>
              <a:pPr marL="0" marR="0" lvl="0" indent="0" algn="l" rtl="0">
                <a:spcBef>
                  <a:spcPts val="0"/>
                </a:spcBef>
                <a:spcAft>
                  <a:spcPts val="0"/>
                </a:spcAft>
                <a:buNone/>
              </a:pPr>
              <a:endParaRPr sz="1700">
                <a:solidFill>
                  <a:schemeClr val="dk1"/>
                </a:solidFill>
                <a:latin typeface="Arial"/>
                <a:ea typeface="Arial"/>
                <a:cs typeface="Arial"/>
                <a:sym typeface="Arial"/>
              </a:endParaRPr>
            </a:p>
            <a:p>
              <a:pPr marL="285750" marR="0" lvl="0" indent="-279400" algn="l" rtl="0">
                <a:spcBef>
                  <a:spcPts val="0"/>
                </a:spcBef>
                <a:spcAft>
                  <a:spcPts val="0"/>
                </a:spcAft>
                <a:buClr>
                  <a:schemeClr val="dk1"/>
                </a:buClr>
                <a:buSzPts val="1700"/>
                <a:buFont typeface="Arial"/>
                <a:buChar char="•"/>
              </a:pPr>
              <a:r>
                <a:rPr lang="de-DE" sz="1700" i="1">
                  <a:solidFill>
                    <a:schemeClr val="dk1"/>
                  </a:solidFill>
                  <a:latin typeface="Arial"/>
                  <a:ea typeface="Arial"/>
                  <a:cs typeface="Arial"/>
                  <a:sym typeface="Arial"/>
                </a:rPr>
                <a:t>Was war beim letzten Sommerfest schön?</a:t>
              </a:r>
              <a:endParaRPr sz="1300"/>
            </a:p>
            <a:p>
              <a:pPr marL="285750" marR="0" lvl="0" indent="-171450" algn="l" rtl="0">
                <a:spcBef>
                  <a:spcPts val="0"/>
                </a:spcBef>
                <a:spcAft>
                  <a:spcPts val="0"/>
                </a:spcAft>
                <a:buClr>
                  <a:schemeClr val="dk1"/>
                </a:buClr>
                <a:buSzPts val="1800"/>
                <a:buFont typeface="Arial"/>
                <a:buNone/>
              </a:pPr>
              <a:endParaRPr sz="1700">
                <a:solidFill>
                  <a:schemeClr val="dk1"/>
                </a:solidFill>
                <a:latin typeface="Arial"/>
                <a:ea typeface="Arial"/>
                <a:cs typeface="Arial"/>
                <a:sym typeface="Arial"/>
              </a:endParaRPr>
            </a:p>
            <a:p>
              <a:pPr marL="285750" marR="0" lvl="0" indent="-279400" algn="l" rtl="0">
                <a:spcBef>
                  <a:spcPts val="0"/>
                </a:spcBef>
                <a:spcAft>
                  <a:spcPts val="0"/>
                </a:spcAft>
                <a:buClr>
                  <a:schemeClr val="dk1"/>
                </a:buClr>
                <a:buSzPts val="1700"/>
                <a:buFont typeface="Arial"/>
                <a:buChar char="•"/>
              </a:pPr>
              <a:r>
                <a:rPr lang="de-DE" sz="1700" i="1">
                  <a:solidFill>
                    <a:schemeClr val="dk1"/>
                  </a:solidFill>
                  <a:latin typeface="Arial"/>
                  <a:ea typeface="Arial"/>
                  <a:cs typeface="Arial"/>
                  <a:sym typeface="Arial"/>
                </a:rPr>
                <a:t>Was stört euch im Bauraum?</a:t>
              </a:r>
              <a:endParaRPr sz="130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2"/>
        <p:cNvGrpSpPr/>
        <p:nvPr/>
      </p:nvGrpSpPr>
      <p:grpSpPr>
        <a:xfrm>
          <a:off x="0" y="0"/>
          <a:ext cx="0" cy="0"/>
          <a:chOff x="0" y="0"/>
          <a:chExt cx="0" cy="0"/>
        </a:xfrm>
      </p:grpSpPr>
      <p:sp>
        <p:nvSpPr>
          <p:cNvPr id="173" name="Google Shape;173;p9"/>
          <p:cNvSpPr txBox="1">
            <a:spLocks noGrp="1"/>
          </p:cNvSpPr>
          <p:nvPr>
            <p:ph type="title"/>
          </p:nvPr>
        </p:nvSpPr>
        <p:spPr>
          <a:xfrm>
            <a:off x="6902959" y="592253"/>
            <a:ext cx="5181089" cy="57394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3200"/>
              <a:buFont typeface="Play"/>
              <a:buNone/>
            </a:pPr>
            <a:r>
              <a:rPr lang="de-DE" sz="3200" b="1"/>
              <a:t>MIT IDEEN ARBEITEN</a:t>
            </a:r>
            <a:endParaRPr>
              <a:solidFill>
                <a:schemeClr val="lt1"/>
              </a:solidFill>
              <a:latin typeface="Arial"/>
              <a:ea typeface="Arial"/>
              <a:cs typeface="Arial"/>
              <a:sym typeface="Arial"/>
            </a:endParaRPr>
          </a:p>
        </p:txBody>
      </p:sp>
      <p:sp>
        <p:nvSpPr>
          <p:cNvPr id="174" name="Google Shape;174;p9"/>
          <p:cNvSpPr txBox="1">
            <a:spLocks noGrp="1"/>
          </p:cNvSpPr>
          <p:nvPr>
            <p:ph type="body" idx="1"/>
          </p:nvPr>
        </p:nvSpPr>
        <p:spPr>
          <a:xfrm>
            <a:off x="6902959" y="1106881"/>
            <a:ext cx="4900478" cy="4881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800"/>
              <a:buNone/>
            </a:pPr>
            <a:r>
              <a:rPr lang="de-DE" sz="800">
                <a:latin typeface="Arial"/>
                <a:ea typeface="Arial"/>
                <a:cs typeface="Arial"/>
                <a:sym typeface="Arial"/>
              </a:rPr>
              <a:t>(Bildungsplan Brandenburg, 2024)</a:t>
            </a:r>
            <a:endParaRPr/>
          </a:p>
        </p:txBody>
      </p:sp>
      <p:sp>
        <p:nvSpPr>
          <p:cNvPr id="175" name="Google Shape;175;p9"/>
          <p:cNvSpPr txBox="1"/>
          <p:nvPr/>
        </p:nvSpPr>
        <p:spPr>
          <a:xfrm>
            <a:off x="569230" y="4887638"/>
            <a:ext cx="2955146"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chemeClr val="dk1"/>
                </a:solidFill>
                <a:latin typeface="Arial"/>
                <a:ea typeface="Arial"/>
                <a:cs typeface="Arial"/>
                <a:sym typeface="Arial"/>
              </a:rPr>
              <a:t>Bildungsplan Brandenburg. S. 120, Sebastian Treytnar</a:t>
            </a:r>
            <a:endParaRPr sz="600">
              <a:solidFill>
                <a:schemeClr val="dk1"/>
              </a:solidFill>
              <a:latin typeface="Arial"/>
              <a:ea typeface="Arial"/>
              <a:cs typeface="Arial"/>
              <a:sym typeface="Arial"/>
            </a:endParaRPr>
          </a:p>
        </p:txBody>
      </p:sp>
      <p:pic>
        <p:nvPicPr>
          <p:cNvPr id="176" name="Google Shape;176;p9"/>
          <p:cNvPicPr preferRelativeResize="0">
            <a:picLocks noGrp="1"/>
          </p:cNvPicPr>
          <p:nvPr>
            <p:ph type="pic" idx="2"/>
          </p:nvPr>
        </p:nvPicPr>
        <p:blipFill rotWithShape="1">
          <a:blip r:embed="rId4">
            <a:alphaModFix/>
          </a:blip>
          <a:srcRect l="6645" r="6645"/>
          <a:stretch/>
        </p:blipFill>
        <p:spPr>
          <a:xfrm>
            <a:off x="666750" y="670865"/>
            <a:ext cx="5749638" cy="4216773"/>
          </a:xfrm>
          <a:prstGeom prst="rect">
            <a:avLst/>
          </a:prstGeom>
          <a:blipFill rotWithShape="1">
            <a:blip r:embed="rId5">
              <a:alphaModFix/>
            </a:blip>
            <a:tile tx="0" ty="0" sx="100000" sy="100000" flip="none" algn="tl"/>
          </a:blipFill>
          <a:ln w="12700" cap="flat" cmpd="sng">
            <a:solidFill>
              <a:schemeClr val="lt1"/>
            </a:solidFill>
            <a:prstDash val="solid"/>
            <a:round/>
            <a:headEnd type="none" w="sm" len="sm"/>
            <a:tailEnd type="none" w="sm" len="sm"/>
          </a:ln>
        </p:spPr>
      </p:pic>
      <p:sp>
        <p:nvSpPr>
          <p:cNvPr id="177" name="Google Shape;177;p9"/>
          <p:cNvSpPr txBox="1"/>
          <p:nvPr/>
        </p:nvSpPr>
        <p:spPr>
          <a:xfrm>
            <a:off x="6902959" y="2590862"/>
            <a:ext cx="5051400" cy="28629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de-DE" sz="1800">
                <a:solidFill>
                  <a:schemeClr val="dk1"/>
                </a:solidFill>
              </a:rPr>
              <a:t>B</a:t>
            </a:r>
            <a:r>
              <a:rPr lang="de-DE" sz="1800">
                <a:solidFill>
                  <a:schemeClr val="dk1"/>
                </a:solidFill>
                <a:latin typeface="Arial"/>
                <a:ea typeface="Arial"/>
                <a:cs typeface="Arial"/>
                <a:sym typeface="Arial"/>
              </a:rPr>
              <a:t>esprecht Ideen gemeinsam.</a:t>
            </a:r>
            <a:endParaRPr/>
          </a:p>
          <a:p>
            <a:pPr marL="285750" marR="0" lvl="0" indent="-17145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800"/>
              <a:buFont typeface="Arial"/>
              <a:buChar char="•"/>
            </a:pPr>
            <a:r>
              <a:rPr lang="de-DE" sz="1800">
                <a:solidFill>
                  <a:schemeClr val="dk1"/>
                </a:solidFill>
              </a:rPr>
              <a:t>F</a:t>
            </a:r>
            <a:r>
              <a:rPr lang="de-DE" sz="1800">
                <a:solidFill>
                  <a:schemeClr val="dk1"/>
                </a:solidFill>
                <a:latin typeface="Arial"/>
                <a:ea typeface="Arial"/>
                <a:cs typeface="Arial"/>
                <a:sym typeface="Arial"/>
              </a:rPr>
              <a:t>ragt nach Gründen.</a:t>
            </a:r>
            <a:endParaRPr/>
          </a:p>
          <a:p>
            <a:pPr marL="285750" marR="0" lvl="0" indent="-17145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800"/>
              <a:buFont typeface="Arial"/>
              <a:buChar char="•"/>
            </a:pPr>
            <a:r>
              <a:rPr lang="de-DE" sz="1800">
                <a:solidFill>
                  <a:schemeClr val="dk1"/>
                </a:solidFill>
              </a:rPr>
              <a:t>V</a:t>
            </a:r>
            <a:r>
              <a:rPr lang="de-DE" sz="1800">
                <a:solidFill>
                  <a:schemeClr val="dk1"/>
                </a:solidFill>
                <a:latin typeface="Arial"/>
                <a:ea typeface="Arial"/>
                <a:cs typeface="Arial"/>
                <a:sym typeface="Arial"/>
              </a:rPr>
              <a:t>ergleicht Vorschläge.</a:t>
            </a:r>
            <a:endParaRPr/>
          </a:p>
          <a:p>
            <a:pPr marL="285750" marR="0" lvl="0" indent="-17145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800"/>
              <a:buFont typeface="Arial"/>
              <a:buChar char="•"/>
            </a:pPr>
            <a:r>
              <a:rPr lang="de-DE" sz="1800">
                <a:solidFill>
                  <a:schemeClr val="dk1"/>
                </a:solidFill>
              </a:rPr>
              <a:t>S</a:t>
            </a:r>
            <a:r>
              <a:rPr lang="de-DE" sz="1800">
                <a:solidFill>
                  <a:schemeClr val="dk1"/>
                </a:solidFill>
                <a:latin typeface="Arial"/>
                <a:ea typeface="Arial"/>
                <a:cs typeface="Arial"/>
                <a:sym typeface="Arial"/>
              </a:rPr>
              <a:t>ammelt, was Kindern jeweils wichtig ist.</a:t>
            </a:r>
            <a:endParaRPr/>
          </a:p>
          <a:p>
            <a:pPr marL="285750" marR="0" lvl="0" indent="-17145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800"/>
              <a:buFont typeface="Arial"/>
              <a:buChar char="•"/>
            </a:pPr>
            <a:r>
              <a:rPr lang="de-DE" sz="1800">
                <a:solidFill>
                  <a:schemeClr val="dk1"/>
                </a:solidFill>
              </a:rPr>
              <a:t>S</a:t>
            </a:r>
            <a:r>
              <a:rPr lang="de-DE" sz="1800">
                <a:solidFill>
                  <a:schemeClr val="dk1"/>
                </a:solidFill>
                <a:latin typeface="Arial"/>
                <a:ea typeface="Arial"/>
                <a:cs typeface="Arial"/>
                <a:sym typeface="Arial"/>
              </a:rPr>
              <a:t>ucht gemeinsam nach einer Lösung, die für alle passend ist.</a:t>
            </a:r>
            <a:endParaRPr/>
          </a:p>
        </p:txBody>
      </p:sp>
      <p:sp>
        <p:nvSpPr>
          <p:cNvPr id="178" name="Google Shape;178;p9"/>
          <p:cNvSpPr txBox="1"/>
          <p:nvPr/>
        </p:nvSpPr>
        <p:spPr>
          <a:xfrm>
            <a:off x="6997748" y="1485646"/>
            <a:ext cx="4317342" cy="907941"/>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chemeClr val="dk1"/>
                </a:solidFill>
                <a:latin typeface="Arial"/>
                <a:ea typeface="Arial"/>
                <a:cs typeface="Arial"/>
                <a:sym typeface="Arial"/>
              </a:rPr>
              <a:t>„Unterstützt die Kinder, über diese Ideen zu sprechen, sich eine Meinung zu bilden und sich für die Dinge zu entscheiden, die ihnen wichtig sind.“ </a:t>
            </a:r>
            <a:endParaRPr/>
          </a:p>
          <a:p>
            <a:pPr marL="0" marR="0" lvl="0" indent="0" algn="l" rtl="0">
              <a:spcBef>
                <a:spcPts val="0"/>
              </a:spcBef>
              <a:spcAft>
                <a:spcPts val="0"/>
              </a:spcAft>
              <a:buNone/>
            </a:pPr>
            <a:r>
              <a:rPr lang="de-DE" sz="1100">
                <a:solidFill>
                  <a:schemeClr val="dk1"/>
                </a:solidFill>
                <a:latin typeface="Arial"/>
                <a:ea typeface="Arial"/>
                <a:cs typeface="Arial"/>
                <a:sym typeface="Arial"/>
              </a:rPr>
              <a:t>(Bildungsplan Brandenburg, 2024, S. 131)</a:t>
            </a:r>
            <a:endParaRPr sz="1400">
              <a:solidFill>
                <a:schemeClr val="dk1"/>
              </a:solidFill>
              <a:latin typeface="Arial"/>
              <a:ea typeface="Arial"/>
              <a:cs typeface="Arial"/>
              <a:sym typeface="Arial"/>
            </a:endParaRPr>
          </a:p>
        </p:txBody>
      </p:sp>
      <p:sp>
        <p:nvSpPr>
          <p:cNvPr id="179" name="Google Shape;179;p9"/>
          <p:cNvSpPr txBox="1"/>
          <p:nvPr/>
        </p:nvSpPr>
        <p:spPr>
          <a:xfrm>
            <a:off x="6768501" y="5651025"/>
            <a:ext cx="4900500" cy="646500"/>
          </a:xfrm>
          <a:prstGeom prst="rect">
            <a:avLst/>
          </a:prstGeom>
          <a:solidFill>
            <a:srgbClr val="FFFFFF"/>
          </a:solidFill>
          <a:ln w="12700"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800" b="1">
                <a:solidFill>
                  <a:schemeClr val="lt1"/>
                </a:solidFill>
                <a:latin typeface="Arial"/>
                <a:ea typeface="Arial"/>
                <a:cs typeface="Arial"/>
                <a:sym typeface="Arial"/>
              </a:rPr>
              <a:t>Planung heißt, gemeinsam   </a:t>
            </a:r>
            <a:br>
              <a:rPr lang="de-DE" sz="1800" b="1">
                <a:solidFill>
                  <a:schemeClr val="lt1"/>
                </a:solidFill>
                <a:latin typeface="Arial"/>
                <a:ea typeface="Arial"/>
                <a:cs typeface="Arial"/>
                <a:sym typeface="Arial"/>
              </a:rPr>
            </a:br>
            <a:r>
              <a:rPr lang="de-DE" sz="1800" b="1">
                <a:solidFill>
                  <a:schemeClr val="lt1"/>
                </a:solidFill>
                <a:latin typeface="Arial"/>
                <a:ea typeface="Arial"/>
                <a:cs typeface="Arial"/>
                <a:sym typeface="Arial"/>
              </a:rPr>
              <a:t>abzuwägen und auszuhandeln.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3"/>
        <p:cNvGrpSpPr/>
        <p:nvPr/>
      </p:nvGrpSpPr>
      <p:grpSpPr>
        <a:xfrm>
          <a:off x="0" y="0"/>
          <a:ext cx="0" cy="0"/>
          <a:chOff x="0" y="0"/>
          <a:chExt cx="0" cy="0"/>
        </a:xfrm>
      </p:grpSpPr>
      <p:sp>
        <p:nvSpPr>
          <p:cNvPr id="184" name="Google Shape;184;p10"/>
          <p:cNvSpPr txBox="1">
            <a:spLocks noGrp="1"/>
          </p:cNvSpPr>
          <p:nvPr>
            <p:ph type="title"/>
          </p:nvPr>
        </p:nvSpPr>
        <p:spPr>
          <a:xfrm>
            <a:off x="5186815" y="653481"/>
            <a:ext cx="6197393" cy="57639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3200"/>
              <a:buFont typeface="Arial"/>
              <a:buNone/>
            </a:pPr>
            <a:r>
              <a:rPr lang="de-DE" sz="3200" b="1">
                <a:latin typeface="Arial"/>
                <a:ea typeface="Arial"/>
                <a:cs typeface="Arial"/>
                <a:sym typeface="Arial"/>
              </a:rPr>
              <a:t>IDEEN ERNST NEHMEN</a:t>
            </a:r>
            <a:endParaRPr sz="3200" b="1"/>
          </a:p>
        </p:txBody>
      </p:sp>
      <p:pic>
        <p:nvPicPr>
          <p:cNvPr id="185" name="Google Shape;185;p10"/>
          <p:cNvPicPr preferRelativeResize="0">
            <a:picLocks noGrp="1"/>
          </p:cNvPicPr>
          <p:nvPr>
            <p:ph type="pic" idx="2"/>
          </p:nvPr>
        </p:nvPicPr>
        <p:blipFill rotWithShape="1">
          <a:blip r:embed="rId4">
            <a:alphaModFix/>
          </a:blip>
          <a:srcRect l="42914" r="2738"/>
          <a:stretch/>
        </p:blipFill>
        <p:spPr>
          <a:xfrm>
            <a:off x="512943" y="496614"/>
            <a:ext cx="4177720" cy="5864772"/>
          </a:xfrm>
          <a:prstGeom prst="rect">
            <a:avLst/>
          </a:prstGeom>
          <a:noFill/>
          <a:ln w="12700" cap="flat" cmpd="sng">
            <a:solidFill>
              <a:schemeClr val="lt1"/>
            </a:solidFill>
            <a:prstDash val="solid"/>
            <a:round/>
            <a:headEnd type="none" w="sm" len="sm"/>
            <a:tailEnd type="none" w="sm" len="sm"/>
          </a:ln>
        </p:spPr>
      </p:pic>
      <p:sp>
        <p:nvSpPr>
          <p:cNvPr id="186" name="Google Shape;186;p10"/>
          <p:cNvSpPr txBox="1"/>
          <p:nvPr/>
        </p:nvSpPr>
        <p:spPr>
          <a:xfrm>
            <a:off x="5297937" y="3074125"/>
            <a:ext cx="6868500" cy="175470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600"/>
              <a:buFont typeface="Arial"/>
              <a:buChar char="•"/>
            </a:pPr>
            <a:r>
              <a:rPr lang="de-DE" sz="1600">
                <a:solidFill>
                  <a:schemeClr val="dk1"/>
                </a:solidFill>
              </a:rPr>
              <a:t>B</a:t>
            </a:r>
            <a:r>
              <a:rPr lang="de-DE" sz="1600">
                <a:solidFill>
                  <a:schemeClr val="dk1"/>
                </a:solidFill>
                <a:latin typeface="Arial"/>
                <a:ea typeface="Arial"/>
                <a:cs typeface="Arial"/>
                <a:sym typeface="Arial"/>
              </a:rPr>
              <a:t>ewertet Ideen nicht vorschnell.</a:t>
            </a:r>
            <a:endParaRPr/>
          </a:p>
          <a:p>
            <a:pPr marL="171450" marR="0" lvl="0" indent="-127000" algn="l" rtl="0">
              <a:spcBef>
                <a:spcPts val="0"/>
              </a:spcBef>
              <a:spcAft>
                <a:spcPts val="0"/>
              </a:spcAft>
              <a:buClr>
                <a:schemeClr val="dk1"/>
              </a:buClr>
              <a:buSzPts val="700"/>
              <a:buFont typeface="Arial"/>
              <a:buNone/>
            </a:pPr>
            <a:endParaRPr sz="7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rPr>
              <a:t>F</a:t>
            </a:r>
            <a:r>
              <a:rPr lang="de-DE" sz="1600">
                <a:solidFill>
                  <a:schemeClr val="dk1"/>
                </a:solidFill>
                <a:latin typeface="Arial"/>
                <a:ea typeface="Arial"/>
                <a:cs typeface="Arial"/>
                <a:sym typeface="Arial"/>
              </a:rPr>
              <a:t>ragt nach, statt zu korrigieren.</a:t>
            </a:r>
            <a:endParaRPr/>
          </a:p>
          <a:p>
            <a:pPr marL="171450" marR="0" lvl="0" indent="-127000" algn="l" rtl="0">
              <a:spcBef>
                <a:spcPts val="0"/>
              </a:spcBef>
              <a:spcAft>
                <a:spcPts val="0"/>
              </a:spcAft>
              <a:buClr>
                <a:schemeClr val="dk1"/>
              </a:buClr>
              <a:buSzPts val="700"/>
              <a:buFont typeface="Arial"/>
              <a:buNone/>
            </a:pPr>
            <a:endParaRPr sz="7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rPr>
              <a:t>H</a:t>
            </a:r>
            <a:r>
              <a:rPr lang="de-DE" sz="1600">
                <a:solidFill>
                  <a:schemeClr val="dk1"/>
                </a:solidFill>
                <a:latin typeface="Arial"/>
                <a:ea typeface="Arial"/>
                <a:cs typeface="Arial"/>
                <a:sym typeface="Arial"/>
              </a:rPr>
              <a:t>elft Kindern, ihre Gedanken zu erklären.</a:t>
            </a:r>
            <a:endParaRPr/>
          </a:p>
          <a:p>
            <a:pPr marL="171450" marR="0" lvl="0" indent="-127000" algn="l" rtl="0">
              <a:spcBef>
                <a:spcPts val="0"/>
              </a:spcBef>
              <a:spcAft>
                <a:spcPts val="0"/>
              </a:spcAft>
              <a:buClr>
                <a:schemeClr val="dk1"/>
              </a:buClr>
              <a:buSzPts val="700"/>
              <a:buFont typeface="Arial"/>
              <a:buNone/>
            </a:pPr>
            <a:endParaRPr sz="7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rPr>
              <a:t>Ü</a:t>
            </a:r>
            <a:r>
              <a:rPr lang="de-DE" sz="1600">
                <a:solidFill>
                  <a:schemeClr val="dk1"/>
                </a:solidFill>
                <a:latin typeface="Arial"/>
                <a:ea typeface="Arial"/>
                <a:cs typeface="Arial"/>
                <a:sym typeface="Arial"/>
              </a:rPr>
              <a:t>bersetzt (wenn nötig) Ideen für die Gruppe.</a:t>
            </a:r>
            <a:endParaRPr/>
          </a:p>
          <a:p>
            <a:pPr marL="171450" marR="0" lvl="0" indent="-127000" algn="l" rtl="0">
              <a:spcBef>
                <a:spcPts val="0"/>
              </a:spcBef>
              <a:spcAft>
                <a:spcPts val="0"/>
              </a:spcAft>
              <a:buClr>
                <a:schemeClr val="dk1"/>
              </a:buClr>
              <a:buSzPts val="700"/>
              <a:buFont typeface="Arial"/>
              <a:buNone/>
            </a:pPr>
            <a:endParaRPr sz="7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rPr>
              <a:t>G</a:t>
            </a:r>
            <a:r>
              <a:rPr lang="de-DE" sz="1600">
                <a:solidFill>
                  <a:schemeClr val="dk1"/>
                </a:solidFill>
                <a:latin typeface="Arial"/>
                <a:ea typeface="Arial"/>
                <a:cs typeface="Arial"/>
                <a:sym typeface="Arial"/>
              </a:rPr>
              <a:t>ebt ungewöhnlichen Ideen Zeit.</a:t>
            </a:r>
            <a:endParaRPr/>
          </a:p>
        </p:txBody>
      </p:sp>
      <p:sp>
        <p:nvSpPr>
          <p:cNvPr id="187" name="Google Shape;187;p10"/>
          <p:cNvSpPr txBox="1"/>
          <p:nvPr/>
        </p:nvSpPr>
        <p:spPr>
          <a:xfrm>
            <a:off x="5297937" y="1564196"/>
            <a:ext cx="5612042" cy="1169551"/>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chemeClr val="dk1"/>
                </a:solidFill>
                <a:latin typeface="Arial"/>
                <a:ea typeface="Arial"/>
                <a:cs typeface="Arial"/>
                <a:sym typeface="Arial"/>
              </a:rPr>
              <a:t>„Nehmt alle Ideen der Kinder ohne Bewertung auf und achtet darauf, dass die Überlegungen und Begründungen der Kinder für alle verständlich sind, denn manchmal drücken Kinder ihre Ideen und Wünsche so aus, dass andere, auch die Erwachsenen, sie nicht sofort verstehen.“ </a:t>
            </a:r>
            <a:r>
              <a:rPr lang="de-DE" sz="1100">
                <a:solidFill>
                  <a:schemeClr val="dk1"/>
                </a:solidFill>
                <a:latin typeface="Arial"/>
                <a:ea typeface="Arial"/>
                <a:cs typeface="Arial"/>
                <a:sym typeface="Arial"/>
              </a:rPr>
              <a:t>(Bildungsplan Brandenburg, 2024, S. 131)</a:t>
            </a:r>
            <a:endParaRPr sz="1400">
              <a:solidFill>
                <a:schemeClr val="dk1"/>
              </a:solidFill>
              <a:latin typeface="Arial"/>
              <a:ea typeface="Arial"/>
              <a:cs typeface="Arial"/>
              <a:sym typeface="Arial"/>
            </a:endParaRPr>
          </a:p>
        </p:txBody>
      </p:sp>
      <p:sp>
        <p:nvSpPr>
          <p:cNvPr id="188" name="Google Shape;188;p10"/>
          <p:cNvSpPr txBox="1"/>
          <p:nvPr/>
        </p:nvSpPr>
        <p:spPr>
          <a:xfrm>
            <a:off x="408438" y="6361386"/>
            <a:ext cx="3325944"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chemeClr val="dk1"/>
                </a:solidFill>
                <a:latin typeface="Arial"/>
                <a:ea typeface="Arial"/>
                <a:cs typeface="Arial"/>
                <a:sym typeface="Arial"/>
              </a:rPr>
              <a:t>Bildungsplan Brandenburg. S. 31, Sebastian Treytnar</a:t>
            </a:r>
            <a:endParaRPr sz="600">
              <a:solidFill>
                <a:schemeClr val="dk1"/>
              </a:solidFill>
              <a:latin typeface="Arial"/>
              <a:ea typeface="Arial"/>
              <a:cs typeface="Arial"/>
              <a:sym typeface="Arial"/>
            </a:endParaRPr>
          </a:p>
        </p:txBody>
      </p:sp>
      <p:sp>
        <p:nvSpPr>
          <p:cNvPr id="189" name="Google Shape;189;p10"/>
          <p:cNvSpPr txBox="1"/>
          <p:nvPr/>
        </p:nvSpPr>
        <p:spPr>
          <a:xfrm>
            <a:off x="5223148" y="1112595"/>
            <a:ext cx="4408203" cy="226609"/>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800"/>
              <a:buFont typeface="Arial"/>
              <a:buNone/>
            </a:pPr>
            <a:r>
              <a:rPr lang="de-DE" sz="800">
                <a:solidFill>
                  <a:schemeClr val="dk1"/>
                </a:solidFill>
                <a:latin typeface="Arial"/>
                <a:ea typeface="Arial"/>
                <a:cs typeface="Arial"/>
                <a:sym typeface="Arial"/>
              </a:rPr>
              <a:t>(Bildungsplan Brandenburg, 2024; Lundy, 2007)</a:t>
            </a:r>
            <a:endParaRPr/>
          </a:p>
        </p:txBody>
      </p:sp>
      <p:sp>
        <p:nvSpPr>
          <p:cNvPr id="190" name="Google Shape;190;p10"/>
          <p:cNvSpPr txBox="1"/>
          <p:nvPr/>
        </p:nvSpPr>
        <p:spPr>
          <a:xfrm>
            <a:off x="5377109" y="5168829"/>
            <a:ext cx="5593500" cy="785100"/>
          </a:xfrm>
          <a:prstGeom prst="rect">
            <a:avLst/>
          </a:prstGeom>
          <a:solidFill>
            <a:srgbClr val="FFFFFF"/>
          </a:solidFill>
          <a:ln w="12700"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500" b="1">
                <a:solidFill>
                  <a:schemeClr val="lt1"/>
                </a:solidFill>
                <a:latin typeface="Arial"/>
                <a:ea typeface="Arial"/>
                <a:cs typeface="Arial"/>
                <a:sym typeface="Arial"/>
              </a:rPr>
              <a:t>Bleibt im Dialog – auch wenn eine Idee erst einmal abwegig oder ungewöhnlich klingt. Fragt nach und versucht wirklich zu verstehen, worum es dem Kind geht.</a:t>
            </a:r>
            <a:endParaRPr sz="13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5"/>
        <p:cNvGrpSpPr/>
        <p:nvPr/>
      </p:nvGrpSpPr>
      <p:grpSpPr>
        <a:xfrm>
          <a:off x="0" y="0"/>
          <a:ext cx="0" cy="0"/>
          <a:chOff x="0" y="0"/>
          <a:chExt cx="0" cy="0"/>
        </a:xfrm>
      </p:grpSpPr>
      <p:sp>
        <p:nvSpPr>
          <p:cNvPr id="196" name="Google Shape;196;p11"/>
          <p:cNvSpPr txBox="1"/>
          <p:nvPr/>
        </p:nvSpPr>
        <p:spPr>
          <a:xfrm>
            <a:off x="10815680" y="6109624"/>
            <a:ext cx="994739"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600">
                <a:solidFill>
                  <a:schemeClr val="dk1"/>
                </a:solidFill>
                <a:latin typeface="Arial"/>
                <a:ea typeface="Arial"/>
                <a:cs typeface="Arial"/>
                <a:sym typeface="Arial"/>
              </a:rPr>
              <a:t>Artem Podrez / pexels</a:t>
            </a:r>
            <a:endParaRPr sz="600">
              <a:solidFill>
                <a:schemeClr val="dk1"/>
              </a:solidFill>
              <a:latin typeface="Arial"/>
              <a:ea typeface="Arial"/>
              <a:cs typeface="Arial"/>
              <a:sym typeface="Arial"/>
            </a:endParaRPr>
          </a:p>
        </p:txBody>
      </p:sp>
      <p:pic>
        <p:nvPicPr>
          <p:cNvPr id="197" name="Google Shape;197;p11"/>
          <p:cNvPicPr preferRelativeResize="0">
            <a:picLocks noGrp="1"/>
          </p:cNvPicPr>
          <p:nvPr>
            <p:ph type="pic" idx="2"/>
          </p:nvPr>
        </p:nvPicPr>
        <p:blipFill rotWithShape="1">
          <a:blip r:embed="rId4">
            <a:alphaModFix/>
          </a:blip>
          <a:srcRect t="1225" r="13957" b="717"/>
          <a:stretch/>
        </p:blipFill>
        <p:spPr>
          <a:xfrm>
            <a:off x="5145312" y="746876"/>
            <a:ext cx="6452146" cy="5362748"/>
          </a:xfrm>
          <a:prstGeom prst="rect">
            <a:avLst/>
          </a:prstGeom>
          <a:noFill/>
          <a:ln w="12700" cap="flat" cmpd="sng">
            <a:solidFill>
              <a:schemeClr val="lt1"/>
            </a:solidFill>
            <a:prstDash val="solid"/>
            <a:round/>
            <a:headEnd type="none" w="sm" len="sm"/>
            <a:tailEnd type="none" w="sm" len="sm"/>
          </a:ln>
        </p:spPr>
      </p:pic>
      <p:sp>
        <p:nvSpPr>
          <p:cNvPr id="198" name="Google Shape;198;p11"/>
          <p:cNvSpPr txBox="1"/>
          <p:nvPr/>
        </p:nvSpPr>
        <p:spPr>
          <a:xfrm>
            <a:off x="737111" y="625447"/>
            <a:ext cx="3576624" cy="97730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3200"/>
              <a:buFont typeface="Play"/>
              <a:buNone/>
            </a:pPr>
            <a:r>
              <a:rPr lang="de-DE" sz="3200" b="1">
                <a:solidFill>
                  <a:schemeClr val="lt1"/>
                </a:solidFill>
                <a:latin typeface="Play"/>
                <a:ea typeface="Play"/>
                <a:cs typeface="Play"/>
                <a:sym typeface="Play"/>
              </a:rPr>
              <a:t>PLANUNG </a:t>
            </a:r>
            <a:endParaRPr/>
          </a:p>
          <a:p>
            <a:pPr marL="0" marR="0" lvl="0" indent="0" algn="l" rtl="0">
              <a:lnSpc>
                <a:spcPct val="90000"/>
              </a:lnSpc>
              <a:spcBef>
                <a:spcPts val="0"/>
              </a:spcBef>
              <a:spcAft>
                <a:spcPts val="0"/>
              </a:spcAft>
              <a:buClr>
                <a:schemeClr val="lt1"/>
              </a:buClr>
              <a:buSzPts val="3200"/>
              <a:buFont typeface="Play"/>
              <a:buNone/>
            </a:pPr>
            <a:r>
              <a:rPr lang="de-DE" sz="3200" b="1">
                <a:solidFill>
                  <a:schemeClr val="lt1"/>
                </a:solidFill>
                <a:latin typeface="Play"/>
                <a:ea typeface="Play"/>
                <a:cs typeface="Play"/>
                <a:sym typeface="Play"/>
              </a:rPr>
              <a:t>BRAUCHT ZEIT</a:t>
            </a:r>
            <a:endParaRPr sz="3200">
              <a:solidFill>
                <a:schemeClr val="lt1"/>
              </a:solidFill>
              <a:latin typeface="Arial"/>
              <a:ea typeface="Arial"/>
              <a:cs typeface="Arial"/>
              <a:sym typeface="Arial"/>
            </a:endParaRPr>
          </a:p>
        </p:txBody>
      </p:sp>
      <p:sp>
        <p:nvSpPr>
          <p:cNvPr id="199" name="Google Shape;199;p11"/>
          <p:cNvSpPr txBox="1"/>
          <p:nvPr/>
        </p:nvSpPr>
        <p:spPr>
          <a:xfrm>
            <a:off x="737109" y="1635848"/>
            <a:ext cx="4408203" cy="226609"/>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800"/>
              <a:buFont typeface="Arial"/>
              <a:buNone/>
            </a:pPr>
            <a:r>
              <a:rPr lang="de-DE" sz="800">
                <a:solidFill>
                  <a:schemeClr val="dk1"/>
                </a:solidFill>
                <a:latin typeface="Arial"/>
                <a:ea typeface="Arial"/>
                <a:cs typeface="Arial"/>
                <a:sym typeface="Arial"/>
              </a:rPr>
              <a:t>(Bildungsplan Brandenburg, 2024; Hildebrandt &amp; Dreier, 2014)</a:t>
            </a:r>
            <a:endParaRPr/>
          </a:p>
        </p:txBody>
      </p:sp>
      <p:sp>
        <p:nvSpPr>
          <p:cNvPr id="200" name="Google Shape;200;p11"/>
          <p:cNvSpPr txBox="1"/>
          <p:nvPr/>
        </p:nvSpPr>
        <p:spPr>
          <a:xfrm>
            <a:off x="851111" y="2131485"/>
            <a:ext cx="3211339" cy="1123384"/>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chemeClr val="dk1"/>
                </a:solidFill>
                <a:latin typeface="Arial"/>
                <a:ea typeface="Arial"/>
                <a:cs typeface="Arial"/>
                <a:sym typeface="Arial"/>
              </a:rPr>
              <a:t>„[…] Beteiligung braucht Zeit. Drängt Kinder nicht, schnell fertig zu werden. Lasst ihnen die Zeit, die sie brauchen, um ihre Ideen zu formulieren.“ </a:t>
            </a:r>
            <a:r>
              <a:rPr lang="de-DE" sz="1100">
                <a:solidFill>
                  <a:schemeClr val="dk1"/>
                </a:solidFill>
                <a:latin typeface="Arial"/>
                <a:ea typeface="Arial"/>
                <a:cs typeface="Arial"/>
                <a:sym typeface="Arial"/>
              </a:rPr>
              <a:t>(Bildungsplan Brandenburg, 2024, S. 133)</a:t>
            </a:r>
            <a:endParaRPr sz="1400">
              <a:solidFill>
                <a:schemeClr val="dk1"/>
              </a:solidFill>
              <a:latin typeface="Arial"/>
              <a:ea typeface="Arial"/>
              <a:cs typeface="Arial"/>
              <a:sym typeface="Arial"/>
            </a:endParaRPr>
          </a:p>
        </p:txBody>
      </p:sp>
      <p:sp>
        <p:nvSpPr>
          <p:cNvPr id="201" name="Google Shape;201;p11"/>
          <p:cNvSpPr txBox="1"/>
          <p:nvPr/>
        </p:nvSpPr>
        <p:spPr>
          <a:xfrm>
            <a:off x="737100" y="3603125"/>
            <a:ext cx="3744000" cy="2308800"/>
          </a:xfrm>
          <a:prstGeom prst="rect">
            <a:avLst/>
          </a:prstGeom>
          <a:noFill/>
          <a:ln>
            <a:noFill/>
          </a:ln>
        </p:spPr>
        <p:txBody>
          <a:bodyPr spcFirstLastPara="1" wrap="square" lIns="91425" tIns="45700" rIns="91425" bIns="45700" anchor="t" anchorCtr="0">
            <a:spAutoFit/>
          </a:bodyPr>
          <a:lstStyle/>
          <a:p>
            <a:pPr marL="285750" marR="0" lvl="0" indent="-279400" algn="l" rtl="0">
              <a:spcBef>
                <a:spcPts val="0"/>
              </a:spcBef>
              <a:spcAft>
                <a:spcPts val="0"/>
              </a:spcAft>
              <a:buClr>
                <a:schemeClr val="dk1"/>
              </a:buClr>
              <a:buSzPts val="1500"/>
              <a:buFont typeface="Arial"/>
              <a:buChar char="•"/>
            </a:pPr>
            <a:r>
              <a:rPr lang="de-DE" sz="1500">
                <a:solidFill>
                  <a:schemeClr val="dk1"/>
                </a:solidFill>
              </a:rPr>
              <a:t>B</a:t>
            </a:r>
            <a:r>
              <a:rPr lang="de-DE" sz="1500">
                <a:solidFill>
                  <a:schemeClr val="dk1"/>
                </a:solidFill>
                <a:latin typeface="Arial"/>
                <a:ea typeface="Arial"/>
                <a:cs typeface="Arial"/>
                <a:sym typeface="Arial"/>
              </a:rPr>
              <a:t>eginnt früh genug mit Planungsprozessen.</a:t>
            </a:r>
            <a:endParaRPr sz="1300"/>
          </a:p>
          <a:p>
            <a:pPr marL="171450" marR="0" lvl="0" indent="-127000" algn="l" rtl="0">
              <a:spcBef>
                <a:spcPts val="0"/>
              </a:spcBef>
              <a:spcAft>
                <a:spcPts val="0"/>
              </a:spcAft>
              <a:buClr>
                <a:schemeClr val="dk1"/>
              </a:buClr>
              <a:buSzPts val="700"/>
              <a:buFont typeface="Arial"/>
              <a:buNone/>
            </a:pPr>
            <a:endParaRPr sz="600">
              <a:solidFill>
                <a:schemeClr val="dk1"/>
              </a:solidFill>
              <a:latin typeface="Arial"/>
              <a:ea typeface="Arial"/>
              <a:cs typeface="Arial"/>
              <a:sym typeface="Arial"/>
            </a:endParaRPr>
          </a:p>
          <a:p>
            <a:pPr marL="285750" marR="0" lvl="0" indent="-279400" algn="l" rtl="0">
              <a:spcBef>
                <a:spcPts val="0"/>
              </a:spcBef>
              <a:spcAft>
                <a:spcPts val="0"/>
              </a:spcAft>
              <a:buClr>
                <a:schemeClr val="dk1"/>
              </a:buClr>
              <a:buSzPts val="1500"/>
              <a:buFont typeface="Arial"/>
              <a:buChar char="•"/>
            </a:pPr>
            <a:r>
              <a:rPr lang="de-DE" sz="1500">
                <a:solidFill>
                  <a:schemeClr val="dk1"/>
                </a:solidFill>
              </a:rPr>
              <a:t>L</a:t>
            </a:r>
            <a:r>
              <a:rPr lang="de-DE" sz="1500">
                <a:solidFill>
                  <a:schemeClr val="dk1"/>
                </a:solidFill>
                <a:latin typeface="Arial"/>
                <a:ea typeface="Arial"/>
                <a:cs typeface="Arial"/>
                <a:sym typeface="Arial"/>
              </a:rPr>
              <a:t>asst Ideen wachsen.</a:t>
            </a:r>
            <a:endParaRPr sz="1300"/>
          </a:p>
          <a:p>
            <a:pPr marL="171450" marR="0" lvl="0" indent="-127000" algn="l" rtl="0">
              <a:spcBef>
                <a:spcPts val="0"/>
              </a:spcBef>
              <a:spcAft>
                <a:spcPts val="0"/>
              </a:spcAft>
              <a:buClr>
                <a:schemeClr val="dk1"/>
              </a:buClr>
              <a:buSzPts val="700"/>
              <a:buFont typeface="Arial"/>
              <a:buNone/>
            </a:pPr>
            <a:endParaRPr sz="600">
              <a:solidFill>
                <a:schemeClr val="dk1"/>
              </a:solidFill>
              <a:latin typeface="Arial"/>
              <a:ea typeface="Arial"/>
              <a:cs typeface="Arial"/>
              <a:sym typeface="Arial"/>
            </a:endParaRPr>
          </a:p>
          <a:p>
            <a:pPr marL="285750" marR="0" lvl="0" indent="-279400" algn="l" rtl="0">
              <a:spcBef>
                <a:spcPts val="0"/>
              </a:spcBef>
              <a:spcAft>
                <a:spcPts val="0"/>
              </a:spcAft>
              <a:buClr>
                <a:schemeClr val="dk1"/>
              </a:buClr>
              <a:buSzPts val="1500"/>
              <a:buFont typeface="Arial"/>
              <a:buChar char="•"/>
            </a:pPr>
            <a:r>
              <a:rPr lang="de-DE" sz="1500">
                <a:solidFill>
                  <a:schemeClr val="dk1"/>
                </a:solidFill>
              </a:rPr>
              <a:t>Ü</a:t>
            </a:r>
            <a:r>
              <a:rPr lang="de-DE" sz="1500">
                <a:solidFill>
                  <a:schemeClr val="dk1"/>
                </a:solidFill>
                <a:latin typeface="Arial"/>
                <a:ea typeface="Arial"/>
                <a:cs typeface="Arial"/>
                <a:sym typeface="Arial"/>
              </a:rPr>
              <a:t>bernehmt Planungen nicht vorschnell.</a:t>
            </a:r>
            <a:endParaRPr sz="1300"/>
          </a:p>
          <a:p>
            <a:pPr marL="171450" marR="0" lvl="0" indent="-127000" algn="l" rtl="0">
              <a:spcBef>
                <a:spcPts val="0"/>
              </a:spcBef>
              <a:spcAft>
                <a:spcPts val="0"/>
              </a:spcAft>
              <a:buClr>
                <a:schemeClr val="dk1"/>
              </a:buClr>
              <a:buSzPts val="700"/>
              <a:buFont typeface="Arial"/>
              <a:buNone/>
            </a:pPr>
            <a:endParaRPr sz="600">
              <a:solidFill>
                <a:schemeClr val="dk1"/>
              </a:solidFill>
              <a:latin typeface="Arial"/>
              <a:ea typeface="Arial"/>
              <a:cs typeface="Arial"/>
              <a:sym typeface="Arial"/>
            </a:endParaRPr>
          </a:p>
          <a:p>
            <a:pPr marL="285750" marR="0" lvl="0" indent="-279400" algn="l" rtl="0">
              <a:spcBef>
                <a:spcPts val="0"/>
              </a:spcBef>
              <a:spcAft>
                <a:spcPts val="0"/>
              </a:spcAft>
              <a:buClr>
                <a:schemeClr val="dk1"/>
              </a:buClr>
              <a:buSzPts val="1500"/>
              <a:buFont typeface="Arial"/>
              <a:buChar char="•"/>
            </a:pPr>
            <a:r>
              <a:rPr lang="de-DE" sz="1500">
                <a:solidFill>
                  <a:schemeClr val="dk1"/>
                </a:solidFill>
              </a:rPr>
              <a:t>L</a:t>
            </a:r>
            <a:r>
              <a:rPr lang="de-DE" sz="1500">
                <a:solidFill>
                  <a:schemeClr val="dk1"/>
                </a:solidFill>
                <a:latin typeface="Arial"/>
                <a:ea typeface="Arial"/>
                <a:cs typeface="Arial"/>
                <a:sym typeface="Arial"/>
              </a:rPr>
              <a:t>asst Pausen und Zwischenstände zu.</a:t>
            </a:r>
            <a:endParaRPr sz="1300"/>
          </a:p>
          <a:p>
            <a:pPr marL="171450" marR="0" lvl="0" indent="-127000" algn="l" rtl="0">
              <a:spcBef>
                <a:spcPts val="0"/>
              </a:spcBef>
              <a:spcAft>
                <a:spcPts val="0"/>
              </a:spcAft>
              <a:buClr>
                <a:schemeClr val="dk1"/>
              </a:buClr>
              <a:buSzPts val="700"/>
              <a:buFont typeface="Arial"/>
              <a:buNone/>
            </a:pPr>
            <a:endParaRPr sz="600">
              <a:solidFill>
                <a:schemeClr val="dk1"/>
              </a:solidFill>
              <a:latin typeface="Arial"/>
              <a:ea typeface="Arial"/>
              <a:cs typeface="Arial"/>
              <a:sym typeface="Arial"/>
            </a:endParaRPr>
          </a:p>
          <a:p>
            <a:pPr marL="285750" marR="0" lvl="0" indent="-279400" algn="l" rtl="0">
              <a:spcBef>
                <a:spcPts val="0"/>
              </a:spcBef>
              <a:spcAft>
                <a:spcPts val="0"/>
              </a:spcAft>
              <a:buClr>
                <a:schemeClr val="dk1"/>
              </a:buClr>
              <a:buSzPts val="1500"/>
              <a:buFont typeface="Arial"/>
              <a:buChar char="•"/>
            </a:pPr>
            <a:r>
              <a:rPr lang="de-DE" sz="1500">
                <a:solidFill>
                  <a:schemeClr val="dk1"/>
                </a:solidFill>
              </a:rPr>
              <a:t>E</a:t>
            </a:r>
            <a:r>
              <a:rPr lang="de-DE" sz="1500">
                <a:solidFill>
                  <a:schemeClr val="dk1"/>
                </a:solidFill>
                <a:latin typeface="Arial"/>
                <a:ea typeface="Arial"/>
                <a:cs typeface="Arial"/>
                <a:sym typeface="Arial"/>
              </a:rPr>
              <a:t>rlaubt Kindern, ihre Meinung zu ändern.</a:t>
            </a:r>
            <a:endParaRPr sz="13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5"/>
        <p:cNvGrpSpPr/>
        <p:nvPr/>
      </p:nvGrpSpPr>
      <p:grpSpPr>
        <a:xfrm>
          <a:off x="0" y="0"/>
          <a:ext cx="0" cy="0"/>
          <a:chOff x="0" y="0"/>
          <a:chExt cx="0" cy="0"/>
        </a:xfrm>
      </p:grpSpPr>
      <p:sp>
        <p:nvSpPr>
          <p:cNvPr id="206" name="Google Shape;206;p12"/>
          <p:cNvSpPr txBox="1">
            <a:spLocks noGrp="1"/>
          </p:cNvSpPr>
          <p:nvPr>
            <p:ph type="title"/>
          </p:nvPr>
        </p:nvSpPr>
        <p:spPr>
          <a:xfrm>
            <a:off x="6902960" y="630634"/>
            <a:ext cx="5181089" cy="57394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3200"/>
              <a:buFont typeface="Play"/>
              <a:buNone/>
            </a:pPr>
            <a:r>
              <a:rPr lang="de-DE" sz="3200" b="1"/>
              <a:t>PLANUNG SICHTBAR MACHEN</a:t>
            </a:r>
            <a:endParaRPr>
              <a:solidFill>
                <a:schemeClr val="lt1"/>
              </a:solidFill>
              <a:latin typeface="Arial"/>
              <a:ea typeface="Arial"/>
              <a:cs typeface="Arial"/>
              <a:sym typeface="Arial"/>
            </a:endParaRPr>
          </a:p>
        </p:txBody>
      </p:sp>
      <p:sp>
        <p:nvSpPr>
          <p:cNvPr id="207" name="Google Shape;207;p12"/>
          <p:cNvSpPr txBox="1">
            <a:spLocks noGrp="1"/>
          </p:cNvSpPr>
          <p:nvPr>
            <p:ph type="body" idx="1"/>
          </p:nvPr>
        </p:nvSpPr>
        <p:spPr>
          <a:xfrm>
            <a:off x="6902960" y="1589747"/>
            <a:ext cx="4900478" cy="48813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800"/>
              <a:buNone/>
            </a:pPr>
            <a:r>
              <a:rPr lang="de-DE" sz="800">
                <a:latin typeface="Arial"/>
                <a:ea typeface="Arial"/>
                <a:cs typeface="Arial"/>
                <a:sym typeface="Arial"/>
              </a:rPr>
              <a:t>(Bildungsplan Brandenburg, 2024)</a:t>
            </a:r>
            <a:endParaRPr/>
          </a:p>
        </p:txBody>
      </p:sp>
      <p:sp>
        <p:nvSpPr>
          <p:cNvPr id="208" name="Google Shape;208;p12"/>
          <p:cNvSpPr txBox="1"/>
          <p:nvPr/>
        </p:nvSpPr>
        <p:spPr>
          <a:xfrm>
            <a:off x="4278475" y="4804775"/>
            <a:ext cx="36156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000">
                <a:solidFill>
                  <a:schemeClr val="dk1"/>
                </a:solidFill>
              </a:rPr>
              <a:t>                 </a:t>
            </a:r>
            <a:r>
              <a:rPr lang="de-DE" sz="1000">
                <a:solidFill>
                  <a:schemeClr val="dk1"/>
                </a:solidFill>
                <a:latin typeface="Arial"/>
                <a:ea typeface="Arial"/>
                <a:cs typeface="Arial"/>
                <a:sym typeface="Arial"/>
              </a:rPr>
              <a:t>M</a:t>
            </a:r>
            <a:r>
              <a:rPr lang="de-DE" sz="1000">
                <a:solidFill>
                  <a:schemeClr val="dk1"/>
                </a:solidFill>
              </a:rPr>
              <a:t>arkus Spiske / unsplash</a:t>
            </a:r>
            <a:endParaRPr sz="1000">
              <a:solidFill>
                <a:schemeClr val="dk1"/>
              </a:solidFill>
              <a:latin typeface="Arial"/>
              <a:ea typeface="Arial"/>
              <a:cs typeface="Arial"/>
              <a:sym typeface="Arial"/>
            </a:endParaRPr>
          </a:p>
        </p:txBody>
      </p:sp>
      <p:pic>
        <p:nvPicPr>
          <p:cNvPr id="209" name="Google Shape;209;p12" title="markus-spiske-Ia02X7WcPn0-unsplash.jpg"/>
          <p:cNvPicPr preferRelativeResize="0">
            <a:picLocks noGrp="1"/>
          </p:cNvPicPr>
          <p:nvPr>
            <p:ph type="pic" idx="2"/>
          </p:nvPr>
        </p:nvPicPr>
        <p:blipFill rotWithShape="1">
          <a:blip r:embed="rId4">
            <a:alphaModFix/>
          </a:blip>
          <a:srcRect l="4562" r="4562"/>
          <a:stretch/>
        </p:blipFill>
        <p:spPr>
          <a:xfrm>
            <a:off x="666750" y="630615"/>
            <a:ext cx="5749637" cy="4216775"/>
          </a:xfrm>
          <a:prstGeom prst="rect">
            <a:avLst/>
          </a:prstGeom>
          <a:blipFill rotWithShape="1">
            <a:blip r:embed="rId5">
              <a:alphaModFix/>
            </a:blip>
            <a:tile tx="0" ty="0" sx="99998" sy="99998" flip="none" algn="tl"/>
          </a:blipFill>
          <a:ln w="12700" cap="flat" cmpd="sng">
            <a:solidFill>
              <a:schemeClr val="lt1"/>
            </a:solidFill>
            <a:prstDash val="solid"/>
            <a:round/>
            <a:headEnd type="none" w="sm" len="sm"/>
            <a:tailEnd type="none" w="sm" len="sm"/>
          </a:ln>
        </p:spPr>
      </p:pic>
      <p:sp>
        <p:nvSpPr>
          <p:cNvPr id="210" name="Google Shape;210;p12"/>
          <p:cNvSpPr txBox="1"/>
          <p:nvPr/>
        </p:nvSpPr>
        <p:spPr>
          <a:xfrm>
            <a:off x="6902960" y="2818037"/>
            <a:ext cx="4740000" cy="1785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600"/>
              <a:buFont typeface="Arial"/>
              <a:buNone/>
            </a:pPr>
            <a:r>
              <a:rPr lang="de-DE" sz="1600">
                <a:solidFill>
                  <a:schemeClr val="dk1"/>
                </a:solidFill>
                <a:latin typeface="Arial"/>
                <a:ea typeface="Arial"/>
                <a:cs typeface="Arial"/>
                <a:sym typeface="Arial"/>
              </a:rPr>
              <a:t>Macht Planung transparent:</a:t>
            </a:r>
            <a:endParaRPr/>
          </a:p>
          <a:p>
            <a:pPr marL="0" marR="0" lvl="0" indent="0" algn="l" rtl="0">
              <a:spcBef>
                <a:spcPts val="0"/>
              </a:spcBef>
              <a:spcAft>
                <a:spcPts val="0"/>
              </a:spcAft>
              <a:buClr>
                <a:schemeClr val="dk1"/>
              </a:buClr>
              <a:buSzPts val="700"/>
              <a:buFont typeface="Arial"/>
              <a:buNone/>
            </a:pPr>
            <a:endParaRPr sz="7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rPr>
              <a:t>H</a:t>
            </a:r>
            <a:r>
              <a:rPr lang="de-DE" sz="1600">
                <a:solidFill>
                  <a:schemeClr val="dk1"/>
                </a:solidFill>
                <a:latin typeface="Arial"/>
                <a:ea typeface="Arial"/>
                <a:cs typeface="Arial"/>
                <a:sym typeface="Arial"/>
              </a:rPr>
              <a:t>altet Ideen sichtbar fest.</a:t>
            </a:r>
            <a:endParaRPr/>
          </a:p>
          <a:p>
            <a:pPr marL="171450" marR="0" lvl="0" indent="-127000" algn="l" rtl="0">
              <a:spcBef>
                <a:spcPts val="0"/>
              </a:spcBef>
              <a:spcAft>
                <a:spcPts val="0"/>
              </a:spcAft>
              <a:buClr>
                <a:schemeClr val="dk1"/>
              </a:buClr>
              <a:buSzPts val="700"/>
              <a:buFont typeface="Arial"/>
              <a:buNone/>
            </a:pPr>
            <a:endParaRPr sz="7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rPr>
              <a:t>Z</a:t>
            </a:r>
            <a:r>
              <a:rPr lang="de-DE" sz="1600">
                <a:solidFill>
                  <a:schemeClr val="dk1"/>
                </a:solidFill>
                <a:latin typeface="Arial"/>
                <a:ea typeface="Arial"/>
                <a:cs typeface="Arial"/>
                <a:sym typeface="Arial"/>
              </a:rPr>
              <a:t>eigt Zwischenstände.</a:t>
            </a:r>
            <a:endParaRPr/>
          </a:p>
          <a:p>
            <a:pPr marL="171450" marR="0" lvl="0" indent="-120650" algn="l" rtl="0">
              <a:spcBef>
                <a:spcPts val="0"/>
              </a:spcBef>
              <a:spcAft>
                <a:spcPts val="0"/>
              </a:spcAft>
              <a:buClr>
                <a:schemeClr val="dk1"/>
              </a:buClr>
              <a:buSzPts val="800"/>
              <a:buFont typeface="Arial"/>
              <a:buNone/>
            </a:pPr>
            <a:endParaRPr sz="8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rPr>
              <a:t>G</a:t>
            </a:r>
            <a:r>
              <a:rPr lang="de-DE" sz="1600">
                <a:solidFill>
                  <a:schemeClr val="dk1"/>
                </a:solidFill>
                <a:latin typeface="Arial"/>
                <a:ea typeface="Arial"/>
                <a:cs typeface="Arial"/>
                <a:sym typeface="Arial"/>
              </a:rPr>
              <a:t>reift Gedanken immer wieder auf.</a:t>
            </a:r>
            <a:endParaRPr/>
          </a:p>
          <a:p>
            <a:pPr marL="171450" marR="0" lvl="0" indent="-120650" algn="l" rtl="0">
              <a:spcBef>
                <a:spcPts val="0"/>
              </a:spcBef>
              <a:spcAft>
                <a:spcPts val="0"/>
              </a:spcAft>
              <a:buClr>
                <a:schemeClr val="dk1"/>
              </a:buClr>
              <a:buSzPts val="800"/>
              <a:buFont typeface="Arial"/>
              <a:buNone/>
            </a:pPr>
            <a:endParaRPr sz="8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rPr>
              <a:t>M</a:t>
            </a:r>
            <a:r>
              <a:rPr lang="de-DE" sz="1600">
                <a:solidFill>
                  <a:schemeClr val="dk1"/>
                </a:solidFill>
                <a:latin typeface="Arial"/>
                <a:ea typeface="Arial"/>
                <a:cs typeface="Arial"/>
                <a:sym typeface="Arial"/>
              </a:rPr>
              <a:t>acht Entscheidungen nachvollziehbar.</a:t>
            </a:r>
            <a:endParaRPr/>
          </a:p>
        </p:txBody>
      </p:sp>
      <p:sp>
        <p:nvSpPr>
          <p:cNvPr id="211" name="Google Shape;211;p12"/>
          <p:cNvSpPr txBox="1"/>
          <p:nvPr/>
        </p:nvSpPr>
        <p:spPr>
          <a:xfrm>
            <a:off x="6970698" y="1911879"/>
            <a:ext cx="4462792" cy="692497"/>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chemeClr val="dk1"/>
                </a:solidFill>
                <a:latin typeface="Arial"/>
                <a:ea typeface="Arial"/>
                <a:cs typeface="Arial"/>
                <a:sym typeface="Arial"/>
              </a:rPr>
              <a:t>„Gemeinsame Planungen gelingen nur, wenn alle immer über den aktuellen Stand informiert sind.“ </a:t>
            </a:r>
            <a:endParaRPr/>
          </a:p>
          <a:p>
            <a:pPr marL="0" marR="0" lvl="0" indent="0" algn="l" rtl="0">
              <a:spcBef>
                <a:spcPts val="0"/>
              </a:spcBef>
              <a:spcAft>
                <a:spcPts val="0"/>
              </a:spcAft>
              <a:buNone/>
            </a:pPr>
            <a:r>
              <a:rPr lang="de-DE" sz="1100">
                <a:solidFill>
                  <a:schemeClr val="dk1"/>
                </a:solidFill>
                <a:latin typeface="Arial"/>
                <a:ea typeface="Arial"/>
                <a:cs typeface="Arial"/>
                <a:sym typeface="Arial"/>
              </a:rPr>
              <a:t>(Bildungsplan Brandenburg, 2024, S. 135)</a:t>
            </a:r>
            <a:endParaRPr sz="1400">
              <a:solidFill>
                <a:schemeClr val="dk1"/>
              </a:solidFill>
              <a:latin typeface="Arial"/>
              <a:ea typeface="Arial"/>
              <a:cs typeface="Arial"/>
              <a:sym typeface="Arial"/>
            </a:endParaRPr>
          </a:p>
        </p:txBody>
      </p:sp>
      <p:sp>
        <p:nvSpPr>
          <p:cNvPr id="212" name="Google Shape;212;p12"/>
          <p:cNvSpPr txBox="1"/>
          <p:nvPr/>
        </p:nvSpPr>
        <p:spPr>
          <a:xfrm>
            <a:off x="594225" y="5169400"/>
            <a:ext cx="6308700" cy="811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000" b="1">
                <a:solidFill>
                  <a:schemeClr val="lt1"/>
                </a:solidFill>
                <a:latin typeface="Arial"/>
                <a:ea typeface="Arial"/>
                <a:cs typeface="Arial"/>
                <a:sym typeface="Arial"/>
              </a:rPr>
              <a:t>Zum Beispiel:</a:t>
            </a:r>
            <a:endParaRPr sz="800"/>
          </a:p>
          <a:p>
            <a:pPr marL="0" marR="0" lvl="0" indent="0" algn="l" rtl="0">
              <a:spcBef>
                <a:spcPts val="0"/>
              </a:spcBef>
              <a:spcAft>
                <a:spcPts val="0"/>
              </a:spcAft>
              <a:buNone/>
            </a:pPr>
            <a:endParaRPr sz="100">
              <a:solidFill>
                <a:schemeClr val="dk1"/>
              </a:solidFill>
              <a:latin typeface="Arial"/>
              <a:ea typeface="Arial"/>
              <a:cs typeface="Arial"/>
              <a:sym typeface="Arial"/>
            </a:endParaRPr>
          </a:p>
          <a:p>
            <a:pPr marL="285750" marR="0" lvl="0" indent="-247650" algn="l" rtl="0">
              <a:spcBef>
                <a:spcPts val="0"/>
              </a:spcBef>
              <a:spcAft>
                <a:spcPts val="0"/>
              </a:spcAft>
              <a:buClr>
                <a:schemeClr val="dk1"/>
              </a:buClr>
              <a:buSzPts val="1000"/>
              <a:buFont typeface="Arial"/>
              <a:buChar char="•"/>
            </a:pPr>
            <a:r>
              <a:rPr lang="de-DE" sz="1000">
                <a:solidFill>
                  <a:schemeClr val="dk1"/>
                </a:solidFill>
                <a:latin typeface="Arial"/>
                <a:ea typeface="Arial"/>
                <a:cs typeface="Arial"/>
                <a:sym typeface="Arial"/>
              </a:rPr>
              <a:t>Ideenwand im Gruppenraum</a:t>
            </a:r>
            <a:endParaRPr sz="800"/>
          </a:p>
          <a:p>
            <a:pPr marL="285750" marR="0" lvl="0" indent="-241300" algn="l" rtl="0">
              <a:spcBef>
                <a:spcPts val="0"/>
              </a:spcBef>
              <a:spcAft>
                <a:spcPts val="0"/>
              </a:spcAft>
              <a:buClr>
                <a:schemeClr val="dk1"/>
              </a:buClr>
              <a:buSzPts val="700"/>
              <a:buFont typeface="Arial"/>
              <a:buNone/>
            </a:pPr>
            <a:endParaRPr sz="100">
              <a:solidFill>
                <a:schemeClr val="dk1"/>
              </a:solidFill>
              <a:latin typeface="Arial"/>
              <a:ea typeface="Arial"/>
              <a:cs typeface="Arial"/>
              <a:sym typeface="Arial"/>
            </a:endParaRPr>
          </a:p>
          <a:p>
            <a:pPr marL="285750" marR="0" lvl="0" indent="-247650" algn="l" rtl="0">
              <a:spcBef>
                <a:spcPts val="0"/>
              </a:spcBef>
              <a:spcAft>
                <a:spcPts val="0"/>
              </a:spcAft>
              <a:buClr>
                <a:schemeClr val="dk1"/>
              </a:buClr>
              <a:buSzPts val="1000"/>
              <a:buFont typeface="Arial"/>
              <a:buChar char="•"/>
            </a:pPr>
            <a:r>
              <a:rPr lang="de-DE" sz="1000">
                <a:solidFill>
                  <a:schemeClr val="dk1"/>
                </a:solidFill>
                <a:latin typeface="Arial"/>
                <a:ea typeface="Arial"/>
                <a:cs typeface="Arial"/>
                <a:sym typeface="Arial"/>
              </a:rPr>
              <a:t>Projektplakat oder Dokumentationsfläche</a:t>
            </a:r>
            <a:endParaRPr sz="800"/>
          </a:p>
          <a:p>
            <a:pPr marL="285750" marR="0" lvl="0" indent="-241300" algn="l" rtl="0">
              <a:spcBef>
                <a:spcPts val="0"/>
              </a:spcBef>
              <a:spcAft>
                <a:spcPts val="0"/>
              </a:spcAft>
              <a:buClr>
                <a:schemeClr val="dk1"/>
              </a:buClr>
              <a:buSzPts val="700"/>
              <a:buFont typeface="Arial"/>
              <a:buNone/>
            </a:pPr>
            <a:endParaRPr sz="100">
              <a:solidFill>
                <a:schemeClr val="dk1"/>
              </a:solidFill>
              <a:latin typeface="Arial"/>
              <a:ea typeface="Arial"/>
              <a:cs typeface="Arial"/>
              <a:sym typeface="Arial"/>
            </a:endParaRPr>
          </a:p>
          <a:p>
            <a:pPr marL="285750" marR="0" lvl="0" indent="-247650" algn="l" rtl="0">
              <a:spcBef>
                <a:spcPts val="0"/>
              </a:spcBef>
              <a:spcAft>
                <a:spcPts val="0"/>
              </a:spcAft>
              <a:buClr>
                <a:schemeClr val="dk1"/>
              </a:buClr>
              <a:buSzPts val="1000"/>
              <a:buFont typeface="Arial"/>
              <a:buChar char="•"/>
            </a:pPr>
            <a:r>
              <a:rPr lang="de-DE" sz="1000">
                <a:solidFill>
                  <a:schemeClr val="dk1"/>
                </a:solidFill>
              </a:rPr>
              <a:t>Zeichnungen, </a:t>
            </a:r>
            <a:r>
              <a:rPr lang="de-DE" sz="1000">
                <a:solidFill>
                  <a:schemeClr val="dk1"/>
                </a:solidFill>
                <a:latin typeface="Arial"/>
                <a:ea typeface="Arial"/>
                <a:cs typeface="Arial"/>
                <a:sym typeface="Arial"/>
              </a:rPr>
              <a:t>Fotos von Zwischenschritten</a:t>
            </a:r>
            <a:endParaRPr sz="800"/>
          </a:p>
        </p:txBody>
      </p:sp>
      <p:sp>
        <p:nvSpPr>
          <p:cNvPr id="213" name="Google Shape;213;p12"/>
          <p:cNvSpPr txBox="1"/>
          <p:nvPr/>
        </p:nvSpPr>
        <p:spPr>
          <a:xfrm>
            <a:off x="6970698" y="4887638"/>
            <a:ext cx="4462792" cy="738664"/>
          </a:xfrm>
          <a:prstGeom prst="rect">
            <a:avLst/>
          </a:prstGeom>
          <a:solidFill>
            <a:srgbClr val="F8E09E"/>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400" i="1">
                <a:solidFill>
                  <a:schemeClr val="dk1"/>
                </a:solidFill>
                <a:latin typeface="Arial"/>
                <a:ea typeface="Arial"/>
                <a:cs typeface="Arial"/>
                <a:sym typeface="Arial"/>
              </a:rPr>
              <a:t>„Mit Fotos, Zeichnungen oder aus Zeitschriften ausgeschnittenen Bildern könnt ihr die Ideen festhalten.“ </a:t>
            </a:r>
            <a:r>
              <a:rPr lang="de-DE" sz="1100">
                <a:solidFill>
                  <a:schemeClr val="dk1"/>
                </a:solidFill>
                <a:latin typeface="Arial"/>
                <a:ea typeface="Arial"/>
                <a:cs typeface="Arial"/>
                <a:sym typeface="Arial"/>
              </a:rPr>
              <a:t>(Bildungsplan Brandenburg, 2024, S. 131)</a:t>
            </a:r>
            <a:endParaRPr sz="1400">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8"/>
        <p:cNvGrpSpPr/>
        <p:nvPr/>
      </p:nvGrpSpPr>
      <p:grpSpPr>
        <a:xfrm>
          <a:off x="0" y="0"/>
          <a:ext cx="0" cy="0"/>
          <a:chOff x="0" y="0"/>
          <a:chExt cx="0" cy="0"/>
        </a:xfrm>
      </p:grpSpPr>
      <p:pic>
        <p:nvPicPr>
          <p:cNvPr id="219" name="Google Shape;219;p13" title="18_BLDG-PLN_HS_DSCF5366.jpg"/>
          <p:cNvPicPr preferRelativeResize="0"/>
          <p:nvPr/>
        </p:nvPicPr>
        <p:blipFill>
          <a:blip r:embed="rId4">
            <a:alphaModFix/>
          </a:blip>
          <a:stretch>
            <a:fillRect/>
          </a:stretch>
        </p:blipFill>
        <p:spPr>
          <a:xfrm>
            <a:off x="4523148" y="529325"/>
            <a:ext cx="7150331" cy="5362748"/>
          </a:xfrm>
          <a:prstGeom prst="rect">
            <a:avLst/>
          </a:prstGeom>
          <a:noFill/>
          <a:ln w="9525" cap="flat" cmpd="sng">
            <a:solidFill>
              <a:schemeClr val="lt1"/>
            </a:solidFill>
            <a:prstDash val="solid"/>
            <a:round/>
            <a:headEnd type="none" w="sm" len="sm"/>
            <a:tailEnd type="none" w="sm" len="sm"/>
          </a:ln>
        </p:spPr>
      </p:pic>
      <p:sp>
        <p:nvSpPr>
          <p:cNvPr id="220" name="Google Shape;220;p13"/>
          <p:cNvSpPr txBox="1"/>
          <p:nvPr/>
        </p:nvSpPr>
        <p:spPr>
          <a:xfrm>
            <a:off x="10857561" y="6109624"/>
            <a:ext cx="994739"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600">
              <a:solidFill>
                <a:schemeClr val="dk1"/>
              </a:solidFill>
              <a:latin typeface="Arial"/>
              <a:ea typeface="Arial"/>
              <a:cs typeface="Arial"/>
              <a:sym typeface="Arial"/>
            </a:endParaRPr>
          </a:p>
        </p:txBody>
      </p:sp>
      <p:sp>
        <p:nvSpPr>
          <p:cNvPr id="221" name="Google Shape;221;p13"/>
          <p:cNvSpPr txBox="1"/>
          <p:nvPr/>
        </p:nvSpPr>
        <p:spPr>
          <a:xfrm>
            <a:off x="737111" y="625447"/>
            <a:ext cx="3576624" cy="97730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3200"/>
              <a:buFont typeface="Play"/>
              <a:buNone/>
            </a:pPr>
            <a:r>
              <a:rPr lang="de-DE" sz="3200" b="1">
                <a:solidFill>
                  <a:schemeClr val="lt1"/>
                </a:solidFill>
                <a:latin typeface="Play"/>
                <a:ea typeface="Play"/>
                <a:cs typeface="Play"/>
                <a:sym typeface="Play"/>
              </a:rPr>
              <a:t>MIT KINDERN PLANEN</a:t>
            </a:r>
            <a:endParaRPr sz="3200">
              <a:solidFill>
                <a:schemeClr val="lt1"/>
              </a:solidFill>
              <a:latin typeface="Arial"/>
              <a:ea typeface="Arial"/>
              <a:cs typeface="Arial"/>
              <a:sym typeface="Arial"/>
            </a:endParaRPr>
          </a:p>
        </p:txBody>
      </p:sp>
      <p:sp>
        <p:nvSpPr>
          <p:cNvPr id="222" name="Google Shape;222;p13"/>
          <p:cNvSpPr txBox="1"/>
          <p:nvPr/>
        </p:nvSpPr>
        <p:spPr>
          <a:xfrm>
            <a:off x="737109" y="1635848"/>
            <a:ext cx="3827911" cy="226609"/>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800"/>
              <a:buFont typeface="Arial"/>
              <a:buNone/>
            </a:pPr>
            <a:r>
              <a:rPr lang="de-DE" sz="800">
                <a:solidFill>
                  <a:schemeClr val="dk1"/>
                </a:solidFill>
                <a:latin typeface="Arial"/>
                <a:ea typeface="Arial"/>
                <a:cs typeface="Arial"/>
                <a:sym typeface="Arial"/>
              </a:rPr>
              <a:t>(Bildungsplan Brandenburg, 2024, Macha, Ries-Schemainda &amp; Schmidt, 2023)</a:t>
            </a:r>
            <a:endParaRPr/>
          </a:p>
        </p:txBody>
      </p:sp>
      <p:sp>
        <p:nvSpPr>
          <p:cNvPr id="223" name="Google Shape;223;p13"/>
          <p:cNvSpPr txBox="1"/>
          <p:nvPr/>
        </p:nvSpPr>
        <p:spPr>
          <a:xfrm>
            <a:off x="737109" y="2032597"/>
            <a:ext cx="3744149"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600">
                <a:solidFill>
                  <a:schemeClr val="dk1"/>
                </a:solidFill>
                <a:latin typeface="Arial"/>
                <a:ea typeface="Arial"/>
                <a:cs typeface="Arial"/>
                <a:sym typeface="Arial"/>
              </a:rPr>
              <a:t>Wenn ihr mit Kindern plant, passiert mehr als Organisation. Kinder </a:t>
            </a:r>
            <a:br>
              <a:rPr lang="de-DE" sz="1600">
                <a:solidFill>
                  <a:schemeClr val="dk1"/>
                </a:solidFill>
                <a:latin typeface="Arial"/>
                <a:ea typeface="Arial"/>
                <a:cs typeface="Arial"/>
                <a:sym typeface="Arial"/>
              </a:rPr>
            </a:br>
            <a:r>
              <a:rPr lang="de-DE" sz="1600">
                <a:solidFill>
                  <a:schemeClr val="dk1"/>
                </a:solidFill>
                <a:latin typeface="Arial"/>
                <a:ea typeface="Arial"/>
                <a:cs typeface="Arial"/>
                <a:sym typeface="Arial"/>
              </a:rPr>
              <a:t>nehmen aktiv Einfluss auf ihren Alltag.</a:t>
            </a:r>
            <a:endParaRPr/>
          </a:p>
        </p:txBody>
      </p:sp>
      <p:sp>
        <p:nvSpPr>
          <p:cNvPr id="224" name="Google Shape;224;p13"/>
          <p:cNvSpPr txBox="1"/>
          <p:nvPr/>
        </p:nvSpPr>
        <p:spPr>
          <a:xfrm>
            <a:off x="778989" y="3163381"/>
            <a:ext cx="3744149" cy="140038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1600" b="1">
                <a:solidFill>
                  <a:schemeClr val="lt1"/>
                </a:solidFill>
                <a:latin typeface="Arial"/>
                <a:ea typeface="Arial"/>
                <a:cs typeface="Arial"/>
                <a:sym typeface="Arial"/>
              </a:rPr>
              <a:t>Kinder erleben:</a:t>
            </a:r>
            <a:endParaRPr/>
          </a:p>
          <a:p>
            <a:pPr marL="0" marR="0" lvl="0" indent="0" algn="l" rtl="0">
              <a:spcBef>
                <a:spcPts val="0"/>
              </a:spcBef>
              <a:spcAft>
                <a:spcPts val="0"/>
              </a:spcAft>
              <a:buNone/>
            </a:pPr>
            <a:endParaRPr sz="7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latin typeface="Arial"/>
                <a:ea typeface="Arial"/>
                <a:cs typeface="Arial"/>
                <a:sym typeface="Arial"/>
              </a:rPr>
              <a:t>„Ich kann etwas verändern.“</a:t>
            </a:r>
            <a:endParaRPr/>
          </a:p>
          <a:p>
            <a:pPr marL="171450" marR="0" lvl="0" indent="-127000" algn="l" rtl="0">
              <a:spcBef>
                <a:spcPts val="0"/>
              </a:spcBef>
              <a:spcAft>
                <a:spcPts val="0"/>
              </a:spcAft>
              <a:buClr>
                <a:schemeClr val="dk1"/>
              </a:buClr>
              <a:buSzPts val="700"/>
              <a:buFont typeface="Arial"/>
              <a:buNone/>
            </a:pPr>
            <a:endParaRPr sz="7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latin typeface="Arial"/>
                <a:ea typeface="Arial"/>
                <a:cs typeface="Arial"/>
                <a:sym typeface="Arial"/>
              </a:rPr>
              <a:t>„Meine Ideen bleiben sichtbar.“</a:t>
            </a:r>
            <a:endParaRPr/>
          </a:p>
          <a:p>
            <a:pPr marL="171450" marR="0" lvl="0" indent="-127000" algn="l" rtl="0">
              <a:spcBef>
                <a:spcPts val="0"/>
              </a:spcBef>
              <a:spcAft>
                <a:spcPts val="0"/>
              </a:spcAft>
              <a:buClr>
                <a:schemeClr val="dk1"/>
              </a:buClr>
              <a:buSzPts val="700"/>
              <a:buFont typeface="Arial"/>
              <a:buNone/>
            </a:pPr>
            <a:endParaRPr sz="700">
              <a:solidFill>
                <a:schemeClr val="dk1"/>
              </a:solidFill>
              <a:latin typeface="Arial"/>
              <a:ea typeface="Arial"/>
              <a:cs typeface="Arial"/>
              <a:sym typeface="Arial"/>
            </a:endParaRPr>
          </a:p>
          <a:p>
            <a:pPr marL="285750" marR="0" lvl="0" indent="-285750" algn="l" rtl="0">
              <a:spcBef>
                <a:spcPts val="0"/>
              </a:spcBef>
              <a:spcAft>
                <a:spcPts val="0"/>
              </a:spcAft>
              <a:buClr>
                <a:schemeClr val="dk1"/>
              </a:buClr>
              <a:buSzPts val="1600"/>
              <a:buFont typeface="Arial"/>
              <a:buChar char="•"/>
            </a:pPr>
            <a:r>
              <a:rPr lang="de-DE" sz="1600">
                <a:solidFill>
                  <a:schemeClr val="dk1"/>
                </a:solidFill>
                <a:latin typeface="Arial"/>
                <a:ea typeface="Arial"/>
                <a:cs typeface="Arial"/>
                <a:sym typeface="Arial"/>
              </a:rPr>
              <a:t>„Wir finden gemeinsam Lösungen.“</a:t>
            </a:r>
            <a:endParaRPr/>
          </a:p>
        </p:txBody>
      </p:sp>
      <p:sp>
        <p:nvSpPr>
          <p:cNvPr id="225" name="Google Shape;225;p13"/>
          <p:cNvSpPr txBox="1"/>
          <p:nvPr/>
        </p:nvSpPr>
        <p:spPr>
          <a:xfrm>
            <a:off x="737089" y="5209464"/>
            <a:ext cx="3003900" cy="831000"/>
          </a:xfrm>
          <a:prstGeom prst="rect">
            <a:avLst/>
          </a:prstGeom>
          <a:solidFill>
            <a:srgbClr val="FFFFFF"/>
          </a:solidFill>
          <a:ln w="12700"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de-DE" sz="1600" b="1">
                <a:solidFill>
                  <a:schemeClr val="lt1"/>
                </a:solidFill>
                <a:latin typeface="Arial"/>
                <a:ea typeface="Arial"/>
                <a:cs typeface="Arial"/>
                <a:sym typeface="Arial"/>
              </a:rPr>
              <a:t>Gemeinsames Planen ist gelebte Demokratie im Alltag.</a:t>
            </a:r>
            <a:endParaRPr/>
          </a:p>
        </p:txBody>
      </p:sp>
      <p:sp>
        <p:nvSpPr>
          <p:cNvPr id="226" name="Google Shape;226;p13"/>
          <p:cNvSpPr txBox="1"/>
          <p:nvPr/>
        </p:nvSpPr>
        <p:spPr>
          <a:xfrm>
            <a:off x="4481250" y="5864700"/>
            <a:ext cx="60333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e-DE" sz="800">
                <a:solidFill>
                  <a:schemeClr val="dk1"/>
                </a:solidFill>
              </a:rPr>
              <a:t>Foto: Sebastian Treytnar, wamiki-Archiv</a:t>
            </a:r>
            <a:endParaRPr sz="800">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0"/>
        <p:cNvGrpSpPr/>
        <p:nvPr/>
      </p:nvGrpSpPr>
      <p:grpSpPr>
        <a:xfrm>
          <a:off x="0" y="0"/>
          <a:ext cx="0" cy="0"/>
          <a:chOff x="0" y="0"/>
          <a:chExt cx="0" cy="0"/>
        </a:xfrm>
      </p:grpSpPr>
      <p:sp>
        <p:nvSpPr>
          <p:cNvPr id="231" name="Google Shape;231;p14"/>
          <p:cNvSpPr txBox="1"/>
          <p:nvPr/>
        </p:nvSpPr>
        <p:spPr>
          <a:xfrm>
            <a:off x="737110" y="625447"/>
            <a:ext cx="9674437" cy="561253"/>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lt1"/>
              </a:buClr>
              <a:buSzPts val="3200"/>
              <a:buFont typeface="Arial"/>
              <a:buNone/>
            </a:pPr>
            <a:r>
              <a:rPr lang="de-DE" sz="3200" b="1">
                <a:solidFill>
                  <a:schemeClr val="lt1"/>
                </a:solidFill>
                <a:latin typeface="Arial"/>
                <a:ea typeface="Arial"/>
                <a:cs typeface="Arial"/>
                <a:sym typeface="Arial"/>
              </a:rPr>
              <a:t>LITERATUR</a:t>
            </a:r>
            <a:endParaRPr sz="3200" b="1">
              <a:solidFill>
                <a:schemeClr val="lt1"/>
              </a:solidFill>
              <a:latin typeface="Play"/>
              <a:ea typeface="Play"/>
              <a:cs typeface="Play"/>
              <a:sym typeface="Play"/>
            </a:endParaRPr>
          </a:p>
        </p:txBody>
      </p:sp>
      <p:sp>
        <p:nvSpPr>
          <p:cNvPr id="232" name="Google Shape;232;p14"/>
          <p:cNvSpPr txBox="1"/>
          <p:nvPr/>
        </p:nvSpPr>
        <p:spPr>
          <a:xfrm>
            <a:off x="737110" y="1385729"/>
            <a:ext cx="10399651" cy="3139321"/>
          </a:xfrm>
          <a:prstGeom prst="rect">
            <a:avLst/>
          </a:prstGeom>
          <a:noFill/>
          <a:ln>
            <a:noFill/>
          </a:ln>
        </p:spPr>
        <p:txBody>
          <a:bodyPr spcFirstLastPara="1" wrap="square" lIns="91425" tIns="45700" rIns="91425" bIns="45700" anchor="t" anchorCtr="0">
            <a:spAutoFit/>
          </a:bodyPr>
          <a:lstStyle/>
          <a:p>
            <a:pPr marL="171450" marR="0" lvl="0" indent="-171450" algn="l" rtl="0">
              <a:spcBef>
                <a:spcPts val="0"/>
              </a:spcBef>
              <a:spcAft>
                <a:spcPts val="0"/>
              </a:spcAft>
              <a:buClr>
                <a:schemeClr val="dk1"/>
              </a:buClr>
              <a:buSzPts val="1100"/>
              <a:buFont typeface="Arial"/>
              <a:buChar char="•"/>
            </a:pPr>
            <a:r>
              <a:rPr lang="de-DE" sz="1100">
                <a:solidFill>
                  <a:schemeClr val="dk1"/>
                </a:solidFill>
                <a:latin typeface="Arial"/>
                <a:ea typeface="Arial"/>
                <a:cs typeface="Arial"/>
                <a:sym typeface="Arial"/>
              </a:rPr>
              <a:t>Claßen, M., Macha, K., &amp; Eichberg, M. (2024). Kita als kompetentes System. </a:t>
            </a:r>
            <a:r>
              <a:rPr lang="de-DE" sz="1100" i="1">
                <a:solidFill>
                  <a:schemeClr val="dk1"/>
                </a:solidFill>
                <a:latin typeface="Arial"/>
                <a:ea typeface="Arial"/>
                <a:cs typeface="Arial"/>
                <a:sym typeface="Arial"/>
              </a:rPr>
              <a:t>Welt des Kindes</a:t>
            </a:r>
            <a:r>
              <a:rPr lang="de-DE" sz="1100">
                <a:solidFill>
                  <a:schemeClr val="dk1"/>
                </a:solidFill>
                <a:latin typeface="Arial"/>
                <a:ea typeface="Arial"/>
                <a:cs typeface="Arial"/>
                <a:sym typeface="Arial"/>
              </a:rPr>
              <a:t>, </a:t>
            </a:r>
            <a:r>
              <a:rPr lang="de-DE" sz="1100" i="1">
                <a:solidFill>
                  <a:schemeClr val="dk1"/>
                </a:solidFill>
                <a:latin typeface="Arial"/>
                <a:ea typeface="Arial"/>
                <a:cs typeface="Arial"/>
                <a:sym typeface="Arial"/>
              </a:rPr>
              <a:t>102</a:t>
            </a:r>
            <a:r>
              <a:rPr lang="de-DE" sz="1100">
                <a:solidFill>
                  <a:schemeClr val="dk1"/>
                </a:solidFill>
                <a:latin typeface="Arial"/>
                <a:ea typeface="Arial"/>
                <a:cs typeface="Arial"/>
                <a:sym typeface="Arial"/>
              </a:rPr>
              <a:t>(1), 29–31.</a:t>
            </a:r>
            <a:br>
              <a:rPr lang="de-DE" sz="1100">
                <a:solidFill>
                  <a:schemeClr val="dk1"/>
                </a:solidFill>
                <a:latin typeface="Arial"/>
                <a:ea typeface="Arial"/>
                <a:cs typeface="Arial"/>
                <a:sym typeface="Arial"/>
              </a:rPr>
            </a:br>
            <a:endParaRPr sz="1100">
              <a:solidFill>
                <a:schemeClr val="dk1"/>
              </a:solidFill>
              <a:latin typeface="Arial"/>
              <a:ea typeface="Arial"/>
              <a:cs typeface="Arial"/>
              <a:sym typeface="Arial"/>
            </a:endParaRPr>
          </a:p>
          <a:p>
            <a:pPr marL="171450" marR="0" lvl="0" indent="-171450" algn="l" rtl="0">
              <a:spcBef>
                <a:spcPts val="0"/>
              </a:spcBef>
              <a:spcAft>
                <a:spcPts val="0"/>
              </a:spcAft>
              <a:buClr>
                <a:schemeClr val="dk1"/>
              </a:buClr>
              <a:buSzPts val="1100"/>
              <a:buFont typeface="Arial"/>
              <a:buChar char="•"/>
            </a:pPr>
            <a:r>
              <a:rPr lang="de-DE" sz="1100">
                <a:solidFill>
                  <a:schemeClr val="dk1"/>
                </a:solidFill>
                <a:latin typeface="Arial"/>
                <a:ea typeface="Arial"/>
                <a:cs typeface="Arial"/>
                <a:sym typeface="Arial"/>
              </a:rPr>
              <a:t>Hildebrandt, F., &amp; Dreier, A. (2014). </a:t>
            </a:r>
            <a:r>
              <a:rPr lang="de-DE" sz="1100" i="1">
                <a:solidFill>
                  <a:schemeClr val="dk1"/>
                </a:solidFill>
                <a:latin typeface="Arial"/>
                <a:ea typeface="Arial"/>
                <a:cs typeface="Arial"/>
                <a:sym typeface="Arial"/>
              </a:rPr>
              <a:t>Was wäre, wenn …? Fragen, nachdenken und spekulieren im Kita-Alltag.</a:t>
            </a:r>
            <a:r>
              <a:rPr lang="de-DE" sz="1100">
                <a:solidFill>
                  <a:schemeClr val="dk1"/>
                </a:solidFill>
                <a:latin typeface="Arial"/>
                <a:ea typeface="Arial"/>
                <a:cs typeface="Arial"/>
                <a:sym typeface="Arial"/>
              </a:rPr>
              <a:t> Verlag das Netz.</a:t>
            </a:r>
            <a:br>
              <a:rPr lang="de-DE" sz="1100">
                <a:solidFill>
                  <a:schemeClr val="dk1"/>
                </a:solidFill>
                <a:latin typeface="Arial"/>
                <a:ea typeface="Arial"/>
                <a:cs typeface="Arial"/>
                <a:sym typeface="Arial"/>
              </a:rPr>
            </a:br>
            <a:endParaRPr sz="1100">
              <a:solidFill>
                <a:schemeClr val="dk1"/>
              </a:solidFill>
              <a:latin typeface="Arial"/>
              <a:ea typeface="Arial"/>
              <a:cs typeface="Arial"/>
              <a:sym typeface="Arial"/>
            </a:endParaRPr>
          </a:p>
          <a:p>
            <a:pPr marL="171450" marR="0" lvl="0" indent="-171450" algn="l" rtl="0">
              <a:spcBef>
                <a:spcPts val="0"/>
              </a:spcBef>
              <a:spcAft>
                <a:spcPts val="0"/>
              </a:spcAft>
              <a:buClr>
                <a:schemeClr val="dk1"/>
              </a:buClr>
              <a:buSzPts val="1100"/>
              <a:buFont typeface="Arial"/>
              <a:buChar char="•"/>
            </a:pPr>
            <a:r>
              <a:rPr lang="de-DE" sz="1100">
                <a:solidFill>
                  <a:schemeClr val="dk1"/>
                </a:solidFill>
                <a:latin typeface="Arial"/>
                <a:ea typeface="Arial"/>
                <a:cs typeface="Arial"/>
                <a:sym typeface="Arial"/>
              </a:rPr>
              <a:t>Lundy, L. (2007). ‘Voice’ is not enough: Conceptualising Article 12 of the United Nations Convention on the Rights of the Child. </a:t>
            </a:r>
            <a:r>
              <a:rPr lang="de-DE" sz="1100" i="1">
                <a:solidFill>
                  <a:schemeClr val="dk1"/>
                </a:solidFill>
                <a:latin typeface="Arial"/>
                <a:ea typeface="Arial"/>
                <a:cs typeface="Arial"/>
                <a:sym typeface="Arial"/>
              </a:rPr>
              <a:t>British Educational Research Journal</a:t>
            </a:r>
            <a:r>
              <a:rPr lang="de-DE" sz="1100">
                <a:solidFill>
                  <a:schemeClr val="dk1"/>
                </a:solidFill>
                <a:latin typeface="Arial"/>
                <a:ea typeface="Arial"/>
                <a:cs typeface="Arial"/>
                <a:sym typeface="Arial"/>
              </a:rPr>
              <a:t>, </a:t>
            </a:r>
            <a:r>
              <a:rPr lang="de-DE" sz="1100" i="1">
                <a:solidFill>
                  <a:schemeClr val="dk1"/>
                </a:solidFill>
                <a:latin typeface="Arial"/>
                <a:ea typeface="Arial"/>
                <a:cs typeface="Arial"/>
                <a:sym typeface="Arial"/>
              </a:rPr>
              <a:t>33</a:t>
            </a:r>
            <a:r>
              <a:rPr lang="de-DE" sz="1100">
                <a:solidFill>
                  <a:schemeClr val="dk1"/>
                </a:solidFill>
                <a:latin typeface="Arial"/>
                <a:ea typeface="Arial"/>
                <a:cs typeface="Arial"/>
                <a:sym typeface="Arial"/>
              </a:rPr>
              <a:t>(6), 927–942. </a:t>
            </a:r>
            <a:r>
              <a:rPr lang="de-DE" sz="1100" u="sng">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https://doi.org/10.1080/01411920701657033</a:t>
            </a:r>
            <a:br>
              <a:rPr lang="de-DE" sz="1100">
                <a:solidFill>
                  <a:schemeClr val="dk1"/>
                </a:solidFill>
                <a:latin typeface="Arial"/>
                <a:ea typeface="Arial"/>
                <a:cs typeface="Arial"/>
                <a:sym typeface="Arial"/>
              </a:rPr>
            </a:br>
            <a:endParaRPr sz="1100">
              <a:solidFill>
                <a:schemeClr val="dk1"/>
              </a:solidFill>
              <a:latin typeface="Arial"/>
              <a:ea typeface="Arial"/>
              <a:cs typeface="Arial"/>
              <a:sym typeface="Arial"/>
            </a:endParaRPr>
          </a:p>
          <a:p>
            <a:pPr marL="171450" marR="0" lvl="0" indent="-171450" algn="l" rtl="0">
              <a:spcBef>
                <a:spcPts val="0"/>
              </a:spcBef>
              <a:spcAft>
                <a:spcPts val="0"/>
              </a:spcAft>
              <a:buClr>
                <a:schemeClr val="dk1"/>
              </a:buClr>
              <a:buSzPts val="1100"/>
              <a:buFont typeface="Arial"/>
              <a:buChar char="•"/>
            </a:pPr>
            <a:r>
              <a:rPr lang="de-DE" sz="1100">
                <a:solidFill>
                  <a:schemeClr val="dk1"/>
                </a:solidFill>
                <a:latin typeface="Arial"/>
                <a:ea typeface="Arial"/>
                <a:cs typeface="Arial"/>
                <a:sym typeface="Arial"/>
              </a:rPr>
              <a:t>Macha, K., Ries-Schemainda, G., &amp; Schmidt, N.-S. (2023). </a:t>
            </a:r>
            <a:r>
              <a:rPr lang="de-DE" sz="1100" i="1">
                <a:solidFill>
                  <a:schemeClr val="dk1"/>
                </a:solidFill>
                <a:latin typeface="Arial"/>
                <a:ea typeface="Arial"/>
                <a:cs typeface="Arial"/>
                <a:sym typeface="Arial"/>
              </a:rPr>
              <a:t>Kindorientierung in der pädagogischen Praxis: Aus Sicht der Kinder den Kita-Alltag gestalten.</a:t>
            </a:r>
            <a:r>
              <a:rPr lang="de-DE" sz="1100">
                <a:solidFill>
                  <a:schemeClr val="dk1"/>
                </a:solidFill>
                <a:latin typeface="Arial"/>
                <a:ea typeface="Arial"/>
                <a:cs typeface="Arial"/>
                <a:sym typeface="Arial"/>
              </a:rPr>
              <a:t> Herder.</a:t>
            </a:r>
            <a:br>
              <a:rPr lang="de-DE" sz="1100">
                <a:solidFill>
                  <a:schemeClr val="dk1"/>
                </a:solidFill>
                <a:latin typeface="Arial"/>
                <a:ea typeface="Arial"/>
                <a:cs typeface="Arial"/>
                <a:sym typeface="Arial"/>
              </a:rPr>
            </a:br>
            <a:endParaRPr sz="1100">
              <a:solidFill>
                <a:schemeClr val="dk1"/>
              </a:solidFill>
              <a:latin typeface="Arial"/>
              <a:ea typeface="Arial"/>
              <a:cs typeface="Arial"/>
              <a:sym typeface="Arial"/>
            </a:endParaRPr>
          </a:p>
          <a:p>
            <a:pPr marL="171450" marR="0" lvl="0" indent="-171450" algn="l" rtl="0">
              <a:spcBef>
                <a:spcPts val="0"/>
              </a:spcBef>
              <a:spcAft>
                <a:spcPts val="0"/>
              </a:spcAft>
              <a:buClr>
                <a:schemeClr val="dk1"/>
              </a:buClr>
              <a:buSzPts val="1100"/>
              <a:buFont typeface="Arial"/>
              <a:buChar char="•"/>
            </a:pPr>
            <a:r>
              <a:rPr lang="de-DE" sz="1100">
                <a:solidFill>
                  <a:schemeClr val="dk1"/>
                </a:solidFill>
                <a:latin typeface="Arial"/>
                <a:ea typeface="Arial"/>
                <a:cs typeface="Arial"/>
                <a:sym typeface="Arial"/>
              </a:rPr>
              <a:t>Ministerium für Bildung, Jugend und Sport des Landes Brandenburg (2024). </a:t>
            </a:r>
            <a:r>
              <a:rPr lang="de-DE" sz="1100" i="1">
                <a:solidFill>
                  <a:schemeClr val="dk1"/>
                </a:solidFill>
                <a:latin typeface="Arial"/>
                <a:ea typeface="Arial"/>
                <a:cs typeface="Arial"/>
                <a:sym typeface="Arial"/>
              </a:rPr>
              <a:t>Bildungsplan – Erweiterte Grundsätze elementarer Bildung in Einrichtungen der Kindertagesbetreuung im Land Brandenburg.</a:t>
            </a:r>
            <a:r>
              <a:rPr lang="de-DE" sz="1100">
                <a:solidFill>
                  <a:schemeClr val="dk1"/>
                </a:solidFill>
                <a:latin typeface="Arial"/>
                <a:ea typeface="Arial"/>
                <a:cs typeface="Arial"/>
                <a:sym typeface="Arial"/>
              </a:rPr>
              <a:t> Wamiki.</a:t>
            </a:r>
            <a:br>
              <a:rPr lang="de-DE" sz="1100">
                <a:solidFill>
                  <a:schemeClr val="dk1"/>
                </a:solidFill>
                <a:latin typeface="Arial"/>
                <a:ea typeface="Arial"/>
                <a:cs typeface="Arial"/>
                <a:sym typeface="Arial"/>
              </a:rPr>
            </a:br>
            <a:endParaRPr sz="1100">
              <a:solidFill>
                <a:schemeClr val="dk1"/>
              </a:solidFill>
              <a:latin typeface="Arial"/>
              <a:ea typeface="Arial"/>
              <a:cs typeface="Arial"/>
              <a:sym typeface="Arial"/>
            </a:endParaRPr>
          </a:p>
          <a:p>
            <a:pPr marL="171450" marR="0" lvl="0" indent="-171450" algn="l" rtl="0">
              <a:spcBef>
                <a:spcPts val="0"/>
              </a:spcBef>
              <a:spcAft>
                <a:spcPts val="0"/>
              </a:spcAft>
              <a:buClr>
                <a:schemeClr val="dk1"/>
              </a:buClr>
              <a:buSzPts val="1100"/>
              <a:buFont typeface="Arial"/>
              <a:buChar char="•"/>
            </a:pPr>
            <a:r>
              <a:rPr lang="de-DE" sz="1100">
                <a:solidFill>
                  <a:schemeClr val="dk1"/>
                </a:solidFill>
                <a:latin typeface="Arial"/>
                <a:ea typeface="Arial"/>
                <a:cs typeface="Arial"/>
                <a:sym typeface="Arial"/>
              </a:rPr>
              <a:t>Pergande, B., &amp; Hildebrandt, F. (2025). Beteiligung von Kindern im KiTa-Alltag. In nifbe (Hrsg.), </a:t>
            </a:r>
            <a:r>
              <a:rPr lang="de-DE" sz="1100" i="1">
                <a:solidFill>
                  <a:schemeClr val="dk1"/>
                </a:solidFill>
                <a:latin typeface="Arial"/>
                <a:ea typeface="Arial"/>
                <a:cs typeface="Arial"/>
                <a:sym typeface="Arial"/>
              </a:rPr>
              <a:t>Von Anfang an dabei! Partizipation und Demokratiebildung in der KiTa</a:t>
            </a:r>
            <a:r>
              <a:rPr lang="de-DE" sz="1100">
                <a:solidFill>
                  <a:schemeClr val="dk1"/>
                </a:solidFill>
                <a:latin typeface="Arial"/>
                <a:ea typeface="Arial"/>
                <a:cs typeface="Arial"/>
                <a:sym typeface="Arial"/>
              </a:rPr>
              <a:t> (S. 31–45). Herder.</a:t>
            </a:r>
            <a:br>
              <a:rPr lang="de-DE" sz="1100">
                <a:solidFill>
                  <a:schemeClr val="dk1"/>
                </a:solidFill>
                <a:latin typeface="Arial"/>
                <a:ea typeface="Arial"/>
                <a:cs typeface="Arial"/>
                <a:sym typeface="Arial"/>
              </a:rPr>
            </a:br>
            <a:endParaRPr sz="1100">
              <a:solidFill>
                <a:schemeClr val="dk1"/>
              </a:solidFill>
              <a:latin typeface="Arial"/>
              <a:ea typeface="Arial"/>
              <a:cs typeface="Arial"/>
              <a:sym typeface="Arial"/>
            </a:endParaRPr>
          </a:p>
          <a:p>
            <a:pPr marL="171450" marR="0" lvl="0" indent="-171450" algn="l" rtl="0">
              <a:spcBef>
                <a:spcPts val="0"/>
              </a:spcBef>
              <a:spcAft>
                <a:spcPts val="0"/>
              </a:spcAft>
              <a:buClr>
                <a:schemeClr val="dk1"/>
              </a:buClr>
              <a:buSzPts val="1100"/>
              <a:buFont typeface="Arial"/>
              <a:buChar char="•"/>
            </a:pPr>
            <a:r>
              <a:rPr lang="de-DE" sz="1100">
                <a:solidFill>
                  <a:schemeClr val="dk1"/>
                </a:solidFill>
                <a:latin typeface="Arial"/>
                <a:ea typeface="Arial"/>
                <a:cs typeface="Arial"/>
                <a:sym typeface="Arial"/>
              </a:rPr>
              <a:t>Vereinte Nationen (1989). </a:t>
            </a:r>
            <a:r>
              <a:rPr lang="de-DE" sz="1100" i="1">
                <a:solidFill>
                  <a:schemeClr val="dk1"/>
                </a:solidFill>
                <a:latin typeface="Arial"/>
                <a:ea typeface="Arial"/>
                <a:cs typeface="Arial"/>
                <a:sym typeface="Arial"/>
              </a:rPr>
              <a:t>Übereinkommen über die Rechte des Kindes.</a:t>
            </a:r>
            <a:br>
              <a:rPr lang="de-DE" sz="1100">
                <a:solidFill>
                  <a:schemeClr val="dk1"/>
                </a:solidFill>
                <a:latin typeface="Arial"/>
                <a:ea typeface="Arial"/>
                <a:cs typeface="Arial"/>
                <a:sym typeface="Arial"/>
              </a:rPr>
            </a:br>
            <a:r>
              <a:rPr lang="de-DE" sz="1100" u="sng">
                <a:solidFill>
                  <a:schemeClr val="dk1"/>
                </a:solidFill>
                <a:latin typeface="Arial"/>
                <a:ea typeface="Arial"/>
                <a:cs typeface="Arial"/>
                <a:sym typeface="Arial"/>
                <a:hlinkClick r:id="rId5">
                  <a:extLst>
                    <a:ext uri="{A12FA001-AC4F-418D-AE19-62706E023703}">
                      <ahyp:hlinkClr xmlns:ahyp="http://schemas.microsoft.com/office/drawing/2018/hyperlinkcolor" val="tx"/>
                    </a:ext>
                  </a:extLst>
                </a:hlinkClick>
              </a:rPr>
              <a:t>https://www.unicef.de/informieren/ueber-uns/fuer-kinderrechte/un-kinderrechtskonvention</a:t>
            </a:r>
            <a:endParaRPr sz="1100">
              <a:solidFill>
                <a:schemeClr val="dk1"/>
              </a:solidFill>
              <a:latin typeface="Arial"/>
              <a:ea typeface="Arial"/>
              <a:cs typeface="Arial"/>
              <a:sym typeface="Arial"/>
            </a:endParaRPr>
          </a:p>
          <a:p>
            <a:pPr marL="171450" marR="0" lvl="0" indent="0" algn="l" rtl="0">
              <a:spcBef>
                <a:spcPts val="0"/>
              </a:spcBef>
              <a:spcAft>
                <a:spcPts val="0"/>
              </a:spcAft>
              <a:buClr>
                <a:schemeClr val="dk1"/>
              </a:buClr>
              <a:buSzPts val="3000"/>
              <a:buFont typeface="Arial"/>
              <a:buNone/>
            </a:pPr>
            <a:endParaRPr sz="1100">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1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200"/>
              <a:buFont typeface="Play"/>
              <a:buNone/>
            </a:pPr>
            <a:r>
              <a:rPr lang="de-DE"/>
              <a:t>S</a:t>
            </a:r>
            <a:endParaRPr/>
          </a:p>
        </p:txBody>
      </p:sp>
      <p:pic>
        <p:nvPicPr>
          <p:cNvPr id="238" name="Google Shape;238;p15"/>
          <p:cNvPicPr preferRelativeResize="0">
            <a:picLocks noGrp="1"/>
          </p:cNvPicPr>
          <p:nvPr>
            <p:ph type="pic" idx="2"/>
          </p:nvPr>
        </p:nvPicPr>
        <p:blipFill rotWithShape="1">
          <a:blip r:embed="rId3">
            <a:alphaModFix/>
          </a:blip>
          <a:srcRect/>
          <a:stretch/>
        </p:blipFill>
        <p:spPr>
          <a:xfrm>
            <a:off x="0" y="0"/>
            <a:ext cx="12192000" cy="6858000"/>
          </a:xfrm>
          <a:prstGeom prst="rect">
            <a:avLst/>
          </a:prstGeom>
          <a:noFill/>
          <a:ln>
            <a:noFill/>
          </a:ln>
        </p:spPr>
      </p:pic>
    </p:spTree>
  </p:cSld>
  <p:clrMapOvr>
    <a:masterClrMapping/>
  </p:clrMapOvr>
</p:sld>
</file>

<file path=ppt/theme/theme1.xml><?xml version="1.0" encoding="utf-8"?>
<a:theme xmlns:a="http://schemas.openxmlformats.org/drawingml/2006/main" name="Office">
  <a:themeElements>
    <a:clrScheme name="Gelb">
      <a:dk1>
        <a:srgbClr val="000000"/>
      </a:dk1>
      <a:lt1>
        <a:srgbClr val="EFB310"/>
      </a:lt1>
      <a:dk2>
        <a:srgbClr val="44546A"/>
      </a:dk2>
      <a:lt2>
        <a:srgbClr val="E7E6E6"/>
      </a:lt2>
      <a:accent1>
        <a:srgbClr val="562A79"/>
      </a:accent1>
      <a:accent2>
        <a:srgbClr val="ED7D31"/>
      </a:accent2>
      <a:accent3>
        <a:srgbClr val="A5A5A5"/>
      </a:accent3>
      <a:accent4>
        <a:srgbClr val="FFC000"/>
      </a:accent4>
      <a:accent5>
        <a:srgbClr val="5B9BD5"/>
      </a:accent5>
      <a:accent6>
        <a:srgbClr val="70AD47"/>
      </a:accent6>
      <a:hlink>
        <a:srgbClr val="EFB310"/>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1583</Words>
  <Application>Microsoft Macintosh PowerPoint</Application>
  <PresentationFormat>Breitbild</PresentationFormat>
  <Paragraphs>192</Paragraphs>
  <Slides>15</Slides>
  <Notes>15</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15</vt:i4>
      </vt:variant>
    </vt:vector>
  </HeadingPairs>
  <TitlesOfParts>
    <vt:vector size="19" baseType="lpstr">
      <vt:lpstr>Play</vt:lpstr>
      <vt:lpstr>Arial</vt:lpstr>
      <vt:lpstr>Calibri</vt:lpstr>
      <vt:lpstr>Office</vt:lpstr>
      <vt:lpstr>PowerPoint-Präsentation</vt:lpstr>
      <vt:lpstr>PowerPoint-Präsentation</vt:lpstr>
      <vt:lpstr>PARTIZIPATION IST EIN KINDERRECHT</vt:lpstr>
      <vt:lpstr>DAS LUNDY-PARTIZIPATIONSMODELL </vt:lpstr>
      <vt:lpstr>BETEILIGUNG ERNST NEHMEN </vt:lpstr>
      <vt:lpstr>PLANUNG STECKT IM ALLTAG</vt:lpstr>
      <vt:lpstr>PowerPoint-Präsentation</vt:lpstr>
      <vt:lpstr>MIT ERFAHRUNGEN STARTEN</vt:lpstr>
      <vt:lpstr>MIT IDEEN ARBEITEN</vt:lpstr>
      <vt:lpstr>IDEEN ERNST NEHMEN</vt:lpstr>
      <vt:lpstr>PowerPoint-Präsentation</vt:lpstr>
      <vt:lpstr>PLANUNG SICHTBAR MACHEN</vt:lpstr>
      <vt:lpstr>PowerPoint-Präsentation</vt:lpstr>
      <vt:lpstr>PowerPoint-Präsentation</vt:lpstr>
      <vt:lpst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parakenings@aufsiemitgebruell.de</dc:creator>
  <cp:lastModifiedBy>Eva Grüber</cp:lastModifiedBy>
  <cp:revision>1</cp:revision>
  <dcterms:created xsi:type="dcterms:W3CDTF">2026-03-09T10:14:20Z</dcterms:created>
  <dcterms:modified xsi:type="dcterms:W3CDTF">2026-09-16T10:43:15Z</dcterms:modified>
</cp:coreProperties>
</file>