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Lst>
  <p:sldSz cy="6858000" cx="12192000"/>
  <p:notesSz cx="6858000" cy="9144000"/>
  <p:embeddedFontLst>
    <p:embeddedFont>
      <p:font typeface="Play"/>
      <p:regular r:id="rId26"/>
      <p:bold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8" roundtripDataSignature="AMtx7mh8W7Tp6gqd9x8dYkz9VXUZzbU5F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Play-regular.fntdata"/><Relationship Id="rId25" Type="http://schemas.openxmlformats.org/officeDocument/2006/relationships/slide" Target="slides/slide21.xml"/><Relationship Id="rId28" Type="http://customschemas.google.com/relationships/presentationmetadata" Target="metadata"/><Relationship Id="rId27" Type="http://schemas.openxmlformats.org/officeDocument/2006/relationships/font" Target="fonts/Play-bold.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de-D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 name="Google Shape;83;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0" name="Google Shape;90;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 name="Google Shape;91;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 name="Google Shape;104;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5" name="Google Shape;115;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4" name="Google Shape;124;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 name="Google Shape;134;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5" name="Google Shape;145;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4" name="Google Shape;154;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4" name="Google Shape;164;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6" name="Google Shape;176;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8" name="Google Shape;188;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6" name="Google Shape;196;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5" name="Google Shape;205;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3" name="Google Shape;21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3" name="Google Shape;223;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1" name="Google Shape;231;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0" name="Google Shape;240;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8" name="Google Shape;248;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8" name="Google Shape;258;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8" name="Google Shape;268;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4" name="Google Shape;274;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type="title">
  <p:cSld name="TITLE">
    <p:spTree>
      <p:nvGrpSpPr>
        <p:cNvPr id="12" name="Shape 12"/>
        <p:cNvGrpSpPr/>
        <p:nvPr/>
      </p:nvGrpSpPr>
      <p:grpSpPr>
        <a:xfrm>
          <a:off x="0" y="0"/>
          <a:ext cx="0" cy="0"/>
          <a:chOff x="0" y="0"/>
          <a:chExt cx="0" cy="0"/>
        </a:xfrm>
      </p:grpSpPr>
      <p:sp>
        <p:nvSpPr>
          <p:cNvPr id="13" name="Google Shape;13;p2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 name="Google Shape;14;p2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5" name="Google Shape;15;p23"/>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 name="Google Shape;16;p23"/>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 name="Google Shape;17;p23"/>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18" name="Shape 18"/>
        <p:cNvGrpSpPr/>
        <p:nvPr/>
      </p:nvGrpSpPr>
      <p:grpSpPr>
        <a:xfrm>
          <a:off x="0" y="0"/>
          <a:ext cx="0" cy="0"/>
          <a:chOff x="0" y="0"/>
          <a:chExt cx="0" cy="0"/>
        </a:xfrm>
      </p:grpSpPr>
      <p:sp>
        <p:nvSpPr>
          <p:cNvPr id="19" name="Google Shape;19;p2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 name="Google Shape;20;p24"/>
          <p:cNvSpPr/>
          <p:nvPr>
            <p:ph idx="2" type="pic"/>
          </p:nvPr>
        </p:nvSpPr>
        <p:spPr>
          <a:xfrm>
            <a:off x="5183188" y="987425"/>
            <a:ext cx="6172200" cy="4873625"/>
          </a:xfrm>
          <a:prstGeom prst="rect">
            <a:avLst/>
          </a:prstGeom>
          <a:noFill/>
          <a:ln>
            <a:noFill/>
          </a:ln>
        </p:spPr>
      </p:sp>
      <p:sp>
        <p:nvSpPr>
          <p:cNvPr id="21" name="Google Shape;21;p2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2" name="Google Shape;22;p24"/>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 name="Google Shape;23;p24"/>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 name="Google Shape;24;p24"/>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25" name="Shape 25"/>
        <p:cNvGrpSpPr/>
        <p:nvPr/>
      </p:nvGrpSpPr>
      <p:grpSpPr>
        <a:xfrm>
          <a:off x="0" y="0"/>
          <a:ext cx="0" cy="0"/>
          <a:chOff x="0" y="0"/>
          <a:chExt cx="0" cy="0"/>
        </a:xfrm>
      </p:grpSpPr>
      <p:sp>
        <p:nvSpPr>
          <p:cNvPr id="26" name="Google Shape;26;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2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 name="Google Shape;28;p25"/>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9" name="Google Shape;29;p25"/>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0" name="Google Shape;30;p25"/>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31" name="Shape 31"/>
        <p:cNvGrpSpPr/>
        <p:nvPr/>
      </p:nvGrpSpPr>
      <p:grpSpPr>
        <a:xfrm>
          <a:off x="0" y="0"/>
          <a:ext cx="0" cy="0"/>
          <a:chOff x="0" y="0"/>
          <a:chExt cx="0" cy="0"/>
        </a:xfrm>
      </p:grpSpPr>
      <p:sp>
        <p:nvSpPr>
          <p:cNvPr id="32" name="Google Shape;32;p2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2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9C89AC"/>
              </a:buClr>
              <a:buSzPts val="2400"/>
              <a:buNone/>
              <a:defRPr sz="2400">
                <a:solidFill>
                  <a:srgbClr val="9C89AC"/>
                </a:solidFill>
              </a:defRPr>
            </a:lvl1pPr>
            <a:lvl2pPr indent="-228600" lvl="1" marL="914400" algn="l">
              <a:lnSpc>
                <a:spcPct val="90000"/>
              </a:lnSpc>
              <a:spcBef>
                <a:spcPts val="500"/>
              </a:spcBef>
              <a:spcAft>
                <a:spcPts val="0"/>
              </a:spcAft>
              <a:buClr>
                <a:srgbClr val="9C89AC"/>
              </a:buClr>
              <a:buSzPts val="2000"/>
              <a:buNone/>
              <a:defRPr sz="2000">
                <a:solidFill>
                  <a:srgbClr val="9C89AC"/>
                </a:solidFill>
              </a:defRPr>
            </a:lvl2pPr>
            <a:lvl3pPr indent="-228600" lvl="2" marL="1371600" algn="l">
              <a:lnSpc>
                <a:spcPct val="90000"/>
              </a:lnSpc>
              <a:spcBef>
                <a:spcPts val="500"/>
              </a:spcBef>
              <a:spcAft>
                <a:spcPts val="0"/>
              </a:spcAft>
              <a:buClr>
                <a:srgbClr val="9C89AC"/>
              </a:buClr>
              <a:buSzPts val="1800"/>
              <a:buNone/>
              <a:defRPr sz="1800">
                <a:solidFill>
                  <a:srgbClr val="9C89AC"/>
                </a:solidFill>
              </a:defRPr>
            </a:lvl3pPr>
            <a:lvl4pPr indent="-228600" lvl="3" marL="1828800" algn="l">
              <a:lnSpc>
                <a:spcPct val="90000"/>
              </a:lnSpc>
              <a:spcBef>
                <a:spcPts val="500"/>
              </a:spcBef>
              <a:spcAft>
                <a:spcPts val="0"/>
              </a:spcAft>
              <a:buClr>
                <a:srgbClr val="9C89AC"/>
              </a:buClr>
              <a:buSzPts val="1600"/>
              <a:buNone/>
              <a:defRPr sz="1600">
                <a:solidFill>
                  <a:srgbClr val="9C89AC"/>
                </a:solidFill>
              </a:defRPr>
            </a:lvl4pPr>
            <a:lvl5pPr indent="-228600" lvl="4" marL="2286000" algn="l">
              <a:lnSpc>
                <a:spcPct val="90000"/>
              </a:lnSpc>
              <a:spcBef>
                <a:spcPts val="500"/>
              </a:spcBef>
              <a:spcAft>
                <a:spcPts val="0"/>
              </a:spcAft>
              <a:buClr>
                <a:srgbClr val="9C89AC"/>
              </a:buClr>
              <a:buSzPts val="1600"/>
              <a:buNone/>
              <a:defRPr sz="1600">
                <a:solidFill>
                  <a:srgbClr val="9C89AC"/>
                </a:solidFill>
              </a:defRPr>
            </a:lvl5pPr>
            <a:lvl6pPr indent="-228600" lvl="5" marL="2743200" algn="l">
              <a:lnSpc>
                <a:spcPct val="90000"/>
              </a:lnSpc>
              <a:spcBef>
                <a:spcPts val="500"/>
              </a:spcBef>
              <a:spcAft>
                <a:spcPts val="0"/>
              </a:spcAft>
              <a:buClr>
                <a:srgbClr val="9C89AC"/>
              </a:buClr>
              <a:buSzPts val="1600"/>
              <a:buNone/>
              <a:defRPr sz="1600">
                <a:solidFill>
                  <a:srgbClr val="9C89AC"/>
                </a:solidFill>
              </a:defRPr>
            </a:lvl6pPr>
            <a:lvl7pPr indent="-228600" lvl="6" marL="3200400" algn="l">
              <a:lnSpc>
                <a:spcPct val="90000"/>
              </a:lnSpc>
              <a:spcBef>
                <a:spcPts val="500"/>
              </a:spcBef>
              <a:spcAft>
                <a:spcPts val="0"/>
              </a:spcAft>
              <a:buClr>
                <a:srgbClr val="9C89AC"/>
              </a:buClr>
              <a:buSzPts val="1600"/>
              <a:buNone/>
              <a:defRPr sz="1600">
                <a:solidFill>
                  <a:srgbClr val="9C89AC"/>
                </a:solidFill>
              </a:defRPr>
            </a:lvl7pPr>
            <a:lvl8pPr indent="-228600" lvl="7" marL="3657600" algn="l">
              <a:lnSpc>
                <a:spcPct val="90000"/>
              </a:lnSpc>
              <a:spcBef>
                <a:spcPts val="500"/>
              </a:spcBef>
              <a:spcAft>
                <a:spcPts val="0"/>
              </a:spcAft>
              <a:buClr>
                <a:srgbClr val="9C89AC"/>
              </a:buClr>
              <a:buSzPts val="1600"/>
              <a:buNone/>
              <a:defRPr sz="1600">
                <a:solidFill>
                  <a:srgbClr val="9C89AC"/>
                </a:solidFill>
              </a:defRPr>
            </a:lvl8pPr>
            <a:lvl9pPr indent="-228600" lvl="8" marL="4114800" algn="l">
              <a:lnSpc>
                <a:spcPct val="90000"/>
              </a:lnSpc>
              <a:spcBef>
                <a:spcPts val="500"/>
              </a:spcBef>
              <a:spcAft>
                <a:spcPts val="0"/>
              </a:spcAft>
              <a:buClr>
                <a:srgbClr val="9C89AC"/>
              </a:buClr>
              <a:buSzPts val="1600"/>
              <a:buNone/>
              <a:defRPr sz="1600">
                <a:solidFill>
                  <a:srgbClr val="9C89AC"/>
                </a:solidFill>
              </a:defRPr>
            </a:lvl9pPr>
          </a:lstStyle>
          <a:p/>
        </p:txBody>
      </p:sp>
      <p:sp>
        <p:nvSpPr>
          <p:cNvPr id="34" name="Google Shape;34;p26"/>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5" name="Google Shape;35;p26"/>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6" name="Google Shape;36;p26"/>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37" name="Shape 37"/>
        <p:cNvGrpSpPr/>
        <p:nvPr/>
      </p:nvGrpSpPr>
      <p:grpSpPr>
        <a:xfrm>
          <a:off x="0" y="0"/>
          <a:ext cx="0" cy="0"/>
          <a:chOff x="0" y="0"/>
          <a:chExt cx="0" cy="0"/>
        </a:xfrm>
      </p:grpSpPr>
      <p:sp>
        <p:nvSpPr>
          <p:cNvPr id="38" name="Google Shape;38;p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2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2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27"/>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2" name="Google Shape;42;p27"/>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3" name="Google Shape;43;p27"/>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type="twoTxTwoObj">
  <p:cSld name="TWO_OBJECTS_WITH_TEXT">
    <p:spTree>
      <p:nvGrpSpPr>
        <p:cNvPr id="44" name="Shape 44"/>
        <p:cNvGrpSpPr/>
        <p:nvPr/>
      </p:nvGrpSpPr>
      <p:grpSpPr>
        <a:xfrm>
          <a:off x="0" y="0"/>
          <a:ext cx="0" cy="0"/>
          <a:chOff x="0" y="0"/>
          <a:chExt cx="0" cy="0"/>
        </a:xfrm>
      </p:grpSpPr>
      <p:sp>
        <p:nvSpPr>
          <p:cNvPr id="45" name="Google Shape;45;p2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2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2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2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2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28"/>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1" name="Google Shape;51;p28"/>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2" name="Google Shape;52;p28"/>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53" name="Shape 53"/>
        <p:cNvGrpSpPr/>
        <p:nvPr/>
      </p:nvGrpSpPr>
      <p:grpSpPr>
        <a:xfrm>
          <a:off x="0" y="0"/>
          <a:ext cx="0" cy="0"/>
          <a:chOff x="0" y="0"/>
          <a:chExt cx="0" cy="0"/>
        </a:xfrm>
      </p:grpSpPr>
      <p:sp>
        <p:nvSpPr>
          <p:cNvPr id="54" name="Google Shape;54;p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29"/>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6" name="Google Shape;56;p29"/>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7" name="Google Shape;57;p29"/>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58" name="Shape 58"/>
        <p:cNvGrpSpPr/>
        <p:nvPr/>
      </p:nvGrpSpPr>
      <p:grpSpPr>
        <a:xfrm>
          <a:off x="0" y="0"/>
          <a:ext cx="0" cy="0"/>
          <a:chOff x="0" y="0"/>
          <a:chExt cx="0" cy="0"/>
        </a:xfrm>
      </p:grpSpPr>
      <p:sp>
        <p:nvSpPr>
          <p:cNvPr id="59" name="Google Shape;59;p30"/>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0" name="Google Shape;60;p30"/>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1" name="Google Shape;61;p30"/>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62" name="Shape 62"/>
        <p:cNvGrpSpPr/>
        <p:nvPr/>
      </p:nvGrpSpPr>
      <p:grpSpPr>
        <a:xfrm>
          <a:off x="0" y="0"/>
          <a:ext cx="0" cy="0"/>
          <a:chOff x="0" y="0"/>
          <a:chExt cx="0" cy="0"/>
        </a:xfrm>
      </p:grpSpPr>
      <p:sp>
        <p:nvSpPr>
          <p:cNvPr id="63" name="Google Shape;63;p3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3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5" name="Google Shape;65;p3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6" name="Google Shape;66;p31"/>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7" name="Google Shape;67;p31"/>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8" name="Google Shape;68;p31"/>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69" name="Shape 69"/>
        <p:cNvGrpSpPr/>
        <p:nvPr/>
      </p:nvGrpSpPr>
      <p:grpSpPr>
        <a:xfrm>
          <a:off x="0" y="0"/>
          <a:ext cx="0" cy="0"/>
          <a:chOff x="0" y="0"/>
          <a:chExt cx="0" cy="0"/>
        </a:xfrm>
      </p:grpSpPr>
      <p:sp>
        <p:nvSpPr>
          <p:cNvPr id="70" name="Google Shape;70;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 name="Google Shape;71;p3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2" name="Google Shape;72;p32"/>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3" name="Google Shape;73;p32"/>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4" name="Google Shape;74;p32"/>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75" name="Shape 75"/>
        <p:cNvGrpSpPr/>
        <p:nvPr/>
      </p:nvGrpSpPr>
      <p:grpSpPr>
        <a:xfrm>
          <a:off x="0" y="0"/>
          <a:ext cx="0" cy="0"/>
          <a:chOff x="0" y="0"/>
          <a:chExt cx="0" cy="0"/>
        </a:xfrm>
      </p:grpSpPr>
      <p:sp>
        <p:nvSpPr>
          <p:cNvPr id="76" name="Google Shape;76;p3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3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8" name="Google Shape;78;p33"/>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9" name="Google Shape;79;p33"/>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0" name="Google Shape;80;p33"/>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2.xml"/><Relationship Id="rId12" Type="http://schemas.openxmlformats.org/officeDocument/2006/relationships/slideLayout" Target="../slideLayouts/slideLayout11.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jp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9.jpg"/><Relationship Id="rId4" Type="http://schemas.openxmlformats.org/officeDocument/2006/relationships/image" Target="../media/image5.jpg"/><Relationship Id="rId5"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8.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0.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hyperlink" Target="https://www.national-coalition.de/" TargetMode="External"/><Relationship Id="rId4" Type="http://schemas.openxmlformats.org/officeDocument/2006/relationships/hyperlink" Target="https://www.kinder-verstehen.de/mein-werk/artikel/wie-kinder-essen-lernen/" TargetMode="External"/><Relationship Id="rId5" Type="http://schemas.openxmlformats.org/officeDocument/2006/relationships/hyperlink" Target="https://www.unicef.de/informieren/ueber-uns/fuer-kinderrechte/un-kinderrechtskonvention"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Play"/>
              <a:buNone/>
            </a:pPr>
            <a:r>
              <a:t/>
            </a:r>
            <a:endParaRPr/>
          </a:p>
        </p:txBody>
      </p:sp>
      <p:sp>
        <p:nvSpPr>
          <p:cNvPr id="86" name="Google Shape;86;p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t/>
            </a:r>
            <a:endParaRPr/>
          </a:p>
        </p:txBody>
      </p:sp>
      <p:pic>
        <p:nvPicPr>
          <p:cNvPr id="87" name="Google Shape;87;p1"/>
          <p:cNvPicPr preferRelativeResize="0"/>
          <p:nvPr/>
        </p:nvPicPr>
        <p:blipFill rotWithShape="1">
          <a:blip r:embed="rId3">
            <a:alphaModFix/>
          </a:blip>
          <a:srcRect b="0" l="0" r="0" t="0"/>
          <a:stretch/>
        </p:blipFill>
        <p:spPr>
          <a:xfrm>
            <a:off x="0" y="0"/>
            <a:ext cx="12192000"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2"/>
          <p:cNvSpPr txBox="1"/>
          <p:nvPr>
            <p:ph type="title"/>
          </p:nvPr>
        </p:nvSpPr>
        <p:spPr>
          <a:xfrm>
            <a:off x="737111" y="625447"/>
            <a:ext cx="4524318" cy="977305"/>
          </a:xfrm>
          <a:prstGeom prst="rect">
            <a:avLst/>
          </a:prstGeom>
          <a:noFill/>
          <a:ln>
            <a:noFill/>
          </a:ln>
        </p:spPr>
        <p:txBody>
          <a:bodyPr anchorCtr="0" anchor="t"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Arial"/>
              <a:buNone/>
            </a:pPr>
            <a:r>
              <a:rPr b="1" lang="de-DE" sz="3200">
                <a:latin typeface="Arial"/>
                <a:ea typeface="Arial"/>
                <a:cs typeface="Arial"/>
                <a:sym typeface="Arial"/>
              </a:rPr>
              <a:t>ESSEN ALS PÄDAGOGISCHE ALLTAGSSITUATION</a:t>
            </a:r>
            <a:endParaRPr b="1"/>
          </a:p>
        </p:txBody>
      </p:sp>
      <p:sp>
        <p:nvSpPr>
          <p:cNvPr id="94" name="Google Shape;94;p2"/>
          <p:cNvSpPr txBox="1"/>
          <p:nvPr>
            <p:ph idx="1" type="body"/>
          </p:nvPr>
        </p:nvSpPr>
        <p:spPr>
          <a:xfrm>
            <a:off x="737110" y="1840711"/>
            <a:ext cx="4989977" cy="52341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000000"/>
              </a:buClr>
              <a:buSzPts val="800"/>
              <a:buNone/>
            </a:pPr>
            <a:r>
              <a:rPr lang="de-DE" sz="800">
                <a:solidFill>
                  <a:srgbClr val="000000"/>
                </a:solidFill>
              </a:rPr>
              <a:t>(Bildungsplan Brandenburg, 2024; Hildebrandt, Wiemann &amp; Macha, 2022; Höhn, 2017; Virnkaes &amp; Franz, 2024)</a:t>
            </a:r>
            <a:endParaRPr/>
          </a:p>
        </p:txBody>
      </p:sp>
      <p:sp>
        <p:nvSpPr>
          <p:cNvPr id="95" name="Google Shape;95;p2"/>
          <p:cNvSpPr txBox="1"/>
          <p:nvPr/>
        </p:nvSpPr>
        <p:spPr>
          <a:xfrm>
            <a:off x="5727087" y="6249090"/>
            <a:ext cx="4482489" cy="18466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Arial"/>
              <a:ea typeface="Arial"/>
              <a:cs typeface="Arial"/>
              <a:sym typeface="Arial"/>
            </a:endParaRPr>
          </a:p>
        </p:txBody>
      </p:sp>
      <p:sp>
        <p:nvSpPr>
          <p:cNvPr id="96" name="Google Shape;96;p2"/>
          <p:cNvSpPr txBox="1"/>
          <p:nvPr/>
        </p:nvSpPr>
        <p:spPr>
          <a:xfrm>
            <a:off x="783140" y="2146532"/>
            <a:ext cx="4362174" cy="1169551"/>
          </a:xfrm>
          <a:prstGeom prst="rect">
            <a:avLst/>
          </a:prstGeom>
          <a:solidFill>
            <a:srgbClr val="DECAE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de-DE" sz="1400">
                <a:solidFill>
                  <a:srgbClr val="000000"/>
                </a:solidFill>
                <a:latin typeface="Arial"/>
                <a:ea typeface="Arial"/>
                <a:cs typeface="Arial"/>
                <a:sym typeface="Arial"/>
              </a:rPr>
              <a:t>„Essen ist eine soziale Situation, in der Kinder wichtige Erfahrungen der Selbstbestimmung in ihren ureigensten Angelegenheiten machen, soziale Zugehörigkeit erleben und mit anderen Menschen kommunizieren</a:t>
            </a:r>
            <a:r>
              <a:rPr i="1" lang="de-DE" sz="1100">
                <a:solidFill>
                  <a:srgbClr val="000000"/>
                </a:solidFill>
                <a:latin typeface="Arial"/>
                <a:ea typeface="Arial"/>
                <a:cs typeface="Arial"/>
                <a:sym typeface="Arial"/>
              </a:rPr>
              <a:t>.</a:t>
            </a:r>
            <a:r>
              <a:rPr i="1" lang="de-DE" sz="1400">
                <a:solidFill>
                  <a:srgbClr val="000000"/>
                </a:solidFill>
                <a:latin typeface="Arial"/>
                <a:ea typeface="Arial"/>
                <a:cs typeface="Arial"/>
                <a:sym typeface="Arial"/>
              </a:rPr>
              <a:t>“</a:t>
            </a:r>
            <a:r>
              <a:rPr i="1" lang="de-DE" sz="1100">
                <a:solidFill>
                  <a:srgbClr val="000000"/>
                </a:solidFill>
                <a:latin typeface="Arial"/>
                <a:ea typeface="Arial"/>
                <a:cs typeface="Arial"/>
                <a:sym typeface="Arial"/>
              </a:rPr>
              <a:t>  </a:t>
            </a:r>
            <a:r>
              <a:rPr lang="de-DE" sz="1100">
                <a:solidFill>
                  <a:srgbClr val="000000"/>
                </a:solidFill>
                <a:latin typeface="Arial"/>
                <a:ea typeface="Arial"/>
                <a:cs typeface="Arial"/>
                <a:sym typeface="Arial"/>
              </a:rPr>
              <a:t>(Bildungsplan Brandenburg, 2024, S. 62)</a:t>
            </a:r>
            <a:endParaRPr i="1" sz="1100">
              <a:solidFill>
                <a:srgbClr val="000000"/>
              </a:solidFill>
              <a:latin typeface="Arial"/>
              <a:ea typeface="Arial"/>
              <a:cs typeface="Arial"/>
              <a:sym typeface="Arial"/>
            </a:endParaRPr>
          </a:p>
        </p:txBody>
      </p:sp>
      <p:sp>
        <p:nvSpPr>
          <p:cNvPr id="97" name="Google Shape;97;p2"/>
          <p:cNvSpPr txBox="1"/>
          <p:nvPr/>
        </p:nvSpPr>
        <p:spPr>
          <a:xfrm>
            <a:off x="783138" y="3607810"/>
            <a:ext cx="4552061" cy="1313629"/>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3333"/>
              </a:lnSpc>
              <a:spcBef>
                <a:spcPts val="0"/>
              </a:spcBef>
              <a:spcAft>
                <a:spcPts val="0"/>
              </a:spcAft>
              <a:buClr>
                <a:srgbClr val="000000"/>
              </a:buClr>
              <a:buSzPts val="1800"/>
              <a:buFont typeface="Arial"/>
              <a:buChar char="•"/>
            </a:pPr>
            <a:r>
              <a:rPr lang="de-DE" sz="1800">
                <a:solidFill>
                  <a:srgbClr val="000000"/>
                </a:solidFill>
                <a:latin typeface="Arial"/>
                <a:ea typeface="Arial"/>
                <a:cs typeface="Arial"/>
                <a:sym typeface="Arial"/>
              </a:rPr>
              <a:t>Kinder erleben in Essenssituationen Gemeinschaft.</a:t>
            </a:r>
            <a:br>
              <a:rPr lang="de-DE" sz="1800">
                <a:solidFill>
                  <a:srgbClr val="000000"/>
                </a:solidFill>
                <a:latin typeface="Arial"/>
                <a:ea typeface="Arial"/>
                <a:cs typeface="Arial"/>
                <a:sym typeface="Arial"/>
              </a:rPr>
            </a:br>
            <a:endParaRPr sz="1800">
              <a:solidFill>
                <a:srgbClr val="000000"/>
              </a:solidFill>
              <a:latin typeface="Arial"/>
              <a:ea typeface="Arial"/>
              <a:cs typeface="Arial"/>
              <a:sym typeface="Arial"/>
            </a:endParaRPr>
          </a:p>
          <a:p>
            <a:pPr indent="-285750" lvl="0" marL="285750" marR="0" rtl="0" algn="l">
              <a:lnSpc>
                <a:spcPct val="103333"/>
              </a:lnSpc>
              <a:spcBef>
                <a:spcPts val="0"/>
              </a:spcBef>
              <a:spcAft>
                <a:spcPts val="0"/>
              </a:spcAft>
              <a:buClr>
                <a:srgbClr val="000000"/>
              </a:buClr>
              <a:buSzPts val="1800"/>
              <a:buFont typeface="Arial"/>
              <a:buChar char="•"/>
            </a:pPr>
            <a:r>
              <a:rPr lang="de-DE" sz="1800">
                <a:solidFill>
                  <a:srgbClr val="000000"/>
                </a:solidFill>
                <a:latin typeface="Arial"/>
                <a:ea typeface="Arial"/>
                <a:cs typeface="Arial"/>
                <a:sym typeface="Arial"/>
              </a:rPr>
              <a:t>Essen ist mehr als nur Versorgung!</a:t>
            </a:r>
            <a:endParaRPr/>
          </a:p>
          <a:p>
            <a:pPr indent="0" lvl="0" marL="0" marR="0" rtl="0" algn="l">
              <a:lnSpc>
                <a:spcPct val="103333"/>
              </a:lnSpc>
              <a:spcBef>
                <a:spcPts val="0"/>
              </a:spcBef>
              <a:spcAft>
                <a:spcPts val="0"/>
              </a:spcAft>
              <a:buNone/>
            </a:pPr>
            <a:r>
              <a:t/>
            </a:r>
            <a:endParaRPr sz="1800">
              <a:solidFill>
                <a:schemeClr val="dk1"/>
              </a:solidFill>
              <a:latin typeface="Arial"/>
              <a:ea typeface="Arial"/>
              <a:cs typeface="Arial"/>
              <a:sym typeface="Arial"/>
            </a:endParaRPr>
          </a:p>
        </p:txBody>
      </p:sp>
      <p:sp>
        <p:nvSpPr>
          <p:cNvPr id="98" name="Google Shape;98;p2"/>
          <p:cNvSpPr txBox="1"/>
          <p:nvPr/>
        </p:nvSpPr>
        <p:spPr>
          <a:xfrm>
            <a:off x="866597" y="4921439"/>
            <a:ext cx="4195260" cy="646331"/>
          </a:xfrm>
          <a:prstGeom prst="rect">
            <a:avLst/>
          </a:prstGeom>
          <a:noFill/>
          <a:ln cap="flat" cmpd="sng" w="12700">
            <a:solidFill>
              <a:srgbClr val="611E8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1800">
                <a:solidFill>
                  <a:schemeClr val="dk1"/>
                </a:solidFill>
                <a:latin typeface="Arial"/>
                <a:ea typeface="Arial"/>
                <a:cs typeface="Arial"/>
                <a:sym typeface="Arial"/>
              </a:rPr>
              <a:t>Mahlzeiten prägen Zugehörigkeit und unser Beziehungserleben.</a:t>
            </a:r>
            <a:endParaRPr/>
          </a:p>
        </p:txBody>
      </p:sp>
      <p:sp>
        <p:nvSpPr>
          <p:cNvPr id="99" name="Google Shape;99;p2"/>
          <p:cNvSpPr txBox="1"/>
          <p:nvPr/>
        </p:nvSpPr>
        <p:spPr>
          <a:xfrm>
            <a:off x="378674" y="5964603"/>
            <a:ext cx="5361000" cy="738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800">
                <a:solidFill>
                  <a:srgbClr val="000000"/>
                </a:solidFill>
                <a:latin typeface="Arial"/>
                <a:ea typeface="Arial"/>
                <a:cs typeface="Arial"/>
                <a:sym typeface="Arial"/>
              </a:rPr>
              <a:t>Im Folgenden wird der </a:t>
            </a:r>
            <a:r>
              <a:rPr i="1" lang="de-DE" sz="800">
                <a:solidFill>
                  <a:srgbClr val="000000"/>
                </a:solidFill>
                <a:latin typeface="Arial"/>
                <a:ea typeface="Arial"/>
                <a:cs typeface="Arial"/>
                <a:sym typeface="Arial"/>
              </a:rPr>
              <a:t>Bildungsplan – Erweiterte Grundsätze elementarer Bildung in Einrichtungen der Kindertagesbetreuung im Land Brandenburg</a:t>
            </a:r>
            <a:r>
              <a:rPr lang="de-DE" sz="800">
                <a:solidFill>
                  <a:srgbClr val="000000"/>
                </a:solidFill>
                <a:latin typeface="Arial"/>
                <a:ea typeface="Arial"/>
                <a:cs typeface="Arial"/>
                <a:sym typeface="Arial"/>
              </a:rPr>
              <a:t> (MBJS, 2024) verkürzt als </a:t>
            </a:r>
            <a:r>
              <a:rPr i="1" lang="de-DE" sz="800">
                <a:solidFill>
                  <a:srgbClr val="000000"/>
                </a:solidFill>
                <a:latin typeface="Arial"/>
                <a:ea typeface="Arial"/>
                <a:cs typeface="Arial"/>
                <a:sym typeface="Arial"/>
              </a:rPr>
              <a:t>Bildungsplan Brandenburg</a:t>
            </a:r>
            <a:r>
              <a:rPr i="1" lang="de-DE" sz="800"/>
              <a:t>, </a:t>
            </a:r>
            <a:r>
              <a:rPr i="1" lang="de-DE" sz="800">
                <a:solidFill>
                  <a:srgbClr val="000000"/>
                </a:solidFill>
                <a:latin typeface="Arial"/>
                <a:ea typeface="Arial"/>
                <a:cs typeface="Arial"/>
                <a:sym typeface="Arial"/>
              </a:rPr>
              <a:t>2024</a:t>
            </a:r>
            <a:r>
              <a:rPr lang="de-DE" sz="800">
                <a:solidFill>
                  <a:srgbClr val="000000"/>
                </a:solidFill>
                <a:latin typeface="Arial"/>
                <a:ea typeface="Arial"/>
                <a:cs typeface="Arial"/>
                <a:sym typeface="Arial"/>
              </a:rPr>
              <a:t> bezeichnet.</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pic>
        <p:nvPicPr>
          <p:cNvPr id="100" name="Google Shape;100;p2" title="85_BLDG-PLN_HS_DSCF5645.jpg"/>
          <p:cNvPicPr preferRelativeResize="0"/>
          <p:nvPr/>
        </p:nvPicPr>
        <p:blipFill rotWithShape="1">
          <a:blip r:embed="rId3">
            <a:alphaModFix/>
          </a:blip>
          <a:srcRect b="4577" l="0" r="9764" t="1057"/>
          <a:stretch/>
        </p:blipFill>
        <p:spPr>
          <a:xfrm>
            <a:off x="5589175" y="722050"/>
            <a:ext cx="6178524" cy="4845727"/>
          </a:xfrm>
          <a:prstGeom prst="rect">
            <a:avLst/>
          </a:prstGeom>
          <a:noFill/>
          <a:ln cap="flat" cmpd="sng" w="9525">
            <a:solidFill>
              <a:schemeClr val="lt1"/>
            </a:solidFill>
            <a:prstDash val="solid"/>
            <a:round/>
            <a:headEnd len="sm" w="sm" type="none"/>
            <a:tailEnd len="sm" w="sm" type="none"/>
          </a:ln>
        </p:spPr>
      </p:pic>
      <p:sp>
        <p:nvSpPr>
          <p:cNvPr id="101" name="Google Shape;101;p2"/>
          <p:cNvSpPr txBox="1"/>
          <p:nvPr/>
        </p:nvSpPr>
        <p:spPr>
          <a:xfrm>
            <a:off x="5485600" y="5656800"/>
            <a:ext cx="60549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de-DE" sz="800">
                <a:solidFill>
                  <a:schemeClr val="dk1"/>
                </a:solidFill>
              </a:rPr>
              <a:t>Sebastian Treytnar / wamiki-Archiv</a:t>
            </a:r>
            <a:endParaRPr sz="80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3"/>
          <p:cNvSpPr txBox="1"/>
          <p:nvPr>
            <p:ph type="title"/>
          </p:nvPr>
        </p:nvSpPr>
        <p:spPr>
          <a:xfrm>
            <a:off x="5223148" y="624193"/>
            <a:ext cx="6197393" cy="477929"/>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3200"/>
              <a:buFont typeface="Play"/>
              <a:buNone/>
            </a:pPr>
            <a:r>
              <a:rPr b="1" lang="de-DE"/>
              <a:t>DER </a:t>
            </a:r>
            <a:r>
              <a:rPr b="1" lang="de-DE">
                <a:solidFill>
                  <a:schemeClr val="lt1"/>
                </a:solidFill>
              </a:rPr>
              <a:t>RECHTLICHE</a:t>
            </a:r>
            <a:r>
              <a:rPr b="1" lang="de-DE"/>
              <a:t> RAHMEN</a:t>
            </a:r>
            <a:endParaRPr/>
          </a:p>
        </p:txBody>
      </p:sp>
      <p:sp>
        <p:nvSpPr>
          <p:cNvPr id="107" name="Google Shape;107;p3"/>
          <p:cNvSpPr txBox="1"/>
          <p:nvPr>
            <p:ph idx="1" type="body"/>
          </p:nvPr>
        </p:nvSpPr>
        <p:spPr>
          <a:xfrm>
            <a:off x="5241846" y="1147720"/>
            <a:ext cx="5310543" cy="32052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000000"/>
              </a:buClr>
              <a:buSzPts val="800"/>
              <a:buNone/>
            </a:pPr>
            <a:r>
              <a:rPr lang="de-DE" sz="800">
                <a:solidFill>
                  <a:srgbClr val="000000"/>
                </a:solidFill>
              </a:rPr>
              <a:t>(BGB; National Coalition Deutschland, 2025)</a:t>
            </a:r>
            <a:endParaRPr sz="800">
              <a:solidFill>
                <a:srgbClr val="000000"/>
              </a:solidFill>
            </a:endParaRPr>
          </a:p>
        </p:txBody>
      </p:sp>
      <p:sp>
        <p:nvSpPr>
          <p:cNvPr id="108" name="Google Shape;108;p3"/>
          <p:cNvSpPr txBox="1"/>
          <p:nvPr/>
        </p:nvSpPr>
        <p:spPr>
          <a:xfrm>
            <a:off x="369342" y="6354853"/>
            <a:ext cx="4482489" cy="570734"/>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lang="de-DE" sz="600">
                <a:solidFill>
                  <a:schemeClr val="dk1"/>
                </a:solidFill>
                <a:latin typeface="Arial"/>
                <a:ea typeface="Arial"/>
                <a:cs typeface="Arial"/>
                <a:sym typeface="Arial"/>
              </a:rPr>
              <a:t>(Unicef - Kinderrechte Poster, https://www.unicef.de/informieren/materialien/kinderrechte-poster/214672)</a:t>
            </a:r>
            <a:endParaRPr sz="600">
              <a:solidFill>
                <a:schemeClr val="dk1"/>
              </a:solidFill>
              <a:latin typeface="Arial"/>
              <a:ea typeface="Arial"/>
              <a:cs typeface="Arial"/>
              <a:sym typeface="Arial"/>
            </a:endParaRPr>
          </a:p>
          <a:p>
            <a:pPr indent="0" lvl="0" marL="0" marR="0" rtl="0" algn="l">
              <a:spcBef>
                <a:spcPts val="800"/>
              </a:spcBef>
              <a:spcAft>
                <a:spcPts val="0"/>
              </a:spcAft>
              <a:buNone/>
            </a:pPr>
            <a:r>
              <a:t/>
            </a:r>
            <a:endParaRPr sz="1800">
              <a:solidFill>
                <a:schemeClr val="dk1"/>
              </a:solidFill>
              <a:latin typeface="Arial"/>
              <a:ea typeface="Arial"/>
              <a:cs typeface="Arial"/>
              <a:sym typeface="Arial"/>
            </a:endParaRPr>
          </a:p>
        </p:txBody>
      </p:sp>
      <p:pic>
        <p:nvPicPr>
          <p:cNvPr id="109" name="Google Shape;109;p3"/>
          <p:cNvPicPr preferRelativeResize="0"/>
          <p:nvPr>
            <p:ph idx="2" type="pic"/>
          </p:nvPr>
        </p:nvPicPr>
        <p:blipFill rotWithShape="1">
          <a:blip r:embed="rId3">
            <a:alphaModFix/>
          </a:blip>
          <a:srcRect b="809" l="0" r="0" t="437"/>
          <a:stretch/>
        </p:blipFill>
        <p:spPr>
          <a:xfrm>
            <a:off x="459813" y="485578"/>
            <a:ext cx="4209488" cy="5864772"/>
          </a:xfrm>
          <a:prstGeom prst="rect">
            <a:avLst/>
          </a:prstGeom>
          <a:noFill/>
          <a:ln cap="flat" cmpd="sng" w="12700">
            <a:solidFill>
              <a:srgbClr val="611E82"/>
            </a:solidFill>
            <a:prstDash val="solid"/>
            <a:round/>
            <a:headEnd len="sm" w="sm" type="none"/>
            <a:tailEnd len="sm" w="sm" type="none"/>
          </a:ln>
        </p:spPr>
      </p:pic>
      <p:sp>
        <p:nvSpPr>
          <p:cNvPr id="110" name="Google Shape;110;p3"/>
          <p:cNvSpPr txBox="1"/>
          <p:nvPr/>
        </p:nvSpPr>
        <p:spPr>
          <a:xfrm>
            <a:off x="5350228" y="5457798"/>
            <a:ext cx="5239500" cy="831000"/>
          </a:xfrm>
          <a:prstGeom prst="rect">
            <a:avLst/>
          </a:prstGeom>
          <a:solidFill>
            <a:srgbClr val="DECAED"/>
          </a:solid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000000"/>
              </a:buClr>
              <a:buSzPts val="1400"/>
              <a:buFont typeface="Arial"/>
              <a:buNone/>
            </a:pPr>
            <a:r>
              <a:rPr lang="de-DE" sz="1300">
                <a:solidFill>
                  <a:srgbClr val="000000"/>
                </a:solidFill>
                <a:latin typeface="Arial"/>
                <a:ea typeface="Arial"/>
                <a:cs typeface="Arial"/>
                <a:sym typeface="Arial"/>
              </a:rPr>
              <a:t>Das </a:t>
            </a:r>
            <a:r>
              <a:rPr i="1" lang="de-DE" sz="1300">
                <a:solidFill>
                  <a:srgbClr val="000000"/>
                </a:solidFill>
                <a:latin typeface="Arial"/>
                <a:ea typeface="Arial"/>
                <a:cs typeface="Arial"/>
                <a:sym typeface="Arial"/>
              </a:rPr>
              <a:t>Netzwerk zur Umsetzung der UN-Kinderrechtskonvention e.V. </a:t>
            </a:r>
            <a:br>
              <a:rPr i="1" lang="de-DE" sz="1300">
                <a:solidFill>
                  <a:srgbClr val="000000"/>
                </a:solidFill>
                <a:latin typeface="Arial"/>
                <a:ea typeface="Arial"/>
                <a:cs typeface="Arial"/>
                <a:sym typeface="Arial"/>
              </a:rPr>
            </a:br>
            <a:r>
              <a:rPr lang="de-DE" sz="1300">
                <a:solidFill>
                  <a:srgbClr val="000000"/>
                </a:solidFill>
                <a:latin typeface="Arial"/>
                <a:ea typeface="Arial"/>
                <a:cs typeface="Arial"/>
                <a:sym typeface="Arial"/>
              </a:rPr>
              <a:t>umfasst über 100 Mitglieder und setzt sich für die Umsetzung und Verbreitung aller Kinderrechte ein.</a:t>
            </a:r>
            <a:endParaRPr sz="1300"/>
          </a:p>
          <a:p>
            <a:pPr indent="0" lvl="0" marL="0" marR="0" rtl="0" algn="l">
              <a:spcBef>
                <a:spcPts val="0"/>
              </a:spcBef>
              <a:spcAft>
                <a:spcPts val="0"/>
              </a:spcAft>
              <a:buNone/>
            </a:pPr>
            <a:r>
              <a:rPr lang="de-DE" sz="900">
                <a:solidFill>
                  <a:srgbClr val="000000"/>
                </a:solidFill>
                <a:latin typeface="Arial"/>
                <a:ea typeface="Arial"/>
                <a:cs typeface="Arial"/>
                <a:sym typeface="Arial"/>
              </a:rPr>
              <a:t>(National Coalition Deutschland, 2025)</a:t>
            </a:r>
            <a:endParaRPr sz="1300"/>
          </a:p>
        </p:txBody>
      </p:sp>
      <p:sp>
        <p:nvSpPr>
          <p:cNvPr id="111" name="Google Shape;111;p3"/>
          <p:cNvSpPr txBox="1"/>
          <p:nvPr/>
        </p:nvSpPr>
        <p:spPr>
          <a:xfrm>
            <a:off x="5247241" y="2779102"/>
            <a:ext cx="5342400" cy="2308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800">
                <a:solidFill>
                  <a:srgbClr val="000000"/>
                </a:solidFill>
                <a:latin typeface="Arial"/>
                <a:ea typeface="Arial"/>
                <a:cs typeface="Arial"/>
                <a:sym typeface="Arial"/>
              </a:rPr>
              <a:t>Für Essenssituationen bedeutet das u. a.: </a:t>
            </a:r>
            <a:endParaRPr/>
          </a:p>
          <a:p>
            <a:pPr indent="-285750" lvl="0" marL="285750" marR="0" rtl="0" algn="l">
              <a:lnSpc>
                <a:spcPct val="150000"/>
              </a:lnSpc>
              <a:spcBef>
                <a:spcPts val="0"/>
              </a:spcBef>
              <a:spcAft>
                <a:spcPts val="0"/>
              </a:spcAft>
              <a:buClr>
                <a:srgbClr val="000000"/>
              </a:buClr>
              <a:buSzPts val="1800"/>
              <a:buFont typeface="Arial"/>
              <a:buChar char="•"/>
            </a:pPr>
            <a:r>
              <a:rPr lang="de-DE" sz="1800"/>
              <a:t>K</a:t>
            </a:r>
            <a:r>
              <a:rPr lang="de-DE" sz="1800">
                <a:solidFill>
                  <a:srgbClr val="000000"/>
                </a:solidFill>
                <a:latin typeface="Arial"/>
                <a:ea typeface="Arial"/>
                <a:cs typeface="Arial"/>
                <a:sym typeface="Arial"/>
              </a:rPr>
              <a:t>ein Zwang zum (Auf-)Essen oder Kosten. </a:t>
            </a:r>
            <a:endParaRPr/>
          </a:p>
          <a:p>
            <a:pPr indent="-285750" lvl="0" marL="285750" marR="0" rtl="0" algn="l">
              <a:lnSpc>
                <a:spcPct val="150000"/>
              </a:lnSpc>
              <a:spcBef>
                <a:spcPts val="0"/>
              </a:spcBef>
              <a:spcAft>
                <a:spcPts val="0"/>
              </a:spcAft>
              <a:buClr>
                <a:srgbClr val="000000"/>
              </a:buClr>
              <a:buSzPts val="1800"/>
              <a:buFont typeface="Arial"/>
              <a:buChar char="•"/>
            </a:pPr>
            <a:r>
              <a:rPr lang="de-DE" sz="1800"/>
              <a:t>K</a:t>
            </a:r>
            <a:r>
              <a:rPr lang="de-DE" sz="1800">
                <a:solidFill>
                  <a:srgbClr val="000000"/>
                </a:solidFill>
                <a:latin typeface="Arial"/>
                <a:ea typeface="Arial"/>
                <a:cs typeface="Arial"/>
                <a:sym typeface="Arial"/>
              </a:rPr>
              <a:t>ein Festhalten beim Füttern.</a:t>
            </a:r>
            <a:endParaRPr/>
          </a:p>
          <a:p>
            <a:pPr indent="-285750" lvl="0" marL="285750" marR="0" rtl="0" algn="l">
              <a:lnSpc>
                <a:spcPct val="150000"/>
              </a:lnSpc>
              <a:spcBef>
                <a:spcPts val="0"/>
              </a:spcBef>
              <a:spcAft>
                <a:spcPts val="0"/>
              </a:spcAft>
              <a:buClr>
                <a:srgbClr val="000000"/>
              </a:buClr>
              <a:buSzPts val="1800"/>
              <a:buFont typeface="Arial"/>
              <a:buChar char="•"/>
            </a:pPr>
            <a:r>
              <a:rPr lang="de-DE" sz="1800"/>
              <a:t>K</a:t>
            </a:r>
            <a:r>
              <a:rPr lang="de-DE" sz="1800">
                <a:solidFill>
                  <a:srgbClr val="000000"/>
                </a:solidFill>
                <a:latin typeface="Arial"/>
                <a:ea typeface="Arial"/>
                <a:cs typeface="Arial"/>
                <a:sym typeface="Arial"/>
              </a:rPr>
              <a:t>ein Essensentzug als Strafe. </a:t>
            </a:r>
            <a:endParaRPr/>
          </a:p>
          <a:p>
            <a:pPr indent="-285750" lvl="0" marL="285750" marR="0" rtl="0" algn="l">
              <a:lnSpc>
                <a:spcPct val="150000"/>
              </a:lnSpc>
              <a:spcBef>
                <a:spcPts val="0"/>
              </a:spcBef>
              <a:spcAft>
                <a:spcPts val="0"/>
              </a:spcAft>
              <a:buClr>
                <a:srgbClr val="000000"/>
              </a:buClr>
              <a:buSzPts val="1800"/>
              <a:buFont typeface="Arial"/>
              <a:buChar char="•"/>
            </a:pPr>
            <a:r>
              <a:rPr lang="de-DE" sz="1800"/>
              <a:t>K</a:t>
            </a:r>
            <a:r>
              <a:rPr lang="de-DE" sz="1800">
                <a:solidFill>
                  <a:srgbClr val="000000"/>
                </a:solidFill>
                <a:latin typeface="Arial"/>
                <a:ea typeface="Arial"/>
                <a:cs typeface="Arial"/>
                <a:sym typeface="Arial"/>
              </a:rPr>
              <a:t>ein Bloßstellen, z. B. „Du bist das einzige Kind, das das nicht schafft.“</a:t>
            </a:r>
            <a:endParaRPr/>
          </a:p>
        </p:txBody>
      </p:sp>
      <p:sp>
        <p:nvSpPr>
          <p:cNvPr id="112" name="Google Shape;112;p3"/>
          <p:cNvSpPr txBox="1"/>
          <p:nvPr/>
        </p:nvSpPr>
        <p:spPr>
          <a:xfrm>
            <a:off x="5241846" y="1403947"/>
            <a:ext cx="5456100" cy="1154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1700">
                <a:solidFill>
                  <a:schemeClr val="dk1"/>
                </a:solidFill>
                <a:latin typeface="Arial"/>
                <a:ea typeface="Arial"/>
                <a:cs typeface="Arial"/>
                <a:sym typeface="Arial"/>
              </a:rPr>
              <a:t>Kinder haben ein Recht auf gewaltfreie Erziehung </a:t>
            </a:r>
            <a:br>
              <a:rPr b="1" lang="de-DE" sz="1700">
                <a:solidFill>
                  <a:schemeClr val="dk1"/>
                </a:solidFill>
                <a:latin typeface="Arial"/>
                <a:ea typeface="Arial"/>
                <a:cs typeface="Arial"/>
                <a:sym typeface="Arial"/>
              </a:rPr>
            </a:br>
            <a:r>
              <a:rPr b="1" lang="de-DE" sz="1700">
                <a:solidFill>
                  <a:schemeClr val="dk1"/>
                </a:solidFill>
                <a:latin typeface="Arial"/>
                <a:ea typeface="Arial"/>
                <a:cs typeface="Arial"/>
                <a:sym typeface="Arial"/>
              </a:rPr>
              <a:t>(§ 1631 Abs. 2 BGB), d. h. körperliche Bestrafungen, seelische Verletzungen und andere entwürdigende Maßnahmen sind unzulässig</a:t>
            </a:r>
            <a:r>
              <a:rPr b="1" lang="de-DE" sz="1800">
                <a:solidFill>
                  <a:schemeClr val="dk1"/>
                </a:solidFill>
                <a:latin typeface="Arial"/>
                <a:ea typeface="Arial"/>
                <a:cs typeface="Arial"/>
                <a:sym typeface="Arial"/>
              </a:rPr>
              <a:t>.</a:t>
            </a:r>
            <a:endParaRPr sz="1800">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4"/>
          <p:cNvSpPr txBox="1"/>
          <p:nvPr>
            <p:ph idx="1" type="body"/>
          </p:nvPr>
        </p:nvSpPr>
        <p:spPr>
          <a:xfrm>
            <a:off x="5241846" y="1147720"/>
            <a:ext cx="5310543" cy="32052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000000"/>
              </a:buClr>
              <a:buSzPts val="800"/>
              <a:buNone/>
            </a:pPr>
            <a:r>
              <a:rPr lang="de-DE" sz="800">
                <a:solidFill>
                  <a:srgbClr val="000000"/>
                </a:solidFill>
              </a:rPr>
              <a:t>(Vereinte Nationen, 1989)</a:t>
            </a:r>
            <a:endParaRPr sz="800">
              <a:solidFill>
                <a:srgbClr val="000000"/>
              </a:solidFill>
            </a:endParaRPr>
          </a:p>
        </p:txBody>
      </p:sp>
      <p:sp>
        <p:nvSpPr>
          <p:cNvPr id="118" name="Google Shape;118;p4"/>
          <p:cNvSpPr txBox="1"/>
          <p:nvPr/>
        </p:nvSpPr>
        <p:spPr>
          <a:xfrm>
            <a:off x="369342" y="6362110"/>
            <a:ext cx="4482489" cy="570734"/>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lang="de-DE" sz="600">
                <a:solidFill>
                  <a:schemeClr val="dk1"/>
                </a:solidFill>
                <a:latin typeface="Arial"/>
                <a:ea typeface="Arial"/>
                <a:cs typeface="Arial"/>
                <a:sym typeface="Arial"/>
              </a:rPr>
              <a:t>(Unicef - Kinderrechte Poster, https://www.unicef.de/informieren/materialien/kinderrechte-poster/214672)</a:t>
            </a:r>
            <a:endParaRPr sz="600">
              <a:solidFill>
                <a:schemeClr val="dk1"/>
              </a:solidFill>
              <a:latin typeface="Arial"/>
              <a:ea typeface="Arial"/>
              <a:cs typeface="Arial"/>
              <a:sym typeface="Arial"/>
            </a:endParaRPr>
          </a:p>
          <a:p>
            <a:pPr indent="0" lvl="0" marL="0" marR="0" rtl="0" algn="l">
              <a:spcBef>
                <a:spcPts val="800"/>
              </a:spcBef>
              <a:spcAft>
                <a:spcPts val="0"/>
              </a:spcAft>
              <a:buNone/>
            </a:pPr>
            <a:r>
              <a:t/>
            </a:r>
            <a:endParaRPr sz="1800">
              <a:solidFill>
                <a:schemeClr val="dk1"/>
              </a:solidFill>
              <a:latin typeface="Arial"/>
              <a:ea typeface="Arial"/>
              <a:cs typeface="Arial"/>
              <a:sym typeface="Arial"/>
            </a:endParaRPr>
          </a:p>
        </p:txBody>
      </p:sp>
      <p:pic>
        <p:nvPicPr>
          <p:cNvPr id="119" name="Google Shape;119;p4"/>
          <p:cNvPicPr preferRelativeResize="0"/>
          <p:nvPr>
            <p:ph idx="2" type="pic"/>
          </p:nvPr>
        </p:nvPicPr>
        <p:blipFill rotWithShape="1">
          <a:blip r:embed="rId3">
            <a:alphaModFix/>
          </a:blip>
          <a:srcRect b="809" l="0" r="0" t="437"/>
          <a:stretch/>
        </p:blipFill>
        <p:spPr>
          <a:xfrm>
            <a:off x="459813" y="485578"/>
            <a:ext cx="4209488" cy="5864772"/>
          </a:xfrm>
          <a:prstGeom prst="rect">
            <a:avLst/>
          </a:prstGeom>
          <a:noFill/>
          <a:ln cap="flat" cmpd="sng" w="12700">
            <a:solidFill>
              <a:srgbClr val="611E82"/>
            </a:solidFill>
            <a:prstDash val="solid"/>
            <a:round/>
            <a:headEnd len="sm" w="sm" type="none"/>
            <a:tailEnd len="sm" w="sm" type="none"/>
          </a:ln>
        </p:spPr>
      </p:pic>
      <p:sp>
        <p:nvSpPr>
          <p:cNvPr id="120" name="Google Shape;120;p4"/>
          <p:cNvSpPr txBox="1"/>
          <p:nvPr/>
        </p:nvSpPr>
        <p:spPr>
          <a:xfrm>
            <a:off x="5241845" y="1502875"/>
            <a:ext cx="6399900" cy="48687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chemeClr val="dk1"/>
              </a:buClr>
              <a:buSzPts val="1450"/>
              <a:buFont typeface="Arial"/>
              <a:buNone/>
            </a:pPr>
            <a:r>
              <a:rPr b="1" lang="de-DE" sz="1450">
                <a:solidFill>
                  <a:schemeClr val="dk1"/>
                </a:solidFill>
                <a:latin typeface="Arial"/>
                <a:ea typeface="Arial"/>
                <a:cs typeface="Arial"/>
                <a:sym typeface="Arial"/>
              </a:rPr>
              <a:t>Artikel 2 UN-KRK – Diskriminierungsverbot</a:t>
            </a:r>
            <a:endParaRPr/>
          </a:p>
          <a:p>
            <a:pPr indent="0" lvl="0" marL="0" marR="0" rtl="0" algn="l">
              <a:lnSpc>
                <a:spcPct val="120000"/>
              </a:lnSpc>
              <a:spcBef>
                <a:spcPts val="0"/>
              </a:spcBef>
              <a:spcAft>
                <a:spcPts val="0"/>
              </a:spcAft>
              <a:buNone/>
            </a:pPr>
            <a:r>
              <a:rPr lang="de-DE" sz="1450">
                <a:solidFill>
                  <a:srgbClr val="000000"/>
                </a:solidFill>
                <a:latin typeface="Arial"/>
                <a:ea typeface="Arial"/>
                <a:cs typeface="Arial"/>
                <a:sym typeface="Arial"/>
              </a:rPr>
              <a:t>d. h. keine Benachteiligung aufgrund individueller Besonderheiten wie z. B. Entwicklungsstand, gleichwürdige Behandlung unabhängig von Geschlecht oder Herkunft, Respekt gegenüber kulturell und religiös unterschiedlichen Essenspraktiken und Speisevorschriften.</a:t>
            </a:r>
            <a:br>
              <a:rPr lang="de-DE" sz="1450">
                <a:solidFill>
                  <a:srgbClr val="000000"/>
                </a:solidFill>
                <a:latin typeface="Arial"/>
                <a:ea typeface="Arial"/>
                <a:cs typeface="Arial"/>
                <a:sym typeface="Arial"/>
              </a:rPr>
            </a:br>
            <a:endParaRPr sz="1450">
              <a:solidFill>
                <a:schemeClr val="dk1"/>
              </a:solidFill>
              <a:latin typeface="Arial"/>
              <a:ea typeface="Arial"/>
              <a:cs typeface="Arial"/>
              <a:sym typeface="Arial"/>
            </a:endParaRPr>
          </a:p>
          <a:p>
            <a:pPr indent="0" lvl="0" marL="0" marR="0" rtl="0" algn="l">
              <a:lnSpc>
                <a:spcPct val="120000"/>
              </a:lnSpc>
              <a:spcBef>
                <a:spcPts val="0"/>
              </a:spcBef>
              <a:spcAft>
                <a:spcPts val="0"/>
              </a:spcAft>
              <a:buClr>
                <a:schemeClr val="dk1"/>
              </a:buClr>
              <a:buSzPts val="1450"/>
              <a:buFont typeface="Arial"/>
              <a:buNone/>
            </a:pPr>
            <a:r>
              <a:rPr b="1" lang="de-DE" sz="1450">
                <a:solidFill>
                  <a:schemeClr val="dk1"/>
                </a:solidFill>
                <a:latin typeface="Arial"/>
                <a:ea typeface="Arial"/>
                <a:cs typeface="Arial"/>
                <a:sym typeface="Arial"/>
              </a:rPr>
              <a:t>Artikel 3 UN-KRK – Vorrang des Kindeswohls</a:t>
            </a:r>
            <a:endParaRPr/>
          </a:p>
          <a:p>
            <a:pPr indent="0" lvl="0" marL="0" marR="0" rtl="0" algn="l">
              <a:lnSpc>
                <a:spcPct val="120000"/>
              </a:lnSpc>
              <a:spcBef>
                <a:spcPts val="0"/>
              </a:spcBef>
              <a:spcAft>
                <a:spcPts val="0"/>
              </a:spcAft>
              <a:buNone/>
            </a:pPr>
            <a:r>
              <a:rPr lang="de-DE" sz="1450">
                <a:solidFill>
                  <a:srgbClr val="000000"/>
                </a:solidFill>
                <a:latin typeface="Arial"/>
                <a:ea typeface="Arial"/>
                <a:cs typeface="Arial"/>
                <a:sym typeface="Arial"/>
              </a:rPr>
              <a:t>Abwägung, was für das Kind in der jeweiligen Situation die bestmögliche Handlungsalternative ist </a:t>
            </a:r>
            <a:r>
              <a:rPr lang="de-DE" sz="1450"/>
              <a:t>–</a:t>
            </a:r>
            <a:r>
              <a:rPr lang="de-DE" sz="1450">
                <a:solidFill>
                  <a:srgbClr val="000000"/>
                </a:solidFill>
                <a:latin typeface="Arial"/>
                <a:ea typeface="Arial"/>
                <a:cs typeface="Arial"/>
                <a:sym typeface="Arial"/>
              </a:rPr>
              <a:t> und zwar unter Berücksichtigung der Meinung des Kindes und ohne Gewaltanwendung.</a:t>
            </a:r>
            <a:endParaRPr/>
          </a:p>
          <a:p>
            <a:pPr indent="0" lvl="0" marL="0" marR="0" rtl="0" algn="l">
              <a:lnSpc>
                <a:spcPct val="120000"/>
              </a:lnSpc>
              <a:spcBef>
                <a:spcPts val="0"/>
              </a:spcBef>
              <a:spcAft>
                <a:spcPts val="0"/>
              </a:spcAft>
              <a:buNone/>
            </a:pPr>
            <a:r>
              <a:t/>
            </a:r>
            <a:endParaRPr sz="1450">
              <a:solidFill>
                <a:srgbClr val="000000"/>
              </a:solidFill>
              <a:latin typeface="Arial"/>
              <a:ea typeface="Arial"/>
              <a:cs typeface="Arial"/>
              <a:sym typeface="Arial"/>
            </a:endParaRPr>
          </a:p>
          <a:p>
            <a:pPr indent="0" lvl="0" marL="0" marR="0" rtl="0" algn="l">
              <a:lnSpc>
                <a:spcPct val="120000"/>
              </a:lnSpc>
              <a:spcBef>
                <a:spcPts val="0"/>
              </a:spcBef>
              <a:spcAft>
                <a:spcPts val="0"/>
              </a:spcAft>
              <a:buClr>
                <a:schemeClr val="dk1"/>
              </a:buClr>
              <a:buSzPts val="1450"/>
              <a:buFont typeface="Arial"/>
              <a:buNone/>
            </a:pPr>
            <a:r>
              <a:rPr b="1" lang="de-DE" sz="1450">
                <a:solidFill>
                  <a:schemeClr val="dk1"/>
                </a:solidFill>
                <a:latin typeface="Arial"/>
                <a:ea typeface="Arial"/>
                <a:cs typeface="Arial"/>
                <a:sym typeface="Arial"/>
              </a:rPr>
              <a:t>Artikel 12 UN-KRK – Berücksichtigung des Kindeswillens</a:t>
            </a:r>
            <a:endParaRPr/>
          </a:p>
          <a:p>
            <a:pPr indent="0" lvl="0" marL="0" marR="0" rtl="0" algn="l">
              <a:lnSpc>
                <a:spcPct val="120000"/>
              </a:lnSpc>
              <a:spcBef>
                <a:spcPts val="0"/>
              </a:spcBef>
              <a:spcAft>
                <a:spcPts val="0"/>
              </a:spcAft>
              <a:buClr>
                <a:srgbClr val="000000"/>
              </a:buClr>
              <a:buSzPts val="1450"/>
              <a:buFont typeface="Arial"/>
              <a:buNone/>
            </a:pPr>
            <a:r>
              <a:rPr lang="de-DE" sz="1450">
                <a:solidFill>
                  <a:srgbClr val="000000"/>
                </a:solidFill>
                <a:latin typeface="Arial"/>
                <a:ea typeface="Arial"/>
                <a:cs typeface="Arial"/>
                <a:sym typeface="Arial"/>
              </a:rPr>
              <a:t>d. h., dass Kinder selbst entscheiden, was und wie viel sie essen möchten und bei welchen Handlungen</a:t>
            </a:r>
            <a:r>
              <a:rPr lang="de-DE" sz="1450"/>
              <a:t> </a:t>
            </a:r>
            <a:r>
              <a:rPr lang="de-DE" sz="1450">
                <a:solidFill>
                  <a:srgbClr val="000000"/>
                </a:solidFill>
                <a:latin typeface="Arial"/>
                <a:ea typeface="Arial"/>
                <a:cs typeface="Arial"/>
                <a:sym typeface="Arial"/>
              </a:rPr>
              <a:t>sie Assistenz benötigen, z. B. beim Auftun von Speisen.</a:t>
            </a:r>
            <a:endParaRPr/>
          </a:p>
          <a:p>
            <a:pPr indent="0" lvl="0" marL="0" marR="0" rtl="0" algn="l">
              <a:lnSpc>
                <a:spcPct val="120000"/>
              </a:lnSpc>
              <a:spcBef>
                <a:spcPts val="0"/>
              </a:spcBef>
              <a:spcAft>
                <a:spcPts val="0"/>
              </a:spcAft>
              <a:buClr>
                <a:schemeClr val="dk1"/>
              </a:buClr>
              <a:buSzPts val="1450"/>
              <a:buFont typeface="Arial"/>
              <a:buNone/>
            </a:pPr>
            <a:r>
              <a:t/>
            </a:r>
            <a:endParaRPr sz="1450">
              <a:solidFill>
                <a:schemeClr val="dk1"/>
              </a:solidFill>
              <a:latin typeface="Arial"/>
              <a:ea typeface="Arial"/>
              <a:cs typeface="Arial"/>
              <a:sym typeface="Arial"/>
            </a:endParaRPr>
          </a:p>
          <a:p>
            <a:pPr indent="0" lvl="0" marL="0" marR="0" rtl="0" algn="l">
              <a:lnSpc>
                <a:spcPct val="120000"/>
              </a:lnSpc>
              <a:spcBef>
                <a:spcPts val="0"/>
              </a:spcBef>
              <a:spcAft>
                <a:spcPts val="0"/>
              </a:spcAft>
              <a:buClr>
                <a:schemeClr val="dk1"/>
              </a:buClr>
              <a:buSzPts val="1450"/>
              <a:buFont typeface="Arial"/>
              <a:buNone/>
            </a:pPr>
            <a:r>
              <a:rPr b="1" lang="de-DE" sz="1450">
                <a:solidFill>
                  <a:schemeClr val="dk1"/>
                </a:solidFill>
                <a:latin typeface="Arial"/>
                <a:ea typeface="Arial"/>
                <a:cs typeface="Arial"/>
                <a:sym typeface="Arial"/>
              </a:rPr>
              <a:t>Artikel 29 UN-KRK – Bildungsziele</a:t>
            </a:r>
            <a:endParaRPr/>
          </a:p>
          <a:p>
            <a:pPr indent="0" lvl="0" marL="0" marR="0" rtl="0" algn="l">
              <a:lnSpc>
                <a:spcPct val="120000"/>
              </a:lnSpc>
              <a:spcBef>
                <a:spcPts val="0"/>
              </a:spcBef>
              <a:spcAft>
                <a:spcPts val="0"/>
              </a:spcAft>
              <a:buNone/>
            </a:pPr>
            <a:r>
              <a:rPr lang="de-DE" sz="1450">
                <a:solidFill>
                  <a:srgbClr val="000000"/>
                </a:solidFill>
                <a:latin typeface="Arial"/>
                <a:ea typeface="Arial"/>
                <a:cs typeface="Arial"/>
                <a:sym typeface="Arial"/>
              </a:rPr>
              <a:t>d. h. Essenssituationen sind Bildungs- und Entwicklungsgelegenheiten.</a:t>
            </a:r>
            <a:endParaRPr sz="1450">
              <a:solidFill>
                <a:srgbClr val="000000"/>
              </a:solidFill>
              <a:latin typeface="Arial"/>
              <a:ea typeface="Arial"/>
              <a:cs typeface="Arial"/>
              <a:sym typeface="Arial"/>
            </a:endParaRPr>
          </a:p>
        </p:txBody>
      </p:sp>
      <p:sp>
        <p:nvSpPr>
          <p:cNvPr id="121" name="Google Shape;121;p4"/>
          <p:cNvSpPr txBox="1"/>
          <p:nvPr/>
        </p:nvSpPr>
        <p:spPr>
          <a:xfrm>
            <a:off x="5223148" y="624193"/>
            <a:ext cx="6197393" cy="477929"/>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3200"/>
              <a:buFont typeface="Play"/>
              <a:buNone/>
            </a:pPr>
            <a:r>
              <a:rPr b="1" lang="de-DE" sz="3200">
                <a:solidFill>
                  <a:schemeClr val="dk1"/>
                </a:solidFill>
                <a:latin typeface="Play"/>
                <a:ea typeface="Play"/>
                <a:cs typeface="Play"/>
                <a:sym typeface="Play"/>
              </a:rPr>
              <a:t>DER </a:t>
            </a:r>
            <a:r>
              <a:rPr b="1" lang="de-DE" sz="3200">
                <a:solidFill>
                  <a:schemeClr val="lt1"/>
                </a:solidFill>
                <a:latin typeface="Play"/>
                <a:ea typeface="Play"/>
                <a:cs typeface="Play"/>
                <a:sym typeface="Play"/>
              </a:rPr>
              <a:t>RECHTLICHE</a:t>
            </a:r>
            <a:r>
              <a:rPr b="1" lang="de-DE" sz="3200">
                <a:solidFill>
                  <a:schemeClr val="dk1"/>
                </a:solidFill>
                <a:latin typeface="Play"/>
                <a:ea typeface="Play"/>
                <a:cs typeface="Play"/>
                <a:sym typeface="Play"/>
              </a:rPr>
              <a:t> RAHMEN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5"/>
          <p:cNvSpPr txBox="1"/>
          <p:nvPr>
            <p:ph type="title"/>
          </p:nvPr>
        </p:nvSpPr>
        <p:spPr>
          <a:xfrm>
            <a:off x="737110" y="625447"/>
            <a:ext cx="4749289" cy="1026779"/>
          </a:xfrm>
          <a:prstGeom prst="rect">
            <a:avLst/>
          </a:prstGeom>
          <a:noFill/>
          <a:ln>
            <a:noFill/>
          </a:ln>
        </p:spPr>
        <p:txBody>
          <a:bodyPr anchorCtr="0" anchor="t"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Arial"/>
              <a:buNone/>
            </a:pPr>
            <a:r>
              <a:rPr b="1" lang="de-DE" sz="3200">
                <a:latin typeface="Arial"/>
                <a:ea typeface="Arial"/>
                <a:cs typeface="Arial"/>
                <a:sym typeface="Arial"/>
              </a:rPr>
              <a:t>ESSEN ALS BILDUNGSSITUATION</a:t>
            </a:r>
            <a:endParaRPr b="1"/>
          </a:p>
        </p:txBody>
      </p:sp>
      <p:sp>
        <p:nvSpPr>
          <p:cNvPr id="127" name="Google Shape;127;p5"/>
          <p:cNvSpPr txBox="1"/>
          <p:nvPr>
            <p:ph idx="1" type="body"/>
          </p:nvPr>
        </p:nvSpPr>
        <p:spPr>
          <a:xfrm>
            <a:off x="785457" y="1563883"/>
            <a:ext cx="3583343" cy="48813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000000"/>
              </a:buClr>
              <a:buSzPts val="800"/>
              <a:buNone/>
            </a:pPr>
            <a:r>
              <a:rPr lang="de-DE" sz="800">
                <a:solidFill>
                  <a:srgbClr val="000000"/>
                </a:solidFill>
              </a:rPr>
              <a:t>(Bildungsplan Brandenburg, 2024; Höhn, 2017; Virnkaes &amp; Franz, 2024)</a:t>
            </a:r>
            <a:endParaRPr/>
          </a:p>
        </p:txBody>
      </p:sp>
      <p:sp>
        <p:nvSpPr>
          <p:cNvPr id="128" name="Google Shape;128;p5"/>
          <p:cNvSpPr txBox="1"/>
          <p:nvPr/>
        </p:nvSpPr>
        <p:spPr>
          <a:xfrm>
            <a:off x="5246908" y="6369423"/>
            <a:ext cx="4482489" cy="18466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600">
                <a:solidFill>
                  <a:schemeClr val="dk1"/>
                </a:solidFill>
                <a:latin typeface="Arial"/>
                <a:ea typeface="Arial"/>
                <a:cs typeface="Arial"/>
                <a:sym typeface="Arial"/>
              </a:rPr>
              <a:t>Uli Malende / Brandenburger Bildungsplan, S. 62</a:t>
            </a:r>
            <a:endParaRPr/>
          </a:p>
        </p:txBody>
      </p:sp>
      <p:pic>
        <p:nvPicPr>
          <p:cNvPr id="129" name="Google Shape;129;p5"/>
          <p:cNvPicPr preferRelativeResize="0"/>
          <p:nvPr>
            <p:ph idx="2" type="pic"/>
          </p:nvPr>
        </p:nvPicPr>
        <p:blipFill rotWithShape="1">
          <a:blip r:embed="rId3">
            <a:alphaModFix/>
          </a:blip>
          <a:srcRect b="514" l="12805" r="8121" t="818"/>
          <a:stretch/>
        </p:blipFill>
        <p:spPr>
          <a:xfrm>
            <a:off x="5337518" y="625447"/>
            <a:ext cx="6389711" cy="5743976"/>
          </a:xfrm>
          <a:prstGeom prst="rect">
            <a:avLst/>
          </a:prstGeom>
          <a:blipFill rotWithShape="1">
            <a:blip r:embed="rId4">
              <a:alphaModFix/>
            </a:blip>
            <a:tile algn="tl" flip="none" tx="0" sx="100000" ty="0" sy="100000"/>
          </a:blipFill>
          <a:ln cap="flat" cmpd="sng" w="12700">
            <a:solidFill>
              <a:srgbClr val="611E82"/>
            </a:solidFill>
            <a:prstDash val="solid"/>
            <a:round/>
            <a:headEnd len="sm" w="sm" type="none"/>
            <a:tailEnd len="sm" w="sm" type="none"/>
          </a:ln>
        </p:spPr>
      </p:pic>
      <p:sp>
        <p:nvSpPr>
          <p:cNvPr id="130" name="Google Shape;130;p5"/>
          <p:cNvSpPr txBox="1"/>
          <p:nvPr/>
        </p:nvSpPr>
        <p:spPr>
          <a:xfrm>
            <a:off x="785457" y="3429000"/>
            <a:ext cx="4552200" cy="2247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800">
                <a:solidFill>
                  <a:srgbClr val="000000"/>
                </a:solidFill>
                <a:latin typeface="Arial"/>
                <a:ea typeface="Arial"/>
                <a:cs typeface="Arial"/>
                <a:sym typeface="Arial"/>
              </a:rPr>
              <a:t>Beim Essen lernen Kinder:</a:t>
            </a:r>
            <a:endParaRPr/>
          </a:p>
          <a:p>
            <a:pPr indent="0" lvl="0" marL="0" marR="0" rtl="0" algn="l">
              <a:spcBef>
                <a:spcPts val="0"/>
              </a:spcBef>
              <a:spcAft>
                <a:spcPts val="0"/>
              </a:spcAft>
              <a:buNone/>
            </a:pPr>
            <a:r>
              <a:t/>
            </a:r>
            <a:endParaRPr sz="800">
              <a:solidFill>
                <a:srgbClr val="000000"/>
              </a:solidFill>
              <a:latin typeface="Arial"/>
              <a:ea typeface="Arial"/>
              <a:cs typeface="Arial"/>
              <a:sym typeface="Arial"/>
            </a:endParaRPr>
          </a:p>
          <a:p>
            <a:pPr indent="-285750" lvl="0" marL="285750" marR="0" rtl="0" algn="l">
              <a:spcBef>
                <a:spcPts val="0"/>
              </a:spcBef>
              <a:spcAft>
                <a:spcPts val="0"/>
              </a:spcAft>
              <a:buClr>
                <a:srgbClr val="000000"/>
              </a:buClr>
              <a:buSzPts val="1800"/>
              <a:buFont typeface="Arial"/>
              <a:buChar char="•"/>
            </a:pPr>
            <a:r>
              <a:rPr lang="de-DE" sz="1800">
                <a:solidFill>
                  <a:srgbClr val="000000"/>
                </a:solidFill>
                <a:latin typeface="Arial"/>
                <a:ea typeface="Arial"/>
                <a:cs typeface="Arial"/>
                <a:sym typeface="Arial"/>
              </a:rPr>
              <a:t>ihren Körper wahrzunehmen,</a:t>
            </a:r>
            <a:endParaRPr/>
          </a:p>
          <a:p>
            <a:pPr indent="-234950" lvl="0" marL="285750" marR="0" rtl="0" algn="l">
              <a:spcBef>
                <a:spcPts val="0"/>
              </a:spcBef>
              <a:spcAft>
                <a:spcPts val="0"/>
              </a:spcAft>
              <a:buClr>
                <a:schemeClr val="dk1"/>
              </a:buClr>
              <a:buSzPts val="800"/>
              <a:buFont typeface="Arial"/>
              <a:buNone/>
            </a:pPr>
            <a:r>
              <a:t/>
            </a:r>
            <a:endParaRPr sz="800">
              <a:solidFill>
                <a:srgbClr val="000000"/>
              </a:solidFill>
              <a:latin typeface="Arial"/>
              <a:ea typeface="Arial"/>
              <a:cs typeface="Arial"/>
              <a:sym typeface="Arial"/>
            </a:endParaRPr>
          </a:p>
          <a:p>
            <a:pPr indent="-285750" lvl="0" marL="285750" marR="0" rtl="0" algn="l">
              <a:spcBef>
                <a:spcPts val="0"/>
              </a:spcBef>
              <a:spcAft>
                <a:spcPts val="0"/>
              </a:spcAft>
              <a:buClr>
                <a:srgbClr val="000000"/>
              </a:buClr>
              <a:buSzPts val="1800"/>
              <a:buFont typeface="Arial"/>
              <a:buChar char="•"/>
            </a:pPr>
            <a:r>
              <a:rPr lang="de-DE" sz="1800">
                <a:solidFill>
                  <a:srgbClr val="000000"/>
                </a:solidFill>
                <a:latin typeface="Arial"/>
                <a:ea typeface="Arial"/>
                <a:cs typeface="Arial"/>
                <a:sym typeface="Arial"/>
              </a:rPr>
              <a:t>Bedürfnisse zu verstehen,</a:t>
            </a:r>
            <a:endParaRPr/>
          </a:p>
          <a:p>
            <a:pPr indent="-234950" lvl="0" marL="285750" marR="0" rtl="0" algn="l">
              <a:spcBef>
                <a:spcPts val="0"/>
              </a:spcBef>
              <a:spcAft>
                <a:spcPts val="0"/>
              </a:spcAft>
              <a:buClr>
                <a:schemeClr val="dk1"/>
              </a:buClr>
              <a:buSzPts val="800"/>
              <a:buFont typeface="Arial"/>
              <a:buNone/>
            </a:pPr>
            <a:r>
              <a:t/>
            </a:r>
            <a:endParaRPr sz="800">
              <a:solidFill>
                <a:srgbClr val="000000"/>
              </a:solidFill>
              <a:latin typeface="Arial"/>
              <a:ea typeface="Arial"/>
              <a:cs typeface="Arial"/>
              <a:sym typeface="Arial"/>
            </a:endParaRPr>
          </a:p>
          <a:p>
            <a:pPr indent="-285750" lvl="0" marL="285750" marR="0" rtl="0" algn="l">
              <a:spcBef>
                <a:spcPts val="0"/>
              </a:spcBef>
              <a:spcAft>
                <a:spcPts val="0"/>
              </a:spcAft>
              <a:buClr>
                <a:srgbClr val="000000"/>
              </a:buClr>
              <a:buSzPts val="1800"/>
              <a:buFont typeface="Arial"/>
              <a:buChar char="•"/>
            </a:pPr>
            <a:r>
              <a:rPr lang="de-DE" sz="1800">
                <a:solidFill>
                  <a:srgbClr val="000000"/>
                </a:solidFill>
                <a:latin typeface="Arial"/>
                <a:ea typeface="Arial"/>
                <a:cs typeface="Arial"/>
                <a:sym typeface="Arial"/>
              </a:rPr>
              <a:t>Vorlieben zu entwickeln,</a:t>
            </a:r>
            <a:endParaRPr/>
          </a:p>
          <a:p>
            <a:pPr indent="-234950" lvl="0" marL="285750" marR="0" rtl="0" algn="l">
              <a:spcBef>
                <a:spcPts val="0"/>
              </a:spcBef>
              <a:spcAft>
                <a:spcPts val="0"/>
              </a:spcAft>
              <a:buClr>
                <a:schemeClr val="dk1"/>
              </a:buClr>
              <a:buSzPts val="800"/>
              <a:buFont typeface="Arial"/>
              <a:buNone/>
            </a:pPr>
            <a:r>
              <a:t/>
            </a:r>
            <a:endParaRPr sz="800">
              <a:solidFill>
                <a:srgbClr val="000000"/>
              </a:solidFill>
              <a:latin typeface="Arial"/>
              <a:ea typeface="Arial"/>
              <a:cs typeface="Arial"/>
              <a:sym typeface="Arial"/>
            </a:endParaRPr>
          </a:p>
          <a:p>
            <a:pPr indent="-285750" lvl="0" marL="285750" marR="0" rtl="0" algn="l">
              <a:spcBef>
                <a:spcPts val="0"/>
              </a:spcBef>
              <a:spcAft>
                <a:spcPts val="0"/>
              </a:spcAft>
              <a:buClr>
                <a:srgbClr val="000000"/>
              </a:buClr>
              <a:buSzPts val="1800"/>
              <a:buFont typeface="Arial"/>
              <a:buChar char="•"/>
            </a:pPr>
            <a:r>
              <a:rPr lang="de-DE" sz="1800">
                <a:solidFill>
                  <a:srgbClr val="000000"/>
                </a:solidFill>
                <a:latin typeface="Arial"/>
                <a:ea typeface="Arial"/>
                <a:cs typeface="Arial"/>
                <a:sym typeface="Arial"/>
              </a:rPr>
              <a:t>Entscheidungen zu treffen.</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31" name="Google Shape;131;p5"/>
          <p:cNvSpPr txBox="1"/>
          <p:nvPr/>
        </p:nvSpPr>
        <p:spPr>
          <a:xfrm>
            <a:off x="785457" y="1986615"/>
            <a:ext cx="3837343" cy="1107996"/>
          </a:xfrm>
          <a:prstGeom prst="rect">
            <a:avLst/>
          </a:prstGeom>
          <a:solidFill>
            <a:srgbClr val="DECAED"/>
          </a:solid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000000"/>
              </a:buClr>
              <a:buSzPts val="1400"/>
              <a:buFont typeface="Arial"/>
              <a:buNone/>
            </a:pPr>
            <a:r>
              <a:rPr i="1" lang="de-DE" sz="1400">
                <a:solidFill>
                  <a:srgbClr val="000000"/>
                </a:solidFill>
                <a:latin typeface="Arial"/>
                <a:ea typeface="Arial"/>
                <a:cs typeface="Arial"/>
                <a:sym typeface="Arial"/>
              </a:rPr>
              <a:t>„Ziel in Essenssituationen in der Kindertagesbetreuung ist, dass die Kinder ihre körperlichen Signale für Hunger und Satt sein spüren, Bedürfnisse erfüllen können, [...].“ </a:t>
            </a:r>
            <a:r>
              <a:rPr lang="de-DE" sz="1000">
                <a:solidFill>
                  <a:srgbClr val="000000"/>
                </a:solidFill>
                <a:latin typeface="Arial"/>
                <a:ea typeface="Arial"/>
                <a:cs typeface="Arial"/>
                <a:sym typeface="Arial"/>
              </a:rPr>
              <a:t>(Bildungsplan Brandenburg, 2024, S. 63)</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6"/>
          <p:cNvSpPr txBox="1"/>
          <p:nvPr>
            <p:ph type="title"/>
          </p:nvPr>
        </p:nvSpPr>
        <p:spPr>
          <a:xfrm>
            <a:off x="5223148" y="624193"/>
            <a:ext cx="6197393" cy="1600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Arial"/>
              <a:buNone/>
            </a:pPr>
            <a:r>
              <a:rPr b="1" lang="de-DE" sz="3200">
                <a:latin typeface="Arial"/>
                <a:ea typeface="Arial"/>
                <a:cs typeface="Arial"/>
                <a:sym typeface="Arial"/>
              </a:rPr>
              <a:t>ESSENSSITUATIONEN SELBSTBESTIMMT GESTALTEN</a:t>
            </a:r>
            <a:endParaRPr b="1" sz="3200"/>
          </a:p>
        </p:txBody>
      </p:sp>
      <p:sp>
        <p:nvSpPr>
          <p:cNvPr id="137" name="Google Shape;137;p6"/>
          <p:cNvSpPr txBox="1"/>
          <p:nvPr>
            <p:ph idx="1" type="body"/>
          </p:nvPr>
        </p:nvSpPr>
        <p:spPr>
          <a:xfrm>
            <a:off x="5241844" y="1997940"/>
            <a:ext cx="5834831" cy="28256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000000"/>
              </a:buClr>
              <a:buSzPts val="800"/>
              <a:buNone/>
            </a:pPr>
            <a:r>
              <a:rPr lang="de-DE" sz="800">
                <a:solidFill>
                  <a:srgbClr val="000000"/>
                </a:solidFill>
              </a:rPr>
              <a:t>(Bildungsplan Brandenburg, 2024; Gutknecht &amp; Höhn, 2017; Hildebrandt, Wiemann &amp; Macha, 2022; Virnkaes &amp; Franz, 2024)</a:t>
            </a:r>
            <a:endParaRPr/>
          </a:p>
        </p:txBody>
      </p:sp>
      <p:sp>
        <p:nvSpPr>
          <p:cNvPr id="138" name="Google Shape;138;p6"/>
          <p:cNvSpPr txBox="1"/>
          <p:nvPr/>
        </p:nvSpPr>
        <p:spPr>
          <a:xfrm>
            <a:off x="499250" y="6165550"/>
            <a:ext cx="4530300" cy="184800"/>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lang="de-DE" sz="600">
                <a:solidFill>
                  <a:schemeClr val="dk1"/>
                </a:solidFill>
              </a:rPr>
              <a:t>Sebastian Treytnar / wamiki-Archiv</a:t>
            </a:r>
            <a:endParaRPr sz="600">
              <a:solidFill>
                <a:schemeClr val="dk1"/>
              </a:solidFill>
              <a:latin typeface="Arial"/>
              <a:ea typeface="Arial"/>
              <a:cs typeface="Arial"/>
              <a:sym typeface="Arial"/>
            </a:endParaRPr>
          </a:p>
        </p:txBody>
      </p:sp>
      <p:sp>
        <p:nvSpPr>
          <p:cNvPr id="139" name="Google Shape;139;p6"/>
          <p:cNvSpPr txBox="1"/>
          <p:nvPr/>
        </p:nvSpPr>
        <p:spPr>
          <a:xfrm>
            <a:off x="5296644" y="3201746"/>
            <a:ext cx="6260700" cy="24426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1250"/>
              </a:lnSpc>
              <a:spcBef>
                <a:spcPts val="0"/>
              </a:spcBef>
              <a:spcAft>
                <a:spcPts val="0"/>
              </a:spcAft>
              <a:buClr>
                <a:srgbClr val="000000"/>
              </a:buClr>
              <a:buSzPts val="1600"/>
              <a:buFont typeface="Arial"/>
              <a:buChar char="•"/>
            </a:pPr>
            <a:r>
              <a:rPr lang="de-DE" sz="1600"/>
              <a:t>L</a:t>
            </a:r>
            <a:r>
              <a:rPr lang="de-DE" sz="1500">
                <a:solidFill>
                  <a:srgbClr val="000000"/>
                </a:solidFill>
                <a:latin typeface="Arial"/>
                <a:ea typeface="Arial"/>
                <a:cs typeface="Arial"/>
                <a:sym typeface="Arial"/>
              </a:rPr>
              <a:t>asst Kinder wählen, was sie essen möchten.</a:t>
            </a:r>
            <a:endParaRPr sz="1300"/>
          </a:p>
          <a:p>
            <a:pPr indent="0" lvl="0" marL="0" marR="0" rtl="0" algn="l">
              <a:lnSpc>
                <a:spcPct val="101250"/>
              </a:lnSpc>
              <a:spcBef>
                <a:spcPts val="0"/>
              </a:spcBef>
              <a:spcAft>
                <a:spcPts val="0"/>
              </a:spcAft>
              <a:buNone/>
            </a:pPr>
            <a:r>
              <a:t/>
            </a:r>
            <a:endParaRPr sz="1500">
              <a:solidFill>
                <a:srgbClr val="000000"/>
              </a:solidFill>
              <a:latin typeface="Arial"/>
              <a:ea typeface="Arial"/>
              <a:cs typeface="Arial"/>
              <a:sym typeface="Arial"/>
            </a:endParaRPr>
          </a:p>
          <a:p>
            <a:pPr indent="-279400" lvl="0" marL="285750" marR="0" rtl="0" algn="l">
              <a:lnSpc>
                <a:spcPct val="101250"/>
              </a:lnSpc>
              <a:spcBef>
                <a:spcPts val="0"/>
              </a:spcBef>
              <a:spcAft>
                <a:spcPts val="0"/>
              </a:spcAft>
              <a:buClr>
                <a:srgbClr val="000000"/>
              </a:buClr>
              <a:buSzPts val="1500"/>
              <a:buFont typeface="Arial"/>
              <a:buChar char="•"/>
            </a:pPr>
            <a:r>
              <a:rPr lang="de-DE" sz="1500"/>
              <a:t>R</a:t>
            </a:r>
            <a:r>
              <a:rPr lang="de-DE" sz="1500">
                <a:solidFill>
                  <a:srgbClr val="000000"/>
                </a:solidFill>
                <a:latin typeface="Arial"/>
                <a:ea typeface="Arial"/>
                <a:cs typeface="Arial"/>
                <a:sym typeface="Arial"/>
              </a:rPr>
              <a:t>espektiert, wie viel Kinder essen möchten.</a:t>
            </a:r>
            <a:endParaRPr sz="1300"/>
          </a:p>
          <a:p>
            <a:pPr indent="-184150" lvl="0" marL="285750" marR="0" rtl="0" algn="l">
              <a:lnSpc>
                <a:spcPct val="101250"/>
              </a:lnSpc>
              <a:spcBef>
                <a:spcPts val="0"/>
              </a:spcBef>
              <a:spcAft>
                <a:spcPts val="0"/>
              </a:spcAft>
              <a:buClr>
                <a:schemeClr val="dk1"/>
              </a:buClr>
              <a:buSzPts val="1600"/>
              <a:buFont typeface="Arial"/>
              <a:buNone/>
            </a:pPr>
            <a:r>
              <a:t/>
            </a:r>
            <a:endParaRPr sz="1500">
              <a:solidFill>
                <a:srgbClr val="000000"/>
              </a:solidFill>
              <a:latin typeface="Arial"/>
              <a:ea typeface="Arial"/>
              <a:cs typeface="Arial"/>
              <a:sym typeface="Arial"/>
            </a:endParaRPr>
          </a:p>
          <a:p>
            <a:pPr indent="-279400" lvl="0" marL="285750" marR="0" rtl="0" algn="l">
              <a:lnSpc>
                <a:spcPct val="101250"/>
              </a:lnSpc>
              <a:spcBef>
                <a:spcPts val="0"/>
              </a:spcBef>
              <a:spcAft>
                <a:spcPts val="0"/>
              </a:spcAft>
              <a:buClr>
                <a:srgbClr val="000000"/>
              </a:buClr>
              <a:buSzPts val="1500"/>
              <a:buFont typeface="Arial"/>
              <a:buChar char="•"/>
            </a:pPr>
            <a:r>
              <a:rPr lang="de-DE" sz="1500">
                <a:solidFill>
                  <a:srgbClr val="000000"/>
                </a:solidFill>
                <a:latin typeface="Arial"/>
                <a:ea typeface="Arial"/>
                <a:cs typeface="Arial"/>
                <a:sym typeface="Arial"/>
              </a:rPr>
              <a:t>Beobachtet und spiegelt Hunger- und Sättigungssignale der Kinder.</a:t>
            </a:r>
            <a:endParaRPr sz="1300"/>
          </a:p>
          <a:p>
            <a:pPr indent="-184150" lvl="0" marL="285750" marR="0" rtl="0" algn="l">
              <a:lnSpc>
                <a:spcPct val="101250"/>
              </a:lnSpc>
              <a:spcBef>
                <a:spcPts val="0"/>
              </a:spcBef>
              <a:spcAft>
                <a:spcPts val="0"/>
              </a:spcAft>
              <a:buClr>
                <a:schemeClr val="dk1"/>
              </a:buClr>
              <a:buSzPts val="1600"/>
              <a:buFont typeface="Arial"/>
              <a:buNone/>
            </a:pPr>
            <a:r>
              <a:t/>
            </a:r>
            <a:endParaRPr sz="1500">
              <a:solidFill>
                <a:srgbClr val="000000"/>
              </a:solidFill>
              <a:latin typeface="Arial"/>
              <a:ea typeface="Arial"/>
              <a:cs typeface="Arial"/>
              <a:sym typeface="Arial"/>
            </a:endParaRPr>
          </a:p>
          <a:p>
            <a:pPr indent="-279400" lvl="0" marL="285750" marR="0" rtl="0" algn="l">
              <a:lnSpc>
                <a:spcPct val="101250"/>
              </a:lnSpc>
              <a:spcBef>
                <a:spcPts val="0"/>
              </a:spcBef>
              <a:spcAft>
                <a:spcPts val="0"/>
              </a:spcAft>
              <a:buClr>
                <a:srgbClr val="000000"/>
              </a:buClr>
              <a:buSzPts val="1500"/>
              <a:buFont typeface="Arial"/>
              <a:buChar char="•"/>
            </a:pPr>
            <a:r>
              <a:rPr lang="de-DE" sz="1500"/>
              <a:t>E</a:t>
            </a:r>
            <a:r>
              <a:rPr lang="de-DE" sz="1500">
                <a:solidFill>
                  <a:srgbClr val="000000"/>
                </a:solidFill>
                <a:latin typeface="Arial"/>
                <a:ea typeface="Arial"/>
                <a:cs typeface="Arial"/>
                <a:sym typeface="Arial"/>
              </a:rPr>
              <a:t>rmöglicht den Kindern, im eigenen Tempo zu essen.</a:t>
            </a:r>
            <a:br>
              <a:rPr lang="de-DE" sz="1500">
                <a:solidFill>
                  <a:srgbClr val="000000"/>
                </a:solidFill>
                <a:latin typeface="Arial"/>
                <a:ea typeface="Arial"/>
                <a:cs typeface="Arial"/>
                <a:sym typeface="Arial"/>
              </a:rPr>
            </a:br>
            <a:endParaRPr sz="1500">
              <a:solidFill>
                <a:srgbClr val="000000"/>
              </a:solidFill>
              <a:latin typeface="Arial"/>
              <a:ea typeface="Arial"/>
              <a:cs typeface="Arial"/>
              <a:sym typeface="Arial"/>
            </a:endParaRPr>
          </a:p>
          <a:p>
            <a:pPr indent="-279400" lvl="0" marL="285750" marR="0" rtl="0" algn="l">
              <a:lnSpc>
                <a:spcPct val="101250"/>
              </a:lnSpc>
              <a:spcBef>
                <a:spcPts val="0"/>
              </a:spcBef>
              <a:spcAft>
                <a:spcPts val="0"/>
              </a:spcAft>
              <a:buClr>
                <a:srgbClr val="000000"/>
              </a:buClr>
              <a:buSzPts val="1500"/>
              <a:buFont typeface="Arial"/>
              <a:buChar char="•"/>
            </a:pPr>
            <a:r>
              <a:rPr lang="de-DE" sz="1500"/>
              <a:t>U</a:t>
            </a:r>
            <a:r>
              <a:rPr lang="de-DE" sz="1500">
                <a:solidFill>
                  <a:srgbClr val="000000"/>
                </a:solidFill>
                <a:latin typeface="Arial"/>
                <a:ea typeface="Arial"/>
                <a:cs typeface="Arial"/>
                <a:sym typeface="Arial"/>
              </a:rPr>
              <a:t>nterstützt die Selbstständigkeit der Kinder beim Auftun von Speisen und beim Eingießen von Getränken.</a:t>
            </a:r>
            <a:endParaRPr sz="1300"/>
          </a:p>
        </p:txBody>
      </p:sp>
      <p:sp>
        <p:nvSpPr>
          <p:cNvPr id="140" name="Google Shape;140;p6"/>
          <p:cNvSpPr txBox="1"/>
          <p:nvPr/>
        </p:nvSpPr>
        <p:spPr>
          <a:xfrm>
            <a:off x="5358448" y="2366822"/>
            <a:ext cx="4998402" cy="692497"/>
          </a:xfrm>
          <a:prstGeom prst="rect">
            <a:avLst/>
          </a:prstGeom>
          <a:solidFill>
            <a:srgbClr val="DECAE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de-DE" sz="1400">
                <a:solidFill>
                  <a:srgbClr val="000000"/>
                </a:solidFill>
                <a:latin typeface="Arial"/>
                <a:ea typeface="Arial"/>
                <a:cs typeface="Arial"/>
                <a:sym typeface="Arial"/>
              </a:rPr>
              <a:t>„Ziel in Essenssituationen in der Kindertagesbetreuung ist, dass die Kinder [...] die Situationen selbstbestimmt gestalten.“ </a:t>
            </a:r>
            <a:r>
              <a:rPr lang="de-DE" sz="1100">
                <a:solidFill>
                  <a:srgbClr val="000000"/>
                </a:solidFill>
                <a:latin typeface="Arial"/>
                <a:ea typeface="Arial"/>
                <a:cs typeface="Arial"/>
                <a:sym typeface="Arial"/>
              </a:rPr>
              <a:t>(Bildungsplan Brandenburg, 2024, S. 63)</a:t>
            </a:r>
            <a:endParaRPr/>
          </a:p>
        </p:txBody>
      </p:sp>
      <p:sp>
        <p:nvSpPr>
          <p:cNvPr id="141" name="Google Shape;141;p6"/>
          <p:cNvSpPr txBox="1"/>
          <p:nvPr/>
        </p:nvSpPr>
        <p:spPr>
          <a:xfrm>
            <a:off x="5358448" y="5704019"/>
            <a:ext cx="5601625" cy="646331"/>
          </a:xfrm>
          <a:prstGeom prst="rect">
            <a:avLst/>
          </a:prstGeom>
          <a:noFill/>
          <a:ln cap="flat" cmpd="sng" w="12700">
            <a:solidFill>
              <a:srgbClr val="611E8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1800">
                <a:solidFill>
                  <a:schemeClr val="dk1"/>
                </a:solidFill>
                <a:latin typeface="Arial"/>
                <a:ea typeface="Arial"/>
                <a:cs typeface="Arial"/>
                <a:sym typeface="Arial"/>
              </a:rPr>
              <a:t>Kindern Autonomie zu ermöglichen, ist besonders in Essenssituationen bedeutsam.</a:t>
            </a:r>
            <a:endParaRPr/>
          </a:p>
        </p:txBody>
      </p:sp>
      <p:pic>
        <p:nvPicPr>
          <p:cNvPr id="142" name="Google Shape;142;p6" title="168_BLDG-PLN_HS_DSCF5908.jpg"/>
          <p:cNvPicPr preferRelativeResize="0"/>
          <p:nvPr/>
        </p:nvPicPr>
        <p:blipFill rotWithShape="1">
          <a:blip r:embed="rId3">
            <a:alphaModFix/>
          </a:blip>
          <a:srcRect b="596" l="19565" r="21822" t="0"/>
          <a:stretch/>
        </p:blipFill>
        <p:spPr>
          <a:xfrm>
            <a:off x="553100" y="473724"/>
            <a:ext cx="4422600" cy="5625224"/>
          </a:xfrm>
          <a:prstGeom prst="rect">
            <a:avLst/>
          </a:prstGeom>
          <a:noFill/>
          <a:ln cap="flat" cmpd="sng" w="9525">
            <a:solidFill>
              <a:schemeClr val="lt1"/>
            </a:solidFill>
            <a:prstDash val="solid"/>
            <a:round/>
            <a:headEnd len="sm" w="sm" type="none"/>
            <a:tailEnd len="sm" w="sm" type="none"/>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7"/>
          <p:cNvSpPr txBox="1"/>
          <p:nvPr>
            <p:ph idx="1" type="body"/>
          </p:nvPr>
        </p:nvSpPr>
        <p:spPr>
          <a:xfrm>
            <a:off x="858703" y="1835151"/>
            <a:ext cx="3809111" cy="30936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000000"/>
              </a:buClr>
              <a:buSzPts val="800"/>
              <a:buNone/>
            </a:pPr>
            <a:r>
              <a:rPr lang="de-DE" sz="800">
                <a:solidFill>
                  <a:srgbClr val="000000"/>
                </a:solidFill>
              </a:rPr>
              <a:t>(Pergande &amp; Hildebrandt, 2025)</a:t>
            </a:r>
            <a:endParaRPr/>
          </a:p>
        </p:txBody>
      </p:sp>
      <p:sp>
        <p:nvSpPr>
          <p:cNvPr id="148" name="Google Shape;148;p7"/>
          <p:cNvSpPr txBox="1"/>
          <p:nvPr/>
        </p:nvSpPr>
        <p:spPr>
          <a:xfrm>
            <a:off x="7499011" y="6367169"/>
            <a:ext cx="4482489" cy="18466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600">
                <a:solidFill>
                  <a:schemeClr val="dk1"/>
                </a:solidFill>
                <a:latin typeface="Arial"/>
                <a:ea typeface="Arial"/>
                <a:cs typeface="Arial"/>
                <a:sym typeface="Arial"/>
              </a:rPr>
              <a:t>Kiril Krsteski/unsplash</a:t>
            </a:r>
            <a:endParaRPr sz="600">
              <a:solidFill>
                <a:schemeClr val="dk1"/>
              </a:solidFill>
              <a:latin typeface="Arial"/>
              <a:ea typeface="Arial"/>
              <a:cs typeface="Arial"/>
              <a:sym typeface="Arial"/>
            </a:endParaRPr>
          </a:p>
        </p:txBody>
      </p:sp>
      <p:pic>
        <p:nvPicPr>
          <p:cNvPr id="149" name="Google Shape;149;p7"/>
          <p:cNvPicPr preferRelativeResize="0"/>
          <p:nvPr>
            <p:ph idx="2" type="pic"/>
          </p:nvPr>
        </p:nvPicPr>
        <p:blipFill rotWithShape="1">
          <a:blip r:embed="rId3">
            <a:alphaModFix/>
          </a:blip>
          <a:srcRect b="7558" l="4338" r="6751" t="2599"/>
          <a:stretch/>
        </p:blipFill>
        <p:spPr>
          <a:xfrm>
            <a:off x="7583823" y="766901"/>
            <a:ext cx="4117980" cy="5600268"/>
          </a:xfrm>
          <a:prstGeom prst="rect">
            <a:avLst/>
          </a:prstGeom>
          <a:noFill/>
          <a:ln cap="flat" cmpd="sng" w="12700">
            <a:solidFill>
              <a:srgbClr val="611E82"/>
            </a:solidFill>
            <a:prstDash val="solid"/>
            <a:round/>
            <a:headEnd len="sm" w="sm" type="none"/>
            <a:tailEnd len="sm" w="sm" type="none"/>
          </a:ln>
        </p:spPr>
      </p:pic>
      <p:sp>
        <p:nvSpPr>
          <p:cNvPr id="150" name="Google Shape;150;p7"/>
          <p:cNvSpPr txBox="1"/>
          <p:nvPr/>
        </p:nvSpPr>
        <p:spPr>
          <a:xfrm>
            <a:off x="858703" y="2311205"/>
            <a:ext cx="6636900" cy="4128000"/>
          </a:xfrm>
          <a:prstGeom prst="rect">
            <a:avLst/>
          </a:prstGeom>
          <a:noFill/>
          <a:ln>
            <a:noFill/>
          </a:ln>
        </p:spPr>
        <p:txBody>
          <a:bodyPr anchorCtr="0" anchor="t" bIns="45700" lIns="91425" spcFirstLastPara="1" rIns="91425" wrap="square" tIns="45700">
            <a:spAutoFit/>
          </a:bodyPr>
          <a:lstStyle/>
          <a:p>
            <a:pPr indent="0" lvl="0" marL="0" marR="0" rtl="0" algn="l">
              <a:lnSpc>
                <a:spcPct val="131111"/>
              </a:lnSpc>
              <a:spcBef>
                <a:spcPts val="0"/>
              </a:spcBef>
              <a:spcAft>
                <a:spcPts val="0"/>
              </a:spcAft>
              <a:buClr>
                <a:srgbClr val="000000"/>
              </a:buClr>
              <a:buSzPts val="1800"/>
              <a:buFont typeface="Arial"/>
              <a:buNone/>
            </a:pPr>
            <a:r>
              <a:rPr lang="de-DE" sz="1700">
                <a:solidFill>
                  <a:srgbClr val="000000"/>
                </a:solidFill>
                <a:latin typeface="Arial"/>
                <a:ea typeface="Arial"/>
                <a:cs typeface="Arial"/>
                <a:sym typeface="Arial"/>
              </a:rPr>
              <a:t>Kinder lernen: </a:t>
            </a:r>
            <a:endParaRPr sz="1300"/>
          </a:p>
          <a:p>
            <a:pPr indent="0" lvl="0" marL="0" marR="0" rtl="0" algn="l">
              <a:lnSpc>
                <a:spcPct val="131111"/>
              </a:lnSpc>
              <a:spcBef>
                <a:spcPts val="0"/>
              </a:spcBef>
              <a:spcAft>
                <a:spcPts val="0"/>
              </a:spcAft>
              <a:buClr>
                <a:schemeClr val="dk1"/>
              </a:buClr>
              <a:buSzPts val="1800"/>
              <a:buFont typeface="Arial"/>
              <a:buNone/>
            </a:pPr>
            <a:r>
              <a:t/>
            </a:r>
            <a:endParaRPr sz="1700">
              <a:solidFill>
                <a:srgbClr val="000000"/>
              </a:solidFill>
              <a:latin typeface="Arial"/>
              <a:ea typeface="Arial"/>
              <a:cs typeface="Arial"/>
              <a:sym typeface="Arial"/>
            </a:endParaRPr>
          </a:p>
          <a:p>
            <a:pPr indent="-279400" lvl="0" marL="285750" marR="0" rtl="0" algn="l">
              <a:lnSpc>
                <a:spcPct val="131111"/>
              </a:lnSpc>
              <a:spcBef>
                <a:spcPts val="0"/>
              </a:spcBef>
              <a:spcAft>
                <a:spcPts val="0"/>
              </a:spcAft>
              <a:buClr>
                <a:srgbClr val="000000"/>
              </a:buClr>
              <a:buSzPts val="1700"/>
              <a:buFont typeface="Arial"/>
              <a:buChar char="•"/>
            </a:pPr>
            <a:r>
              <a:rPr lang="de-DE" sz="1700">
                <a:solidFill>
                  <a:srgbClr val="000000"/>
                </a:solidFill>
                <a:latin typeface="Arial"/>
                <a:ea typeface="Arial"/>
                <a:cs typeface="Arial"/>
                <a:sym typeface="Arial"/>
              </a:rPr>
              <a:t>zu erkennen, zu formulieren und auszuhandeln, </a:t>
            </a:r>
            <a:br>
              <a:rPr lang="de-DE" sz="1700">
                <a:solidFill>
                  <a:srgbClr val="000000"/>
                </a:solidFill>
                <a:latin typeface="Arial"/>
                <a:ea typeface="Arial"/>
                <a:cs typeface="Arial"/>
                <a:sym typeface="Arial"/>
              </a:rPr>
            </a:br>
            <a:r>
              <a:rPr lang="de-DE" sz="1700">
                <a:solidFill>
                  <a:srgbClr val="000000"/>
                </a:solidFill>
                <a:latin typeface="Arial"/>
                <a:ea typeface="Arial"/>
                <a:cs typeface="Arial"/>
                <a:sym typeface="Arial"/>
              </a:rPr>
              <a:t>was sie selbst möchten</a:t>
            </a:r>
            <a:r>
              <a:rPr lang="de-DE" sz="1700"/>
              <a:t>,</a:t>
            </a:r>
            <a:endParaRPr sz="1300"/>
          </a:p>
          <a:p>
            <a:pPr indent="-279400" lvl="0" marL="285750" marR="0" rtl="0" algn="l">
              <a:lnSpc>
                <a:spcPct val="131111"/>
              </a:lnSpc>
              <a:spcBef>
                <a:spcPts val="0"/>
              </a:spcBef>
              <a:spcAft>
                <a:spcPts val="0"/>
              </a:spcAft>
              <a:buClr>
                <a:srgbClr val="000000"/>
              </a:buClr>
              <a:buSzPts val="1700"/>
              <a:buFont typeface="Arial"/>
              <a:buChar char="•"/>
            </a:pPr>
            <a:r>
              <a:rPr lang="de-DE" sz="1700">
                <a:solidFill>
                  <a:srgbClr val="000000"/>
                </a:solidFill>
                <a:latin typeface="Arial"/>
                <a:ea typeface="Arial"/>
                <a:cs typeface="Arial"/>
                <a:sym typeface="Arial"/>
              </a:rPr>
              <a:t>sich und andere Menschen als gleichwertige, autonome Personen zu verstehen,</a:t>
            </a:r>
            <a:endParaRPr sz="1300"/>
          </a:p>
          <a:p>
            <a:pPr indent="-279400" lvl="0" marL="285750" marR="0" rtl="0" algn="l">
              <a:lnSpc>
                <a:spcPct val="131111"/>
              </a:lnSpc>
              <a:spcBef>
                <a:spcPts val="0"/>
              </a:spcBef>
              <a:spcAft>
                <a:spcPts val="0"/>
              </a:spcAft>
              <a:buClr>
                <a:srgbClr val="000000"/>
              </a:buClr>
              <a:buSzPts val="1700"/>
              <a:buFont typeface="Arial"/>
              <a:buChar char="•"/>
            </a:pPr>
            <a:r>
              <a:rPr lang="de-DE" sz="1700">
                <a:solidFill>
                  <a:srgbClr val="000000"/>
                </a:solidFill>
                <a:latin typeface="Arial"/>
                <a:ea typeface="Arial"/>
                <a:cs typeface="Arial"/>
                <a:sym typeface="Arial"/>
              </a:rPr>
              <a:t>Überzeugungen, Wünsche und Emotionen zu erkennen </a:t>
            </a:r>
            <a:br>
              <a:rPr lang="de-DE" sz="1700">
                <a:solidFill>
                  <a:srgbClr val="000000"/>
                </a:solidFill>
                <a:latin typeface="Arial"/>
                <a:ea typeface="Arial"/>
                <a:cs typeface="Arial"/>
                <a:sym typeface="Arial"/>
              </a:rPr>
            </a:br>
            <a:r>
              <a:rPr lang="de-DE" sz="1700">
                <a:solidFill>
                  <a:srgbClr val="000000"/>
                </a:solidFill>
                <a:latin typeface="Arial"/>
                <a:ea typeface="Arial"/>
                <a:cs typeface="Arial"/>
                <a:sym typeface="Arial"/>
              </a:rPr>
              <a:t>und andere zu verstehen,</a:t>
            </a:r>
            <a:endParaRPr sz="1300"/>
          </a:p>
          <a:p>
            <a:pPr indent="-279400" lvl="0" marL="285750" marR="0" rtl="0" algn="l">
              <a:lnSpc>
                <a:spcPct val="131111"/>
              </a:lnSpc>
              <a:spcBef>
                <a:spcPts val="0"/>
              </a:spcBef>
              <a:spcAft>
                <a:spcPts val="0"/>
              </a:spcAft>
              <a:buClr>
                <a:srgbClr val="000000"/>
              </a:buClr>
              <a:buSzPts val="1700"/>
              <a:buFont typeface="Arial"/>
              <a:buChar char="•"/>
            </a:pPr>
            <a:r>
              <a:rPr lang="de-DE" sz="1700">
                <a:solidFill>
                  <a:srgbClr val="000000"/>
                </a:solidFill>
                <a:latin typeface="Arial"/>
                <a:ea typeface="Arial"/>
                <a:cs typeface="Arial"/>
                <a:sym typeface="Arial"/>
              </a:rPr>
              <a:t>Rechte zu respektieren,</a:t>
            </a:r>
            <a:endParaRPr sz="1300"/>
          </a:p>
          <a:p>
            <a:pPr indent="-279400" lvl="0" marL="285750" marR="0" rtl="0" algn="l">
              <a:lnSpc>
                <a:spcPct val="131111"/>
              </a:lnSpc>
              <a:spcBef>
                <a:spcPts val="0"/>
              </a:spcBef>
              <a:spcAft>
                <a:spcPts val="0"/>
              </a:spcAft>
              <a:buClr>
                <a:srgbClr val="000000"/>
              </a:buClr>
              <a:buSzPts val="1700"/>
              <a:buFont typeface="Arial"/>
              <a:buChar char="•"/>
            </a:pPr>
            <a:r>
              <a:rPr lang="de-DE" sz="1700">
                <a:solidFill>
                  <a:srgbClr val="000000"/>
                </a:solidFill>
                <a:latin typeface="Arial"/>
                <a:ea typeface="Arial"/>
                <a:cs typeface="Arial"/>
                <a:sym typeface="Arial"/>
              </a:rPr>
              <a:t>sich Grenzüberschreitungen entgegenzustellen,</a:t>
            </a:r>
            <a:endParaRPr sz="1300"/>
          </a:p>
          <a:p>
            <a:pPr indent="-279400" lvl="0" marL="285750" marR="0" rtl="0" algn="l">
              <a:lnSpc>
                <a:spcPct val="131111"/>
              </a:lnSpc>
              <a:spcBef>
                <a:spcPts val="0"/>
              </a:spcBef>
              <a:spcAft>
                <a:spcPts val="0"/>
              </a:spcAft>
              <a:buClr>
                <a:srgbClr val="000000"/>
              </a:buClr>
              <a:buSzPts val="1700"/>
              <a:buFont typeface="Arial"/>
              <a:buChar char="•"/>
            </a:pPr>
            <a:r>
              <a:rPr lang="de-DE" sz="1700">
                <a:solidFill>
                  <a:srgbClr val="000000"/>
                </a:solidFill>
                <a:latin typeface="Arial"/>
                <a:ea typeface="Arial"/>
                <a:cs typeface="Arial"/>
                <a:sym typeface="Arial"/>
              </a:rPr>
              <a:t>Perspektivwechsel zu erlernen, </a:t>
            </a:r>
            <a:endParaRPr sz="1300"/>
          </a:p>
          <a:p>
            <a:pPr indent="-279400" lvl="0" marL="285750" marR="0" rtl="0" algn="l">
              <a:lnSpc>
                <a:spcPct val="131111"/>
              </a:lnSpc>
              <a:spcBef>
                <a:spcPts val="0"/>
              </a:spcBef>
              <a:spcAft>
                <a:spcPts val="0"/>
              </a:spcAft>
              <a:buClr>
                <a:srgbClr val="000000"/>
              </a:buClr>
              <a:buSzPts val="1700"/>
              <a:buFont typeface="Arial"/>
              <a:buChar char="•"/>
            </a:pPr>
            <a:r>
              <a:rPr lang="de-DE" sz="1700">
                <a:solidFill>
                  <a:srgbClr val="000000"/>
                </a:solidFill>
                <a:latin typeface="Arial"/>
                <a:ea typeface="Arial"/>
                <a:cs typeface="Arial"/>
                <a:sym typeface="Arial"/>
              </a:rPr>
              <a:t>eigenes Handeln zu begründen und zu reflektieren.</a:t>
            </a:r>
            <a:endParaRPr sz="1300"/>
          </a:p>
        </p:txBody>
      </p:sp>
      <p:sp>
        <p:nvSpPr>
          <p:cNvPr id="151" name="Google Shape;151;p7"/>
          <p:cNvSpPr txBox="1"/>
          <p:nvPr>
            <p:ph type="title"/>
          </p:nvPr>
        </p:nvSpPr>
        <p:spPr>
          <a:xfrm>
            <a:off x="799068" y="774159"/>
            <a:ext cx="5515593" cy="106099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3200"/>
              <a:buFont typeface="Arial"/>
              <a:buNone/>
            </a:pPr>
            <a:r>
              <a:rPr b="1" lang="de-DE">
                <a:latin typeface="Arial"/>
                <a:ea typeface="Arial"/>
                <a:cs typeface="Arial"/>
                <a:sym typeface="Arial"/>
              </a:rPr>
              <a:t>WAS PASSIERT DURCH PARTIZIPATION?</a:t>
            </a:r>
            <a:endParaRPr b="1"/>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8"/>
          <p:cNvSpPr txBox="1"/>
          <p:nvPr>
            <p:ph type="title"/>
          </p:nvPr>
        </p:nvSpPr>
        <p:spPr>
          <a:xfrm>
            <a:off x="737111" y="625447"/>
            <a:ext cx="5551046" cy="1026779"/>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3200"/>
              <a:buFont typeface="Arial"/>
              <a:buNone/>
            </a:pPr>
            <a:r>
              <a:rPr b="1" lang="de-DE">
                <a:latin typeface="Arial"/>
                <a:ea typeface="Arial"/>
                <a:cs typeface="Arial"/>
                <a:sym typeface="Arial"/>
              </a:rPr>
              <a:t>ESSEN ALS GESPRÄCHSSITUATION</a:t>
            </a:r>
            <a:endParaRPr b="1"/>
          </a:p>
        </p:txBody>
      </p:sp>
      <p:sp>
        <p:nvSpPr>
          <p:cNvPr id="157" name="Google Shape;157;p8"/>
          <p:cNvSpPr txBox="1"/>
          <p:nvPr>
            <p:ph idx="1" type="body"/>
          </p:nvPr>
        </p:nvSpPr>
        <p:spPr>
          <a:xfrm>
            <a:off x="737111" y="1614457"/>
            <a:ext cx="3441189" cy="227044"/>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000000"/>
              </a:buClr>
              <a:buSzPts val="800"/>
              <a:buNone/>
            </a:pPr>
            <a:r>
              <a:rPr lang="de-DE" sz="800">
                <a:solidFill>
                  <a:srgbClr val="000000"/>
                </a:solidFill>
              </a:rPr>
              <a:t>(Bildungsplan Brandenburg, 2024; Hildebrandt, Wiemann &amp; Macha, 2022) </a:t>
            </a:r>
            <a:endParaRPr/>
          </a:p>
          <a:p>
            <a:pPr indent="0" lvl="0" marL="0" rtl="0" algn="l">
              <a:lnSpc>
                <a:spcPct val="90000"/>
              </a:lnSpc>
              <a:spcBef>
                <a:spcPts val="1000"/>
              </a:spcBef>
              <a:spcAft>
                <a:spcPts val="0"/>
              </a:spcAft>
              <a:buClr>
                <a:schemeClr val="dk1"/>
              </a:buClr>
              <a:buSzPts val="1200"/>
              <a:buNone/>
            </a:pPr>
            <a:r>
              <a:t/>
            </a:r>
            <a:endParaRPr sz="1200"/>
          </a:p>
        </p:txBody>
      </p:sp>
      <p:sp>
        <p:nvSpPr>
          <p:cNvPr id="158" name="Google Shape;158;p8"/>
          <p:cNvSpPr txBox="1"/>
          <p:nvPr/>
        </p:nvSpPr>
        <p:spPr>
          <a:xfrm>
            <a:off x="737111" y="2031846"/>
            <a:ext cx="4552200" cy="2524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800">
                <a:solidFill>
                  <a:srgbClr val="000000"/>
                </a:solidFill>
                <a:latin typeface="Arial"/>
                <a:ea typeface="Arial"/>
                <a:cs typeface="Arial"/>
                <a:sym typeface="Arial"/>
              </a:rPr>
              <a:t>Setzt euch mit an den Tisch und führt </a:t>
            </a:r>
            <a:r>
              <a:rPr b="1" lang="de-DE" sz="1800">
                <a:solidFill>
                  <a:srgbClr val="000000"/>
                </a:solidFill>
                <a:latin typeface="Arial"/>
                <a:ea typeface="Arial"/>
                <a:cs typeface="Arial"/>
                <a:sym typeface="Arial"/>
              </a:rPr>
              <a:t>Tischgespräche </a:t>
            </a:r>
            <a:r>
              <a:rPr lang="de-DE" sz="1800">
                <a:solidFill>
                  <a:srgbClr val="000000"/>
                </a:solidFill>
                <a:latin typeface="Arial"/>
                <a:ea typeface="Arial"/>
                <a:cs typeface="Arial"/>
                <a:sym typeface="Arial"/>
              </a:rPr>
              <a:t>mit den Kindern:</a:t>
            </a:r>
            <a:endParaRPr/>
          </a:p>
          <a:p>
            <a:pPr indent="0" lvl="0" marL="0" marR="0" rtl="0" algn="l">
              <a:spcBef>
                <a:spcPts val="0"/>
              </a:spcBef>
              <a:spcAft>
                <a:spcPts val="0"/>
              </a:spcAft>
              <a:buNone/>
            </a:pPr>
            <a:r>
              <a:t/>
            </a:r>
            <a:endParaRPr sz="800">
              <a:solidFill>
                <a:srgbClr val="000000"/>
              </a:solidFill>
              <a:latin typeface="Arial"/>
              <a:ea typeface="Arial"/>
              <a:cs typeface="Arial"/>
              <a:sym typeface="Arial"/>
            </a:endParaRPr>
          </a:p>
          <a:p>
            <a:pPr indent="-285750" lvl="0" marL="285750" marR="0" rtl="0" algn="l">
              <a:spcBef>
                <a:spcPts val="0"/>
              </a:spcBef>
              <a:spcAft>
                <a:spcPts val="0"/>
              </a:spcAft>
              <a:buClr>
                <a:srgbClr val="000000"/>
              </a:buClr>
              <a:buSzPts val="1800"/>
              <a:buFont typeface="Arial"/>
              <a:buChar char="•"/>
            </a:pPr>
            <a:r>
              <a:rPr lang="de-DE" sz="1800"/>
              <a:t>E</a:t>
            </a:r>
            <a:r>
              <a:rPr lang="de-DE" sz="1800">
                <a:solidFill>
                  <a:srgbClr val="000000"/>
                </a:solidFill>
                <a:latin typeface="Arial"/>
                <a:ea typeface="Arial"/>
                <a:cs typeface="Arial"/>
                <a:sym typeface="Arial"/>
              </a:rPr>
              <a:t>sst gemeinsam mit den Kindern.</a:t>
            </a:r>
            <a:endParaRPr/>
          </a:p>
          <a:p>
            <a:pPr indent="-234950" lvl="0" marL="285750" marR="0" rtl="0" algn="l">
              <a:spcBef>
                <a:spcPts val="0"/>
              </a:spcBef>
              <a:spcAft>
                <a:spcPts val="0"/>
              </a:spcAft>
              <a:buClr>
                <a:schemeClr val="dk1"/>
              </a:buClr>
              <a:buSzPts val="800"/>
              <a:buFont typeface="Arial"/>
              <a:buNone/>
            </a:pPr>
            <a:r>
              <a:t/>
            </a:r>
            <a:endParaRPr sz="800">
              <a:solidFill>
                <a:srgbClr val="000000"/>
              </a:solidFill>
              <a:latin typeface="Arial"/>
              <a:ea typeface="Arial"/>
              <a:cs typeface="Arial"/>
              <a:sym typeface="Arial"/>
            </a:endParaRPr>
          </a:p>
          <a:p>
            <a:pPr indent="-285750" lvl="0" marL="285750" marR="0" rtl="0" algn="l">
              <a:spcBef>
                <a:spcPts val="0"/>
              </a:spcBef>
              <a:spcAft>
                <a:spcPts val="0"/>
              </a:spcAft>
              <a:buClr>
                <a:srgbClr val="000000"/>
              </a:buClr>
              <a:buSzPts val="1800"/>
              <a:buFont typeface="Arial"/>
              <a:buChar char="•"/>
            </a:pPr>
            <a:r>
              <a:rPr lang="de-DE" sz="1800"/>
              <a:t>G</a:t>
            </a:r>
            <a:r>
              <a:rPr lang="de-DE" sz="1800">
                <a:solidFill>
                  <a:srgbClr val="000000"/>
                </a:solidFill>
                <a:latin typeface="Arial"/>
                <a:ea typeface="Arial"/>
                <a:cs typeface="Arial"/>
                <a:sym typeface="Arial"/>
              </a:rPr>
              <a:t>reift Gesprächsthemen auf.</a:t>
            </a:r>
            <a:endParaRPr/>
          </a:p>
          <a:p>
            <a:pPr indent="-234950" lvl="0" marL="285750" marR="0" rtl="0" algn="l">
              <a:spcBef>
                <a:spcPts val="0"/>
              </a:spcBef>
              <a:spcAft>
                <a:spcPts val="0"/>
              </a:spcAft>
              <a:buClr>
                <a:schemeClr val="dk1"/>
              </a:buClr>
              <a:buSzPts val="800"/>
              <a:buFont typeface="Arial"/>
              <a:buNone/>
            </a:pPr>
            <a:r>
              <a:t/>
            </a:r>
            <a:endParaRPr sz="800">
              <a:solidFill>
                <a:srgbClr val="000000"/>
              </a:solidFill>
              <a:latin typeface="Arial"/>
              <a:ea typeface="Arial"/>
              <a:cs typeface="Arial"/>
              <a:sym typeface="Arial"/>
            </a:endParaRPr>
          </a:p>
          <a:p>
            <a:pPr indent="-285750" lvl="0" marL="285750" marR="0" rtl="0" algn="l">
              <a:spcBef>
                <a:spcPts val="0"/>
              </a:spcBef>
              <a:spcAft>
                <a:spcPts val="0"/>
              </a:spcAft>
              <a:buClr>
                <a:srgbClr val="000000"/>
              </a:buClr>
              <a:buSzPts val="1800"/>
              <a:buFont typeface="Arial"/>
              <a:buChar char="•"/>
            </a:pPr>
            <a:r>
              <a:rPr lang="de-DE" sz="1800"/>
              <a:t>S</a:t>
            </a:r>
            <a:r>
              <a:rPr lang="de-DE" sz="1800">
                <a:solidFill>
                  <a:srgbClr val="000000"/>
                </a:solidFill>
                <a:latin typeface="Arial"/>
                <a:ea typeface="Arial"/>
                <a:cs typeface="Arial"/>
                <a:sym typeface="Arial"/>
              </a:rPr>
              <a:t>chafft eine entspannte Atmosphäre.</a:t>
            </a:r>
            <a:endParaRPr/>
          </a:p>
          <a:p>
            <a:pPr indent="-234950" lvl="0" marL="285750" marR="0" rtl="0" algn="l">
              <a:spcBef>
                <a:spcPts val="0"/>
              </a:spcBef>
              <a:spcAft>
                <a:spcPts val="0"/>
              </a:spcAft>
              <a:buClr>
                <a:schemeClr val="dk1"/>
              </a:buClr>
              <a:buSzPts val="800"/>
              <a:buFont typeface="Arial"/>
              <a:buNone/>
            </a:pPr>
            <a:r>
              <a:t/>
            </a:r>
            <a:endParaRPr sz="800">
              <a:solidFill>
                <a:srgbClr val="000000"/>
              </a:solidFill>
              <a:latin typeface="Arial"/>
              <a:ea typeface="Arial"/>
              <a:cs typeface="Arial"/>
              <a:sym typeface="Arial"/>
            </a:endParaRPr>
          </a:p>
          <a:p>
            <a:pPr indent="-285750" lvl="0" marL="285750" marR="0" rtl="0" algn="l">
              <a:spcBef>
                <a:spcPts val="0"/>
              </a:spcBef>
              <a:spcAft>
                <a:spcPts val="0"/>
              </a:spcAft>
              <a:buClr>
                <a:srgbClr val="000000"/>
              </a:buClr>
              <a:buSzPts val="1800"/>
              <a:buFont typeface="Arial"/>
              <a:buChar char="•"/>
            </a:pPr>
            <a:r>
              <a:rPr lang="de-DE" sz="1800"/>
              <a:t>E</a:t>
            </a:r>
            <a:r>
              <a:rPr lang="de-DE" sz="1800">
                <a:solidFill>
                  <a:srgbClr val="000000"/>
                </a:solidFill>
                <a:latin typeface="Arial"/>
                <a:ea typeface="Arial"/>
                <a:cs typeface="Arial"/>
                <a:sym typeface="Arial"/>
              </a:rPr>
              <a:t>rmöglicht Dialoge.</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59" name="Google Shape;159;p8"/>
          <p:cNvSpPr/>
          <p:nvPr/>
        </p:nvSpPr>
        <p:spPr>
          <a:xfrm>
            <a:off x="6288156" y="902327"/>
            <a:ext cx="4552061" cy="1651304"/>
          </a:xfrm>
          <a:prstGeom prst="wedgeRectCallout">
            <a:avLst>
              <a:gd fmla="val -20833" name="adj1"/>
              <a:gd fmla="val 73334" name="adj2"/>
            </a:avLst>
          </a:prstGeom>
          <a:solidFill>
            <a:srgbClr val="DECAE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i="1" lang="de-DE" sz="1800">
                <a:solidFill>
                  <a:schemeClr val="lt1"/>
                </a:solidFill>
                <a:latin typeface="Arial"/>
                <a:ea typeface="Arial"/>
                <a:cs typeface="Arial"/>
                <a:sym typeface="Arial"/>
              </a:rPr>
              <a:t>„Nutzt die Mahlzeiten, um mit einzelnen Kindern und Kindergruppen über sinnliche Erfahrungen – zum Beispiel wie die Erbsen schmecken – oder Erlebnisse und Gedanken zu sprechen.“ </a:t>
            </a:r>
            <a:r>
              <a:rPr lang="de-DE" sz="1100">
                <a:solidFill>
                  <a:schemeClr val="lt1"/>
                </a:solidFill>
                <a:latin typeface="Arial"/>
                <a:ea typeface="Arial"/>
                <a:cs typeface="Arial"/>
                <a:sym typeface="Arial"/>
              </a:rPr>
              <a:t>(Bildungsplan Brandenburg, 2024, S. 65)</a:t>
            </a:r>
            <a:endParaRPr/>
          </a:p>
        </p:txBody>
      </p:sp>
      <p:sp>
        <p:nvSpPr>
          <p:cNvPr id="160" name="Google Shape;160;p8"/>
          <p:cNvSpPr/>
          <p:nvPr/>
        </p:nvSpPr>
        <p:spPr>
          <a:xfrm>
            <a:off x="7044817" y="3179781"/>
            <a:ext cx="4659087" cy="1873083"/>
          </a:xfrm>
          <a:prstGeom prst="wedgeRectCallout">
            <a:avLst>
              <a:gd fmla="val -21457" name="adj1"/>
              <a:gd fmla="val 78384" name="adj2"/>
            </a:avLst>
          </a:prstGeom>
          <a:solidFill>
            <a:srgbClr val="DECAE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i="1" lang="de-DE" sz="1800">
                <a:solidFill>
                  <a:schemeClr val="lt1"/>
                </a:solidFill>
                <a:latin typeface="Arial"/>
                <a:ea typeface="Arial"/>
                <a:cs typeface="Arial"/>
                <a:sym typeface="Arial"/>
              </a:rPr>
              <a:t>„Ah, du weißt noch nicht genau, was du haben möchtest? Magst du vielleicht von den Möhren und den Kartoffeln eine Mini-Menge auf zwei kleinen Tellern haben, und dann schaust du, was dir schmeckt oder nicht?”</a:t>
            </a:r>
            <a:br>
              <a:rPr i="1" lang="de-DE" sz="1800">
                <a:solidFill>
                  <a:schemeClr val="lt1"/>
                </a:solidFill>
                <a:latin typeface="Arial"/>
                <a:ea typeface="Arial"/>
                <a:cs typeface="Arial"/>
                <a:sym typeface="Arial"/>
              </a:rPr>
            </a:br>
            <a:r>
              <a:rPr lang="de-DE" sz="1100">
                <a:solidFill>
                  <a:schemeClr val="lt1"/>
                </a:solidFill>
                <a:latin typeface="Arial"/>
                <a:ea typeface="Arial"/>
                <a:cs typeface="Arial"/>
                <a:sym typeface="Arial"/>
              </a:rPr>
              <a:t>(Bildungsplan Brandenburg, 2024, S. 64)</a:t>
            </a:r>
            <a:endParaRPr/>
          </a:p>
        </p:txBody>
      </p:sp>
      <p:sp>
        <p:nvSpPr>
          <p:cNvPr id="161" name="Google Shape;161;p8"/>
          <p:cNvSpPr/>
          <p:nvPr/>
        </p:nvSpPr>
        <p:spPr>
          <a:xfrm>
            <a:off x="852870" y="4509831"/>
            <a:ext cx="5820230" cy="1467423"/>
          </a:xfrm>
          <a:prstGeom prst="wedgeRectCallout">
            <a:avLst>
              <a:gd fmla="val -20833" name="adj1"/>
              <a:gd fmla="val 70628" name="adj2"/>
            </a:avLst>
          </a:prstGeom>
          <a:solidFill>
            <a:srgbClr val="DECAE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i="1" lang="de-DE" sz="1800">
                <a:solidFill>
                  <a:schemeClr val="lt1"/>
                </a:solidFill>
                <a:latin typeface="Arial"/>
                <a:ea typeface="Arial"/>
                <a:cs typeface="Arial"/>
                <a:sym typeface="Arial"/>
              </a:rPr>
              <a:t>„Ich sehe, du rutschst schon ungeduldig hin und her. Du hast großen Hunger, oder? Nino, Fiete und Merle tun sich erst noch das Essen auf, dann gibt Merle dir die Schüssel.” </a:t>
            </a:r>
            <a:r>
              <a:rPr lang="de-DE" sz="1100">
                <a:solidFill>
                  <a:schemeClr val="lt1"/>
                </a:solidFill>
                <a:latin typeface="Arial"/>
                <a:ea typeface="Arial"/>
                <a:cs typeface="Arial"/>
                <a:sym typeface="Arial"/>
              </a:rPr>
              <a:t>(Bildungsplan Brandenburg, 2024, S. 63)</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9"/>
          <p:cNvSpPr txBox="1"/>
          <p:nvPr>
            <p:ph type="title"/>
          </p:nvPr>
        </p:nvSpPr>
        <p:spPr>
          <a:xfrm>
            <a:off x="5223148" y="624193"/>
            <a:ext cx="6197393" cy="1015921"/>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Arial"/>
              <a:buNone/>
            </a:pPr>
            <a:r>
              <a:rPr b="1" lang="de-DE" sz="3200">
                <a:latin typeface="Arial"/>
                <a:ea typeface="Arial"/>
                <a:cs typeface="Arial"/>
                <a:sym typeface="Arial"/>
              </a:rPr>
              <a:t>VIELFALT UND FAMILIENPERSPEKTIVE</a:t>
            </a:r>
            <a:endParaRPr b="1" sz="3200"/>
          </a:p>
        </p:txBody>
      </p:sp>
      <p:sp>
        <p:nvSpPr>
          <p:cNvPr id="167" name="Google Shape;167;p9"/>
          <p:cNvSpPr txBox="1"/>
          <p:nvPr>
            <p:ph idx="1" type="body"/>
          </p:nvPr>
        </p:nvSpPr>
        <p:spPr>
          <a:xfrm>
            <a:off x="5241846" y="1658270"/>
            <a:ext cx="5834831" cy="28256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000000"/>
              </a:buClr>
              <a:buSzPts val="800"/>
              <a:buNone/>
            </a:pPr>
            <a:r>
              <a:rPr lang="de-DE" sz="800">
                <a:solidFill>
                  <a:srgbClr val="000000"/>
                </a:solidFill>
              </a:rPr>
              <a:t>(Bildungsplan Brandenburg, 2024; Höhn, 2017; Virnkaes &amp; Franz, 2024)</a:t>
            </a:r>
            <a:endParaRPr/>
          </a:p>
        </p:txBody>
      </p:sp>
      <p:sp>
        <p:nvSpPr>
          <p:cNvPr id="168" name="Google Shape;168;p9"/>
          <p:cNvSpPr txBox="1"/>
          <p:nvPr/>
        </p:nvSpPr>
        <p:spPr>
          <a:xfrm>
            <a:off x="375648" y="6350350"/>
            <a:ext cx="4482600" cy="184800"/>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t/>
            </a:r>
            <a:endParaRPr sz="600">
              <a:solidFill>
                <a:schemeClr val="dk1"/>
              </a:solidFill>
              <a:latin typeface="Arial"/>
              <a:ea typeface="Arial"/>
              <a:cs typeface="Arial"/>
              <a:sym typeface="Arial"/>
            </a:endParaRPr>
          </a:p>
        </p:txBody>
      </p:sp>
      <p:sp>
        <p:nvSpPr>
          <p:cNvPr id="169" name="Google Shape;169;p9"/>
          <p:cNvSpPr txBox="1"/>
          <p:nvPr/>
        </p:nvSpPr>
        <p:spPr>
          <a:xfrm>
            <a:off x="5241846" y="3224884"/>
            <a:ext cx="6260700" cy="203190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0000"/>
              </a:buClr>
              <a:buSzPts val="1800"/>
              <a:buFont typeface="Arial"/>
              <a:buChar char="•"/>
            </a:pPr>
            <a:r>
              <a:rPr lang="de-DE" sz="1800"/>
              <a:t>S</a:t>
            </a:r>
            <a:r>
              <a:rPr lang="de-DE" sz="1800">
                <a:solidFill>
                  <a:srgbClr val="000000"/>
                </a:solidFill>
                <a:latin typeface="Arial"/>
                <a:ea typeface="Arial"/>
                <a:cs typeface="Arial"/>
                <a:sym typeface="Arial"/>
              </a:rPr>
              <a:t>precht mit Familien über Essgewohnheiten.</a:t>
            </a:r>
            <a:endParaRPr/>
          </a:p>
          <a:p>
            <a:pPr indent="-171450" lvl="0" marL="285750" marR="0" rtl="0" algn="l">
              <a:spcBef>
                <a:spcPts val="0"/>
              </a:spcBef>
              <a:spcAft>
                <a:spcPts val="0"/>
              </a:spcAft>
              <a:buClr>
                <a:schemeClr val="dk1"/>
              </a:buClr>
              <a:buSzPts val="1800"/>
              <a:buFont typeface="Arial"/>
              <a:buNone/>
            </a:pPr>
            <a:r>
              <a:t/>
            </a:r>
            <a:endParaRPr sz="1800">
              <a:solidFill>
                <a:srgbClr val="000000"/>
              </a:solidFill>
              <a:latin typeface="Arial"/>
              <a:ea typeface="Arial"/>
              <a:cs typeface="Arial"/>
              <a:sym typeface="Arial"/>
            </a:endParaRPr>
          </a:p>
          <a:p>
            <a:pPr indent="-285750" lvl="0" marL="285750" marR="0" rtl="0" algn="l">
              <a:spcBef>
                <a:spcPts val="0"/>
              </a:spcBef>
              <a:spcAft>
                <a:spcPts val="0"/>
              </a:spcAft>
              <a:buClr>
                <a:srgbClr val="000000"/>
              </a:buClr>
              <a:buSzPts val="1800"/>
              <a:buFont typeface="Arial"/>
              <a:buChar char="•"/>
            </a:pPr>
            <a:r>
              <a:rPr lang="de-DE" sz="1800"/>
              <a:t>A</a:t>
            </a:r>
            <a:r>
              <a:rPr lang="de-DE" sz="1800">
                <a:solidFill>
                  <a:srgbClr val="000000"/>
                </a:solidFill>
                <a:latin typeface="Arial"/>
                <a:ea typeface="Arial"/>
                <a:cs typeface="Arial"/>
                <a:sym typeface="Arial"/>
              </a:rPr>
              <a:t>chtet auf kulturelle und individuelle Unterschiede.</a:t>
            </a:r>
            <a:endParaRPr/>
          </a:p>
          <a:p>
            <a:pPr indent="-171450" lvl="0" marL="285750" marR="0" rtl="0" algn="l">
              <a:spcBef>
                <a:spcPts val="0"/>
              </a:spcBef>
              <a:spcAft>
                <a:spcPts val="0"/>
              </a:spcAft>
              <a:buClr>
                <a:schemeClr val="dk1"/>
              </a:buClr>
              <a:buSzPts val="1800"/>
              <a:buFont typeface="Arial"/>
              <a:buNone/>
            </a:pPr>
            <a:r>
              <a:t/>
            </a:r>
            <a:endParaRPr sz="1800">
              <a:solidFill>
                <a:srgbClr val="000000"/>
              </a:solidFill>
              <a:latin typeface="Arial"/>
              <a:ea typeface="Arial"/>
              <a:cs typeface="Arial"/>
              <a:sym typeface="Arial"/>
            </a:endParaRPr>
          </a:p>
          <a:p>
            <a:pPr indent="-285750" lvl="0" marL="285750" marR="0" rtl="0" algn="l">
              <a:spcBef>
                <a:spcPts val="0"/>
              </a:spcBef>
              <a:spcAft>
                <a:spcPts val="0"/>
              </a:spcAft>
              <a:buClr>
                <a:srgbClr val="000000"/>
              </a:buClr>
              <a:buSzPts val="1800"/>
              <a:buFont typeface="Arial"/>
              <a:buChar char="•"/>
            </a:pPr>
            <a:r>
              <a:rPr lang="de-DE" sz="1800"/>
              <a:t>R</a:t>
            </a:r>
            <a:r>
              <a:rPr lang="de-DE" sz="1800">
                <a:solidFill>
                  <a:srgbClr val="000000"/>
                </a:solidFill>
                <a:latin typeface="Arial"/>
                <a:ea typeface="Arial"/>
                <a:cs typeface="Arial"/>
                <a:sym typeface="Arial"/>
              </a:rPr>
              <a:t>espektiert individuelle Vorliebe</a:t>
            </a:r>
            <a:r>
              <a:rPr lang="de-DE" sz="1800"/>
              <a:t>n.</a:t>
            </a:r>
            <a:endParaRPr/>
          </a:p>
          <a:p>
            <a:pPr indent="-171450" lvl="0" marL="285750" marR="0" rtl="0" algn="l">
              <a:spcBef>
                <a:spcPts val="0"/>
              </a:spcBef>
              <a:spcAft>
                <a:spcPts val="0"/>
              </a:spcAft>
              <a:buClr>
                <a:schemeClr val="dk1"/>
              </a:buClr>
              <a:buSzPts val="1800"/>
              <a:buFont typeface="Arial"/>
              <a:buNone/>
            </a:pPr>
            <a:r>
              <a:t/>
            </a:r>
            <a:endParaRPr sz="1800">
              <a:solidFill>
                <a:srgbClr val="000000"/>
              </a:solidFill>
              <a:latin typeface="Arial"/>
              <a:ea typeface="Arial"/>
              <a:cs typeface="Arial"/>
              <a:sym typeface="Arial"/>
            </a:endParaRPr>
          </a:p>
          <a:p>
            <a:pPr indent="-285750" lvl="0" marL="285750" marR="0" rtl="0" algn="l">
              <a:spcBef>
                <a:spcPts val="0"/>
              </a:spcBef>
              <a:spcAft>
                <a:spcPts val="0"/>
              </a:spcAft>
              <a:buClr>
                <a:srgbClr val="000000"/>
              </a:buClr>
              <a:buSzPts val="1800"/>
              <a:buFont typeface="Arial"/>
              <a:buChar char="•"/>
            </a:pPr>
            <a:r>
              <a:rPr lang="de-DE" sz="1800"/>
              <a:t>V</a:t>
            </a:r>
            <a:r>
              <a:rPr lang="de-DE" sz="1800">
                <a:solidFill>
                  <a:srgbClr val="000000"/>
                </a:solidFill>
                <a:latin typeface="Arial"/>
                <a:ea typeface="Arial"/>
                <a:cs typeface="Arial"/>
                <a:sym typeface="Arial"/>
              </a:rPr>
              <a:t>ermeidet Ausgrenzung.</a:t>
            </a:r>
            <a:endParaRPr/>
          </a:p>
        </p:txBody>
      </p:sp>
      <p:sp>
        <p:nvSpPr>
          <p:cNvPr id="170" name="Google Shape;170;p9"/>
          <p:cNvSpPr txBox="1"/>
          <p:nvPr/>
        </p:nvSpPr>
        <p:spPr>
          <a:xfrm>
            <a:off x="5339800" y="2172849"/>
            <a:ext cx="5638800" cy="892800"/>
          </a:xfrm>
          <a:prstGeom prst="rect">
            <a:avLst/>
          </a:prstGeom>
          <a:solidFill>
            <a:srgbClr val="DECAED"/>
          </a:solid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000000"/>
              </a:buClr>
              <a:buSzPts val="1400"/>
              <a:buFont typeface="Arial"/>
              <a:buNone/>
            </a:pPr>
            <a:r>
              <a:rPr i="1" lang="de-DE" sz="1400">
                <a:solidFill>
                  <a:srgbClr val="000000"/>
                </a:solidFill>
                <a:latin typeface="Arial"/>
                <a:ea typeface="Arial"/>
                <a:cs typeface="Arial"/>
                <a:sym typeface="Arial"/>
              </a:rPr>
              <a:t>„Das Essen bietet die Möglichkeit, über verschiedene Traditionen in den Familien, über Gesundheit und Ernährungsgewohnheiten zu sprechen.“</a:t>
            </a:r>
            <a:br>
              <a:rPr i="1" lang="de-DE" sz="1400">
                <a:solidFill>
                  <a:srgbClr val="000000"/>
                </a:solidFill>
                <a:latin typeface="Arial"/>
                <a:ea typeface="Arial"/>
                <a:cs typeface="Arial"/>
                <a:sym typeface="Arial"/>
              </a:rPr>
            </a:br>
            <a:r>
              <a:rPr lang="de-DE" sz="1000">
                <a:solidFill>
                  <a:srgbClr val="000000"/>
                </a:solidFill>
                <a:latin typeface="Arial"/>
                <a:ea typeface="Arial"/>
                <a:cs typeface="Arial"/>
                <a:sym typeface="Arial"/>
              </a:rPr>
              <a:t>(Bildungsplan Brandenburg, 2024, S. 63)</a:t>
            </a:r>
            <a:endParaRPr/>
          </a:p>
        </p:txBody>
      </p:sp>
      <p:sp>
        <p:nvSpPr>
          <p:cNvPr id="171" name="Google Shape;171;p9"/>
          <p:cNvSpPr txBox="1"/>
          <p:nvPr/>
        </p:nvSpPr>
        <p:spPr>
          <a:xfrm>
            <a:off x="5358449" y="5704019"/>
            <a:ext cx="5418300" cy="646500"/>
          </a:xfrm>
          <a:prstGeom prst="rect">
            <a:avLst/>
          </a:prstGeom>
          <a:noFill/>
          <a:ln cap="flat" cmpd="sng" w="12700">
            <a:solidFill>
              <a:srgbClr val="611E8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1800">
                <a:solidFill>
                  <a:schemeClr val="dk1"/>
                </a:solidFill>
                <a:latin typeface="Arial"/>
                <a:ea typeface="Arial"/>
                <a:cs typeface="Arial"/>
                <a:sym typeface="Arial"/>
              </a:rPr>
              <a:t>Essverhalten ist biografisch und kulturell</a:t>
            </a:r>
            <a:r>
              <a:rPr b="1" lang="de-DE" sz="1800">
                <a:solidFill>
                  <a:schemeClr val="dk1"/>
                </a:solidFill>
              </a:rPr>
              <a:t> </a:t>
            </a:r>
            <a:r>
              <a:rPr b="1" lang="de-DE" sz="1800">
                <a:solidFill>
                  <a:schemeClr val="dk1"/>
                </a:solidFill>
                <a:latin typeface="Arial"/>
                <a:ea typeface="Arial"/>
                <a:cs typeface="Arial"/>
                <a:sym typeface="Arial"/>
              </a:rPr>
              <a:t>geprägt.</a:t>
            </a:r>
            <a:endParaRPr/>
          </a:p>
        </p:txBody>
      </p:sp>
      <p:pic>
        <p:nvPicPr>
          <p:cNvPr id="172" name="Google Shape;172;p9" title="82_BLDG-PLN_HS_DSCF5626.jpg"/>
          <p:cNvPicPr preferRelativeResize="0"/>
          <p:nvPr/>
        </p:nvPicPr>
        <p:blipFill rotWithShape="1">
          <a:blip r:embed="rId3">
            <a:alphaModFix/>
          </a:blip>
          <a:srcRect b="0" l="14651" r="21090" t="0"/>
          <a:stretch/>
        </p:blipFill>
        <p:spPr>
          <a:xfrm>
            <a:off x="473988" y="624206"/>
            <a:ext cx="4706150" cy="5492974"/>
          </a:xfrm>
          <a:prstGeom prst="rect">
            <a:avLst/>
          </a:prstGeom>
          <a:noFill/>
          <a:ln>
            <a:noFill/>
          </a:ln>
        </p:spPr>
      </p:pic>
      <p:sp>
        <p:nvSpPr>
          <p:cNvPr id="173" name="Google Shape;173;p9"/>
          <p:cNvSpPr txBox="1"/>
          <p:nvPr/>
        </p:nvSpPr>
        <p:spPr>
          <a:xfrm>
            <a:off x="424750" y="6173825"/>
            <a:ext cx="4658700" cy="29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de-DE" sz="700">
                <a:solidFill>
                  <a:schemeClr val="dk1"/>
                </a:solidFill>
              </a:rPr>
              <a:t>Sebastian Treytnar / wamiki-Archiv</a:t>
            </a:r>
            <a:endParaRPr sz="700">
              <a:solidFill>
                <a:schemeClr val="dk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pic>
        <p:nvPicPr>
          <p:cNvPr id="178" name="Google Shape;178;p10"/>
          <p:cNvPicPr preferRelativeResize="0"/>
          <p:nvPr/>
        </p:nvPicPr>
        <p:blipFill rotWithShape="1">
          <a:blip r:embed="rId3">
            <a:alphaModFix/>
          </a:blip>
          <a:srcRect b="0" l="0" r="0" t="0"/>
          <a:stretch/>
        </p:blipFill>
        <p:spPr>
          <a:xfrm>
            <a:off x="2828474" y="5747126"/>
            <a:ext cx="579395" cy="579395"/>
          </a:xfrm>
          <a:prstGeom prst="rect">
            <a:avLst/>
          </a:prstGeom>
          <a:noFill/>
          <a:ln>
            <a:noFill/>
          </a:ln>
        </p:spPr>
      </p:pic>
      <p:sp>
        <p:nvSpPr>
          <p:cNvPr id="179" name="Google Shape;179;p10"/>
          <p:cNvSpPr txBox="1"/>
          <p:nvPr>
            <p:ph type="title"/>
          </p:nvPr>
        </p:nvSpPr>
        <p:spPr>
          <a:xfrm>
            <a:off x="737111" y="625447"/>
            <a:ext cx="4427672" cy="1026779"/>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Arial"/>
              <a:buNone/>
            </a:pPr>
            <a:r>
              <a:rPr b="1" lang="de-DE" sz="3200">
                <a:latin typeface="Arial"/>
                <a:ea typeface="Arial"/>
                <a:cs typeface="Arial"/>
                <a:sym typeface="Arial"/>
              </a:rPr>
              <a:t>TYPISCHE RISIKEN </a:t>
            </a:r>
            <a:br>
              <a:rPr b="1" lang="de-DE" sz="3200">
                <a:latin typeface="Arial"/>
                <a:ea typeface="Arial"/>
                <a:cs typeface="Arial"/>
                <a:sym typeface="Arial"/>
              </a:rPr>
            </a:br>
            <a:r>
              <a:rPr b="1" lang="de-DE" sz="3200">
                <a:latin typeface="Arial"/>
                <a:ea typeface="Arial"/>
                <a:cs typeface="Arial"/>
                <a:sym typeface="Arial"/>
              </a:rPr>
              <a:t>BEIM ESSEN</a:t>
            </a:r>
            <a:endParaRPr b="1"/>
          </a:p>
        </p:txBody>
      </p:sp>
      <p:sp>
        <p:nvSpPr>
          <p:cNvPr id="180" name="Google Shape;180;p10"/>
          <p:cNvSpPr txBox="1"/>
          <p:nvPr>
            <p:ph idx="1" type="body"/>
          </p:nvPr>
        </p:nvSpPr>
        <p:spPr>
          <a:xfrm>
            <a:off x="737111" y="1624767"/>
            <a:ext cx="4552061" cy="52341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000000"/>
              </a:buClr>
              <a:buSzPts val="800"/>
              <a:buNone/>
            </a:pPr>
            <a:r>
              <a:rPr lang="de-DE" sz="800">
                <a:solidFill>
                  <a:srgbClr val="000000"/>
                </a:solidFill>
              </a:rPr>
              <a:t>(Bildungsplan Brandenburg, 2024; Gutknecht &amp; Höhn, 2017; Hildebrandt, Wiemann &amp; Macha, 2022; Virnkaes &amp; Franz, 2024)</a:t>
            </a:r>
            <a:endParaRPr/>
          </a:p>
        </p:txBody>
      </p:sp>
      <p:sp>
        <p:nvSpPr>
          <p:cNvPr id="181" name="Google Shape;181;p10"/>
          <p:cNvSpPr txBox="1"/>
          <p:nvPr/>
        </p:nvSpPr>
        <p:spPr>
          <a:xfrm>
            <a:off x="5949221" y="5460898"/>
            <a:ext cx="4482489" cy="18466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600">
                <a:solidFill>
                  <a:schemeClr val="lt1"/>
                </a:solidFill>
                <a:latin typeface="Arial"/>
                <a:ea typeface="Arial"/>
                <a:cs typeface="Arial"/>
                <a:sym typeface="Arial"/>
              </a:rPr>
              <a:t>Markus Spiske/pexels</a:t>
            </a:r>
            <a:endParaRPr sz="600">
              <a:solidFill>
                <a:schemeClr val="lt1"/>
              </a:solidFill>
              <a:latin typeface="Arial"/>
              <a:ea typeface="Arial"/>
              <a:cs typeface="Arial"/>
              <a:sym typeface="Arial"/>
            </a:endParaRPr>
          </a:p>
        </p:txBody>
      </p:sp>
      <p:pic>
        <p:nvPicPr>
          <p:cNvPr id="182" name="Google Shape;182;p10"/>
          <p:cNvPicPr preferRelativeResize="0"/>
          <p:nvPr>
            <p:ph idx="2" type="pic"/>
          </p:nvPr>
        </p:nvPicPr>
        <p:blipFill rotWithShape="1">
          <a:blip r:embed="rId4">
            <a:alphaModFix/>
          </a:blip>
          <a:srcRect b="3022" l="68" r="23783" t="3596"/>
          <a:stretch/>
        </p:blipFill>
        <p:spPr>
          <a:xfrm>
            <a:off x="5727700" y="775969"/>
            <a:ext cx="5928314" cy="5401467"/>
          </a:xfrm>
          <a:prstGeom prst="rect">
            <a:avLst/>
          </a:prstGeom>
          <a:blipFill rotWithShape="1">
            <a:blip r:embed="rId5">
              <a:alphaModFix/>
            </a:blip>
            <a:tile algn="tl" flip="none" tx="0" sx="100000" ty="0" sy="100000"/>
          </a:blipFill>
          <a:ln cap="flat" cmpd="sng" w="12700">
            <a:solidFill>
              <a:srgbClr val="611E82"/>
            </a:solidFill>
            <a:prstDash val="solid"/>
            <a:round/>
            <a:headEnd len="sm" w="sm" type="none"/>
            <a:tailEnd len="sm" w="sm" type="none"/>
          </a:ln>
        </p:spPr>
      </p:pic>
      <p:sp>
        <p:nvSpPr>
          <p:cNvPr id="183" name="Google Shape;183;p10"/>
          <p:cNvSpPr txBox="1"/>
          <p:nvPr/>
        </p:nvSpPr>
        <p:spPr>
          <a:xfrm>
            <a:off x="737110" y="3200954"/>
            <a:ext cx="4552200" cy="249360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0000"/>
              </a:buClr>
              <a:buSzPts val="1600"/>
              <a:buFont typeface="Arial"/>
              <a:buChar char="•"/>
            </a:pPr>
            <a:r>
              <a:rPr lang="de-DE" sz="1600"/>
              <a:t>Dr</a:t>
            </a:r>
            <a:r>
              <a:rPr lang="de-DE" sz="1600">
                <a:solidFill>
                  <a:srgbClr val="000000"/>
                </a:solidFill>
                <a:latin typeface="Arial"/>
                <a:ea typeface="Arial"/>
                <a:cs typeface="Arial"/>
                <a:sym typeface="Arial"/>
              </a:rPr>
              <a:t>ängt Kinder nicht zum (Auf-) Essen, Probieren oder Austrinken.</a:t>
            </a:r>
            <a:endParaRPr/>
          </a:p>
          <a:p>
            <a:pPr indent="-241300" lvl="0" marL="285750" marR="0" rtl="0" algn="l">
              <a:spcBef>
                <a:spcPts val="0"/>
              </a:spcBef>
              <a:spcAft>
                <a:spcPts val="0"/>
              </a:spcAft>
              <a:buClr>
                <a:schemeClr val="dk1"/>
              </a:buClr>
              <a:buSzPts val="700"/>
              <a:buFont typeface="Arial"/>
              <a:buNone/>
            </a:pPr>
            <a:r>
              <a:t/>
            </a:r>
            <a:endParaRPr sz="700">
              <a:solidFill>
                <a:srgbClr val="000000"/>
              </a:solidFill>
              <a:latin typeface="Arial"/>
              <a:ea typeface="Arial"/>
              <a:cs typeface="Arial"/>
              <a:sym typeface="Arial"/>
            </a:endParaRPr>
          </a:p>
          <a:p>
            <a:pPr indent="-285750" lvl="0" marL="285750" marR="0" rtl="0" algn="l">
              <a:spcBef>
                <a:spcPts val="0"/>
              </a:spcBef>
              <a:spcAft>
                <a:spcPts val="0"/>
              </a:spcAft>
              <a:buClr>
                <a:srgbClr val="000000"/>
              </a:buClr>
              <a:buSzPts val="1600"/>
              <a:buFont typeface="Arial"/>
              <a:buChar char="•"/>
            </a:pPr>
            <a:r>
              <a:rPr lang="de-DE" sz="1600"/>
              <a:t>S</a:t>
            </a:r>
            <a:r>
              <a:rPr lang="de-DE" sz="1600">
                <a:solidFill>
                  <a:srgbClr val="000000"/>
                </a:solidFill>
                <a:latin typeface="Arial"/>
                <a:ea typeface="Arial"/>
                <a:cs typeface="Arial"/>
                <a:sym typeface="Arial"/>
              </a:rPr>
              <a:t>tellt keine Bedingungen, z. B.  </a:t>
            </a:r>
            <a:br>
              <a:rPr lang="de-DE" sz="1600">
                <a:solidFill>
                  <a:srgbClr val="000000"/>
                </a:solidFill>
                <a:latin typeface="Arial"/>
                <a:ea typeface="Arial"/>
                <a:cs typeface="Arial"/>
                <a:sym typeface="Arial"/>
              </a:rPr>
            </a:br>
            <a:r>
              <a:rPr i="1" lang="de-DE" sz="1600">
                <a:solidFill>
                  <a:srgbClr val="000000"/>
                </a:solidFill>
                <a:latin typeface="Arial"/>
                <a:ea typeface="Arial"/>
                <a:cs typeface="Arial"/>
                <a:sym typeface="Arial"/>
              </a:rPr>
              <a:t>„</a:t>
            </a:r>
            <a:r>
              <a:rPr i="1" lang="de-DE" sz="1600"/>
              <a:t>E</a:t>
            </a:r>
            <a:r>
              <a:rPr i="1" lang="de-DE" sz="1600">
                <a:solidFill>
                  <a:srgbClr val="000000"/>
                </a:solidFill>
                <a:latin typeface="Arial"/>
                <a:ea typeface="Arial"/>
                <a:cs typeface="Arial"/>
                <a:sym typeface="Arial"/>
              </a:rPr>
              <a:t>rst aufessen, dann …“</a:t>
            </a:r>
            <a:r>
              <a:rPr i="1" lang="de-DE" sz="1600"/>
              <a:t>.</a:t>
            </a:r>
            <a:endParaRPr/>
          </a:p>
          <a:p>
            <a:pPr indent="-241300" lvl="0" marL="285750" marR="0" rtl="0" algn="l">
              <a:spcBef>
                <a:spcPts val="0"/>
              </a:spcBef>
              <a:spcAft>
                <a:spcPts val="0"/>
              </a:spcAft>
              <a:buClr>
                <a:schemeClr val="dk1"/>
              </a:buClr>
              <a:buSzPts val="700"/>
              <a:buFont typeface="Arial"/>
              <a:buNone/>
            </a:pPr>
            <a:r>
              <a:t/>
            </a:r>
            <a:endParaRPr sz="700">
              <a:solidFill>
                <a:srgbClr val="000000"/>
              </a:solidFill>
              <a:latin typeface="Arial"/>
              <a:ea typeface="Arial"/>
              <a:cs typeface="Arial"/>
              <a:sym typeface="Arial"/>
            </a:endParaRPr>
          </a:p>
          <a:p>
            <a:pPr indent="-285750" lvl="0" marL="285750" marR="0" rtl="0" algn="l">
              <a:spcBef>
                <a:spcPts val="0"/>
              </a:spcBef>
              <a:spcAft>
                <a:spcPts val="0"/>
              </a:spcAft>
              <a:buClr>
                <a:srgbClr val="000000"/>
              </a:buClr>
              <a:buSzPts val="1600"/>
              <a:buFont typeface="Arial"/>
              <a:buChar char="•"/>
            </a:pPr>
            <a:r>
              <a:rPr lang="de-DE" sz="1600"/>
              <a:t>B</a:t>
            </a:r>
            <a:r>
              <a:rPr lang="de-DE" sz="1600">
                <a:solidFill>
                  <a:srgbClr val="000000"/>
                </a:solidFill>
                <a:latin typeface="Arial"/>
                <a:ea typeface="Arial"/>
                <a:cs typeface="Arial"/>
                <a:sym typeface="Arial"/>
              </a:rPr>
              <a:t>leibt ruhig bei Lärm oder Missgeschicken.</a:t>
            </a:r>
            <a:endParaRPr/>
          </a:p>
          <a:p>
            <a:pPr indent="0" lvl="0" marL="0" marR="0" rtl="0" algn="l">
              <a:spcBef>
                <a:spcPts val="0"/>
              </a:spcBef>
              <a:spcAft>
                <a:spcPts val="0"/>
              </a:spcAft>
              <a:buNone/>
            </a:pPr>
            <a:r>
              <a:t/>
            </a:r>
            <a:endParaRPr sz="700">
              <a:solidFill>
                <a:srgbClr val="000000"/>
              </a:solidFill>
              <a:latin typeface="Arial"/>
              <a:ea typeface="Arial"/>
              <a:cs typeface="Arial"/>
              <a:sym typeface="Arial"/>
            </a:endParaRPr>
          </a:p>
          <a:p>
            <a:pPr indent="-285750" lvl="0" marL="285750" marR="0" rtl="0" algn="l">
              <a:spcBef>
                <a:spcPts val="0"/>
              </a:spcBef>
              <a:spcAft>
                <a:spcPts val="0"/>
              </a:spcAft>
              <a:buClr>
                <a:srgbClr val="000000"/>
              </a:buClr>
              <a:buSzPts val="1600"/>
              <a:buFont typeface="Arial"/>
              <a:buChar char="•"/>
            </a:pPr>
            <a:r>
              <a:rPr lang="de-DE" sz="1600"/>
              <a:t>V</a:t>
            </a:r>
            <a:r>
              <a:rPr lang="de-DE" sz="1600">
                <a:solidFill>
                  <a:srgbClr val="000000"/>
                </a:solidFill>
                <a:latin typeface="Arial"/>
                <a:ea typeface="Arial"/>
                <a:cs typeface="Arial"/>
                <a:sym typeface="Arial"/>
              </a:rPr>
              <a:t>erzichtet auf Beschämung oder Vergleiche.</a:t>
            </a:r>
            <a:endParaRPr/>
          </a:p>
          <a:p>
            <a:pPr indent="-241300" lvl="0" marL="285750" marR="0" rtl="0" algn="l">
              <a:spcBef>
                <a:spcPts val="0"/>
              </a:spcBef>
              <a:spcAft>
                <a:spcPts val="0"/>
              </a:spcAft>
              <a:buClr>
                <a:schemeClr val="dk1"/>
              </a:buClr>
              <a:buSzPts val="700"/>
              <a:buFont typeface="Arial"/>
              <a:buNone/>
            </a:pPr>
            <a:r>
              <a:t/>
            </a:r>
            <a:endParaRPr sz="700">
              <a:solidFill>
                <a:srgbClr val="000000"/>
              </a:solidFill>
              <a:latin typeface="Arial"/>
              <a:ea typeface="Arial"/>
              <a:cs typeface="Arial"/>
              <a:sym typeface="Arial"/>
            </a:endParaRPr>
          </a:p>
          <a:p>
            <a:pPr indent="-285750" lvl="0" marL="285750" marR="0" rtl="0" algn="l">
              <a:spcBef>
                <a:spcPts val="0"/>
              </a:spcBef>
              <a:spcAft>
                <a:spcPts val="0"/>
              </a:spcAft>
              <a:buClr>
                <a:srgbClr val="000000"/>
              </a:buClr>
              <a:buSzPts val="1600"/>
              <a:buFont typeface="Arial"/>
              <a:buChar char="•"/>
            </a:pPr>
            <a:r>
              <a:rPr lang="de-DE" sz="1600"/>
              <a:t>S</a:t>
            </a:r>
            <a:r>
              <a:rPr lang="de-DE" sz="1600">
                <a:solidFill>
                  <a:srgbClr val="000000"/>
                </a:solidFill>
                <a:latin typeface="Arial"/>
                <a:ea typeface="Arial"/>
                <a:cs typeface="Arial"/>
                <a:sym typeface="Arial"/>
              </a:rPr>
              <a:t>etzt Essen nicht als Belohnung oder Bestrafung ein. </a:t>
            </a:r>
            <a:endParaRPr/>
          </a:p>
        </p:txBody>
      </p:sp>
      <p:sp>
        <p:nvSpPr>
          <p:cNvPr id="184" name="Google Shape;184;p10"/>
          <p:cNvSpPr txBox="1"/>
          <p:nvPr/>
        </p:nvSpPr>
        <p:spPr>
          <a:xfrm>
            <a:off x="822511" y="2102717"/>
            <a:ext cx="4466661" cy="892552"/>
          </a:xfrm>
          <a:prstGeom prst="rect">
            <a:avLst/>
          </a:prstGeom>
          <a:solidFill>
            <a:srgbClr val="DECAED"/>
          </a:solid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000000"/>
              </a:buClr>
              <a:buSzPts val="1400"/>
              <a:buFont typeface="Arial"/>
              <a:buNone/>
            </a:pPr>
            <a:r>
              <a:rPr i="1" lang="de-DE" sz="1400">
                <a:solidFill>
                  <a:srgbClr val="000000"/>
                </a:solidFill>
                <a:latin typeface="Arial"/>
                <a:ea typeface="Arial"/>
                <a:cs typeface="Arial"/>
                <a:sym typeface="Arial"/>
              </a:rPr>
              <a:t>„Zu den in Essenssituationen typischen Risiken gehören noch immer Essens- und Probierzwang, starre Strukturen, Zeitdruck und Lärm.“</a:t>
            </a:r>
            <a:endParaRPr/>
          </a:p>
          <a:p>
            <a:pPr indent="0" lvl="0" marL="0" marR="0" rtl="0" algn="l">
              <a:spcBef>
                <a:spcPts val="0"/>
              </a:spcBef>
              <a:spcAft>
                <a:spcPts val="0"/>
              </a:spcAft>
              <a:buClr>
                <a:srgbClr val="000000"/>
              </a:buClr>
              <a:buSzPts val="1000"/>
              <a:buFont typeface="Arial"/>
              <a:buNone/>
            </a:pPr>
            <a:r>
              <a:rPr lang="de-DE" sz="1000">
                <a:solidFill>
                  <a:srgbClr val="000000"/>
                </a:solidFill>
                <a:latin typeface="Arial"/>
                <a:ea typeface="Arial"/>
                <a:cs typeface="Arial"/>
                <a:sym typeface="Arial"/>
              </a:rPr>
              <a:t>(Bildungsplan Brandenburg, 2024, S. 75)</a:t>
            </a:r>
            <a:endParaRPr/>
          </a:p>
        </p:txBody>
      </p:sp>
      <p:sp>
        <p:nvSpPr>
          <p:cNvPr id="185" name="Google Shape;185;p10"/>
          <p:cNvSpPr/>
          <p:nvPr/>
        </p:nvSpPr>
        <p:spPr>
          <a:xfrm>
            <a:off x="3322560" y="5679280"/>
            <a:ext cx="3121489" cy="715089"/>
          </a:xfrm>
          <a:prstGeom prst="roundRect">
            <a:avLst>
              <a:gd fmla="val 16667" name="adj"/>
            </a:avLst>
          </a:prstGeom>
          <a:solidFill>
            <a:srgbClr val="FFFFFF"/>
          </a:solidFill>
          <a:ln cap="flat" cmpd="sng" w="12700">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de-DE" sz="1100">
                <a:solidFill>
                  <a:schemeClr val="lt1"/>
                </a:solidFill>
                <a:latin typeface="Arial"/>
                <a:ea typeface="Arial"/>
                <a:cs typeface="Arial"/>
                <a:sym typeface="Arial"/>
              </a:rPr>
              <a:t>Nutzt im Team die Vorsicht-Sätze im </a:t>
            </a:r>
            <a:r>
              <a:rPr b="1" lang="de-DE" sz="1100">
                <a:solidFill>
                  <a:schemeClr val="lt1"/>
                </a:solidFill>
                <a:latin typeface="Arial"/>
                <a:ea typeface="Arial"/>
                <a:cs typeface="Arial"/>
                <a:sym typeface="Arial"/>
              </a:rPr>
              <a:t>Brandenburger Bildungsplan ab S. 67</a:t>
            </a:r>
            <a:r>
              <a:rPr lang="de-DE" sz="1100">
                <a:solidFill>
                  <a:schemeClr val="lt1"/>
                </a:solidFill>
                <a:latin typeface="Arial"/>
                <a:ea typeface="Arial"/>
                <a:cs typeface="Arial"/>
                <a:sym typeface="Arial"/>
              </a:rPr>
              <a:t>, um eure Essenssituationen zu reflektieren.</a:t>
            </a:r>
            <a:endParaRPr sz="13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11"/>
          <p:cNvSpPr txBox="1"/>
          <p:nvPr/>
        </p:nvSpPr>
        <p:spPr>
          <a:xfrm>
            <a:off x="380105" y="6128195"/>
            <a:ext cx="4482489" cy="18466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600">
                <a:solidFill>
                  <a:schemeClr val="lt1"/>
                </a:solidFill>
                <a:latin typeface="Arial"/>
                <a:ea typeface="Arial"/>
                <a:cs typeface="Arial"/>
                <a:sym typeface="Arial"/>
              </a:rPr>
              <a:t>Nebular/unsplash</a:t>
            </a:r>
            <a:endParaRPr sz="600">
              <a:solidFill>
                <a:schemeClr val="lt1"/>
              </a:solidFill>
              <a:latin typeface="Arial"/>
              <a:ea typeface="Arial"/>
              <a:cs typeface="Arial"/>
              <a:sym typeface="Arial"/>
            </a:endParaRPr>
          </a:p>
        </p:txBody>
      </p:sp>
      <p:pic>
        <p:nvPicPr>
          <p:cNvPr id="191" name="Google Shape;191;p11"/>
          <p:cNvPicPr preferRelativeResize="0"/>
          <p:nvPr>
            <p:ph idx="2" type="pic"/>
          </p:nvPr>
        </p:nvPicPr>
        <p:blipFill rotWithShape="1">
          <a:blip r:embed="rId3">
            <a:alphaModFix/>
          </a:blip>
          <a:srcRect b="5451" l="3965" r="20903" t="3980"/>
          <a:stretch/>
        </p:blipFill>
        <p:spPr>
          <a:xfrm>
            <a:off x="469018" y="747485"/>
            <a:ext cx="5975325" cy="5363029"/>
          </a:xfrm>
          <a:prstGeom prst="rect">
            <a:avLst/>
          </a:prstGeom>
          <a:noFill/>
          <a:ln cap="flat" cmpd="sng" w="12700">
            <a:solidFill>
              <a:srgbClr val="611E82"/>
            </a:solidFill>
            <a:prstDash val="solid"/>
            <a:round/>
            <a:headEnd len="sm" w="sm" type="none"/>
            <a:tailEnd len="sm" w="sm" type="none"/>
          </a:ln>
        </p:spPr>
      </p:pic>
      <p:sp>
        <p:nvSpPr>
          <p:cNvPr id="192" name="Google Shape;192;p11"/>
          <p:cNvSpPr txBox="1"/>
          <p:nvPr/>
        </p:nvSpPr>
        <p:spPr>
          <a:xfrm>
            <a:off x="6744846" y="3629556"/>
            <a:ext cx="5067049" cy="252376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1800">
                <a:solidFill>
                  <a:schemeClr val="dk1"/>
                </a:solidFill>
                <a:latin typeface="Arial"/>
                <a:ea typeface="Arial"/>
                <a:cs typeface="Arial"/>
                <a:sym typeface="Arial"/>
              </a:rPr>
              <a:t>Mögliche Sorgen:</a:t>
            </a:r>
            <a:endParaRPr/>
          </a:p>
          <a:p>
            <a:pPr indent="0" lvl="0" marL="0" marR="0" rtl="0" algn="l">
              <a:spcBef>
                <a:spcPts val="0"/>
              </a:spcBef>
              <a:spcAft>
                <a:spcPts val="0"/>
              </a:spcAft>
              <a:buNone/>
            </a:pPr>
            <a:r>
              <a:t/>
            </a:r>
            <a:endParaRPr b="1" sz="800">
              <a:solidFill>
                <a:schemeClr val="dk1"/>
              </a:solidFill>
              <a:latin typeface="Arial"/>
              <a:ea typeface="Arial"/>
              <a:cs typeface="Arial"/>
              <a:sym typeface="Arial"/>
            </a:endParaRPr>
          </a:p>
          <a:p>
            <a:pPr indent="-285750" lvl="0" marL="285750" marR="0" rtl="0" algn="l">
              <a:spcBef>
                <a:spcPts val="0"/>
              </a:spcBef>
              <a:spcAft>
                <a:spcPts val="0"/>
              </a:spcAft>
              <a:buClr>
                <a:srgbClr val="000000"/>
              </a:buClr>
              <a:buSzPts val="1800"/>
              <a:buFont typeface="Arial"/>
              <a:buChar char="•"/>
            </a:pPr>
            <a:r>
              <a:rPr lang="de-DE" sz="1800">
                <a:solidFill>
                  <a:srgbClr val="000000"/>
                </a:solidFill>
                <a:latin typeface="Arial"/>
                <a:ea typeface="Arial"/>
                <a:cs typeface="Arial"/>
                <a:sym typeface="Arial"/>
              </a:rPr>
              <a:t>Nehmen die Kinder genug Nährstoffe auf?</a:t>
            </a:r>
            <a:endParaRPr/>
          </a:p>
          <a:p>
            <a:pPr indent="-234950" lvl="0" marL="285750" marR="0" rtl="0" algn="l">
              <a:spcBef>
                <a:spcPts val="0"/>
              </a:spcBef>
              <a:spcAft>
                <a:spcPts val="0"/>
              </a:spcAft>
              <a:buClr>
                <a:schemeClr val="dk1"/>
              </a:buClr>
              <a:buSzPts val="800"/>
              <a:buFont typeface="Arial"/>
              <a:buNone/>
            </a:pPr>
            <a:r>
              <a:t/>
            </a:r>
            <a:endParaRPr sz="800">
              <a:solidFill>
                <a:srgbClr val="000000"/>
              </a:solidFill>
              <a:latin typeface="Arial"/>
              <a:ea typeface="Arial"/>
              <a:cs typeface="Arial"/>
              <a:sym typeface="Arial"/>
            </a:endParaRPr>
          </a:p>
          <a:p>
            <a:pPr indent="-285750" lvl="0" marL="285750" marR="0" rtl="0" algn="l">
              <a:spcBef>
                <a:spcPts val="0"/>
              </a:spcBef>
              <a:spcAft>
                <a:spcPts val="0"/>
              </a:spcAft>
              <a:buClr>
                <a:srgbClr val="000000"/>
              </a:buClr>
              <a:buSzPts val="1800"/>
              <a:buFont typeface="Arial"/>
              <a:buChar char="•"/>
            </a:pPr>
            <a:r>
              <a:rPr lang="de-DE" sz="1800">
                <a:solidFill>
                  <a:srgbClr val="000000"/>
                </a:solidFill>
                <a:latin typeface="Arial"/>
                <a:ea typeface="Arial"/>
                <a:cs typeface="Arial"/>
                <a:sym typeface="Arial"/>
              </a:rPr>
              <a:t>Essen die Kinder zu einseitig?</a:t>
            </a:r>
            <a:endParaRPr/>
          </a:p>
          <a:p>
            <a:pPr indent="-234950" lvl="0" marL="285750" marR="0" rtl="0" algn="l">
              <a:spcBef>
                <a:spcPts val="0"/>
              </a:spcBef>
              <a:spcAft>
                <a:spcPts val="0"/>
              </a:spcAft>
              <a:buClr>
                <a:schemeClr val="dk1"/>
              </a:buClr>
              <a:buSzPts val="800"/>
              <a:buFont typeface="Arial"/>
              <a:buNone/>
            </a:pPr>
            <a:r>
              <a:t/>
            </a:r>
            <a:endParaRPr sz="800">
              <a:solidFill>
                <a:srgbClr val="000000"/>
              </a:solidFill>
              <a:latin typeface="Arial"/>
              <a:ea typeface="Arial"/>
              <a:cs typeface="Arial"/>
              <a:sym typeface="Arial"/>
            </a:endParaRPr>
          </a:p>
          <a:p>
            <a:pPr indent="-285750" lvl="0" marL="285750" marR="0" rtl="0" algn="l">
              <a:spcBef>
                <a:spcPts val="0"/>
              </a:spcBef>
              <a:spcAft>
                <a:spcPts val="0"/>
              </a:spcAft>
              <a:buClr>
                <a:srgbClr val="000000"/>
              </a:buClr>
              <a:buSzPts val="1800"/>
              <a:buFont typeface="Arial"/>
              <a:buChar char="•"/>
            </a:pPr>
            <a:r>
              <a:rPr lang="de-DE" sz="1800">
                <a:solidFill>
                  <a:srgbClr val="000000"/>
                </a:solidFill>
                <a:latin typeface="Arial"/>
                <a:ea typeface="Arial"/>
                <a:cs typeface="Arial"/>
                <a:sym typeface="Arial"/>
              </a:rPr>
              <a:t>Entwickeln die Kinder langfristig ungesunde Essgewohnheiten?</a:t>
            </a:r>
            <a:endParaRPr/>
          </a:p>
          <a:p>
            <a:pPr indent="-234950" lvl="0" marL="285750" marR="0" rtl="0" algn="l">
              <a:spcBef>
                <a:spcPts val="0"/>
              </a:spcBef>
              <a:spcAft>
                <a:spcPts val="0"/>
              </a:spcAft>
              <a:buClr>
                <a:schemeClr val="dk1"/>
              </a:buClr>
              <a:buSzPts val="800"/>
              <a:buFont typeface="Arial"/>
              <a:buNone/>
            </a:pPr>
            <a:r>
              <a:t/>
            </a:r>
            <a:endParaRPr sz="800">
              <a:solidFill>
                <a:srgbClr val="000000"/>
              </a:solidFill>
              <a:latin typeface="Arial"/>
              <a:ea typeface="Arial"/>
              <a:cs typeface="Arial"/>
              <a:sym typeface="Arial"/>
            </a:endParaRPr>
          </a:p>
          <a:p>
            <a:pPr indent="-285750" lvl="0" marL="285750" marR="0" rtl="0" algn="l">
              <a:spcBef>
                <a:spcPts val="0"/>
              </a:spcBef>
              <a:spcAft>
                <a:spcPts val="0"/>
              </a:spcAft>
              <a:buClr>
                <a:srgbClr val="000000"/>
              </a:buClr>
              <a:buSzPts val="1800"/>
              <a:buFont typeface="Arial"/>
              <a:buChar char="•"/>
            </a:pPr>
            <a:r>
              <a:rPr lang="de-DE" sz="1800">
                <a:solidFill>
                  <a:srgbClr val="000000"/>
                </a:solidFill>
                <a:latin typeface="Arial"/>
                <a:ea typeface="Arial"/>
                <a:cs typeface="Arial"/>
                <a:sym typeface="Arial"/>
              </a:rPr>
              <a:t>Werden wir unserem Ernährungsauftrag gerecht?</a:t>
            </a:r>
            <a:endParaRPr/>
          </a:p>
        </p:txBody>
      </p:sp>
      <p:sp>
        <p:nvSpPr>
          <p:cNvPr id="193" name="Google Shape;193;p11"/>
          <p:cNvSpPr/>
          <p:nvPr/>
        </p:nvSpPr>
        <p:spPr>
          <a:xfrm>
            <a:off x="5856653" y="1093041"/>
            <a:ext cx="5667690" cy="2006493"/>
          </a:xfrm>
          <a:prstGeom prst="wedgeRectCallout">
            <a:avLst>
              <a:gd fmla="val -20833" name="adj1"/>
              <a:gd fmla="val 62500" name="adj2"/>
            </a:avLst>
          </a:prstGeom>
          <a:solidFill>
            <a:srgbClr val="DECAED"/>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3600"/>
              <a:buFont typeface="Arial"/>
              <a:buNone/>
            </a:pPr>
            <a:r>
              <a:rPr b="1" i="1" lang="de-DE" sz="3600">
                <a:solidFill>
                  <a:schemeClr val="lt1"/>
                </a:solidFill>
                <a:latin typeface="Arial"/>
                <a:ea typeface="Arial"/>
                <a:cs typeface="Arial"/>
                <a:sym typeface="Arial"/>
              </a:rPr>
              <a:t>„Du kannst doch aber nicht nur Nudeln essen!“</a:t>
            </a:r>
            <a:endParaRPr b="1" i="1" sz="3600">
              <a:solidFill>
                <a:schemeClr val="lt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12"/>
          <p:cNvSpPr txBox="1"/>
          <p:nvPr/>
        </p:nvSpPr>
        <p:spPr>
          <a:xfrm>
            <a:off x="6229911" y="6160580"/>
            <a:ext cx="4074990" cy="18466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600">
                <a:solidFill>
                  <a:schemeClr val="lt1"/>
                </a:solidFill>
                <a:latin typeface="Arial"/>
                <a:ea typeface="Arial"/>
                <a:cs typeface="Arial"/>
                <a:sym typeface="Arial"/>
              </a:rPr>
              <a:t>Nebular/unsplash</a:t>
            </a:r>
            <a:endParaRPr sz="600">
              <a:solidFill>
                <a:schemeClr val="lt1"/>
              </a:solidFill>
              <a:latin typeface="Arial"/>
              <a:ea typeface="Arial"/>
              <a:cs typeface="Arial"/>
              <a:sym typeface="Arial"/>
            </a:endParaRPr>
          </a:p>
        </p:txBody>
      </p:sp>
      <p:pic>
        <p:nvPicPr>
          <p:cNvPr id="199" name="Google Shape;199;p12"/>
          <p:cNvPicPr preferRelativeResize="0"/>
          <p:nvPr>
            <p:ph idx="2" type="pic"/>
          </p:nvPr>
        </p:nvPicPr>
        <p:blipFill rotWithShape="1">
          <a:blip r:embed="rId3">
            <a:alphaModFix/>
          </a:blip>
          <a:srcRect b="5451" l="13672" r="20903" t="3980"/>
          <a:stretch/>
        </p:blipFill>
        <p:spPr>
          <a:xfrm>
            <a:off x="6320971" y="797551"/>
            <a:ext cx="5203372" cy="5363029"/>
          </a:xfrm>
          <a:prstGeom prst="rect">
            <a:avLst/>
          </a:prstGeom>
          <a:noFill/>
          <a:ln cap="flat" cmpd="sng" w="12700">
            <a:solidFill>
              <a:srgbClr val="611E82"/>
            </a:solidFill>
            <a:prstDash val="solid"/>
            <a:round/>
            <a:headEnd len="sm" w="sm" type="none"/>
            <a:tailEnd len="sm" w="sm" type="none"/>
          </a:ln>
        </p:spPr>
      </p:pic>
      <p:sp>
        <p:nvSpPr>
          <p:cNvPr id="200" name="Google Shape;200;p12"/>
          <p:cNvSpPr txBox="1"/>
          <p:nvPr/>
        </p:nvSpPr>
        <p:spPr>
          <a:xfrm>
            <a:off x="735347" y="2316806"/>
            <a:ext cx="5065487" cy="375487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1400">
                <a:solidFill>
                  <a:srgbClr val="000000"/>
                </a:solidFill>
                <a:latin typeface="Arial"/>
                <a:ea typeface="Arial"/>
                <a:cs typeface="Arial"/>
                <a:sym typeface="Arial"/>
              </a:rPr>
              <a:t>Kinder essen phasenweise sehr einseitig – das ist entwicklungsbedingt.</a:t>
            </a:r>
            <a:endParaRPr/>
          </a:p>
          <a:p>
            <a:pPr indent="0" lvl="0" marL="0" marR="0" rtl="0" algn="l">
              <a:spcBef>
                <a:spcPts val="0"/>
              </a:spcBef>
              <a:spcAft>
                <a:spcPts val="0"/>
              </a:spcAft>
              <a:buNone/>
            </a:pPr>
            <a:r>
              <a:t/>
            </a:r>
            <a:endParaRPr sz="1400">
              <a:solidFill>
                <a:srgbClr val="000000"/>
              </a:solidFill>
              <a:latin typeface="Arial"/>
              <a:ea typeface="Arial"/>
              <a:cs typeface="Arial"/>
              <a:sym typeface="Arial"/>
            </a:endParaRPr>
          </a:p>
          <a:p>
            <a:pPr indent="0" lvl="0" marL="0" marR="0" rtl="0" algn="l">
              <a:spcBef>
                <a:spcPts val="0"/>
              </a:spcBef>
              <a:spcAft>
                <a:spcPts val="0"/>
              </a:spcAft>
              <a:buNone/>
            </a:pPr>
            <a:r>
              <a:rPr lang="de-DE" sz="1400">
                <a:solidFill>
                  <a:srgbClr val="000000"/>
                </a:solidFill>
                <a:latin typeface="Arial"/>
                <a:ea typeface="Arial"/>
                <a:cs typeface="Arial"/>
                <a:sym typeface="Arial"/>
              </a:rPr>
              <a:t>Die Forschung zeigt:</a:t>
            </a:r>
            <a:endParaRPr/>
          </a:p>
          <a:p>
            <a:pPr indent="0" lvl="0" marL="0" marR="0" rtl="0" algn="l">
              <a:spcBef>
                <a:spcPts val="0"/>
              </a:spcBef>
              <a:spcAft>
                <a:spcPts val="0"/>
              </a:spcAft>
              <a:buNone/>
            </a:pPr>
            <a:r>
              <a:t/>
            </a:r>
            <a:endParaRPr sz="1400">
              <a:solidFill>
                <a:srgbClr val="000000"/>
              </a:solidFill>
              <a:latin typeface="Arial"/>
              <a:ea typeface="Arial"/>
              <a:cs typeface="Arial"/>
              <a:sym typeface="Arial"/>
            </a:endParaRPr>
          </a:p>
          <a:p>
            <a:pPr indent="0" lvl="0" marL="0" marR="0" rtl="0" algn="l">
              <a:spcBef>
                <a:spcPts val="0"/>
              </a:spcBef>
              <a:spcAft>
                <a:spcPts val="0"/>
              </a:spcAft>
              <a:buNone/>
            </a:pPr>
            <a:r>
              <a:rPr b="1" lang="de-DE" sz="1400">
                <a:solidFill>
                  <a:srgbClr val="000000"/>
                </a:solidFill>
                <a:latin typeface="Arial"/>
                <a:ea typeface="Arial"/>
                <a:cs typeface="Arial"/>
                <a:sym typeface="Arial"/>
              </a:rPr>
              <a:t>Bekanntes gibt Sicherheit</a:t>
            </a:r>
            <a:endParaRPr/>
          </a:p>
          <a:p>
            <a:pPr indent="-285750" lvl="0" marL="285750" marR="0" rtl="0" algn="l">
              <a:spcBef>
                <a:spcPts val="0"/>
              </a:spcBef>
              <a:spcAft>
                <a:spcPts val="0"/>
              </a:spcAft>
              <a:buClr>
                <a:srgbClr val="000000"/>
              </a:buClr>
              <a:buSzPts val="1400"/>
              <a:buFont typeface="Arial"/>
              <a:buChar char="•"/>
            </a:pPr>
            <a:r>
              <a:rPr lang="de-DE" sz="1400">
                <a:solidFill>
                  <a:srgbClr val="000000"/>
                </a:solidFill>
                <a:latin typeface="Arial"/>
                <a:ea typeface="Arial"/>
                <a:cs typeface="Arial"/>
                <a:sym typeface="Arial"/>
              </a:rPr>
              <a:t>Kinder bevorzugen vertraute Lebensmittel </a:t>
            </a:r>
            <a:br>
              <a:rPr lang="de-DE" sz="1400">
                <a:solidFill>
                  <a:srgbClr val="000000"/>
                </a:solidFill>
                <a:latin typeface="Arial"/>
                <a:ea typeface="Arial"/>
                <a:cs typeface="Arial"/>
                <a:sym typeface="Arial"/>
              </a:rPr>
            </a:br>
            <a:r>
              <a:rPr lang="de-DE" sz="1400">
                <a:solidFill>
                  <a:srgbClr val="000000"/>
                </a:solidFill>
                <a:latin typeface="Arial"/>
                <a:ea typeface="Arial"/>
                <a:cs typeface="Arial"/>
                <a:sym typeface="Arial"/>
              </a:rPr>
              <a:t>(Mere Exposure Effect).</a:t>
            </a:r>
            <a:endParaRPr/>
          </a:p>
          <a:p>
            <a:pPr indent="0" lvl="0" marL="0" marR="0" rtl="0" algn="l">
              <a:spcBef>
                <a:spcPts val="0"/>
              </a:spcBef>
              <a:spcAft>
                <a:spcPts val="0"/>
              </a:spcAft>
              <a:buNone/>
            </a:pPr>
            <a:r>
              <a:t/>
            </a:r>
            <a:endParaRPr sz="1400">
              <a:solidFill>
                <a:srgbClr val="000000"/>
              </a:solidFill>
              <a:latin typeface="Arial"/>
              <a:ea typeface="Arial"/>
              <a:cs typeface="Arial"/>
              <a:sym typeface="Arial"/>
            </a:endParaRPr>
          </a:p>
          <a:p>
            <a:pPr indent="0" lvl="0" marL="0" marR="0" rtl="0" algn="l">
              <a:spcBef>
                <a:spcPts val="0"/>
              </a:spcBef>
              <a:spcAft>
                <a:spcPts val="0"/>
              </a:spcAft>
              <a:buNone/>
            </a:pPr>
            <a:r>
              <a:rPr b="1" lang="de-DE" sz="1400">
                <a:solidFill>
                  <a:srgbClr val="000000"/>
                </a:solidFill>
                <a:latin typeface="Arial"/>
                <a:ea typeface="Arial"/>
                <a:cs typeface="Arial"/>
                <a:sym typeface="Arial"/>
              </a:rPr>
              <a:t>Vielfalt entsteht durch Wiedersehen</a:t>
            </a:r>
            <a:endParaRPr/>
          </a:p>
          <a:p>
            <a:pPr indent="-285750" lvl="0" marL="285750" marR="0" rtl="0" algn="l">
              <a:spcBef>
                <a:spcPts val="0"/>
              </a:spcBef>
              <a:spcAft>
                <a:spcPts val="0"/>
              </a:spcAft>
              <a:buClr>
                <a:srgbClr val="000000"/>
              </a:buClr>
              <a:buSzPts val="1400"/>
              <a:buFont typeface="Arial"/>
              <a:buChar char="•"/>
            </a:pPr>
            <a:r>
              <a:rPr lang="de-DE" sz="1400">
                <a:solidFill>
                  <a:srgbClr val="000000"/>
                </a:solidFill>
                <a:latin typeface="Arial"/>
                <a:ea typeface="Arial"/>
                <a:cs typeface="Arial"/>
                <a:sym typeface="Arial"/>
              </a:rPr>
              <a:t>Je öfter Kinder ein Lebensmittel sehen, desto eher probieren sie es.</a:t>
            </a:r>
            <a:endParaRPr/>
          </a:p>
          <a:p>
            <a:pPr indent="-196850" lvl="0" marL="285750" marR="0" rtl="0" algn="l">
              <a:spcBef>
                <a:spcPts val="0"/>
              </a:spcBef>
              <a:spcAft>
                <a:spcPts val="0"/>
              </a:spcAft>
              <a:buClr>
                <a:schemeClr val="dk1"/>
              </a:buClr>
              <a:buSzPts val="1400"/>
              <a:buFont typeface="Arial"/>
              <a:buNone/>
            </a:pPr>
            <a:r>
              <a:t/>
            </a:r>
            <a:endParaRPr sz="1400">
              <a:solidFill>
                <a:srgbClr val="000000"/>
              </a:solidFill>
              <a:latin typeface="Arial"/>
              <a:ea typeface="Arial"/>
              <a:cs typeface="Arial"/>
              <a:sym typeface="Arial"/>
            </a:endParaRPr>
          </a:p>
          <a:p>
            <a:pPr indent="0" lvl="0" marL="0" marR="0" rtl="0" algn="l">
              <a:spcBef>
                <a:spcPts val="0"/>
              </a:spcBef>
              <a:spcAft>
                <a:spcPts val="0"/>
              </a:spcAft>
              <a:buNone/>
            </a:pPr>
            <a:r>
              <a:rPr b="1" lang="de-DE" sz="1400">
                <a:solidFill>
                  <a:srgbClr val="000000"/>
                </a:solidFill>
                <a:latin typeface="Arial"/>
                <a:ea typeface="Arial"/>
                <a:cs typeface="Arial"/>
                <a:sym typeface="Arial"/>
              </a:rPr>
              <a:t>Geschmack nutzt sich ab</a:t>
            </a:r>
            <a:endParaRPr/>
          </a:p>
          <a:p>
            <a:pPr indent="-285750" lvl="0" marL="285750" marR="0" rtl="0" algn="l">
              <a:spcBef>
                <a:spcPts val="0"/>
              </a:spcBef>
              <a:spcAft>
                <a:spcPts val="0"/>
              </a:spcAft>
              <a:buClr>
                <a:srgbClr val="000000"/>
              </a:buClr>
              <a:buSzPts val="1400"/>
              <a:buFont typeface="Arial"/>
              <a:buChar char="•"/>
            </a:pPr>
            <a:r>
              <a:rPr lang="de-DE" sz="1400">
                <a:solidFill>
                  <a:srgbClr val="000000"/>
                </a:solidFill>
                <a:latin typeface="Arial"/>
                <a:ea typeface="Arial"/>
                <a:cs typeface="Arial"/>
                <a:sym typeface="Arial"/>
              </a:rPr>
              <a:t>Wenn Kinder sehr oft dasselbe essen, verlieren sie irgendwann von selbst die Lust darauf (spezifisch-sensorische Sättigung).</a:t>
            </a:r>
            <a:endParaRPr i="1" sz="1400">
              <a:solidFill>
                <a:srgbClr val="000000"/>
              </a:solidFill>
              <a:latin typeface="Arial"/>
              <a:ea typeface="Arial"/>
              <a:cs typeface="Arial"/>
              <a:sym typeface="Arial"/>
            </a:endParaRPr>
          </a:p>
        </p:txBody>
      </p:sp>
      <p:sp>
        <p:nvSpPr>
          <p:cNvPr id="201" name="Google Shape;201;p12"/>
          <p:cNvSpPr/>
          <p:nvPr/>
        </p:nvSpPr>
        <p:spPr>
          <a:xfrm>
            <a:off x="667656" y="594983"/>
            <a:ext cx="6361793" cy="1341718"/>
          </a:xfrm>
          <a:prstGeom prst="wedgeRectCallout">
            <a:avLst>
              <a:gd fmla="val -20833" name="adj1"/>
              <a:gd fmla="val 62500" name="adj2"/>
            </a:avLst>
          </a:prstGeom>
          <a:solidFill>
            <a:srgbClr val="DECAED"/>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lt1"/>
              </a:buClr>
              <a:buSzPts val="1800"/>
              <a:buFont typeface="Arial"/>
              <a:buNone/>
            </a:pPr>
            <a:r>
              <a:rPr b="1" i="1" lang="de-DE" sz="1800">
                <a:solidFill>
                  <a:schemeClr val="lt1"/>
                </a:solidFill>
                <a:latin typeface="Arial"/>
                <a:ea typeface="Arial"/>
                <a:cs typeface="Arial"/>
                <a:sym typeface="Arial"/>
              </a:rPr>
              <a:t>„Bringt eure Vorlieben beim Essen ins Gespräch und erzählt den Kindern auch, was euch nicht schmeckt. Dadurch erfahren sie, dass nicht alle Menschen das Gleiche mögen.“ </a:t>
            </a:r>
            <a:r>
              <a:rPr lang="de-DE" sz="1100">
                <a:solidFill>
                  <a:schemeClr val="lt1"/>
                </a:solidFill>
                <a:latin typeface="Arial"/>
                <a:ea typeface="Arial"/>
                <a:cs typeface="Arial"/>
                <a:sym typeface="Arial"/>
              </a:rPr>
              <a:t>(Bildungsplan Brandenburg, 2024, S. 65)</a:t>
            </a:r>
            <a:endParaRPr/>
          </a:p>
        </p:txBody>
      </p:sp>
      <p:sp>
        <p:nvSpPr>
          <p:cNvPr id="202" name="Google Shape;202;p12"/>
          <p:cNvSpPr txBox="1"/>
          <p:nvPr>
            <p:ph idx="1" type="body"/>
          </p:nvPr>
        </p:nvSpPr>
        <p:spPr>
          <a:xfrm>
            <a:off x="735347" y="6190493"/>
            <a:ext cx="9154389" cy="22345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000000"/>
              </a:buClr>
              <a:buSzPts val="800"/>
              <a:buNone/>
            </a:pPr>
            <a:r>
              <a:rPr lang="de-DE" sz="800">
                <a:solidFill>
                  <a:srgbClr val="000000"/>
                </a:solidFill>
              </a:rPr>
              <a:t>(Bildungsplan Brandenburg, 2024; Gutknecht &amp; Höhn, 2017; Renz-Polster, 2015; Virnkaes &amp; Franz, 2024)</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13"/>
          <p:cNvSpPr txBox="1"/>
          <p:nvPr/>
        </p:nvSpPr>
        <p:spPr>
          <a:xfrm>
            <a:off x="462655" y="6030753"/>
            <a:ext cx="4482489" cy="18466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600">
                <a:solidFill>
                  <a:schemeClr val="dk1"/>
                </a:solidFill>
                <a:latin typeface="Arial"/>
                <a:ea typeface="Arial"/>
                <a:cs typeface="Arial"/>
                <a:sym typeface="Arial"/>
              </a:rPr>
              <a:t>Unsplash / freetime Jam</a:t>
            </a:r>
            <a:endParaRPr/>
          </a:p>
        </p:txBody>
      </p:sp>
      <p:pic>
        <p:nvPicPr>
          <p:cNvPr id="208" name="Google Shape;208;p13"/>
          <p:cNvPicPr preferRelativeResize="0"/>
          <p:nvPr>
            <p:ph idx="2" type="pic"/>
          </p:nvPr>
        </p:nvPicPr>
        <p:blipFill rotWithShape="1">
          <a:blip r:embed="rId3">
            <a:alphaModFix/>
          </a:blip>
          <a:srcRect b="6443" l="11455" r="6176" t="3383"/>
          <a:stretch/>
        </p:blipFill>
        <p:spPr>
          <a:xfrm>
            <a:off x="561535" y="566057"/>
            <a:ext cx="6314400" cy="5464696"/>
          </a:xfrm>
          <a:prstGeom prst="rect">
            <a:avLst/>
          </a:prstGeom>
          <a:noFill/>
          <a:ln cap="flat" cmpd="sng" w="12700">
            <a:solidFill>
              <a:srgbClr val="611E82"/>
            </a:solidFill>
            <a:prstDash val="solid"/>
            <a:round/>
            <a:headEnd len="sm" w="sm" type="none"/>
            <a:tailEnd len="sm" w="sm" type="none"/>
          </a:ln>
        </p:spPr>
      </p:pic>
      <p:sp>
        <p:nvSpPr>
          <p:cNvPr id="209" name="Google Shape;209;p13"/>
          <p:cNvSpPr txBox="1"/>
          <p:nvPr/>
        </p:nvSpPr>
        <p:spPr>
          <a:xfrm>
            <a:off x="7328125" y="3097683"/>
            <a:ext cx="4401220" cy="33547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1800">
                <a:solidFill>
                  <a:schemeClr val="dk1"/>
                </a:solidFill>
                <a:latin typeface="Arial"/>
                <a:ea typeface="Arial"/>
                <a:cs typeface="Arial"/>
                <a:sym typeface="Arial"/>
              </a:rPr>
              <a:t>Mögliche Sorgen:</a:t>
            </a:r>
            <a:endParaRPr/>
          </a:p>
          <a:p>
            <a:pPr indent="0" lvl="0" marL="0" marR="0" rtl="0" algn="l">
              <a:spcBef>
                <a:spcPts val="0"/>
              </a:spcBef>
              <a:spcAft>
                <a:spcPts val="0"/>
              </a:spcAft>
              <a:buNone/>
            </a:pPr>
            <a:r>
              <a:t/>
            </a:r>
            <a:endParaRPr b="1" sz="800">
              <a:solidFill>
                <a:schemeClr val="dk1"/>
              </a:solidFill>
              <a:latin typeface="Arial"/>
              <a:ea typeface="Arial"/>
              <a:cs typeface="Arial"/>
              <a:sym typeface="Arial"/>
            </a:endParaRPr>
          </a:p>
          <a:p>
            <a:pPr indent="-285750" lvl="0" marL="285750" marR="0" rtl="0" algn="l">
              <a:spcBef>
                <a:spcPts val="0"/>
              </a:spcBef>
              <a:spcAft>
                <a:spcPts val="0"/>
              </a:spcAft>
              <a:buClr>
                <a:srgbClr val="000000"/>
              </a:buClr>
              <a:buSzPts val="1800"/>
              <a:buFont typeface="Arial"/>
              <a:buChar char="•"/>
            </a:pPr>
            <a:r>
              <a:rPr lang="de-DE" sz="1800">
                <a:solidFill>
                  <a:srgbClr val="000000"/>
                </a:solidFill>
                <a:latin typeface="Arial"/>
                <a:ea typeface="Arial"/>
                <a:cs typeface="Arial"/>
                <a:sym typeface="Arial"/>
              </a:rPr>
              <a:t>Wie sollen Kinder wissen, was ihnen schmeckt, wenn sie nicht probieren?</a:t>
            </a:r>
            <a:endParaRPr/>
          </a:p>
          <a:p>
            <a:pPr indent="-234950" lvl="0" marL="285750" marR="0" rtl="0" algn="l">
              <a:spcBef>
                <a:spcPts val="0"/>
              </a:spcBef>
              <a:spcAft>
                <a:spcPts val="0"/>
              </a:spcAft>
              <a:buClr>
                <a:schemeClr val="dk1"/>
              </a:buClr>
              <a:buSzPts val="800"/>
              <a:buFont typeface="Arial"/>
              <a:buNone/>
            </a:pPr>
            <a:r>
              <a:t/>
            </a:r>
            <a:endParaRPr sz="800">
              <a:solidFill>
                <a:srgbClr val="000000"/>
              </a:solidFill>
              <a:latin typeface="Arial"/>
              <a:ea typeface="Arial"/>
              <a:cs typeface="Arial"/>
              <a:sym typeface="Arial"/>
            </a:endParaRPr>
          </a:p>
          <a:p>
            <a:pPr indent="-285750" lvl="0" marL="285750" marR="0" rtl="0" algn="l">
              <a:spcBef>
                <a:spcPts val="0"/>
              </a:spcBef>
              <a:spcAft>
                <a:spcPts val="0"/>
              </a:spcAft>
              <a:buClr>
                <a:srgbClr val="000000"/>
              </a:buClr>
              <a:buSzPts val="1800"/>
              <a:buFont typeface="Arial"/>
              <a:buChar char="•"/>
            </a:pPr>
            <a:r>
              <a:rPr lang="de-DE" sz="1800">
                <a:solidFill>
                  <a:srgbClr val="000000"/>
                </a:solidFill>
                <a:latin typeface="Arial"/>
                <a:ea typeface="Arial"/>
                <a:cs typeface="Arial"/>
                <a:sym typeface="Arial"/>
              </a:rPr>
              <a:t>Verpassen Kinder wichtige Geschmackserfahrungen?</a:t>
            </a:r>
            <a:endParaRPr/>
          </a:p>
          <a:p>
            <a:pPr indent="-234950" lvl="0" marL="285750" marR="0" rtl="0" algn="l">
              <a:spcBef>
                <a:spcPts val="0"/>
              </a:spcBef>
              <a:spcAft>
                <a:spcPts val="0"/>
              </a:spcAft>
              <a:buClr>
                <a:schemeClr val="dk1"/>
              </a:buClr>
              <a:buSzPts val="800"/>
              <a:buFont typeface="Arial"/>
              <a:buNone/>
            </a:pPr>
            <a:r>
              <a:t/>
            </a:r>
            <a:endParaRPr sz="800">
              <a:solidFill>
                <a:srgbClr val="000000"/>
              </a:solidFill>
              <a:latin typeface="Arial"/>
              <a:ea typeface="Arial"/>
              <a:cs typeface="Arial"/>
              <a:sym typeface="Arial"/>
            </a:endParaRPr>
          </a:p>
          <a:p>
            <a:pPr indent="-285750" lvl="0" marL="285750" marR="0" rtl="0" algn="l">
              <a:spcBef>
                <a:spcPts val="0"/>
              </a:spcBef>
              <a:spcAft>
                <a:spcPts val="0"/>
              </a:spcAft>
              <a:buClr>
                <a:srgbClr val="000000"/>
              </a:buClr>
              <a:buSzPts val="1800"/>
              <a:buFont typeface="Arial"/>
              <a:buChar char="•"/>
            </a:pPr>
            <a:r>
              <a:rPr lang="de-DE" sz="1800">
                <a:solidFill>
                  <a:srgbClr val="000000"/>
                </a:solidFill>
                <a:latin typeface="Arial"/>
                <a:ea typeface="Arial"/>
                <a:cs typeface="Arial"/>
                <a:sym typeface="Arial"/>
              </a:rPr>
              <a:t>Bleiben Kinder sonst bei wenigen Lieblingsgerichten?</a:t>
            </a:r>
            <a:br>
              <a:rPr lang="de-DE" sz="1800">
                <a:solidFill>
                  <a:srgbClr val="000000"/>
                </a:solidFill>
                <a:latin typeface="Arial"/>
                <a:ea typeface="Arial"/>
                <a:cs typeface="Arial"/>
                <a:sym typeface="Arial"/>
              </a:rPr>
            </a:br>
            <a:endParaRPr sz="800">
              <a:solidFill>
                <a:srgbClr val="000000"/>
              </a:solidFill>
              <a:latin typeface="Arial"/>
              <a:ea typeface="Arial"/>
              <a:cs typeface="Arial"/>
              <a:sym typeface="Arial"/>
            </a:endParaRPr>
          </a:p>
          <a:p>
            <a:pPr indent="-285750" lvl="0" marL="285750" marR="0" rtl="0" algn="l">
              <a:spcBef>
                <a:spcPts val="0"/>
              </a:spcBef>
              <a:spcAft>
                <a:spcPts val="0"/>
              </a:spcAft>
              <a:buClr>
                <a:srgbClr val="000000"/>
              </a:buClr>
              <a:buSzPts val="1800"/>
              <a:buFont typeface="Arial"/>
              <a:buChar char="•"/>
            </a:pPr>
            <a:r>
              <a:rPr lang="de-DE" sz="1800">
                <a:solidFill>
                  <a:srgbClr val="000000"/>
                </a:solidFill>
                <a:latin typeface="Arial"/>
                <a:ea typeface="Arial"/>
                <a:cs typeface="Arial"/>
                <a:sym typeface="Arial"/>
              </a:rPr>
              <a:t>Lernen Kinder ohne Probieren genug Vielfalt kennen?</a:t>
            </a:r>
            <a:endParaRPr/>
          </a:p>
          <a:p>
            <a:pPr indent="-171450" lvl="0" marL="285750" marR="0" rtl="0" algn="l">
              <a:spcBef>
                <a:spcPts val="0"/>
              </a:spcBef>
              <a:spcAft>
                <a:spcPts val="0"/>
              </a:spcAft>
              <a:buClr>
                <a:schemeClr val="dk1"/>
              </a:buClr>
              <a:buSzPts val="1800"/>
              <a:buFont typeface="Arial"/>
              <a:buNone/>
            </a:pPr>
            <a:r>
              <a:t/>
            </a:r>
            <a:endParaRPr sz="1800">
              <a:solidFill>
                <a:srgbClr val="000000"/>
              </a:solidFill>
              <a:latin typeface="Arial"/>
              <a:ea typeface="Arial"/>
              <a:cs typeface="Arial"/>
              <a:sym typeface="Arial"/>
            </a:endParaRPr>
          </a:p>
        </p:txBody>
      </p:sp>
      <p:sp>
        <p:nvSpPr>
          <p:cNvPr id="210" name="Google Shape;210;p13"/>
          <p:cNvSpPr/>
          <p:nvPr/>
        </p:nvSpPr>
        <p:spPr>
          <a:xfrm>
            <a:off x="5741432" y="693433"/>
            <a:ext cx="5667690" cy="2006493"/>
          </a:xfrm>
          <a:prstGeom prst="wedgeRectCallout">
            <a:avLst>
              <a:gd fmla="val -20833" name="adj1"/>
              <a:gd fmla="val 62500" name="adj2"/>
            </a:avLst>
          </a:prstGeom>
          <a:solidFill>
            <a:srgbClr val="DECAED"/>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3600"/>
              <a:buFont typeface="Arial"/>
              <a:buNone/>
            </a:pPr>
            <a:r>
              <a:rPr b="1" i="1" lang="de-DE" sz="3600">
                <a:solidFill>
                  <a:schemeClr val="lt1"/>
                </a:solidFill>
                <a:latin typeface="Arial"/>
                <a:ea typeface="Arial"/>
                <a:cs typeface="Arial"/>
                <a:sym typeface="Arial"/>
              </a:rPr>
              <a:t>„Du musst doch wenigstens probieren!“</a:t>
            </a:r>
            <a:endParaRPr b="1" i="1" sz="3600">
              <a:solidFill>
                <a:schemeClr val="lt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14"/>
          <p:cNvSpPr txBox="1"/>
          <p:nvPr/>
        </p:nvSpPr>
        <p:spPr>
          <a:xfrm>
            <a:off x="6222654" y="5734866"/>
            <a:ext cx="4074990" cy="18466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600">
                <a:solidFill>
                  <a:schemeClr val="lt1"/>
                </a:solidFill>
                <a:latin typeface="Arial"/>
                <a:ea typeface="Arial"/>
                <a:cs typeface="Arial"/>
                <a:sym typeface="Arial"/>
              </a:rPr>
              <a:t>Nebular/unsplash</a:t>
            </a:r>
            <a:endParaRPr sz="600">
              <a:solidFill>
                <a:schemeClr val="lt1"/>
              </a:solidFill>
              <a:latin typeface="Arial"/>
              <a:ea typeface="Arial"/>
              <a:cs typeface="Arial"/>
              <a:sym typeface="Arial"/>
            </a:endParaRPr>
          </a:p>
        </p:txBody>
      </p:sp>
      <p:pic>
        <p:nvPicPr>
          <p:cNvPr id="216" name="Google Shape;216;p14"/>
          <p:cNvPicPr preferRelativeResize="0"/>
          <p:nvPr>
            <p:ph idx="2" type="pic"/>
          </p:nvPr>
        </p:nvPicPr>
        <p:blipFill rotWithShape="1">
          <a:blip r:embed="rId3">
            <a:alphaModFix/>
          </a:blip>
          <a:srcRect b="6110" l="10644" r="10644" t="3625"/>
          <a:stretch/>
        </p:blipFill>
        <p:spPr>
          <a:xfrm>
            <a:off x="6320971" y="986970"/>
            <a:ext cx="5203372" cy="4717143"/>
          </a:xfrm>
          <a:prstGeom prst="rect">
            <a:avLst/>
          </a:prstGeom>
          <a:noFill/>
          <a:ln cap="flat" cmpd="sng" w="12700">
            <a:solidFill>
              <a:srgbClr val="611E82"/>
            </a:solidFill>
            <a:prstDash val="solid"/>
            <a:round/>
            <a:headEnd len="sm" w="sm" type="none"/>
            <a:tailEnd len="sm" w="sm" type="none"/>
          </a:ln>
        </p:spPr>
      </p:pic>
      <p:sp>
        <p:nvSpPr>
          <p:cNvPr id="217" name="Google Shape;217;p14"/>
          <p:cNvSpPr txBox="1"/>
          <p:nvPr/>
        </p:nvSpPr>
        <p:spPr>
          <a:xfrm>
            <a:off x="574780" y="3128957"/>
            <a:ext cx="5521219" cy="255454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800">
                <a:solidFill>
                  <a:srgbClr val="000000"/>
                </a:solidFill>
                <a:latin typeface="Arial"/>
                <a:ea typeface="Arial"/>
                <a:cs typeface="Arial"/>
                <a:sym typeface="Arial"/>
              </a:rPr>
              <a:t>Der Bildungsplan betont:</a:t>
            </a:r>
            <a:endParaRPr/>
          </a:p>
          <a:p>
            <a:pPr indent="-120650" lvl="0" marL="171450" marR="0" rtl="0" algn="l">
              <a:spcBef>
                <a:spcPts val="0"/>
              </a:spcBef>
              <a:spcAft>
                <a:spcPts val="0"/>
              </a:spcAft>
              <a:buClr>
                <a:schemeClr val="dk1"/>
              </a:buClr>
              <a:buSzPts val="800"/>
              <a:buFont typeface="Arial"/>
              <a:buNone/>
            </a:pPr>
            <a:r>
              <a:t/>
            </a:r>
            <a:endParaRPr sz="800">
              <a:solidFill>
                <a:srgbClr val="000000"/>
              </a:solidFill>
              <a:latin typeface="Arial"/>
              <a:ea typeface="Arial"/>
              <a:cs typeface="Arial"/>
              <a:sym typeface="Arial"/>
            </a:endParaRPr>
          </a:p>
          <a:p>
            <a:pPr indent="-285750" lvl="0" marL="285750" marR="0" rtl="0" algn="l">
              <a:spcBef>
                <a:spcPts val="0"/>
              </a:spcBef>
              <a:spcAft>
                <a:spcPts val="0"/>
              </a:spcAft>
              <a:buClr>
                <a:srgbClr val="000000"/>
              </a:buClr>
              <a:buSzPts val="1800"/>
              <a:buFont typeface="Arial"/>
              <a:buChar char="•"/>
            </a:pPr>
            <a:r>
              <a:rPr lang="de-DE" sz="1800">
                <a:solidFill>
                  <a:srgbClr val="000000"/>
                </a:solidFill>
                <a:latin typeface="Arial"/>
                <a:ea typeface="Arial"/>
                <a:cs typeface="Arial"/>
                <a:sym typeface="Arial"/>
              </a:rPr>
              <a:t>Kinder wählen Lebensmittel mit </a:t>
            </a:r>
            <a:r>
              <a:rPr b="1" lang="de-DE" sz="1800">
                <a:solidFill>
                  <a:srgbClr val="000000"/>
                </a:solidFill>
                <a:latin typeface="Arial"/>
                <a:ea typeface="Arial"/>
                <a:cs typeface="Arial"/>
                <a:sym typeface="Arial"/>
              </a:rPr>
              <a:t>allen Sinnen </a:t>
            </a:r>
            <a:r>
              <a:rPr lang="de-DE" sz="1800">
                <a:solidFill>
                  <a:srgbClr val="000000"/>
                </a:solidFill>
                <a:latin typeface="Arial"/>
                <a:ea typeface="Arial"/>
                <a:cs typeface="Arial"/>
                <a:sym typeface="Arial"/>
              </a:rPr>
              <a:t>aus  (z. B. über Farbe, Geruch, Konsistenz, Temperatur).</a:t>
            </a:r>
            <a:endParaRPr/>
          </a:p>
          <a:p>
            <a:pPr indent="-171450" lvl="0" marL="285750" marR="0" rtl="0" algn="l">
              <a:spcBef>
                <a:spcPts val="0"/>
              </a:spcBef>
              <a:spcAft>
                <a:spcPts val="0"/>
              </a:spcAft>
              <a:buClr>
                <a:schemeClr val="dk1"/>
              </a:buClr>
              <a:buSzPts val="1800"/>
              <a:buFont typeface="Arial"/>
              <a:buNone/>
            </a:pPr>
            <a:r>
              <a:t/>
            </a:r>
            <a:endParaRPr sz="1800">
              <a:solidFill>
                <a:srgbClr val="000000"/>
              </a:solidFill>
              <a:latin typeface="Arial"/>
              <a:ea typeface="Arial"/>
              <a:cs typeface="Arial"/>
              <a:sym typeface="Arial"/>
            </a:endParaRPr>
          </a:p>
          <a:p>
            <a:pPr indent="0" lvl="0" marL="0" marR="0" rtl="0" algn="l">
              <a:spcBef>
                <a:spcPts val="0"/>
              </a:spcBef>
              <a:spcAft>
                <a:spcPts val="0"/>
              </a:spcAft>
              <a:buNone/>
            </a:pPr>
            <a:r>
              <a:rPr lang="de-DE" sz="1800">
                <a:solidFill>
                  <a:srgbClr val="000000"/>
                </a:solidFill>
                <a:latin typeface="Arial"/>
                <a:ea typeface="Arial"/>
                <a:cs typeface="Arial"/>
                <a:sym typeface="Arial"/>
              </a:rPr>
              <a:t>Kinder orientieren sich stark an anderen:</a:t>
            </a:r>
            <a:endParaRPr/>
          </a:p>
          <a:p>
            <a:pPr indent="-234950" lvl="0" marL="285750" marR="0" rtl="0" algn="l">
              <a:spcBef>
                <a:spcPts val="0"/>
              </a:spcBef>
              <a:spcAft>
                <a:spcPts val="0"/>
              </a:spcAft>
              <a:buClr>
                <a:schemeClr val="dk1"/>
              </a:buClr>
              <a:buSzPts val="800"/>
              <a:buFont typeface="Arial"/>
              <a:buNone/>
            </a:pPr>
            <a:r>
              <a:t/>
            </a:r>
            <a:endParaRPr sz="800">
              <a:solidFill>
                <a:srgbClr val="000000"/>
              </a:solidFill>
              <a:latin typeface="Arial"/>
              <a:ea typeface="Arial"/>
              <a:cs typeface="Arial"/>
              <a:sym typeface="Arial"/>
            </a:endParaRPr>
          </a:p>
          <a:p>
            <a:pPr indent="-285750" lvl="0" marL="285750" marR="0" rtl="0" algn="l">
              <a:spcBef>
                <a:spcPts val="0"/>
              </a:spcBef>
              <a:spcAft>
                <a:spcPts val="0"/>
              </a:spcAft>
              <a:buClr>
                <a:srgbClr val="000000"/>
              </a:buClr>
              <a:buSzPts val="1800"/>
              <a:buFont typeface="Arial"/>
              <a:buChar char="•"/>
            </a:pPr>
            <a:r>
              <a:rPr lang="de-DE" sz="1800">
                <a:solidFill>
                  <a:srgbClr val="000000"/>
                </a:solidFill>
                <a:latin typeface="Arial"/>
                <a:ea typeface="Arial"/>
                <a:cs typeface="Arial"/>
                <a:sym typeface="Arial"/>
              </a:rPr>
              <a:t>Wenn Erwachsene selbst bestimmte Speisen probieren, steigt die Wahrscheinlichkeit, dass auch Kinder die Speisen probieren.</a:t>
            </a:r>
            <a:endParaRPr/>
          </a:p>
        </p:txBody>
      </p:sp>
      <p:sp>
        <p:nvSpPr>
          <p:cNvPr id="218" name="Google Shape;218;p14"/>
          <p:cNvSpPr/>
          <p:nvPr/>
        </p:nvSpPr>
        <p:spPr>
          <a:xfrm>
            <a:off x="573315" y="574096"/>
            <a:ext cx="6125936" cy="1341718"/>
          </a:xfrm>
          <a:prstGeom prst="wedgeRectCallout">
            <a:avLst>
              <a:gd fmla="val -20833" name="adj1"/>
              <a:gd fmla="val 62500" name="adj2"/>
            </a:avLst>
          </a:prstGeom>
          <a:solidFill>
            <a:srgbClr val="DECAED"/>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lt1"/>
              </a:buClr>
              <a:buSzPts val="1800"/>
              <a:buFont typeface="Arial"/>
              <a:buNone/>
            </a:pPr>
            <a:r>
              <a:rPr i="1" lang="de-DE" sz="1800">
                <a:solidFill>
                  <a:schemeClr val="lt1"/>
                </a:solidFill>
                <a:latin typeface="Arial"/>
                <a:ea typeface="Arial"/>
                <a:cs typeface="Arial"/>
                <a:sym typeface="Arial"/>
              </a:rPr>
              <a:t>„Macht den Kindern im Gespräch deutlich, dass niemand essen muss, was er nicht möchte, und dass man auch nicht aufessen, austrinken oder probieren muss.“</a:t>
            </a:r>
            <a:br>
              <a:rPr i="1" lang="de-DE" sz="1800">
                <a:solidFill>
                  <a:schemeClr val="lt1"/>
                </a:solidFill>
                <a:latin typeface="Arial"/>
                <a:ea typeface="Arial"/>
                <a:cs typeface="Arial"/>
                <a:sym typeface="Arial"/>
              </a:rPr>
            </a:br>
            <a:r>
              <a:rPr lang="de-DE" sz="1100">
                <a:solidFill>
                  <a:schemeClr val="lt1"/>
                </a:solidFill>
                <a:latin typeface="Arial"/>
                <a:ea typeface="Arial"/>
                <a:cs typeface="Arial"/>
                <a:sym typeface="Arial"/>
              </a:rPr>
              <a:t>(Bildungsplan Brandenburg, 2024, S. 65)</a:t>
            </a:r>
            <a:endParaRPr/>
          </a:p>
        </p:txBody>
      </p:sp>
      <p:sp>
        <p:nvSpPr>
          <p:cNvPr id="219" name="Google Shape;219;p14"/>
          <p:cNvSpPr txBox="1"/>
          <p:nvPr>
            <p:ph idx="1" type="body"/>
          </p:nvPr>
        </p:nvSpPr>
        <p:spPr>
          <a:xfrm>
            <a:off x="627958" y="5870567"/>
            <a:ext cx="5150196" cy="230749"/>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000000"/>
              </a:buClr>
              <a:buSzPts val="800"/>
              <a:buNone/>
            </a:pPr>
            <a:r>
              <a:rPr lang="de-DE" sz="800">
                <a:solidFill>
                  <a:srgbClr val="000000"/>
                </a:solidFill>
              </a:rPr>
              <a:t>(Bildungsplan Brandenburg, 2024; Höhn, 2017; Gutknecht &amp; Höhn, 2017; Virnkaes &amp; Franz, 2024)</a:t>
            </a:r>
            <a:endParaRPr/>
          </a:p>
        </p:txBody>
      </p:sp>
      <p:sp>
        <p:nvSpPr>
          <p:cNvPr id="220" name="Google Shape;220;p14"/>
          <p:cNvSpPr txBox="1"/>
          <p:nvPr/>
        </p:nvSpPr>
        <p:spPr>
          <a:xfrm>
            <a:off x="573315" y="2295561"/>
            <a:ext cx="5297715" cy="646331"/>
          </a:xfrm>
          <a:prstGeom prst="rect">
            <a:avLst/>
          </a:prstGeom>
          <a:noFill/>
          <a:ln cap="flat" cmpd="sng" w="12700">
            <a:solidFill>
              <a:srgbClr val="611E8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1800">
                <a:solidFill>
                  <a:schemeClr val="dk1"/>
                </a:solidFill>
                <a:latin typeface="Arial"/>
                <a:ea typeface="Arial"/>
                <a:cs typeface="Arial"/>
                <a:sym typeface="Arial"/>
              </a:rPr>
              <a:t>Auch ohne Lebensmittel zu probieren, entstehen Eindrücke.</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15"/>
          <p:cNvSpPr txBox="1"/>
          <p:nvPr/>
        </p:nvSpPr>
        <p:spPr>
          <a:xfrm>
            <a:off x="561535" y="4993648"/>
            <a:ext cx="4482489" cy="18466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600">
                <a:solidFill>
                  <a:schemeClr val="dk1"/>
                </a:solidFill>
                <a:latin typeface="Arial"/>
                <a:ea typeface="Arial"/>
                <a:cs typeface="Arial"/>
                <a:sym typeface="Arial"/>
              </a:rPr>
              <a:t>Unsplash / kian zhang</a:t>
            </a:r>
            <a:endParaRPr sz="600">
              <a:solidFill>
                <a:schemeClr val="dk1"/>
              </a:solidFill>
              <a:latin typeface="Arial"/>
              <a:ea typeface="Arial"/>
              <a:cs typeface="Arial"/>
              <a:sym typeface="Arial"/>
            </a:endParaRPr>
          </a:p>
        </p:txBody>
      </p:sp>
      <p:pic>
        <p:nvPicPr>
          <p:cNvPr id="226" name="Google Shape;226;p15"/>
          <p:cNvPicPr preferRelativeResize="0"/>
          <p:nvPr>
            <p:ph idx="2" type="pic"/>
          </p:nvPr>
        </p:nvPicPr>
        <p:blipFill rotWithShape="1">
          <a:blip r:embed="rId3">
            <a:alphaModFix/>
          </a:blip>
          <a:srcRect b="6061" l="3308" r="9441" t="4202"/>
          <a:stretch/>
        </p:blipFill>
        <p:spPr>
          <a:xfrm>
            <a:off x="655879" y="653875"/>
            <a:ext cx="6270171" cy="4339773"/>
          </a:xfrm>
          <a:prstGeom prst="rect">
            <a:avLst/>
          </a:prstGeom>
          <a:noFill/>
          <a:ln cap="flat" cmpd="sng" w="12700">
            <a:solidFill>
              <a:srgbClr val="611E82"/>
            </a:solidFill>
            <a:prstDash val="solid"/>
            <a:round/>
            <a:headEnd len="sm" w="sm" type="none"/>
            <a:tailEnd len="sm" w="sm" type="none"/>
          </a:ln>
        </p:spPr>
      </p:pic>
      <p:sp>
        <p:nvSpPr>
          <p:cNvPr id="227" name="Google Shape;227;p15"/>
          <p:cNvSpPr txBox="1"/>
          <p:nvPr/>
        </p:nvSpPr>
        <p:spPr>
          <a:xfrm>
            <a:off x="7307943" y="3383547"/>
            <a:ext cx="4322522" cy="252376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1800">
                <a:solidFill>
                  <a:schemeClr val="dk1"/>
                </a:solidFill>
                <a:latin typeface="Arial"/>
                <a:ea typeface="Arial"/>
                <a:cs typeface="Arial"/>
                <a:sym typeface="Arial"/>
              </a:rPr>
              <a:t>Mögliche Sorgen:</a:t>
            </a:r>
            <a:endParaRPr/>
          </a:p>
          <a:p>
            <a:pPr indent="0" lvl="0" marL="0" marR="0" rtl="0" algn="l">
              <a:spcBef>
                <a:spcPts val="0"/>
              </a:spcBef>
              <a:spcAft>
                <a:spcPts val="0"/>
              </a:spcAft>
              <a:buNone/>
            </a:pPr>
            <a:r>
              <a:t/>
            </a:r>
            <a:endParaRPr b="1" sz="800">
              <a:solidFill>
                <a:schemeClr val="dk1"/>
              </a:solidFill>
              <a:latin typeface="Arial"/>
              <a:ea typeface="Arial"/>
              <a:cs typeface="Arial"/>
              <a:sym typeface="Arial"/>
            </a:endParaRPr>
          </a:p>
          <a:p>
            <a:pPr indent="0" lvl="0" marL="0" marR="0" rtl="0" algn="l">
              <a:spcBef>
                <a:spcPts val="0"/>
              </a:spcBef>
              <a:spcAft>
                <a:spcPts val="0"/>
              </a:spcAft>
              <a:buNone/>
            </a:pPr>
            <a:r>
              <a:t/>
            </a:r>
            <a:endParaRPr sz="800">
              <a:solidFill>
                <a:srgbClr val="000000"/>
              </a:solidFill>
              <a:latin typeface="Arial"/>
              <a:ea typeface="Arial"/>
              <a:cs typeface="Arial"/>
              <a:sym typeface="Arial"/>
            </a:endParaRPr>
          </a:p>
          <a:p>
            <a:pPr indent="-285750" lvl="0" marL="285750" marR="0" rtl="0" algn="l">
              <a:spcBef>
                <a:spcPts val="0"/>
              </a:spcBef>
              <a:spcAft>
                <a:spcPts val="0"/>
              </a:spcAft>
              <a:buClr>
                <a:srgbClr val="000000"/>
              </a:buClr>
              <a:buSzPts val="1800"/>
              <a:buFont typeface="Arial"/>
              <a:buChar char="•"/>
            </a:pPr>
            <a:r>
              <a:rPr lang="de-DE" sz="1800">
                <a:solidFill>
                  <a:srgbClr val="000000"/>
                </a:solidFill>
                <a:latin typeface="Arial"/>
                <a:ea typeface="Arial"/>
                <a:cs typeface="Arial"/>
                <a:sym typeface="Arial"/>
              </a:rPr>
              <a:t>Was denken andere? </a:t>
            </a:r>
            <a:endParaRPr/>
          </a:p>
          <a:p>
            <a:pPr indent="-234950" lvl="0" marL="285750" marR="0" rtl="0" algn="l">
              <a:spcBef>
                <a:spcPts val="0"/>
              </a:spcBef>
              <a:spcAft>
                <a:spcPts val="0"/>
              </a:spcAft>
              <a:buClr>
                <a:schemeClr val="dk1"/>
              </a:buClr>
              <a:buSzPts val="800"/>
              <a:buFont typeface="Arial"/>
              <a:buNone/>
            </a:pPr>
            <a:r>
              <a:t/>
            </a:r>
            <a:endParaRPr sz="800">
              <a:solidFill>
                <a:srgbClr val="000000"/>
              </a:solidFill>
              <a:latin typeface="Arial"/>
              <a:ea typeface="Arial"/>
              <a:cs typeface="Arial"/>
              <a:sym typeface="Arial"/>
            </a:endParaRPr>
          </a:p>
          <a:p>
            <a:pPr indent="-285750" lvl="0" marL="285750" marR="0" rtl="0" algn="l">
              <a:spcBef>
                <a:spcPts val="0"/>
              </a:spcBef>
              <a:spcAft>
                <a:spcPts val="0"/>
              </a:spcAft>
              <a:buClr>
                <a:srgbClr val="000000"/>
              </a:buClr>
              <a:buSzPts val="1800"/>
              <a:buFont typeface="Arial"/>
              <a:buChar char="•"/>
            </a:pPr>
            <a:r>
              <a:rPr lang="de-DE" sz="1800">
                <a:solidFill>
                  <a:srgbClr val="000000"/>
                </a:solidFill>
                <a:latin typeface="Arial"/>
                <a:ea typeface="Arial"/>
                <a:cs typeface="Arial"/>
                <a:sym typeface="Arial"/>
              </a:rPr>
              <a:t>Werden wir den Erwartungen der Eltern gerecht, wenn wir die Kinder mit Händen probieren lassen? </a:t>
            </a:r>
            <a:endParaRPr/>
          </a:p>
          <a:p>
            <a:pPr indent="-234950" lvl="0" marL="285750" marR="0" rtl="0" algn="l">
              <a:spcBef>
                <a:spcPts val="0"/>
              </a:spcBef>
              <a:spcAft>
                <a:spcPts val="0"/>
              </a:spcAft>
              <a:buClr>
                <a:schemeClr val="dk1"/>
              </a:buClr>
              <a:buSzPts val="800"/>
              <a:buFont typeface="Arial"/>
              <a:buNone/>
            </a:pPr>
            <a:r>
              <a:t/>
            </a:r>
            <a:endParaRPr sz="800">
              <a:solidFill>
                <a:srgbClr val="000000"/>
              </a:solidFill>
              <a:latin typeface="Arial"/>
              <a:ea typeface="Arial"/>
              <a:cs typeface="Arial"/>
              <a:sym typeface="Arial"/>
            </a:endParaRPr>
          </a:p>
          <a:p>
            <a:pPr indent="-285750" lvl="0" marL="285750" marR="0" rtl="0" algn="l">
              <a:spcBef>
                <a:spcPts val="0"/>
              </a:spcBef>
              <a:spcAft>
                <a:spcPts val="0"/>
              </a:spcAft>
              <a:buClr>
                <a:srgbClr val="000000"/>
              </a:buClr>
              <a:buSzPts val="1800"/>
              <a:buFont typeface="Arial"/>
              <a:buChar char="•"/>
            </a:pPr>
            <a:r>
              <a:rPr lang="de-DE" sz="1800">
                <a:solidFill>
                  <a:srgbClr val="000000"/>
                </a:solidFill>
                <a:latin typeface="Arial"/>
                <a:ea typeface="Arial"/>
                <a:cs typeface="Arial"/>
                <a:sym typeface="Arial"/>
              </a:rPr>
              <a:t>Sollen die Kinder nicht möglichst schnell mit Besteck essen können?</a:t>
            </a:r>
            <a:endParaRPr/>
          </a:p>
        </p:txBody>
      </p:sp>
      <p:sp>
        <p:nvSpPr>
          <p:cNvPr id="228" name="Google Shape;228;p15"/>
          <p:cNvSpPr/>
          <p:nvPr/>
        </p:nvSpPr>
        <p:spPr>
          <a:xfrm>
            <a:off x="6260317" y="950685"/>
            <a:ext cx="4772240" cy="1749705"/>
          </a:xfrm>
          <a:prstGeom prst="wedgeRectCallout">
            <a:avLst>
              <a:gd fmla="val -20833" name="adj1"/>
              <a:gd fmla="val 62500" name="adj2"/>
            </a:avLst>
          </a:prstGeom>
          <a:solidFill>
            <a:srgbClr val="DECAED"/>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3600"/>
              <a:buFont typeface="Arial"/>
              <a:buNone/>
            </a:pPr>
            <a:r>
              <a:rPr b="1" i="1" lang="de-DE" sz="3600">
                <a:solidFill>
                  <a:schemeClr val="lt1"/>
                </a:solidFill>
                <a:latin typeface="Arial"/>
                <a:ea typeface="Arial"/>
                <a:cs typeface="Arial"/>
                <a:sym typeface="Arial"/>
              </a:rPr>
              <a:t>„Du musst aber mit Besteck essen!“</a:t>
            </a:r>
            <a:endParaRPr b="1" i="1" sz="3600">
              <a:solidFill>
                <a:schemeClr val="lt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16"/>
          <p:cNvSpPr txBox="1"/>
          <p:nvPr/>
        </p:nvSpPr>
        <p:spPr>
          <a:xfrm>
            <a:off x="5601261" y="5399646"/>
            <a:ext cx="4074990" cy="18466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600">
                <a:solidFill>
                  <a:schemeClr val="lt1"/>
                </a:solidFill>
                <a:latin typeface="Arial"/>
                <a:ea typeface="Arial"/>
                <a:cs typeface="Arial"/>
                <a:sym typeface="Arial"/>
              </a:rPr>
              <a:t>Nebular/unsplash</a:t>
            </a:r>
            <a:endParaRPr sz="600">
              <a:solidFill>
                <a:schemeClr val="lt1"/>
              </a:solidFill>
              <a:latin typeface="Arial"/>
              <a:ea typeface="Arial"/>
              <a:cs typeface="Arial"/>
              <a:sym typeface="Arial"/>
            </a:endParaRPr>
          </a:p>
        </p:txBody>
      </p:sp>
      <p:pic>
        <p:nvPicPr>
          <p:cNvPr id="234" name="Google Shape;234;p16"/>
          <p:cNvPicPr preferRelativeResize="0"/>
          <p:nvPr>
            <p:ph idx="2" type="pic"/>
          </p:nvPr>
        </p:nvPicPr>
        <p:blipFill rotWithShape="1">
          <a:blip r:embed="rId3">
            <a:alphaModFix/>
          </a:blip>
          <a:srcRect b="6769" l="7605" r="12885" t="3846"/>
          <a:stretch/>
        </p:blipFill>
        <p:spPr>
          <a:xfrm>
            <a:off x="5676900" y="1168401"/>
            <a:ext cx="5847443" cy="4216400"/>
          </a:xfrm>
          <a:prstGeom prst="rect">
            <a:avLst/>
          </a:prstGeom>
          <a:noFill/>
          <a:ln cap="flat" cmpd="sng" w="12700">
            <a:solidFill>
              <a:srgbClr val="611E82"/>
            </a:solidFill>
            <a:prstDash val="solid"/>
            <a:round/>
            <a:headEnd len="sm" w="sm" type="none"/>
            <a:tailEnd len="sm" w="sm" type="none"/>
          </a:ln>
        </p:spPr>
      </p:pic>
      <p:sp>
        <p:nvSpPr>
          <p:cNvPr id="235" name="Google Shape;235;p16"/>
          <p:cNvSpPr txBox="1"/>
          <p:nvPr/>
        </p:nvSpPr>
        <p:spPr>
          <a:xfrm>
            <a:off x="667657" y="2597033"/>
            <a:ext cx="4539600" cy="314010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0000"/>
              </a:buClr>
              <a:buSzPts val="1800"/>
              <a:buFont typeface="Arial"/>
              <a:buChar char="•"/>
            </a:pPr>
            <a:r>
              <a:rPr lang="de-DE" sz="1800"/>
              <a:t>D</a:t>
            </a:r>
            <a:r>
              <a:rPr lang="de-DE" sz="1800">
                <a:solidFill>
                  <a:srgbClr val="000000"/>
                </a:solidFill>
                <a:latin typeface="Arial"/>
                <a:ea typeface="Arial"/>
                <a:cs typeface="Arial"/>
                <a:sym typeface="Arial"/>
              </a:rPr>
              <a:t>as Essen mit Besteck ist Teil </a:t>
            </a:r>
            <a:r>
              <a:rPr i="1" lang="de-DE" sz="1800">
                <a:solidFill>
                  <a:srgbClr val="000000"/>
                </a:solidFill>
                <a:latin typeface="Arial"/>
                <a:ea typeface="Arial"/>
                <a:cs typeface="Arial"/>
                <a:sym typeface="Arial"/>
              </a:rPr>
              <a:t>unserer</a:t>
            </a:r>
            <a:r>
              <a:rPr lang="de-DE" sz="1800">
                <a:solidFill>
                  <a:srgbClr val="000000"/>
                </a:solidFill>
                <a:latin typeface="Arial"/>
                <a:ea typeface="Arial"/>
                <a:cs typeface="Arial"/>
                <a:sym typeface="Arial"/>
              </a:rPr>
              <a:t> Esskultur.</a:t>
            </a:r>
            <a:endParaRPr/>
          </a:p>
          <a:p>
            <a:pPr indent="-171450" lvl="0" marL="285750" marR="0" rtl="0" algn="l">
              <a:spcBef>
                <a:spcPts val="0"/>
              </a:spcBef>
              <a:spcAft>
                <a:spcPts val="0"/>
              </a:spcAft>
              <a:buClr>
                <a:schemeClr val="dk1"/>
              </a:buClr>
              <a:buSzPts val="1800"/>
              <a:buFont typeface="Arial"/>
              <a:buNone/>
            </a:pPr>
            <a:r>
              <a:t/>
            </a:r>
            <a:endParaRPr sz="1800">
              <a:solidFill>
                <a:srgbClr val="000000"/>
              </a:solidFill>
              <a:latin typeface="Arial"/>
              <a:ea typeface="Arial"/>
              <a:cs typeface="Arial"/>
              <a:sym typeface="Arial"/>
            </a:endParaRPr>
          </a:p>
          <a:p>
            <a:pPr indent="-285750" lvl="0" marL="285750" marR="0" rtl="0" algn="l">
              <a:spcBef>
                <a:spcPts val="0"/>
              </a:spcBef>
              <a:spcAft>
                <a:spcPts val="0"/>
              </a:spcAft>
              <a:buClr>
                <a:srgbClr val="000000"/>
              </a:buClr>
              <a:buSzPts val="1800"/>
              <a:buFont typeface="Arial"/>
              <a:buChar char="•"/>
            </a:pPr>
            <a:r>
              <a:rPr lang="de-DE" sz="1800"/>
              <a:t>W</a:t>
            </a:r>
            <a:r>
              <a:rPr lang="de-DE" sz="1800">
                <a:solidFill>
                  <a:srgbClr val="000000"/>
                </a:solidFill>
                <a:latin typeface="Arial"/>
                <a:ea typeface="Arial"/>
                <a:cs typeface="Arial"/>
                <a:sym typeface="Arial"/>
              </a:rPr>
              <a:t>eltweit essen Menschen ganz unterschiedlich: 900 Millionen mit Besteck, 1,2 Milliarden mit Stäbchen und ca. 4,2 Milliarden mit der rechten Hand. </a:t>
            </a:r>
            <a:r>
              <a:rPr lang="de-DE" sz="1400">
                <a:solidFill>
                  <a:srgbClr val="000000"/>
                </a:solidFill>
                <a:latin typeface="Arial"/>
                <a:ea typeface="Arial"/>
                <a:cs typeface="Arial"/>
                <a:sym typeface="Arial"/>
              </a:rPr>
              <a:t>(Kölsch-Bunsen et al., 2015)</a:t>
            </a:r>
            <a:br>
              <a:rPr lang="de-DE" sz="1400">
                <a:solidFill>
                  <a:srgbClr val="000000"/>
                </a:solidFill>
                <a:latin typeface="Arial"/>
                <a:ea typeface="Arial"/>
                <a:cs typeface="Arial"/>
                <a:sym typeface="Arial"/>
              </a:rPr>
            </a:br>
            <a:endParaRPr sz="1800">
              <a:solidFill>
                <a:srgbClr val="000000"/>
              </a:solidFill>
              <a:latin typeface="Arial"/>
              <a:ea typeface="Arial"/>
              <a:cs typeface="Arial"/>
              <a:sym typeface="Arial"/>
            </a:endParaRPr>
          </a:p>
          <a:p>
            <a:pPr indent="-285750" lvl="0" marL="285750" marR="0" rtl="0" algn="l">
              <a:spcBef>
                <a:spcPts val="0"/>
              </a:spcBef>
              <a:spcAft>
                <a:spcPts val="0"/>
              </a:spcAft>
              <a:buClr>
                <a:srgbClr val="000000"/>
              </a:buClr>
              <a:buSzPts val="1800"/>
              <a:buFont typeface="Arial"/>
              <a:buChar char="•"/>
            </a:pPr>
            <a:r>
              <a:rPr lang="de-DE" sz="1800"/>
              <a:t>D</a:t>
            </a:r>
            <a:r>
              <a:rPr lang="de-DE" sz="1800">
                <a:solidFill>
                  <a:srgbClr val="000000"/>
                </a:solidFill>
                <a:latin typeface="Arial"/>
                <a:ea typeface="Arial"/>
                <a:cs typeface="Arial"/>
                <a:sym typeface="Arial"/>
              </a:rPr>
              <a:t>as Erlernen neuer Fähigkeiten braucht Zeit und Geduld.</a:t>
            </a:r>
            <a:endParaRPr/>
          </a:p>
        </p:txBody>
      </p:sp>
      <p:sp>
        <p:nvSpPr>
          <p:cNvPr id="236" name="Google Shape;236;p16"/>
          <p:cNvSpPr/>
          <p:nvPr/>
        </p:nvSpPr>
        <p:spPr>
          <a:xfrm>
            <a:off x="743511" y="812916"/>
            <a:ext cx="5066274" cy="1432205"/>
          </a:xfrm>
          <a:prstGeom prst="wedgeRectCallout">
            <a:avLst>
              <a:gd fmla="val -20833" name="adj1"/>
              <a:gd fmla="val 62500" name="adj2"/>
            </a:avLst>
          </a:prstGeom>
          <a:solidFill>
            <a:srgbClr val="DECAED"/>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lt1"/>
              </a:buClr>
              <a:buSzPts val="1800"/>
              <a:buFont typeface="Arial"/>
              <a:buNone/>
            </a:pPr>
            <a:r>
              <a:rPr lang="de-DE" sz="1800">
                <a:solidFill>
                  <a:schemeClr val="lt1"/>
                </a:solidFill>
                <a:latin typeface="Arial"/>
                <a:ea typeface="Arial"/>
                <a:cs typeface="Arial"/>
                <a:sym typeface="Arial"/>
              </a:rPr>
              <a:t>„Das Essen bietet die Möglichkeit, über verschiedene Traditionen in den Familien, über Gesundheit und Ernährungsgewohnheiten zu sprechen.“</a:t>
            </a:r>
            <a:r>
              <a:rPr lang="de-DE" sz="1100">
                <a:solidFill>
                  <a:schemeClr val="lt1"/>
                </a:solidFill>
                <a:latin typeface="Arial"/>
                <a:ea typeface="Arial"/>
                <a:cs typeface="Arial"/>
                <a:sym typeface="Arial"/>
              </a:rPr>
              <a:t>(Bildungsplan Brandenburg, 2024, S. 65)</a:t>
            </a:r>
            <a:endParaRPr/>
          </a:p>
        </p:txBody>
      </p:sp>
      <p:sp>
        <p:nvSpPr>
          <p:cNvPr id="237" name="Google Shape;237;p16"/>
          <p:cNvSpPr txBox="1"/>
          <p:nvPr>
            <p:ph idx="1" type="body"/>
          </p:nvPr>
        </p:nvSpPr>
        <p:spPr>
          <a:xfrm>
            <a:off x="940361" y="6026710"/>
            <a:ext cx="4736539" cy="48852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000000"/>
              </a:buClr>
              <a:buSzPts val="800"/>
              <a:buNone/>
            </a:pPr>
            <a:r>
              <a:rPr lang="de-DE" sz="800">
                <a:solidFill>
                  <a:srgbClr val="000000"/>
                </a:solidFill>
              </a:rPr>
              <a:t>(Bildungsplan Brandenburg, 2024; Höhn, 2017; Gutknecht &amp; Höhn, 2017; Virnkaes &amp; Franz, 2024)</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17"/>
          <p:cNvSpPr txBox="1"/>
          <p:nvPr/>
        </p:nvSpPr>
        <p:spPr>
          <a:xfrm>
            <a:off x="612335" y="6126281"/>
            <a:ext cx="4482489" cy="18466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600">
                <a:solidFill>
                  <a:schemeClr val="dk1"/>
                </a:solidFill>
                <a:latin typeface="Arial"/>
                <a:ea typeface="Arial"/>
                <a:cs typeface="Arial"/>
                <a:sym typeface="Arial"/>
              </a:rPr>
              <a:t>Unsplash / Harry Grout</a:t>
            </a:r>
            <a:endParaRPr sz="600">
              <a:solidFill>
                <a:schemeClr val="dk1"/>
              </a:solidFill>
              <a:latin typeface="Arial"/>
              <a:ea typeface="Arial"/>
              <a:cs typeface="Arial"/>
              <a:sym typeface="Arial"/>
            </a:endParaRPr>
          </a:p>
        </p:txBody>
      </p:sp>
      <p:pic>
        <p:nvPicPr>
          <p:cNvPr id="243" name="Google Shape;243;p17"/>
          <p:cNvPicPr preferRelativeResize="0"/>
          <p:nvPr>
            <p:ph idx="2" type="pic"/>
          </p:nvPr>
        </p:nvPicPr>
        <p:blipFill rotWithShape="1">
          <a:blip r:embed="rId3">
            <a:alphaModFix/>
          </a:blip>
          <a:srcRect b="8533" l="3892" r="7220" t="3871"/>
          <a:stretch/>
        </p:blipFill>
        <p:spPr>
          <a:xfrm>
            <a:off x="696686" y="731719"/>
            <a:ext cx="5072743" cy="5394562"/>
          </a:xfrm>
          <a:prstGeom prst="rect">
            <a:avLst/>
          </a:prstGeom>
          <a:noFill/>
          <a:ln cap="flat" cmpd="sng" w="12700">
            <a:solidFill>
              <a:srgbClr val="611E82"/>
            </a:solidFill>
            <a:prstDash val="solid"/>
            <a:round/>
            <a:headEnd len="sm" w="sm" type="none"/>
            <a:tailEnd len="sm" w="sm" type="none"/>
          </a:ln>
        </p:spPr>
      </p:pic>
      <p:sp>
        <p:nvSpPr>
          <p:cNvPr id="244" name="Google Shape;244;p17"/>
          <p:cNvSpPr txBox="1"/>
          <p:nvPr/>
        </p:nvSpPr>
        <p:spPr>
          <a:xfrm>
            <a:off x="7025821" y="3349983"/>
            <a:ext cx="4322522" cy="252376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1800">
                <a:solidFill>
                  <a:schemeClr val="dk1"/>
                </a:solidFill>
                <a:latin typeface="Arial"/>
                <a:ea typeface="Arial"/>
                <a:cs typeface="Arial"/>
                <a:sym typeface="Arial"/>
              </a:rPr>
              <a:t>Mögliche Sorgen:</a:t>
            </a:r>
            <a:endParaRPr/>
          </a:p>
          <a:p>
            <a:pPr indent="0" lvl="0" marL="0" marR="0" rtl="0" algn="l">
              <a:spcBef>
                <a:spcPts val="0"/>
              </a:spcBef>
              <a:spcAft>
                <a:spcPts val="0"/>
              </a:spcAft>
              <a:buNone/>
            </a:pPr>
            <a:r>
              <a:t/>
            </a:r>
            <a:endParaRPr b="1" sz="800">
              <a:solidFill>
                <a:schemeClr val="dk1"/>
              </a:solidFill>
              <a:latin typeface="Arial"/>
              <a:ea typeface="Arial"/>
              <a:cs typeface="Arial"/>
              <a:sym typeface="Arial"/>
            </a:endParaRPr>
          </a:p>
          <a:p>
            <a:pPr indent="-285750" lvl="0" marL="285750" marR="0" rtl="0" algn="l">
              <a:spcBef>
                <a:spcPts val="0"/>
              </a:spcBef>
              <a:spcAft>
                <a:spcPts val="0"/>
              </a:spcAft>
              <a:buClr>
                <a:srgbClr val="000000"/>
              </a:buClr>
              <a:buSzPts val="1800"/>
              <a:buFont typeface="Arial"/>
              <a:buChar char="•"/>
            </a:pPr>
            <a:r>
              <a:rPr lang="de-DE" sz="1800">
                <a:solidFill>
                  <a:srgbClr val="000000"/>
                </a:solidFill>
                <a:latin typeface="Arial"/>
                <a:ea typeface="Arial"/>
                <a:cs typeface="Arial"/>
                <a:sym typeface="Arial"/>
              </a:rPr>
              <a:t>Wird der Aufwand im Alltag zu groß?</a:t>
            </a:r>
            <a:endParaRPr/>
          </a:p>
          <a:p>
            <a:pPr indent="-234950" lvl="0" marL="285750" marR="0" rtl="0" algn="l">
              <a:spcBef>
                <a:spcPts val="0"/>
              </a:spcBef>
              <a:spcAft>
                <a:spcPts val="0"/>
              </a:spcAft>
              <a:buClr>
                <a:schemeClr val="dk1"/>
              </a:buClr>
              <a:buSzPts val="800"/>
              <a:buFont typeface="Arial"/>
              <a:buNone/>
            </a:pPr>
            <a:r>
              <a:t/>
            </a:r>
            <a:endParaRPr sz="800">
              <a:solidFill>
                <a:srgbClr val="000000"/>
              </a:solidFill>
              <a:latin typeface="Arial"/>
              <a:ea typeface="Arial"/>
              <a:cs typeface="Arial"/>
              <a:sym typeface="Arial"/>
            </a:endParaRPr>
          </a:p>
          <a:p>
            <a:pPr indent="-285750" lvl="0" marL="285750" marR="0" rtl="0" algn="l">
              <a:spcBef>
                <a:spcPts val="0"/>
              </a:spcBef>
              <a:spcAft>
                <a:spcPts val="0"/>
              </a:spcAft>
              <a:buClr>
                <a:srgbClr val="000000"/>
              </a:buClr>
              <a:buSzPts val="1800"/>
              <a:buFont typeface="Arial"/>
              <a:buChar char="•"/>
            </a:pPr>
            <a:r>
              <a:rPr lang="de-DE" sz="1800">
                <a:solidFill>
                  <a:srgbClr val="000000"/>
                </a:solidFill>
                <a:latin typeface="Arial"/>
                <a:ea typeface="Arial"/>
                <a:cs typeface="Arial"/>
                <a:sym typeface="Arial"/>
              </a:rPr>
              <a:t>Schaffen wir das organisatorisch überhaupt?</a:t>
            </a:r>
            <a:endParaRPr/>
          </a:p>
          <a:p>
            <a:pPr indent="-234950" lvl="0" marL="285750" marR="0" rtl="0" algn="l">
              <a:spcBef>
                <a:spcPts val="0"/>
              </a:spcBef>
              <a:spcAft>
                <a:spcPts val="0"/>
              </a:spcAft>
              <a:buClr>
                <a:schemeClr val="dk1"/>
              </a:buClr>
              <a:buSzPts val="800"/>
              <a:buFont typeface="Arial"/>
              <a:buNone/>
            </a:pPr>
            <a:r>
              <a:t/>
            </a:r>
            <a:endParaRPr sz="800">
              <a:solidFill>
                <a:srgbClr val="000000"/>
              </a:solidFill>
              <a:latin typeface="Arial"/>
              <a:ea typeface="Arial"/>
              <a:cs typeface="Arial"/>
              <a:sym typeface="Arial"/>
            </a:endParaRPr>
          </a:p>
          <a:p>
            <a:pPr indent="-285750" lvl="0" marL="285750" marR="0" rtl="0" algn="l">
              <a:spcBef>
                <a:spcPts val="0"/>
              </a:spcBef>
              <a:spcAft>
                <a:spcPts val="0"/>
              </a:spcAft>
              <a:buClr>
                <a:srgbClr val="000000"/>
              </a:buClr>
              <a:buSzPts val="1800"/>
              <a:buFont typeface="Arial"/>
              <a:buChar char="•"/>
            </a:pPr>
            <a:r>
              <a:rPr lang="de-DE" sz="1800">
                <a:solidFill>
                  <a:srgbClr val="000000"/>
                </a:solidFill>
                <a:latin typeface="Arial"/>
                <a:ea typeface="Arial"/>
                <a:cs typeface="Arial"/>
                <a:sym typeface="Arial"/>
              </a:rPr>
              <a:t>Wie reagieren Eltern auf Flecken, Spritzer, Kleckse?</a:t>
            </a:r>
            <a:endParaRPr/>
          </a:p>
          <a:p>
            <a:pPr indent="-234950" lvl="0" marL="285750" marR="0" rtl="0" algn="l">
              <a:spcBef>
                <a:spcPts val="0"/>
              </a:spcBef>
              <a:spcAft>
                <a:spcPts val="0"/>
              </a:spcAft>
              <a:buClr>
                <a:schemeClr val="dk1"/>
              </a:buClr>
              <a:buSzPts val="800"/>
              <a:buFont typeface="Arial"/>
              <a:buNone/>
            </a:pPr>
            <a:r>
              <a:t/>
            </a:r>
            <a:endParaRPr sz="800">
              <a:solidFill>
                <a:srgbClr val="000000"/>
              </a:solidFill>
              <a:latin typeface="Arial"/>
              <a:ea typeface="Arial"/>
              <a:cs typeface="Arial"/>
              <a:sym typeface="Arial"/>
            </a:endParaRPr>
          </a:p>
          <a:p>
            <a:pPr indent="-285750" lvl="0" marL="285750" marR="0" rtl="0" algn="l">
              <a:spcBef>
                <a:spcPts val="0"/>
              </a:spcBef>
              <a:spcAft>
                <a:spcPts val="0"/>
              </a:spcAft>
              <a:buClr>
                <a:srgbClr val="000000"/>
              </a:buClr>
              <a:buSzPts val="1800"/>
              <a:buFont typeface="Arial"/>
              <a:buChar char="•"/>
            </a:pPr>
            <a:r>
              <a:rPr lang="de-DE" sz="1800">
                <a:solidFill>
                  <a:srgbClr val="000000"/>
                </a:solidFill>
                <a:latin typeface="Arial"/>
                <a:ea typeface="Arial"/>
                <a:cs typeface="Arial"/>
                <a:sym typeface="Arial"/>
              </a:rPr>
              <a:t>Wirkt das nach außen unprofessionell?</a:t>
            </a:r>
            <a:endParaRPr/>
          </a:p>
        </p:txBody>
      </p:sp>
      <p:sp>
        <p:nvSpPr>
          <p:cNvPr id="245" name="Google Shape;245;p17"/>
          <p:cNvSpPr/>
          <p:nvPr/>
        </p:nvSpPr>
        <p:spPr>
          <a:xfrm>
            <a:off x="5338659" y="1015999"/>
            <a:ext cx="4772240" cy="1749705"/>
          </a:xfrm>
          <a:prstGeom prst="wedgeRectCallout">
            <a:avLst>
              <a:gd fmla="val -20833" name="adj1"/>
              <a:gd fmla="val 62500" name="adj2"/>
            </a:avLst>
          </a:prstGeom>
          <a:solidFill>
            <a:srgbClr val="DECAED"/>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3600"/>
              <a:buFont typeface="Arial"/>
              <a:buNone/>
            </a:pPr>
            <a:r>
              <a:rPr b="1" lang="de-DE" sz="3600">
                <a:solidFill>
                  <a:schemeClr val="lt1"/>
                </a:solidFill>
                <a:latin typeface="Arial"/>
                <a:ea typeface="Arial"/>
                <a:cs typeface="Arial"/>
                <a:sym typeface="Arial"/>
              </a:rPr>
              <a:t>„Es wird doch sonst alles schmutzig!“</a:t>
            </a:r>
            <a:endParaRPr b="1" sz="3600">
              <a:solidFill>
                <a:schemeClr val="lt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pic>
        <p:nvPicPr>
          <p:cNvPr id="250" name="Google Shape;250;p18"/>
          <p:cNvPicPr preferRelativeResize="0"/>
          <p:nvPr>
            <p:ph idx="2" type="pic"/>
          </p:nvPr>
        </p:nvPicPr>
        <p:blipFill rotWithShape="1">
          <a:blip r:embed="rId3">
            <a:alphaModFix/>
          </a:blip>
          <a:srcRect b="8533" l="3892" r="7220" t="3871"/>
          <a:stretch/>
        </p:blipFill>
        <p:spPr>
          <a:xfrm>
            <a:off x="6451600" y="669183"/>
            <a:ext cx="5072743" cy="5394562"/>
          </a:xfrm>
          <a:prstGeom prst="rect">
            <a:avLst/>
          </a:prstGeom>
          <a:noFill/>
          <a:ln cap="flat" cmpd="sng" w="12700">
            <a:solidFill>
              <a:srgbClr val="611E82"/>
            </a:solidFill>
            <a:prstDash val="solid"/>
            <a:round/>
            <a:headEnd len="sm" w="sm" type="none"/>
            <a:tailEnd len="sm" w="sm" type="none"/>
          </a:ln>
        </p:spPr>
      </p:pic>
      <p:sp>
        <p:nvSpPr>
          <p:cNvPr id="251" name="Google Shape;251;p18"/>
          <p:cNvSpPr txBox="1"/>
          <p:nvPr/>
        </p:nvSpPr>
        <p:spPr>
          <a:xfrm>
            <a:off x="6366276" y="6065113"/>
            <a:ext cx="4074990" cy="18466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600">
                <a:solidFill>
                  <a:schemeClr val="lt1"/>
                </a:solidFill>
                <a:latin typeface="Arial"/>
                <a:ea typeface="Arial"/>
                <a:cs typeface="Arial"/>
                <a:sym typeface="Arial"/>
              </a:rPr>
              <a:t>Nebular/unsplash</a:t>
            </a:r>
            <a:endParaRPr sz="600">
              <a:solidFill>
                <a:schemeClr val="lt1"/>
              </a:solidFill>
              <a:latin typeface="Arial"/>
              <a:ea typeface="Arial"/>
              <a:cs typeface="Arial"/>
              <a:sym typeface="Arial"/>
            </a:endParaRPr>
          </a:p>
        </p:txBody>
      </p:sp>
      <p:sp>
        <p:nvSpPr>
          <p:cNvPr id="252" name="Google Shape;252;p18"/>
          <p:cNvSpPr txBox="1"/>
          <p:nvPr/>
        </p:nvSpPr>
        <p:spPr>
          <a:xfrm>
            <a:off x="667657" y="3267522"/>
            <a:ext cx="4328100" cy="2662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1700">
                <a:solidFill>
                  <a:schemeClr val="dk1"/>
                </a:solidFill>
                <a:latin typeface="Arial"/>
                <a:ea typeface="Arial"/>
                <a:cs typeface="Arial"/>
                <a:sym typeface="Arial"/>
              </a:rPr>
              <a:t>Tipps:</a:t>
            </a:r>
            <a:endParaRPr sz="1300"/>
          </a:p>
          <a:p>
            <a:pPr indent="-171450" lvl="0" marL="285750" marR="0" rtl="0" algn="l">
              <a:spcBef>
                <a:spcPts val="0"/>
              </a:spcBef>
              <a:spcAft>
                <a:spcPts val="0"/>
              </a:spcAft>
              <a:buClr>
                <a:schemeClr val="dk1"/>
              </a:buClr>
              <a:buSzPts val="1800"/>
              <a:buFont typeface="Arial"/>
              <a:buNone/>
            </a:pPr>
            <a:r>
              <a:t/>
            </a:r>
            <a:endParaRPr b="1" sz="1800">
              <a:solidFill>
                <a:schemeClr val="dk1"/>
              </a:solidFill>
              <a:latin typeface="Arial"/>
              <a:ea typeface="Arial"/>
              <a:cs typeface="Arial"/>
              <a:sym typeface="Arial"/>
            </a:endParaRPr>
          </a:p>
          <a:p>
            <a:pPr indent="-285750" lvl="0" marL="285750" marR="0" rtl="0" algn="l">
              <a:spcBef>
                <a:spcPts val="0"/>
              </a:spcBef>
              <a:spcAft>
                <a:spcPts val="0"/>
              </a:spcAft>
              <a:buClr>
                <a:srgbClr val="000000"/>
              </a:buClr>
              <a:buSzPts val="1800"/>
              <a:buFont typeface="Arial"/>
              <a:buChar char="•"/>
            </a:pPr>
            <a:r>
              <a:rPr lang="de-DE" sz="1800"/>
              <a:t>S</a:t>
            </a:r>
            <a:r>
              <a:rPr lang="de-DE" sz="1800">
                <a:solidFill>
                  <a:srgbClr val="000000"/>
                </a:solidFill>
                <a:latin typeface="Arial"/>
                <a:ea typeface="Arial"/>
                <a:cs typeface="Arial"/>
                <a:sym typeface="Arial"/>
              </a:rPr>
              <a:t>tellt Materialien für selbstständiges Handeln bereit.</a:t>
            </a:r>
            <a:endParaRPr/>
          </a:p>
          <a:p>
            <a:pPr indent="-120650" lvl="0" marL="171450" marR="0" rtl="0" algn="l">
              <a:spcBef>
                <a:spcPts val="0"/>
              </a:spcBef>
              <a:spcAft>
                <a:spcPts val="0"/>
              </a:spcAft>
              <a:buClr>
                <a:schemeClr val="dk1"/>
              </a:buClr>
              <a:buSzPts val="800"/>
              <a:buFont typeface="Arial"/>
              <a:buNone/>
            </a:pPr>
            <a:r>
              <a:t/>
            </a:r>
            <a:endParaRPr sz="800">
              <a:solidFill>
                <a:srgbClr val="000000"/>
              </a:solidFill>
              <a:latin typeface="Arial"/>
              <a:ea typeface="Arial"/>
              <a:cs typeface="Arial"/>
              <a:sym typeface="Arial"/>
            </a:endParaRPr>
          </a:p>
          <a:p>
            <a:pPr indent="-285750" lvl="0" marL="285750" marR="0" rtl="0" algn="l">
              <a:spcBef>
                <a:spcPts val="0"/>
              </a:spcBef>
              <a:spcAft>
                <a:spcPts val="0"/>
              </a:spcAft>
              <a:buClr>
                <a:srgbClr val="000000"/>
              </a:buClr>
              <a:buSzPts val="1800"/>
              <a:buFont typeface="Arial"/>
              <a:buChar char="•"/>
            </a:pPr>
            <a:r>
              <a:rPr lang="de-DE" sz="1800"/>
              <a:t>L</a:t>
            </a:r>
            <a:r>
              <a:rPr lang="de-DE" sz="1800">
                <a:solidFill>
                  <a:srgbClr val="000000"/>
                </a:solidFill>
                <a:latin typeface="Arial"/>
                <a:ea typeface="Arial"/>
                <a:cs typeface="Arial"/>
                <a:sym typeface="Arial"/>
              </a:rPr>
              <a:t>asst Ausprobieren und Kleckern zu.</a:t>
            </a:r>
            <a:endParaRPr/>
          </a:p>
          <a:p>
            <a:pPr indent="-234950" lvl="0" marL="285750" marR="0" rtl="0" algn="l">
              <a:spcBef>
                <a:spcPts val="0"/>
              </a:spcBef>
              <a:spcAft>
                <a:spcPts val="0"/>
              </a:spcAft>
              <a:buClr>
                <a:schemeClr val="dk1"/>
              </a:buClr>
              <a:buSzPts val="800"/>
              <a:buFont typeface="Arial"/>
              <a:buNone/>
            </a:pPr>
            <a:r>
              <a:t/>
            </a:r>
            <a:endParaRPr sz="800">
              <a:solidFill>
                <a:srgbClr val="000000"/>
              </a:solidFill>
              <a:latin typeface="Arial"/>
              <a:ea typeface="Arial"/>
              <a:cs typeface="Arial"/>
              <a:sym typeface="Arial"/>
            </a:endParaRPr>
          </a:p>
          <a:p>
            <a:pPr indent="-285750" lvl="0" marL="285750" marR="0" rtl="0" algn="l">
              <a:spcBef>
                <a:spcPts val="0"/>
              </a:spcBef>
              <a:spcAft>
                <a:spcPts val="0"/>
              </a:spcAft>
              <a:buClr>
                <a:srgbClr val="000000"/>
              </a:buClr>
              <a:buSzPts val="1800"/>
              <a:buFont typeface="Arial"/>
              <a:buChar char="•"/>
            </a:pPr>
            <a:r>
              <a:rPr lang="de-DE" sz="1800"/>
              <a:t>U</a:t>
            </a:r>
            <a:r>
              <a:rPr lang="de-DE" sz="1800">
                <a:solidFill>
                  <a:srgbClr val="000000"/>
                </a:solidFill>
                <a:latin typeface="Arial"/>
                <a:ea typeface="Arial"/>
                <a:cs typeface="Arial"/>
                <a:sym typeface="Arial"/>
              </a:rPr>
              <a:t>nterstützt nur so viel wie nötig.</a:t>
            </a:r>
            <a:endParaRPr/>
          </a:p>
          <a:p>
            <a:pPr indent="-234950" lvl="0" marL="285750" marR="0" rtl="0" algn="l">
              <a:spcBef>
                <a:spcPts val="0"/>
              </a:spcBef>
              <a:spcAft>
                <a:spcPts val="0"/>
              </a:spcAft>
              <a:buClr>
                <a:schemeClr val="dk1"/>
              </a:buClr>
              <a:buSzPts val="800"/>
              <a:buFont typeface="Arial"/>
              <a:buNone/>
            </a:pPr>
            <a:r>
              <a:t/>
            </a:r>
            <a:endParaRPr sz="800">
              <a:solidFill>
                <a:srgbClr val="000000"/>
              </a:solidFill>
              <a:latin typeface="Arial"/>
              <a:ea typeface="Arial"/>
              <a:cs typeface="Arial"/>
              <a:sym typeface="Arial"/>
            </a:endParaRPr>
          </a:p>
          <a:p>
            <a:pPr indent="-285750" lvl="0" marL="285750" marR="0" rtl="0" algn="l">
              <a:spcBef>
                <a:spcPts val="0"/>
              </a:spcBef>
              <a:spcAft>
                <a:spcPts val="0"/>
              </a:spcAft>
              <a:buClr>
                <a:srgbClr val="000000"/>
              </a:buClr>
              <a:buSzPts val="1800"/>
              <a:buFont typeface="Arial"/>
              <a:buChar char="•"/>
            </a:pPr>
            <a:r>
              <a:rPr lang="de-DE" sz="1800"/>
              <a:t>B</a:t>
            </a:r>
            <a:r>
              <a:rPr lang="de-DE" sz="1800">
                <a:solidFill>
                  <a:srgbClr val="000000"/>
                </a:solidFill>
                <a:latin typeface="Arial"/>
                <a:ea typeface="Arial"/>
                <a:cs typeface="Arial"/>
                <a:sym typeface="Arial"/>
              </a:rPr>
              <a:t>ezieht Kinder beim Aufräumen und Säubern mit ein.</a:t>
            </a:r>
            <a:endParaRPr/>
          </a:p>
        </p:txBody>
      </p:sp>
      <p:sp>
        <p:nvSpPr>
          <p:cNvPr id="253" name="Google Shape;253;p18"/>
          <p:cNvSpPr/>
          <p:nvPr/>
        </p:nvSpPr>
        <p:spPr>
          <a:xfrm>
            <a:off x="743510" y="814070"/>
            <a:ext cx="7674775" cy="1501007"/>
          </a:xfrm>
          <a:prstGeom prst="wedgeRectCallout">
            <a:avLst>
              <a:gd fmla="val -20833" name="adj1"/>
              <a:gd fmla="val 62500" name="adj2"/>
            </a:avLst>
          </a:prstGeom>
          <a:solidFill>
            <a:srgbClr val="DECAE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de-DE" sz="1800">
                <a:solidFill>
                  <a:schemeClr val="lt1"/>
                </a:solidFill>
                <a:latin typeface="Arial"/>
                <a:ea typeface="Arial"/>
                <a:cs typeface="Arial"/>
                <a:sym typeface="Arial"/>
              </a:rPr>
              <a:t>„</a:t>
            </a:r>
            <a:r>
              <a:rPr i="1" lang="de-DE" sz="1800">
                <a:solidFill>
                  <a:schemeClr val="lt1"/>
                </a:solidFill>
                <a:latin typeface="Arial"/>
                <a:ea typeface="Arial"/>
                <a:cs typeface="Arial"/>
                <a:sym typeface="Arial"/>
              </a:rPr>
              <a:t>Beim Essen passiert es schnell, dass mal etwas daneben geht, gekrümelt oder gekleckert wird. Deshalb werden in guten Restaurants nach jedem Essen die Tischdecken gewechselt. Malheure und Krümel gehören auch zum Alltag in Einrichtungen der Kindertagesbetreuung</a:t>
            </a:r>
            <a:r>
              <a:rPr lang="de-DE" sz="1800">
                <a:solidFill>
                  <a:schemeClr val="lt1"/>
                </a:solidFill>
                <a:latin typeface="Arial"/>
                <a:ea typeface="Arial"/>
                <a:cs typeface="Arial"/>
                <a:sym typeface="Arial"/>
              </a:rPr>
              <a:t>“ </a:t>
            </a:r>
            <a:endParaRPr/>
          </a:p>
          <a:p>
            <a:pPr indent="0" lvl="0" marL="0" marR="0" rtl="0" algn="l">
              <a:spcBef>
                <a:spcPts val="0"/>
              </a:spcBef>
              <a:spcAft>
                <a:spcPts val="0"/>
              </a:spcAft>
              <a:buClr>
                <a:schemeClr val="lt1"/>
              </a:buClr>
              <a:buSzPts val="1100"/>
              <a:buFont typeface="Arial"/>
              <a:buNone/>
            </a:pPr>
            <a:r>
              <a:rPr lang="de-DE" sz="1100">
                <a:solidFill>
                  <a:schemeClr val="lt1"/>
                </a:solidFill>
                <a:latin typeface="Arial"/>
                <a:ea typeface="Arial"/>
                <a:cs typeface="Arial"/>
                <a:sym typeface="Arial"/>
              </a:rPr>
              <a:t>(Bildungsplan Brandenburg, 2024, S. 65)</a:t>
            </a:r>
            <a:endParaRPr/>
          </a:p>
        </p:txBody>
      </p:sp>
      <p:sp>
        <p:nvSpPr>
          <p:cNvPr id="254" name="Google Shape;254;p18"/>
          <p:cNvSpPr txBox="1"/>
          <p:nvPr>
            <p:ph idx="1" type="body"/>
          </p:nvPr>
        </p:nvSpPr>
        <p:spPr>
          <a:xfrm>
            <a:off x="939350" y="6124350"/>
            <a:ext cx="6007153" cy="245364"/>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000000"/>
              </a:buClr>
              <a:buSzPts val="900"/>
              <a:buNone/>
            </a:pPr>
            <a:r>
              <a:rPr lang="de-DE" sz="900">
                <a:solidFill>
                  <a:srgbClr val="000000"/>
                </a:solidFill>
              </a:rPr>
              <a:t>(Bildungsplan Brandenburg, 2024; Höhn, 2017; Gutknecht &amp; Höhn, 2017; Virnkaes &amp; Franz, 2024)</a:t>
            </a:r>
            <a:endParaRPr/>
          </a:p>
        </p:txBody>
      </p:sp>
      <p:sp>
        <p:nvSpPr>
          <p:cNvPr id="255" name="Google Shape;255;p18"/>
          <p:cNvSpPr txBox="1"/>
          <p:nvPr/>
        </p:nvSpPr>
        <p:spPr>
          <a:xfrm>
            <a:off x="743511" y="2762623"/>
            <a:ext cx="6602700" cy="338700"/>
          </a:xfrm>
          <a:prstGeom prst="rect">
            <a:avLst/>
          </a:prstGeom>
          <a:solidFill>
            <a:srgbClr val="FFFFFF"/>
          </a:solidFill>
          <a:ln cap="flat" cmpd="sng" w="12700">
            <a:solidFill>
              <a:srgbClr val="611E8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1600">
                <a:solidFill>
                  <a:schemeClr val="dk1"/>
                </a:solidFill>
                <a:latin typeface="Arial"/>
                <a:ea typeface="Arial"/>
                <a:cs typeface="Arial"/>
                <a:sym typeface="Arial"/>
              </a:rPr>
              <a:t>Kinder lernen durch eigenes Tun, Erkunden und Ausprobieren.</a:t>
            </a:r>
            <a:endParaRPr sz="12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19"/>
          <p:cNvSpPr txBox="1"/>
          <p:nvPr>
            <p:ph type="title"/>
          </p:nvPr>
        </p:nvSpPr>
        <p:spPr>
          <a:xfrm>
            <a:off x="7431181" y="624194"/>
            <a:ext cx="4324415" cy="1444886"/>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Arial"/>
              <a:buNone/>
            </a:pPr>
            <a:r>
              <a:rPr b="1" lang="de-DE" sz="3200">
                <a:latin typeface="Arial"/>
                <a:ea typeface="Arial"/>
                <a:cs typeface="Arial"/>
                <a:sym typeface="Arial"/>
              </a:rPr>
              <a:t>PARTIZIPATIVE RAUMGESTALTUNG BEIM ESSEN</a:t>
            </a:r>
            <a:endParaRPr b="1" sz="3200"/>
          </a:p>
        </p:txBody>
      </p:sp>
      <p:sp>
        <p:nvSpPr>
          <p:cNvPr id="261" name="Google Shape;261;p19"/>
          <p:cNvSpPr txBox="1"/>
          <p:nvPr>
            <p:ph idx="1" type="body"/>
          </p:nvPr>
        </p:nvSpPr>
        <p:spPr>
          <a:xfrm>
            <a:off x="7431181" y="2013842"/>
            <a:ext cx="3893982" cy="362534"/>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000000"/>
              </a:buClr>
              <a:buSzPts val="800"/>
              <a:buNone/>
            </a:pPr>
            <a:r>
              <a:rPr lang="de-DE" sz="800">
                <a:solidFill>
                  <a:srgbClr val="000000"/>
                </a:solidFill>
              </a:rPr>
              <a:t>(Bildungsplan Brandenburg, 2024; Gutknecht &amp; Höhn, 2017; Hildebrandt, Wiemann &amp; Macha, 2022; Virnkaes &amp; Franz, 2024)</a:t>
            </a:r>
            <a:endParaRPr/>
          </a:p>
        </p:txBody>
      </p:sp>
      <p:sp>
        <p:nvSpPr>
          <p:cNvPr id="262" name="Google Shape;262;p19"/>
          <p:cNvSpPr txBox="1"/>
          <p:nvPr/>
        </p:nvSpPr>
        <p:spPr>
          <a:xfrm>
            <a:off x="401876" y="6334056"/>
            <a:ext cx="4482489" cy="18466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600">
                <a:solidFill>
                  <a:schemeClr val="dk1"/>
                </a:solidFill>
                <a:latin typeface="Arial"/>
                <a:ea typeface="Arial"/>
                <a:cs typeface="Arial"/>
                <a:sym typeface="Arial"/>
              </a:rPr>
              <a:t>Sebastian Treytnar / Brandenburger Bildungsplan, S. 71</a:t>
            </a:r>
            <a:endParaRPr/>
          </a:p>
        </p:txBody>
      </p:sp>
      <p:pic>
        <p:nvPicPr>
          <p:cNvPr id="263" name="Google Shape;263;p19"/>
          <p:cNvPicPr preferRelativeResize="0"/>
          <p:nvPr>
            <p:ph idx="2" type="pic"/>
          </p:nvPr>
        </p:nvPicPr>
        <p:blipFill rotWithShape="1">
          <a:blip r:embed="rId3">
            <a:alphaModFix/>
          </a:blip>
          <a:srcRect b="941" l="5553" r="5553" t="0"/>
          <a:stretch/>
        </p:blipFill>
        <p:spPr>
          <a:xfrm>
            <a:off x="483605" y="468236"/>
            <a:ext cx="6517144" cy="5865820"/>
          </a:xfrm>
          <a:prstGeom prst="rect">
            <a:avLst/>
          </a:prstGeom>
          <a:noFill/>
          <a:ln cap="flat" cmpd="sng" w="12700">
            <a:solidFill>
              <a:srgbClr val="611E82"/>
            </a:solidFill>
            <a:prstDash val="solid"/>
            <a:round/>
            <a:headEnd len="sm" w="sm" type="none"/>
            <a:tailEnd len="sm" w="sm" type="none"/>
          </a:ln>
        </p:spPr>
      </p:pic>
      <p:sp>
        <p:nvSpPr>
          <p:cNvPr id="264" name="Google Shape;264;p19"/>
          <p:cNvSpPr txBox="1"/>
          <p:nvPr/>
        </p:nvSpPr>
        <p:spPr>
          <a:xfrm>
            <a:off x="7454342" y="3933399"/>
            <a:ext cx="4254000" cy="2247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700">
              <a:solidFill>
                <a:schemeClr val="dk1"/>
              </a:solidFill>
              <a:latin typeface="Arial"/>
              <a:ea typeface="Arial"/>
              <a:cs typeface="Arial"/>
              <a:sym typeface="Arial"/>
            </a:endParaRPr>
          </a:p>
          <a:p>
            <a:pPr indent="-279400" lvl="0" marL="285750" marR="0" rtl="0" algn="l">
              <a:spcBef>
                <a:spcPts val="0"/>
              </a:spcBef>
              <a:spcAft>
                <a:spcPts val="0"/>
              </a:spcAft>
              <a:buClr>
                <a:srgbClr val="000000"/>
              </a:buClr>
              <a:buSzPts val="1700"/>
              <a:buFont typeface="Arial"/>
              <a:buChar char="•"/>
            </a:pPr>
            <a:r>
              <a:rPr lang="de-DE" sz="1700"/>
              <a:t>S</a:t>
            </a:r>
            <a:r>
              <a:rPr lang="de-DE" sz="1700">
                <a:solidFill>
                  <a:srgbClr val="000000"/>
                </a:solidFill>
                <a:latin typeface="Arial"/>
                <a:ea typeface="Arial"/>
                <a:cs typeface="Arial"/>
                <a:sym typeface="Arial"/>
              </a:rPr>
              <a:t>tellt Geschirr auf Kinderhöhe bereit.</a:t>
            </a:r>
            <a:endParaRPr sz="1300"/>
          </a:p>
          <a:p>
            <a:pPr indent="-234950" lvl="0" marL="285750" marR="0" rtl="0" algn="l">
              <a:spcBef>
                <a:spcPts val="0"/>
              </a:spcBef>
              <a:spcAft>
                <a:spcPts val="0"/>
              </a:spcAft>
              <a:buClr>
                <a:schemeClr val="dk1"/>
              </a:buClr>
              <a:buSzPts val="800"/>
              <a:buFont typeface="Arial"/>
              <a:buNone/>
            </a:pPr>
            <a:r>
              <a:t/>
            </a:r>
            <a:endParaRPr sz="700">
              <a:solidFill>
                <a:srgbClr val="000000"/>
              </a:solidFill>
              <a:latin typeface="Arial"/>
              <a:ea typeface="Arial"/>
              <a:cs typeface="Arial"/>
              <a:sym typeface="Arial"/>
            </a:endParaRPr>
          </a:p>
          <a:p>
            <a:pPr indent="-279400" lvl="0" marL="285750" marR="0" rtl="0" algn="l">
              <a:spcBef>
                <a:spcPts val="0"/>
              </a:spcBef>
              <a:spcAft>
                <a:spcPts val="0"/>
              </a:spcAft>
              <a:buClr>
                <a:srgbClr val="000000"/>
              </a:buClr>
              <a:buSzPts val="1700"/>
              <a:buFont typeface="Arial"/>
              <a:buChar char="•"/>
            </a:pPr>
            <a:r>
              <a:rPr lang="de-DE" sz="1700"/>
              <a:t>S</a:t>
            </a:r>
            <a:r>
              <a:rPr lang="de-DE" sz="1700">
                <a:solidFill>
                  <a:srgbClr val="000000"/>
                </a:solidFill>
                <a:latin typeface="Arial"/>
                <a:ea typeface="Arial"/>
                <a:cs typeface="Arial"/>
                <a:sym typeface="Arial"/>
              </a:rPr>
              <a:t>tellt kleine und leicht handhabbare Servierlöffel zur Verfügung, die ein selbstständiges Auftun ermöglichen.</a:t>
            </a:r>
            <a:endParaRPr sz="1300"/>
          </a:p>
          <a:p>
            <a:pPr indent="-120650" lvl="0" marL="171450" marR="0" rtl="0" algn="l">
              <a:spcBef>
                <a:spcPts val="0"/>
              </a:spcBef>
              <a:spcAft>
                <a:spcPts val="0"/>
              </a:spcAft>
              <a:buClr>
                <a:schemeClr val="dk1"/>
              </a:buClr>
              <a:buSzPts val="800"/>
              <a:buFont typeface="Arial"/>
              <a:buNone/>
            </a:pPr>
            <a:r>
              <a:t/>
            </a:r>
            <a:endParaRPr sz="700">
              <a:solidFill>
                <a:srgbClr val="000000"/>
              </a:solidFill>
              <a:latin typeface="Arial"/>
              <a:ea typeface="Arial"/>
              <a:cs typeface="Arial"/>
              <a:sym typeface="Arial"/>
            </a:endParaRPr>
          </a:p>
          <a:p>
            <a:pPr indent="-279400" lvl="0" marL="285750" marR="0" rtl="0" algn="l">
              <a:spcBef>
                <a:spcPts val="0"/>
              </a:spcBef>
              <a:spcAft>
                <a:spcPts val="0"/>
              </a:spcAft>
              <a:buClr>
                <a:srgbClr val="000000"/>
              </a:buClr>
              <a:buSzPts val="1700"/>
              <a:buFont typeface="Arial"/>
              <a:buChar char="•"/>
            </a:pPr>
            <a:r>
              <a:rPr lang="de-DE" sz="1700"/>
              <a:t>S</a:t>
            </a:r>
            <a:r>
              <a:rPr lang="de-DE" sz="1700">
                <a:solidFill>
                  <a:srgbClr val="000000"/>
                </a:solidFill>
                <a:latin typeface="Arial"/>
                <a:ea typeface="Arial"/>
                <a:cs typeface="Arial"/>
                <a:sym typeface="Arial"/>
              </a:rPr>
              <a:t>tellt handliche Möbel bereit, die den Kindern ein eigenständiges Hinsetzen und Aufstehen ermögliche</a:t>
            </a:r>
            <a:r>
              <a:rPr lang="de-DE" sz="1700"/>
              <a:t>n.</a:t>
            </a:r>
            <a:endParaRPr sz="1300"/>
          </a:p>
        </p:txBody>
      </p:sp>
      <p:sp>
        <p:nvSpPr>
          <p:cNvPr id="265" name="Google Shape;265;p19"/>
          <p:cNvSpPr txBox="1"/>
          <p:nvPr/>
        </p:nvSpPr>
        <p:spPr>
          <a:xfrm>
            <a:off x="7502820" y="2493168"/>
            <a:ext cx="4064100" cy="1323600"/>
          </a:xfrm>
          <a:prstGeom prst="rect">
            <a:avLst/>
          </a:prstGeom>
          <a:solidFill>
            <a:srgbClr val="DECAED"/>
          </a:solid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000000"/>
              </a:buClr>
              <a:buSzPts val="1400"/>
              <a:buFont typeface="Arial"/>
              <a:buNone/>
            </a:pPr>
            <a:r>
              <a:rPr i="1" lang="de-DE" sz="1400">
                <a:solidFill>
                  <a:srgbClr val="000000"/>
                </a:solidFill>
                <a:latin typeface="Arial"/>
                <a:ea typeface="Arial"/>
                <a:cs typeface="Arial"/>
                <a:sym typeface="Arial"/>
              </a:rPr>
              <a:t>„Gestaltet die Umgebung so, dass die Kinder an die Dinge, die sie zum Essen brauchen, leicht </a:t>
            </a:r>
            <a:r>
              <a:rPr i="1" lang="de-DE"/>
              <a:t>herankommen</a:t>
            </a:r>
            <a:r>
              <a:rPr i="1" lang="de-DE" sz="1400">
                <a:solidFill>
                  <a:srgbClr val="000000"/>
                </a:solidFill>
                <a:latin typeface="Arial"/>
                <a:ea typeface="Arial"/>
                <a:cs typeface="Arial"/>
                <a:sym typeface="Arial"/>
              </a:rPr>
              <a:t>, und überlasst es ihnen zu entscheiden, welche Dinge sie zum Essen brauchen.“ </a:t>
            </a:r>
            <a:r>
              <a:rPr lang="de-DE" sz="1100">
                <a:solidFill>
                  <a:srgbClr val="000000"/>
                </a:solidFill>
                <a:latin typeface="Arial"/>
                <a:ea typeface="Arial"/>
                <a:cs typeface="Arial"/>
                <a:sym typeface="Arial"/>
              </a:rPr>
              <a:t>(Bildungsplan Brandenburg, 2024, S. 72)</a:t>
            </a:r>
            <a:r>
              <a:rPr i="1" lang="de-DE" sz="1100">
                <a:solidFill>
                  <a:srgbClr val="000000"/>
                </a:solidFill>
                <a:latin typeface="Arial"/>
                <a:ea typeface="Arial"/>
                <a:cs typeface="Arial"/>
                <a:sym typeface="Arial"/>
              </a:rPr>
              <a:t> </a:t>
            </a:r>
            <a:br>
              <a:rPr i="1" lang="de-DE" sz="1400">
                <a:solidFill>
                  <a:srgbClr val="000000"/>
                </a:solidFill>
                <a:latin typeface="Arial"/>
                <a:ea typeface="Arial"/>
                <a:cs typeface="Arial"/>
                <a:sym typeface="Arial"/>
              </a:rPr>
            </a:br>
            <a:endParaRPr sz="1000">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20"/>
          <p:cNvSpPr txBox="1"/>
          <p:nvPr/>
        </p:nvSpPr>
        <p:spPr>
          <a:xfrm>
            <a:off x="737110" y="625447"/>
            <a:ext cx="9674437" cy="561253"/>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chemeClr val="dk1"/>
              </a:buClr>
              <a:buSzPts val="3200"/>
              <a:buFont typeface="Arial"/>
              <a:buNone/>
            </a:pPr>
            <a:r>
              <a:rPr b="1" lang="de-DE" sz="3200">
                <a:solidFill>
                  <a:schemeClr val="dk1"/>
                </a:solidFill>
                <a:latin typeface="Arial"/>
                <a:ea typeface="Arial"/>
                <a:cs typeface="Arial"/>
                <a:sym typeface="Arial"/>
              </a:rPr>
              <a:t>LITERATUR</a:t>
            </a:r>
            <a:endParaRPr b="1" sz="3200">
              <a:solidFill>
                <a:schemeClr val="dk1"/>
              </a:solidFill>
              <a:latin typeface="Play"/>
              <a:ea typeface="Play"/>
              <a:cs typeface="Play"/>
              <a:sym typeface="Play"/>
            </a:endParaRPr>
          </a:p>
        </p:txBody>
      </p:sp>
      <p:sp>
        <p:nvSpPr>
          <p:cNvPr id="271" name="Google Shape;271;p20"/>
          <p:cNvSpPr txBox="1"/>
          <p:nvPr/>
        </p:nvSpPr>
        <p:spPr>
          <a:xfrm>
            <a:off x="737111" y="1329887"/>
            <a:ext cx="7672700" cy="3808735"/>
          </a:xfrm>
          <a:prstGeom prst="rect">
            <a:avLst/>
          </a:prstGeom>
          <a:noFill/>
          <a:ln>
            <a:noFill/>
          </a:ln>
        </p:spPr>
        <p:txBody>
          <a:bodyPr anchorCtr="0" anchor="t" bIns="45700" lIns="91425" spcFirstLastPara="1" rIns="91425" wrap="square" tIns="45700">
            <a:spAutoFit/>
          </a:bodyPr>
          <a:lstStyle/>
          <a:p>
            <a:pPr indent="-171450" lvl="0" marL="171450" marR="0" rtl="0" algn="l">
              <a:spcBef>
                <a:spcPts val="0"/>
              </a:spcBef>
              <a:spcAft>
                <a:spcPts val="0"/>
              </a:spcAft>
              <a:buClr>
                <a:srgbClr val="000000"/>
              </a:buClr>
              <a:buSzPts val="1050"/>
              <a:buFont typeface="Arial"/>
              <a:buChar char="•"/>
            </a:pPr>
            <a:r>
              <a:rPr lang="de-DE" sz="1050">
                <a:solidFill>
                  <a:srgbClr val="000000"/>
                </a:solidFill>
                <a:latin typeface="Arial"/>
                <a:ea typeface="Arial"/>
                <a:cs typeface="Arial"/>
                <a:sym typeface="Arial"/>
              </a:rPr>
              <a:t>Gutknecht, D., &amp; Höhn, K. (2017). </a:t>
            </a:r>
            <a:r>
              <a:rPr i="1" lang="de-DE" sz="1050">
                <a:solidFill>
                  <a:srgbClr val="000000"/>
                </a:solidFill>
                <a:latin typeface="Arial"/>
                <a:ea typeface="Arial"/>
                <a:cs typeface="Arial"/>
                <a:sym typeface="Arial"/>
              </a:rPr>
              <a:t>Essen in der Kinderkrippe: Achtsame und konkrete Gestaltungsmöglichkeiten.</a:t>
            </a:r>
            <a:r>
              <a:rPr lang="de-DE" sz="1050">
                <a:solidFill>
                  <a:srgbClr val="000000"/>
                </a:solidFill>
                <a:latin typeface="Arial"/>
                <a:ea typeface="Arial"/>
                <a:cs typeface="Arial"/>
                <a:sym typeface="Arial"/>
              </a:rPr>
              <a:t> Herder.</a:t>
            </a:r>
            <a:br>
              <a:rPr lang="de-DE" sz="1050">
                <a:solidFill>
                  <a:srgbClr val="000000"/>
                </a:solidFill>
                <a:latin typeface="Arial"/>
                <a:ea typeface="Arial"/>
                <a:cs typeface="Arial"/>
                <a:sym typeface="Arial"/>
              </a:rPr>
            </a:br>
            <a:endParaRPr sz="1050">
              <a:solidFill>
                <a:srgbClr val="000000"/>
              </a:solidFill>
              <a:latin typeface="Arial"/>
              <a:ea typeface="Arial"/>
              <a:cs typeface="Arial"/>
              <a:sym typeface="Arial"/>
            </a:endParaRPr>
          </a:p>
          <a:p>
            <a:pPr indent="-171450" lvl="0" marL="171450" marR="0" rtl="0" algn="l">
              <a:spcBef>
                <a:spcPts val="0"/>
              </a:spcBef>
              <a:spcAft>
                <a:spcPts val="0"/>
              </a:spcAft>
              <a:buClr>
                <a:srgbClr val="000000"/>
              </a:buClr>
              <a:buSzPts val="1050"/>
              <a:buFont typeface="Arial"/>
              <a:buChar char="•"/>
            </a:pPr>
            <a:r>
              <a:rPr lang="de-DE" sz="1050">
                <a:solidFill>
                  <a:srgbClr val="000000"/>
                </a:solidFill>
                <a:latin typeface="Arial"/>
                <a:ea typeface="Arial"/>
                <a:cs typeface="Arial"/>
                <a:sym typeface="Arial"/>
              </a:rPr>
              <a:t>Hildebrandt, A., Wiemann, M. J., &amp; Macha, K. (2022). </a:t>
            </a:r>
            <a:r>
              <a:rPr i="1" lang="de-DE" sz="1050">
                <a:solidFill>
                  <a:srgbClr val="000000"/>
                </a:solidFill>
                <a:latin typeface="Arial"/>
                <a:ea typeface="Arial"/>
                <a:cs typeface="Arial"/>
                <a:sym typeface="Arial"/>
              </a:rPr>
              <a:t>Partizipation im Kita-Alltag: Impulse aus der Praxis.</a:t>
            </a:r>
            <a:r>
              <a:rPr lang="de-DE" sz="1050">
                <a:solidFill>
                  <a:srgbClr val="000000"/>
                </a:solidFill>
                <a:latin typeface="Arial"/>
                <a:ea typeface="Arial"/>
                <a:cs typeface="Arial"/>
                <a:sym typeface="Arial"/>
              </a:rPr>
              <a:t> Wamiki.</a:t>
            </a:r>
            <a:br>
              <a:rPr lang="de-DE" sz="1050">
                <a:solidFill>
                  <a:srgbClr val="000000"/>
                </a:solidFill>
                <a:latin typeface="Arial"/>
                <a:ea typeface="Arial"/>
                <a:cs typeface="Arial"/>
                <a:sym typeface="Arial"/>
              </a:rPr>
            </a:br>
            <a:endParaRPr sz="1050">
              <a:solidFill>
                <a:srgbClr val="000000"/>
              </a:solidFill>
              <a:latin typeface="Arial"/>
              <a:ea typeface="Arial"/>
              <a:cs typeface="Arial"/>
              <a:sym typeface="Arial"/>
            </a:endParaRPr>
          </a:p>
          <a:p>
            <a:pPr indent="-171450" lvl="0" marL="171450" marR="0" rtl="0" algn="l">
              <a:spcBef>
                <a:spcPts val="0"/>
              </a:spcBef>
              <a:spcAft>
                <a:spcPts val="0"/>
              </a:spcAft>
              <a:buClr>
                <a:srgbClr val="000000"/>
              </a:buClr>
              <a:buSzPts val="1050"/>
              <a:buFont typeface="Arial"/>
              <a:buChar char="•"/>
            </a:pPr>
            <a:r>
              <a:rPr lang="de-DE" sz="1050">
                <a:solidFill>
                  <a:srgbClr val="000000"/>
                </a:solidFill>
                <a:latin typeface="Arial"/>
                <a:ea typeface="Arial"/>
                <a:cs typeface="Arial"/>
                <a:sym typeface="Arial"/>
              </a:rPr>
              <a:t>Höhn, K. (2017). </a:t>
            </a:r>
            <a:r>
              <a:rPr i="1" lang="de-DE" sz="1050">
                <a:solidFill>
                  <a:srgbClr val="000000"/>
                </a:solidFill>
                <a:latin typeface="Arial"/>
                <a:ea typeface="Arial"/>
                <a:cs typeface="Arial"/>
                <a:sym typeface="Arial"/>
              </a:rPr>
              <a:t>Essen bildet! Mahlzeiten als Lernsetting entdecken.</a:t>
            </a:r>
            <a:r>
              <a:rPr lang="de-DE" sz="1050">
                <a:solidFill>
                  <a:srgbClr val="000000"/>
                </a:solidFill>
                <a:latin typeface="Arial"/>
                <a:ea typeface="Arial"/>
                <a:cs typeface="Arial"/>
                <a:sym typeface="Arial"/>
              </a:rPr>
              <a:t> Herder.</a:t>
            </a:r>
            <a:br>
              <a:rPr lang="de-DE" sz="1050">
                <a:solidFill>
                  <a:srgbClr val="000000"/>
                </a:solidFill>
                <a:latin typeface="Arial"/>
                <a:ea typeface="Arial"/>
                <a:cs typeface="Arial"/>
                <a:sym typeface="Arial"/>
              </a:rPr>
            </a:br>
            <a:endParaRPr sz="1050">
              <a:solidFill>
                <a:srgbClr val="000000"/>
              </a:solidFill>
              <a:latin typeface="Arial"/>
              <a:ea typeface="Arial"/>
              <a:cs typeface="Arial"/>
              <a:sym typeface="Arial"/>
            </a:endParaRPr>
          </a:p>
          <a:p>
            <a:pPr indent="-171450" lvl="0" marL="171450" marR="0" rtl="0" algn="l">
              <a:spcBef>
                <a:spcPts val="0"/>
              </a:spcBef>
              <a:spcAft>
                <a:spcPts val="0"/>
              </a:spcAft>
              <a:buClr>
                <a:srgbClr val="000000"/>
              </a:buClr>
              <a:buSzPts val="1050"/>
              <a:buFont typeface="Arial"/>
              <a:buChar char="•"/>
            </a:pPr>
            <a:r>
              <a:rPr lang="de-DE" sz="1050">
                <a:solidFill>
                  <a:srgbClr val="000000"/>
                </a:solidFill>
                <a:latin typeface="Arial"/>
                <a:ea typeface="Arial"/>
                <a:cs typeface="Arial"/>
                <a:sym typeface="Arial"/>
              </a:rPr>
              <a:t>Ministerium für Bildung, Jugend und Sport des Landes Brandenburg (2024). </a:t>
            </a:r>
            <a:r>
              <a:rPr i="1" lang="de-DE" sz="1050">
                <a:solidFill>
                  <a:srgbClr val="000000"/>
                </a:solidFill>
                <a:latin typeface="Arial"/>
                <a:ea typeface="Arial"/>
                <a:cs typeface="Arial"/>
                <a:sym typeface="Arial"/>
              </a:rPr>
              <a:t>Bildungsplan – Erweiterte Grundsätze elementarer Bildung in Einrichtungen der Kindertagesbetreuung im Land Brandenburg.</a:t>
            </a:r>
            <a:r>
              <a:rPr lang="de-DE" sz="1050">
                <a:solidFill>
                  <a:srgbClr val="000000"/>
                </a:solidFill>
                <a:latin typeface="Arial"/>
                <a:ea typeface="Arial"/>
                <a:cs typeface="Arial"/>
                <a:sym typeface="Arial"/>
              </a:rPr>
              <a:t> Wamiki.</a:t>
            </a:r>
            <a:br>
              <a:rPr lang="de-DE" sz="1050">
                <a:solidFill>
                  <a:srgbClr val="000000"/>
                </a:solidFill>
                <a:latin typeface="Arial"/>
                <a:ea typeface="Arial"/>
                <a:cs typeface="Arial"/>
                <a:sym typeface="Arial"/>
              </a:rPr>
            </a:br>
            <a:endParaRPr sz="1050">
              <a:solidFill>
                <a:srgbClr val="000000"/>
              </a:solidFill>
              <a:latin typeface="Arial"/>
              <a:ea typeface="Arial"/>
              <a:cs typeface="Arial"/>
              <a:sym typeface="Arial"/>
            </a:endParaRPr>
          </a:p>
          <a:p>
            <a:pPr indent="-171450" lvl="0" marL="171450" marR="0" rtl="0" algn="l">
              <a:spcBef>
                <a:spcPts val="0"/>
              </a:spcBef>
              <a:spcAft>
                <a:spcPts val="0"/>
              </a:spcAft>
              <a:buClr>
                <a:srgbClr val="000000"/>
              </a:buClr>
              <a:buSzPts val="1050"/>
              <a:buFont typeface="Arial"/>
              <a:buChar char="•"/>
            </a:pPr>
            <a:r>
              <a:rPr lang="de-DE" sz="1050">
                <a:solidFill>
                  <a:srgbClr val="000000"/>
                </a:solidFill>
                <a:latin typeface="Arial"/>
                <a:ea typeface="Arial"/>
                <a:cs typeface="Arial"/>
                <a:sym typeface="Arial"/>
              </a:rPr>
              <a:t>National Coalition Deutschland – Netzwerk zur Umsetzung der UN-Kinderrechtskonvention (2025). </a:t>
            </a:r>
            <a:r>
              <a:rPr i="1" lang="de-DE" sz="1050">
                <a:solidFill>
                  <a:srgbClr val="000000"/>
                </a:solidFill>
                <a:latin typeface="Arial"/>
                <a:ea typeface="Arial"/>
                <a:cs typeface="Arial"/>
                <a:sym typeface="Arial"/>
              </a:rPr>
              <a:t>Kinderrechte in Deutschland.</a:t>
            </a:r>
            <a:r>
              <a:rPr lang="de-DE" sz="1050">
                <a:solidFill>
                  <a:srgbClr val="000000"/>
                </a:solidFill>
                <a:latin typeface="Arial"/>
                <a:ea typeface="Arial"/>
                <a:cs typeface="Arial"/>
                <a:sym typeface="Arial"/>
              </a:rPr>
              <a:t> </a:t>
            </a:r>
            <a:r>
              <a:rPr lang="de-DE" sz="1050" u="sng">
                <a:solidFill>
                  <a:schemeClr val="lt1"/>
                </a:solidFill>
                <a:latin typeface="Arial"/>
                <a:ea typeface="Arial"/>
                <a:cs typeface="Arial"/>
                <a:sym typeface="Arial"/>
                <a:hlinkClick r:id="rId3">
                  <a:extLst>
                    <a:ext uri="{A12FA001-AC4F-418D-AE19-62706E023703}">
                      <ahyp:hlinkClr val="tx"/>
                    </a:ext>
                  </a:extLst>
                </a:hlinkClick>
              </a:rPr>
              <a:t>https://www.national-coalition.de</a:t>
            </a:r>
            <a:br>
              <a:rPr lang="de-DE" sz="1050">
                <a:solidFill>
                  <a:srgbClr val="000000"/>
                </a:solidFill>
                <a:latin typeface="Arial"/>
                <a:ea typeface="Arial"/>
                <a:cs typeface="Arial"/>
                <a:sym typeface="Arial"/>
              </a:rPr>
            </a:br>
            <a:endParaRPr sz="1050">
              <a:solidFill>
                <a:srgbClr val="000000"/>
              </a:solidFill>
              <a:latin typeface="Arial"/>
              <a:ea typeface="Arial"/>
              <a:cs typeface="Arial"/>
              <a:sym typeface="Arial"/>
            </a:endParaRPr>
          </a:p>
          <a:p>
            <a:pPr indent="-171450" lvl="0" marL="171450" marR="0" rtl="0" algn="l">
              <a:spcBef>
                <a:spcPts val="0"/>
              </a:spcBef>
              <a:spcAft>
                <a:spcPts val="0"/>
              </a:spcAft>
              <a:buClr>
                <a:srgbClr val="000000"/>
              </a:buClr>
              <a:buSzPts val="1050"/>
              <a:buFont typeface="Arial"/>
              <a:buChar char="•"/>
            </a:pPr>
            <a:r>
              <a:rPr lang="de-DE" sz="1050">
                <a:solidFill>
                  <a:srgbClr val="000000"/>
                </a:solidFill>
                <a:latin typeface="Arial"/>
                <a:ea typeface="Arial"/>
                <a:cs typeface="Arial"/>
                <a:sym typeface="Arial"/>
              </a:rPr>
              <a:t>Pergande, B., &amp; Hildebrandt, F. (2025). Beteiligung von Kindern im KiTa-Alltag. In nifbe (Hrsg.), </a:t>
            </a:r>
            <a:r>
              <a:rPr i="1" lang="de-DE" sz="1050">
                <a:solidFill>
                  <a:srgbClr val="000000"/>
                </a:solidFill>
                <a:latin typeface="Arial"/>
                <a:ea typeface="Arial"/>
                <a:cs typeface="Arial"/>
                <a:sym typeface="Arial"/>
              </a:rPr>
              <a:t>Von Anfang an dabei! Partizipation und Demokratiebildung in der KiTa</a:t>
            </a:r>
            <a:r>
              <a:rPr lang="de-DE" sz="1050">
                <a:solidFill>
                  <a:srgbClr val="000000"/>
                </a:solidFill>
                <a:latin typeface="Arial"/>
                <a:ea typeface="Arial"/>
                <a:cs typeface="Arial"/>
                <a:sym typeface="Arial"/>
              </a:rPr>
              <a:t> (S. 31–45). Herder.</a:t>
            </a:r>
            <a:br>
              <a:rPr lang="de-DE" sz="1050">
                <a:solidFill>
                  <a:srgbClr val="000000"/>
                </a:solidFill>
                <a:latin typeface="Arial"/>
                <a:ea typeface="Arial"/>
                <a:cs typeface="Arial"/>
                <a:sym typeface="Arial"/>
              </a:rPr>
            </a:br>
            <a:endParaRPr sz="1050">
              <a:solidFill>
                <a:srgbClr val="000000"/>
              </a:solidFill>
              <a:latin typeface="Arial"/>
              <a:ea typeface="Arial"/>
              <a:cs typeface="Arial"/>
              <a:sym typeface="Arial"/>
            </a:endParaRPr>
          </a:p>
          <a:p>
            <a:pPr indent="-171450" lvl="0" marL="171450" marR="0" rtl="0" algn="l">
              <a:spcBef>
                <a:spcPts val="0"/>
              </a:spcBef>
              <a:spcAft>
                <a:spcPts val="0"/>
              </a:spcAft>
              <a:buClr>
                <a:srgbClr val="000000"/>
              </a:buClr>
              <a:buSzPts val="1050"/>
              <a:buFont typeface="Arial"/>
              <a:buChar char="•"/>
            </a:pPr>
            <a:r>
              <a:rPr lang="de-DE" sz="1050">
                <a:solidFill>
                  <a:srgbClr val="000000"/>
                </a:solidFill>
                <a:latin typeface="Arial"/>
                <a:ea typeface="Arial"/>
                <a:cs typeface="Arial"/>
                <a:sym typeface="Arial"/>
              </a:rPr>
              <a:t>Renz-Polster, H. (2015). Wie Kinder essen lernen. </a:t>
            </a:r>
            <a:br>
              <a:rPr lang="de-DE" sz="1050">
                <a:solidFill>
                  <a:srgbClr val="000000"/>
                </a:solidFill>
                <a:latin typeface="Arial"/>
                <a:ea typeface="Arial"/>
                <a:cs typeface="Arial"/>
                <a:sym typeface="Arial"/>
              </a:rPr>
            </a:br>
            <a:r>
              <a:rPr lang="de-DE" sz="1050" u="sng">
                <a:solidFill>
                  <a:schemeClr val="lt1"/>
                </a:solidFill>
                <a:latin typeface="Arial"/>
                <a:ea typeface="Arial"/>
                <a:cs typeface="Arial"/>
                <a:sym typeface="Arial"/>
                <a:hlinkClick r:id="rId4">
                  <a:extLst>
                    <a:ext uri="{A12FA001-AC4F-418D-AE19-62706E023703}">
                      <ahyp:hlinkClr val="tx"/>
                    </a:ext>
                  </a:extLst>
                </a:hlinkClick>
              </a:rPr>
              <a:t>https://www.kinder-verstehen.de/mein-werk/artikel/wie-kinder-essen-lernen/</a:t>
            </a:r>
            <a:br>
              <a:rPr lang="de-DE" sz="1050">
                <a:solidFill>
                  <a:srgbClr val="000000"/>
                </a:solidFill>
                <a:latin typeface="Arial"/>
                <a:ea typeface="Arial"/>
                <a:cs typeface="Arial"/>
                <a:sym typeface="Arial"/>
              </a:rPr>
            </a:br>
            <a:endParaRPr sz="1050">
              <a:solidFill>
                <a:srgbClr val="000000"/>
              </a:solidFill>
              <a:latin typeface="Arial"/>
              <a:ea typeface="Arial"/>
              <a:cs typeface="Arial"/>
              <a:sym typeface="Arial"/>
            </a:endParaRPr>
          </a:p>
          <a:p>
            <a:pPr indent="-171450" lvl="0" marL="171450" marR="0" rtl="0" algn="l">
              <a:spcBef>
                <a:spcPts val="0"/>
              </a:spcBef>
              <a:spcAft>
                <a:spcPts val="0"/>
              </a:spcAft>
              <a:buClr>
                <a:srgbClr val="000000"/>
              </a:buClr>
              <a:buSzPts val="1050"/>
              <a:buFont typeface="Arial"/>
              <a:buChar char="•"/>
            </a:pPr>
            <a:r>
              <a:rPr lang="de-DE" sz="1050">
                <a:solidFill>
                  <a:srgbClr val="000000"/>
                </a:solidFill>
                <a:latin typeface="Arial"/>
                <a:ea typeface="Arial"/>
                <a:cs typeface="Arial"/>
                <a:sym typeface="Arial"/>
              </a:rPr>
              <a:t>Vereinte Nationen (1989). </a:t>
            </a:r>
            <a:r>
              <a:rPr i="1" lang="de-DE" sz="1050">
                <a:solidFill>
                  <a:srgbClr val="000000"/>
                </a:solidFill>
                <a:latin typeface="Arial"/>
                <a:ea typeface="Arial"/>
                <a:cs typeface="Arial"/>
                <a:sym typeface="Arial"/>
              </a:rPr>
              <a:t>Übereinkommen über die Rechte des Kindes.</a:t>
            </a:r>
            <a:r>
              <a:rPr lang="de-DE" sz="1050">
                <a:solidFill>
                  <a:srgbClr val="000000"/>
                </a:solidFill>
                <a:latin typeface="Arial"/>
                <a:ea typeface="Arial"/>
                <a:cs typeface="Arial"/>
                <a:sym typeface="Arial"/>
              </a:rPr>
              <a:t> </a:t>
            </a:r>
            <a:br>
              <a:rPr lang="de-DE" sz="1050">
                <a:solidFill>
                  <a:srgbClr val="000000"/>
                </a:solidFill>
                <a:latin typeface="Arial"/>
                <a:ea typeface="Arial"/>
                <a:cs typeface="Arial"/>
                <a:sym typeface="Arial"/>
              </a:rPr>
            </a:br>
            <a:r>
              <a:rPr lang="de-DE" sz="1050" u="sng">
                <a:solidFill>
                  <a:schemeClr val="lt1"/>
                </a:solidFill>
                <a:latin typeface="Arial"/>
                <a:ea typeface="Arial"/>
                <a:cs typeface="Arial"/>
                <a:sym typeface="Arial"/>
                <a:hlinkClick r:id="rId5">
                  <a:extLst>
                    <a:ext uri="{A12FA001-AC4F-418D-AE19-62706E023703}">
                      <ahyp:hlinkClr val="tx"/>
                    </a:ext>
                  </a:extLst>
                </a:hlinkClick>
              </a:rPr>
              <a:t>https://www.unicef.de/informieren/ueber-uns/fuer-kinderrechte/un-kinderrechtskonvention</a:t>
            </a:r>
            <a:br>
              <a:rPr lang="de-DE" sz="1050">
                <a:solidFill>
                  <a:srgbClr val="000000"/>
                </a:solidFill>
                <a:latin typeface="Arial"/>
                <a:ea typeface="Arial"/>
                <a:cs typeface="Arial"/>
                <a:sym typeface="Arial"/>
              </a:rPr>
            </a:br>
            <a:endParaRPr sz="1050">
              <a:solidFill>
                <a:srgbClr val="000000"/>
              </a:solidFill>
              <a:latin typeface="Arial"/>
              <a:ea typeface="Arial"/>
              <a:cs typeface="Arial"/>
              <a:sym typeface="Arial"/>
            </a:endParaRPr>
          </a:p>
          <a:p>
            <a:pPr indent="-171450" lvl="0" marL="171450" marR="0" rtl="0" algn="l">
              <a:spcBef>
                <a:spcPts val="0"/>
              </a:spcBef>
              <a:spcAft>
                <a:spcPts val="0"/>
              </a:spcAft>
              <a:buClr>
                <a:srgbClr val="000000"/>
              </a:buClr>
              <a:buSzPts val="1050"/>
              <a:buFont typeface="Arial"/>
              <a:buChar char="•"/>
            </a:pPr>
            <a:r>
              <a:rPr lang="de-DE" sz="1050">
                <a:solidFill>
                  <a:srgbClr val="000000"/>
                </a:solidFill>
                <a:latin typeface="Arial"/>
                <a:ea typeface="Arial"/>
                <a:cs typeface="Arial"/>
                <a:sym typeface="Arial"/>
              </a:rPr>
              <a:t>Virnkaes, G., &amp; Franz, M. (2024). </a:t>
            </a:r>
            <a:r>
              <a:rPr i="1" lang="de-DE" sz="1050">
                <a:solidFill>
                  <a:srgbClr val="000000"/>
                </a:solidFill>
                <a:latin typeface="Arial"/>
                <a:ea typeface="Arial"/>
                <a:cs typeface="Arial"/>
                <a:sym typeface="Arial"/>
              </a:rPr>
              <a:t>Partizipation im Kita-Alltag leben: Genussvoll essen in Krippe und Kita - Mahlzeiten bedürfnisorientiert gestalten und begleiten.</a:t>
            </a:r>
            <a:r>
              <a:rPr lang="de-DE" sz="1050">
                <a:solidFill>
                  <a:srgbClr val="000000"/>
                </a:solidFill>
                <a:latin typeface="Arial"/>
                <a:ea typeface="Arial"/>
                <a:cs typeface="Arial"/>
                <a:sym typeface="Arial"/>
              </a:rPr>
              <a:t> Klett Kita.</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2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Play"/>
              <a:buNone/>
            </a:pPr>
            <a:r>
              <a:t/>
            </a:r>
            <a:endParaRPr/>
          </a:p>
        </p:txBody>
      </p:sp>
      <p:pic>
        <p:nvPicPr>
          <p:cNvPr id="277" name="Google Shape;277;p21"/>
          <p:cNvPicPr preferRelativeResize="0"/>
          <p:nvPr>
            <p:ph idx="2" type="pic"/>
          </p:nvPr>
        </p:nvPicPr>
        <p:blipFill rotWithShape="1">
          <a:blip r:embed="rId3">
            <a:alphaModFix/>
          </a:blip>
          <a:srcRect b="0" l="0" r="0" t="0"/>
          <a:stretch/>
        </p:blipFill>
        <p:spPr>
          <a:xfrm>
            <a:off x="0" y="0"/>
            <a:ext cx="12192000" cy="6858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a:themeElements>
    <a:clrScheme name="ESSEN">
      <a:dk1>
        <a:srgbClr val="611E82"/>
      </a:dk1>
      <a:lt1>
        <a:srgbClr val="562A79"/>
      </a:lt1>
      <a:dk2>
        <a:srgbClr val="44546A"/>
      </a:dk2>
      <a:lt2>
        <a:srgbClr val="E7E6E6"/>
      </a:lt2>
      <a:accent1>
        <a:srgbClr val="562A79"/>
      </a:accent1>
      <a:accent2>
        <a:srgbClr val="ED7D31"/>
      </a:accent2>
      <a:accent3>
        <a:srgbClr val="A5A5A5"/>
      </a:accent3>
      <a:accent4>
        <a:srgbClr val="FFC000"/>
      </a:accent4>
      <a:accent5>
        <a:srgbClr val="5B9BD5"/>
      </a:accent5>
      <a:accent6>
        <a:srgbClr val="70AD47"/>
      </a:accent6>
      <a:hlink>
        <a:srgbClr val="611E82"/>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2026-03-09T10:14:20Z</dcterms:created>
  <dc:creator>parakenings@aufsiemitgebruell.de</dc:creator>
</cp:coreProperties>
</file>