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Play" pitchFamily="2" charset="0"/>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gcp4R2ua9wHySjUXWde+Z0xc2fd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2"/>
        <p:cNvGrpSpPr/>
        <p:nvPr/>
      </p:nvGrpSpPr>
      <p:grpSpPr>
        <a:xfrm>
          <a:off x="0" y="0"/>
          <a:ext cx="0" cy="0"/>
          <a:chOff x="0" y="0"/>
          <a:chExt cx="0" cy="0"/>
        </a:xfrm>
      </p:grpSpPr>
      <p:sp>
        <p:nvSpPr>
          <p:cNvPr id="13" name="Google Shape;13;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8"/>
        <p:cNvGrpSpPr/>
        <p:nvPr/>
      </p:nvGrpSpPr>
      <p:grpSpPr>
        <a:xfrm>
          <a:off x="0" y="0"/>
          <a:ext cx="0" cy="0"/>
          <a:chOff x="0" y="0"/>
          <a:chExt cx="0" cy="0"/>
        </a:xfrm>
      </p:grpSpPr>
      <p:sp>
        <p:nvSpPr>
          <p:cNvPr id="19" name="Google Shape;1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4"/>
          <p:cNvSpPr>
            <a:spLocks noGrp="1"/>
          </p:cNvSpPr>
          <p:nvPr>
            <p:ph type="pic" idx="2"/>
          </p:nvPr>
        </p:nvSpPr>
        <p:spPr>
          <a:xfrm>
            <a:off x="5183188" y="987425"/>
            <a:ext cx="6172200" cy="4873625"/>
          </a:xfrm>
          <a:prstGeom prst="rect">
            <a:avLst/>
          </a:prstGeom>
          <a:noFill/>
          <a:ln>
            <a:noFill/>
          </a:ln>
        </p:spPr>
        <p:txBody>
          <a:bodyPr/>
          <a:lstStyle/>
          <a:p>
            <a:endParaRPr lang="de-DE"/>
          </a:p>
        </p:txBody>
      </p:sp>
      <p:sp>
        <p:nvSpPr>
          <p:cNvPr id="21" name="Google Shape;21;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 name="Google Shape;2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1"/>
        <p:cNvGrpSpPr/>
        <p:nvPr/>
      </p:nvGrpSpPr>
      <p:grpSpPr>
        <a:xfrm>
          <a:off x="0" y="0"/>
          <a:ext cx="0" cy="0"/>
          <a:chOff x="0" y="0"/>
          <a:chExt cx="0" cy="0"/>
        </a:xfrm>
      </p:grpSpPr>
      <p:sp>
        <p:nvSpPr>
          <p:cNvPr id="32" name="Google Shape;32;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F3C988"/>
              </a:buClr>
              <a:buSzPts val="2400"/>
              <a:buNone/>
              <a:defRPr sz="2400">
                <a:solidFill>
                  <a:srgbClr val="F3C988"/>
                </a:solidFill>
              </a:defRPr>
            </a:lvl1pPr>
            <a:lvl2pPr marL="914400" lvl="1" indent="-228600" algn="l">
              <a:lnSpc>
                <a:spcPct val="90000"/>
              </a:lnSpc>
              <a:spcBef>
                <a:spcPts val="500"/>
              </a:spcBef>
              <a:spcAft>
                <a:spcPts val="0"/>
              </a:spcAft>
              <a:buClr>
                <a:srgbClr val="F3C988"/>
              </a:buClr>
              <a:buSzPts val="2000"/>
              <a:buNone/>
              <a:defRPr sz="2000">
                <a:solidFill>
                  <a:srgbClr val="F3C988"/>
                </a:solidFill>
              </a:defRPr>
            </a:lvl2pPr>
            <a:lvl3pPr marL="1371600" lvl="2" indent="-228600" algn="l">
              <a:lnSpc>
                <a:spcPct val="90000"/>
              </a:lnSpc>
              <a:spcBef>
                <a:spcPts val="500"/>
              </a:spcBef>
              <a:spcAft>
                <a:spcPts val="0"/>
              </a:spcAft>
              <a:buClr>
                <a:srgbClr val="F3C988"/>
              </a:buClr>
              <a:buSzPts val="1800"/>
              <a:buNone/>
              <a:defRPr sz="1800">
                <a:solidFill>
                  <a:srgbClr val="F3C988"/>
                </a:solidFill>
              </a:defRPr>
            </a:lvl3pPr>
            <a:lvl4pPr marL="1828800" lvl="3" indent="-228600" algn="l">
              <a:lnSpc>
                <a:spcPct val="90000"/>
              </a:lnSpc>
              <a:spcBef>
                <a:spcPts val="500"/>
              </a:spcBef>
              <a:spcAft>
                <a:spcPts val="0"/>
              </a:spcAft>
              <a:buClr>
                <a:srgbClr val="F3C988"/>
              </a:buClr>
              <a:buSzPts val="1600"/>
              <a:buNone/>
              <a:defRPr sz="1600">
                <a:solidFill>
                  <a:srgbClr val="F3C988"/>
                </a:solidFill>
              </a:defRPr>
            </a:lvl4pPr>
            <a:lvl5pPr marL="2286000" lvl="4" indent="-228600" algn="l">
              <a:lnSpc>
                <a:spcPct val="90000"/>
              </a:lnSpc>
              <a:spcBef>
                <a:spcPts val="500"/>
              </a:spcBef>
              <a:spcAft>
                <a:spcPts val="0"/>
              </a:spcAft>
              <a:buClr>
                <a:srgbClr val="F3C988"/>
              </a:buClr>
              <a:buSzPts val="1600"/>
              <a:buNone/>
              <a:defRPr sz="1600">
                <a:solidFill>
                  <a:srgbClr val="F3C988"/>
                </a:solidFill>
              </a:defRPr>
            </a:lvl5pPr>
            <a:lvl6pPr marL="2743200" lvl="5" indent="-228600" algn="l">
              <a:lnSpc>
                <a:spcPct val="90000"/>
              </a:lnSpc>
              <a:spcBef>
                <a:spcPts val="500"/>
              </a:spcBef>
              <a:spcAft>
                <a:spcPts val="0"/>
              </a:spcAft>
              <a:buClr>
                <a:srgbClr val="F3C988"/>
              </a:buClr>
              <a:buSzPts val="1600"/>
              <a:buNone/>
              <a:defRPr sz="1600">
                <a:solidFill>
                  <a:srgbClr val="F3C988"/>
                </a:solidFill>
              </a:defRPr>
            </a:lvl6pPr>
            <a:lvl7pPr marL="3200400" lvl="6" indent="-228600" algn="l">
              <a:lnSpc>
                <a:spcPct val="90000"/>
              </a:lnSpc>
              <a:spcBef>
                <a:spcPts val="500"/>
              </a:spcBef>
              <a:spcAft>
                <a:spcPts val="0"/>
              </a:spcAft>
              <a:buClr>
                <a:srgbClr val="F3C988"/>
              </a:buClr>
              <a:buSzPts val="1600"/>
              <a:buNone/>
              <a:defRPr sz="1600">
                <a:solidFill>
                  <a:srgbClr val="F3C988"/>
                </a:solidFill>
              </a:defRPr>
            </a:lvl7pPr>
            <a:lvl8pPr marL="3657600" lvl="7" indent="-228600" algn="l">
              <a:lnSpc>
                <a:spcPct val="90000"/>
              </a:lnSpc>
              <a:spcBef>
                <a:spcPts val="500"/>
              </a:spcBef>
              <a:spcAft>
                <a:spcPts val="0"/>
              </a:spcAft>
              <a:buClr>
                <a:srgbClr val="F3C988"/>
              </a:buClr>
              <a:buSzPts val="1600"/>
              <a:buNone/>
              <a:defRPr sz="1600">
                <a:solidFill>
                  <a:srgbClr val="F3C988"/>
                </a:solidFill>
              </a:defRPr>
            </a:lvl8pPr>
            <a:lvl9pPr marL="4114800" lvl="8" indent="-228600" algn="l">
              <a:lnSpc>
                <a:spcPct val="90000"/>
              </a:lnSpc>
              <a:spcBef>
                <a:spcPts val="500"/>
              </a:spcBef>
              <a:spcAft>
                <a:spcPts val="0"/>
              </a:spcAft>
              <a:buClr>
                <a:srgbClr val="F3C988"/>
              </a:buClr>
              <a:buSzPts val="1600"/>
              <a:buNone/>
              <a:defRPr sz="1600">
                <a:solidFill>
                  <a:srgbClr val="F3C988"/>
                </a:solidFill>
              </a:defRPr>
            </a:lvl9pPr>
          </a:lstStyle>
          <a:p>
            <a:endParaRPr/>
          </a:p>
        </p:txBody>
      </p:sp>
      <p:sp>
        <p:nvSpPr>
          <p:cNvPr id="34" name="Google Shape;3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3"/>
        <p:cNvGrpSpPr/>
        <p:nvPr/>
      </p:nvGrpSpPr>
      <p:grpSpPr>
        <a:xfrm>
          <a:off x="0" y="0"/>
          <a:ext cx="0" cy="0"/>
          <a:chOff x="0" y="0"/>
          <a:chExt cx="0" cy="0"/>
        </a:xfrm>
      </p:grpSpPr>
      <p:sp>
        <p:nvSpPr>
          <p:cNvPr id="54" name="Google Shape;5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8"/>
        <p:cNvGrpSpPr/>
        <p:nvPr/>
      </p:nvGrpSpPr>
      <p:grpSpPr>
        <a:xfrm>
          <a:off x="0" y="0"/>
          <a:ext cx="0" cy="0"/>
          <a:chOff x="0" y="0"/>
          <a:chExt cx="0" cy="0"/>
        </a:xfrm>
      </p:grpSpPr>
      <p:sp>
        <p:nvSpPr>
          <p:cNvPr id="59" name="Google Shape;5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de-de/@rdn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hyperlink" Target="https://www.pexels.com/de-de/@orione-conceicao-153115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kitafachtexte.de/fileadmin/Redaktion/Publikationen/KiTaFT_Kloeden_2018_Naturpaedagogikkonkret.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6" name="Google Shape;8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7" name="Google Shape;87;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title"/>
          </p:nvPr>
        </p:nvSpPr>
        <p:spPr>
          <a:xfrm>
            <a:off x="679053" y="584965"/>
            <a:ext cx="4524318" cy="977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WAS IST DAS ZIEL VON AUSFLÜGEN?</a:t>
            </a:r>
            <a:endParaRPr b="1">
              <a:latin typeface="Arial"/>
              <a:ea typeface="Arial"/>
              <a:cs typeface="Arial"/>
              <a:sym typeface="Arial"/>
            </a:endParaRPr>
          </a:p>
        </p:txBody>
      </p:sp>
      <p:sp>
        <p:nvSpPr>
          <p:cNvPr id="94" name="Google Shape;94;p2"/>
          <p:cNvSpPr txBox="1">
            <a:spLocks noGrp="1"/>
          </p:cNvSpPr>
          <p:nvPr>
            <p:ph type="body" idx="1"/>
          </p:nvPr>
        </p:nvSpPr>
        <p:spPr>
          <a:xfrm>
            <a:off x="737111" y="1546938"/>
            <a:ext cx="4408203" cy="5234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95" name="Google Shape;95;p2"/>
          <p:cNvSpPr txBox="1"/>
          <p:nvPr/>
        </p:nvSpPr>
        <p:spPr>
          <a:xfrm>
            <a:off x="5727087" y="624909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Sandra Seitamaa / </a:t>
            </a:r>
            <a:r>
              <a:rPr lang="de-DE" sz="600"/>
              <a:t>u</a:t>
            </a:r>
            <a:r>
              <a:rPr lang="de-DE" sz="600">
                <a:solidFill>
                  <a:srgbClr val="000000"/>
                </a:solidFill>
                <a:latin typeface="Arial"/>
                <a:ea typeface="Arial"/>
                <a:cs typeface="Arial"/>
                <a:sym typeface="Arial"/>
              </a:rPr>
              <a:t>nsplash</a:t>
            </a:r>
            <a:endParaRPr sz="600">
              <a:solidFill>
                <a:srgbClr val="000000"/>
              </a:solidFill>
              <a:latin typeface="Arial"/>
              <a:ea typeface="Arial"/>
              <a:cs typeface="Arial"/>
              <a:sym typeface="Arial"/>
            </a:endParaRPr>
          </a:p>
        </p:txBody>
      </p:sp>
      <p:pic>
        <p:nvPicPr>
          <p:cNvPr id="96" name="Google Shape;96;p2"/>
          <p:cNvPicPr preferRelativeResize="0">
            <a:picLocks noGrp="1"/>
          </p:cNvPicPr>
          <p:nvPr>
            <p:ph type="pic" idx="2"/>
          </p:nvPr>
        </p:nvPicPr>
        <p:blipFill rotWithShape="1">
          <a:blip r:embed="rId3">
            <a:alphaModFix/>
          </a:blip>
          <a:srcRect l="13961" r="13961"/>
          <a:stretch/>
        </p:blipFill>
        <p:spPr>
          <a:xfrm>
            <a:off x="5820229" y="775707"/>
            <a:ext cx="5893430" cy="5456846"/>
          </a:xfrm>
          <a:prstGeom prst="rect">
            <a:avLst/>
          </a:prstGeom>
          <a:noFill/>
          <a:ln w="12700" cap="flat" cmpd="sng">
            <a:solidFill>
              <a:schemeClr val="dk1"/>
            </a:solidFill>
            <a:prstDash val="solid"/>
            <a:round/>
            <a:headEnd type="none" w="sm" len="sm"/>
            <a:tailEnd type="none" w="sm" len="sm"/>
          </a:ln>
        </p:spPr>
      </p:pic>
      <p:sp>
        <p:nvSpPr>
          <p:cNvPr id="97" name="Google Shape;97;p2"/>
          <p:cNvSpPr txBox="1"/>
          <p:nvPr/>
        </p:nvSpPr>
        <p:spPr>
          <a:xfrm>
            <a:off x="737111" y="1920157"/>
            <a:ext cx="4236300" cy="12315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300" i="1">
                <a:solidFill>
                  <a:srgbClr val="000000"/>
                </a:solidFill>
                <a:latin typeface="Arial"/>
                <a:ea typeface="Arial"/>
                <a:cs typeface="Arial"/>
                <a:sym typeface="Arial"/>
              </a:rPr>
              <a:t>„[Die Kinder] bewegen sich in unvertrauter Umgebung, erleben unbekannte Situationen, die nicht pädagogisch vorbereitet sind, und kommen mit ihnen fremden Menschen in Kontakt. All das kann zu besonders eindrücklichen Bildungserfahrungen führen.“ </a:t>
            </a:r>
            <a:r>
              <a:rPr lang="de-DE" sz="900">
                <a:solidFill>
                  <a:srgbClr val="000000"/>
                </a:solidFill>
                <a:latin typeface="Arial"/>
                <a:ea typeface="Arial"/>
                <a:cs typeface="Arial"/>
                <a:sym typeface="Arial"/>
              </a:rPr>
              <a:t>(Bildungsplan Brandenburg, 2024, S. 136)</a:t>
            </a:r>
            <a:endParaRPr sz="1700" i="1">
              <a:solidFill>
                <a:srgbClr val="000000"/>
              </a:solidFill>
              <a:latin typeface="Arial"/>
              <a:ea typeface="Arial"/>
              <a:cs typeface="Arial"/>
              <a:sym typeface="Arial"/>
            </a:endParaRPr>
          </a:p>
        </p:txBody>
      </p:sp>
      <p:sp>
        <p:nvSpPr>
          <p:cNvPr id="98" name="Google Shape;98;p2"/>
          <p:cNvSpPr txBox="1"/>
          <p:nvPr/>
        </p:nvSpPr>
        <p:spPr>
          <a:xfrm>
            <a:off x="737111" y="3448820"/>
            <a:ext cx="4362300" cy="2601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rgbClr val="000000"/>
                </a:solidFill>
                <a:latin typeface="Arial"/>
                <a:ea typeface="Arial"/>
                <a:cs typeface="Arial"/>
                <a:sym typeface="Arial"/>
              </a:rPr>
              <a:t>Bei Ausflügen gebt ihr den Kindern die Möglichkeit, …</a:t>
            </a:r>
            <a:endParaRPr/>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neue Situationen zu erleben</a:t>
            </a:r>
            <a:r>
              <a:rPr lang="de-DE" sz="1600"/>
              <a:t>,</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auf unbekannte Menschen zu treffen,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ihren Sozialraum zu erkunden und sich dort zu orientieren,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Verantwortung für sich selbst und andere in der Gruppe zu übernehmen.</a:t>
            </a:r>
            <a:endParaRPr/>
          </a:p>
        </p:txBody>
      </p:sp>
      <p:sp>
        <p:nvSpPr>
          <p:cNvPr id="99" name="Google Shape;99;p2"/>
          <p:cNvSpPr txBox="1"/>
          <p:nvPr/>
        </p:nvSpPr>
        <p:spPr>
          <a:xfrm>
            <a:off x="366075" y="6119100"/>
            <a:ext cx="5361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r>
              <a:rPr lang="de-DE" sz="800" i="1">
                <a:solidFill>
                  <a:srgbClr val="000000"/>
                </a:solidFill>
                <a:latin typeface="Arial"/>
                <a:ea typeface="Arial"/>
                <a:cs typeface="Arial"/>
                <a:sym typeface="Arial"/>
              </a:rPr>
              <a:t>2024</a:t>
            </a:r>
            <a:r>
              <a:rPr lang="de-DE" sz="800" i="1"/>
              <a:t>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xfrm>
            <a:off x="5074300" y="624193"/>
            <a:ext cx="6905057" cy="1600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b="1" i="0"/>
              <a:t>WARUM IST ES WICHTIG, </a:t>
            </a:r>
            <a:br>
              <a:rPr lang="de-DE" b="1" i="0"/>
            </a:br>
            <a:r>
              <a:rPr lang="de-DE" b="1" i="0"/>
              <a:t>MIT DEN KINDERN DIE EINRICHTUNG ZU VERLASSEN?</a:t>
            </a:r>
            <a:endParaRPr/>
          </a:p>
        </p:txBody>
      </p:sp>
      <p:sp>
        <p:nvSpPr>
          <p:cNvPr id="105" name="Google Shape;105;p3"/>
          <p:cNvSpPr txBox="1">
            <a:spLocks noGrp="1"/>
          </p:cNvSpPr>
          <p:nvPr>
            <p:ph type="body" idx="1"/>
          </p:nvPr>
        </p:nvSpPr>
        <p:spPr>
          <a:xfrm>
            <a:off x="5074300" y="1986962"/>
            <a:ext cx="3605590" cy="2471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Klöden, 2025)</a:t>
            </a:r>
            <a:endParaRPr/>
          </a:p>
        </p:txBody>
      </p:sp>
      <p:sp>
        <p:nvSpPr>
          <p:cNvPr id="106" name="Google Shape;106;p3"/>
          <p:cNvSpPr txBox="1"/>
          <p:nvPr/>
        </p:nvSpPr>
        <p:spPr>
          <a:xfrm>
            <a:off x="453620" y="6251945"/>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b="1" dirty="0"/>
              <a:t>Sebastian </a:t>
            </a:r>
            <a:r>
              <a:rPr lang="de-DE" sz="600" b="1" dirty="0" err="1"/>
              <a:t>Treytnar</a:t>
            </a:r>
            <a:r>
              <a:rPr lang="de-DE" sz="600" b="1" dirty="0"/>
              <a:t> / </a:t>
            </a:r>
            <a:r>
              <a:rPr lang="de-DE" sz="600" b="1" dirty="0" err="1"/>
              <a:t>wamiki</a:t>
            </a:r>
            <a:r>
              <a:rPr lang="de-DE" sz="600" b="1" dirty="0"/>
              <a:t>-Archiv</a:t>
            </a:r>
            <a:endParaRPr sz="600" b="1" dirty="0">
              <a:solidFill>
                <a:srgbClr val="000000"/>
              </a:solidFill>
              <a:latin typeface="Arial"/>
              <a:ea typeface="Arial"/>
              <a:cs typeface="Arial"/>
              <a:sym typeface="Arial"/>
            </a:endParaRPr>
          </a:p>
        </p:txBody>
      </p:sp>
      <p:sp>
        <p:nvSpPr>
          <p:cNvPr id="107" name="Google Shape;107;p3"/>
          <p:cNvSpPr txBox="1"/>
          <p:nvPr/>
        </p:nvSpPr>
        <p:spPr>
          <a:xfrm>
            <a:off x="5074300" y="2310629"/>
            <a:ext cx="6509100" cy="2955300"/>
          </a:xfrm>
          <a:prstGeom prst="rect">
            <a:avLst/>
          </a:prstGeom>
          <a:noFill/>
          <a:ln>
            <a:noFill/>
          </a:ln>
        </p:spPr>
        <p:txBody>
          <a:bodyPr spcFirstLastPara="1" wrap="square" lIns="91425" tIns="45700" rIns="91425" bIns="45700" anchor="t" anchorCtr="0">
            <a:spAutoFit/>
          </a:bodyPr>
          <a:lstStyle/>
          <a:p>
            <a:pPr marL="342900" marR="0" lvl="0" indent="-323850" algn="l" rtl="0">
              <a:lnSpc>
                <a:spcPct val="110000"/>
              </a:lnSpc>
              <a:spcBef>
                <a:spcPts val="0"/>
              </a:spcBef>
              <a:spcAft>
                <a:spcPts val="0"/>
              </a:spcAft>
              <a:buClr>
                <a:srgbClr val="000000"/>
              </a:buClr>
              <a:buSzPts val="1300"/>
              <a:buFont typeface="Arial"/>
              <a:buChar char="•"/>
            </a:pPr>
            <a:r>
              <a:rPr lang="de-DE" sz="1300">
                <a:solidFill>
                  <a:srgbClr val="000000"/>
                </a:solidFill>
                <a:latin typeface="Arial"/>
                <a:ea typeface="Arial"/>
                <a:cs typeface="Arial"/>
                <a:sym typeface="Arial"/>
              </a:rPr>
              <a:t>Die Lebensorte von Kindern sind immer stärker räumlich voneinander getrennt („Verinselung“).</a:t>
            </a:r>
            <a:br>
              <a:rPr lang="de-DE" sz="1300">
                <a:solidFill>
                  <a:srgbClr val="000000"/>
                </a:solidFill>
                <a:latin typeface="Arial"/>
                <a:ea typeface="Arial"/>
                <a:cs typeface="Arial"/>
                <a:sym typeface="Arial"/>
              </a:rPr>
            </a:br>
            <a:endParaRPr sz="1300">
              <a:solidFill>
                <a:srgbClr val="000000"/>
              </a:solidFill>
              <a:latin typeface="Arial"/>
              <a:ea typeface="Arial"/>
              <a:cs typeface="Arial"/>
              <a:sym typeface="Arial"/>
            </a:endParaRPr>
          </a:p>
          <a:p>
            <a:pPr marL="342900" marR="0" lvl="0" indent="-3238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Kindheit ist verstärkt institutionell organisiert:</a:t>
            </a:r>
            <a:endParaRPr sz="1300">
              <a:solidFill>
                <a:srgbClr val="000000"/>
              </a:solidFill>
              <a:latin typeface="Arial"/>
              <a:ea typeface="Arial"/>
              <a:cs typeface="Arial"/>
              <a:sym typeface="Arial"/>
            </a:endParaRPr>
          </a:p>
          <a:p>
            <a:pPr marL="800100" marR="0" lvl="1" indent="-336550" algn="l" rtl="0">
              <a:lnSpc>
                <a:spcPct val="110000"/>
              </a:lnSpc>
              <a:spcBef>
                <a:spcPts val="60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Immer mehr immer jüngere Kinder verbringen immer mehr Zeit in Kitas.</a:t>
            </a:r>
            <a:endParaRPr sz="1300"/>
          </a:p>
          <a:p>
            <a:pPr marL="800100" marR="0" lvl="1" indent="-336550" algn="l" rtl="0">
              <a:lnSpc>
                <a:spcPct val="110000"/>
              </a:lnSpc>
              <a:spcBef>
                <a:spcPts val="60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Tagesabläufe sind durch verschiedene Betreuungs- und Bildungsangebote strukturiert.</a:t>
            </a:r>
            <a:endParaRPr sz="1300"/>
          </a:p>
          <a:p>
            <a:pPr marL="800100" marR="0" lvl="1" indent="-336550" algn="l" rtl="0">
              <a:lnSpc>
                <a:spcPct val="110000"/>
              </a:lnSpc>
              <a:spcBef>
                <a:spcPts val="60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Wege zwischen den Orten werden überwiegend motorisiert zurückgelegt – oft bleibt wenig Raum zum Erkunden, Bewegen und Entdecken.</a:t>
            </a:r>
            <a:endParaRPr sz="1300" b="0" i="0" u="none" strike="noStrike" cap="none">
              <a:solidFill>
                <a:srgbClr val="000000"/>
              </a:solidFill>
              <a:latin typeface="Arial"/>
              <a:ea typeface="Arial"/>
              <a:cs typeface="Arial"/>
              <a:sym typeface="Arial"/>
            </a:endParaRPr>
          </a:p>
          <a:p>
            <a:pPr marL="342900" marR="0" lvl="0" indent="-3238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Die wachsende Präsenz digitaler Medien verändert kindliche Erfahrungsräume.</a:t>
            </a:r>
            <a:endParaRPr sz="1300"/>
          </a:p>
          <a:p>
            <a:pPr marL="800100" marR="0" lvl="1" indent="-336550" algn="l" rtl="0">
              <a:lnSpc>
                <a:spcPct val="110000"/>
              </a:lnSpc>
              <a:spcBef>
                <a:spcPts val="60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Das </a:t>
            </a:r>
            <a:r>
              <a:rPr lang="de-DE" sz="1300" b="0" i="0" u="sng" strike="noStrike" cap="none">
                <a:solidFill>
                  <a:srgbClr val="000000"/>
                </a:solidFill>
                <a:latin typeface="Arial"/>
                <a:ea typeface="Arial"/>
                <a:cs typeface="Arial"/>
                <a:sym typeface="Arial"/>
              </a:rPr>
              <a:t>kann</a:t>
            </a:r>
            <a:r>
              <a:rPr lang="de-DE" sz="1300" b="0" i="0" u="none" strike="noStrike" cap="none">
                <a:solidFill>
                  <a:srgbClr val="000000"/>
                </a:solidFill>
                <a:latin typeface="Arial"/>
                <a:ea typeface="Arial"/>
                <a:cs typeface="Arial"/>
                <a:sym typeface="Arial"/>
              </a:rPr>
              <a:t> dazu führen, dass sich Aufenthalte im Freien reduzieren.</a:t>
            </a:r>
            <a:endParaRPr sz="1300" b="0" i="0" u="none" strike="noStrike" cap="none">
              <a:solidFill>
                <a:srgbClr val="000000"/>
              </a:solidFill>
              <a:latin typeface="Arial"/>
              <a:ea typeface="Arial"/>
              <a:cs typeface="Arial"/>
              <a:sym typeface="Arial"/>
            </a:endParaRPr>
          </a:p>
        </p:txBody>
      </p:sp>
      <p:sp>
        <p:nvSpPr>
          <p:cNvPr id="108" name="Google Shape;108;p3"/>
          <p:cNvSpPr txBox="1"/>
          <p:nvPr/>
        </p:nvSpPr>
        <p:spPr>
          <a:xfrm>
            <a:off x="5252834" y="5494291"/>
            <a:ext cx="5289900" cy="4926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300" i="1">
                <a:solidFill>
                  <a:srgbClr val="000000"/>
                </a:solidFill>
                <a:latin typeface="Arial"/>
                <a:ea typeface="Arial"/>
                <a:cs typeface="Arial"/>
                <a:sym typeface="Arial"/>
              </a:rPr>
              <a:t>„Ziel in dieser Situation ist, dass Kinder in Kontakt mit der Welt außerhalb der Einrichtung kommen.“ </a:t>
            </a:r>
            <a:r>
              <a:rPr lang="de-DE" sz="900">
                <a:solidFill>
                  <a:srgbClr val="000000"/>
                </a:solidFill>
                <a:latin typeface="Arial"/>
                <a:ea typeface="Arial"/>
                <a:cs typeface="Arial"/>
                <a:sym typeface="Arial"/>
              </a:rPr>
              <a:t>(Bildungsplan Brandenburg, 2024, S. 136</a:t>
            </a:r>
            <a:r>
              <a:rPr lang="de-DE" sz="1000">
                <a:solidFill>
                  <a:srgbClr val="000000"/>
                </a:solidFill>
                <a:latin typeface="Arial"/>
                <a:ea typeface="Arial"/>
                <a:cs typeface="Arial"/>
                <a:sym typeface="Arial"/>
              </a:rPr>
              <a:t>)</a:t>
            </a:r>
            <a:endParaRPr/>
          </a:p>
        </p:txBody>
      </p:sp>
      <p:pic>
        <p:nvPicPr>
          <p:cNvPr id="109" name="Google Shape;109;p3" title="53_BLDG-PLN_HS_DSCF5496-3.jpg"/>
          <p:cNvPicPr preferRelativeResize="0"/>
          <p:nvPr/>
        </p:nvPicPr>
        <p:blipFill>
          <a:blip r:embed="rId3">
            <a:alphaModFix/>
          </a:blip>
          <a:stretch>
            <a:fillRect/>
          </a:stretch>
        </p:blipFill>
        <p:spPr>
          <a:xfrm>
            <a:off x="552900" y="624200"/>
            <a:ext cx="4220801" cy="562775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p:cNvSpPr txBox="1">
            <a:spLocks noGrp="1"/>
          </p:cNvSpPr>
          <p:nvPr>
            <p:ph type="title"/>
          </p:nvPr>
        </p:nvSpPr>
        <p:spPr>
          <a:xfrm>
            <a:off x="737110" y="625447"/>
            <a:ext cx="5075977" cy="161112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b="1" i="0"/>
              <a:t>AUSFLÜGE SPANNEND GESTALTEN UND ZUM AUSPROBIEREN ANREGEN</a:t>
            </a:r>
            <a:endParaRPr/>
          </a:p>
        </p:txBody>
      </p:sp>
      <p:sp>
        <p:nvSpPr>
          <p:cNvPr id="115" name="Google Shape;115;p4"/>
          <p:cNvSpPr txBox="1">
            <a:spLocks noGrp="1"/>
          </p:cNvSpPr>
          <p:nvPr>
            <p:ph type="body" idx="1"/>
          </p:nvPr>
        </p:nvSpPr>
        <p:spPr>
          <a:xfrm>
            <a:off x="737110" y="2476956"/>
            <a:ext cx="3583343" cy="17007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16" name="Google Shape;116;p4"/>
          <p:cNvSpPr txBox="1"/>
          <p:nvPr/>
        </p:nvSpPr>
        <p:spPr>
          <a:xfrm>
            <a:off x="11015066" y="5701199"/>
            <a:ext cx="842893"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Tuấn Kiệt Jr./Pexels</a:t>
            </a:r>
            <a:endParaRPr sz="600">
              <a:solidFill>
                <a:srgbClr val="000000"/>
              </a:solidFill>
              <a:latin typeface="Arial"/>
              <a:ea typeface="Arial"/>
              <a:cs typeface="Arial"/>
              <a:sym typeface="Arial"/>
            </a:endParaRPr>
          </a:p>
        </p:txBody>
      </p:sp>
      <p:pic>
        <p:nvPicPr>
          <p:cNvPr id="117" name="Google Shape;117;p4"/>
          <p:cNvPicPr preferRelativeResize="0">
            <a:picLocks noGrp="1"/>
          </p:cNvPicPr>
          <p:nvPr>
            <p:ph type="pic" idx="2"/>
          </p:nvPr>
        </p:nvPicPr>
        <p:blipFill rotWithShape="1">
          <a:blip r:embed="rId3">
            <a:alphaModFix/>
          </a:blip>
          <a:srcRect l="2257" t="1068" r="23601" b="400"/>
          <a:stretch/>
        </p:blipFill>
        <p:spPr>
          <a:xfrm>
            <a:off x="5921643" y="721911"/>
            <a:ext cx="5799408" cy="4979288"/>
          </a:xfrm>
          <a:prstGeom prst="rect">
            <a:avLst/>
          </a:prstGeom>
          <a:blipFill rotWithShape="1">
            <a:blip r:embed="rId4">
              <a:alphaModFix/>
            </a:blip>
            <a:tile tx="0" ty="0" sx="100000" sy="100000" flip="none" algn="tl"/>
          </a:blipFill>
          <a:ln w="12700" cap="flat" cmpd="sng">
            <a:solidFill>
              <a:schemeClr val="dk1"/>
            </a:solidFill>
            <a:prstDash val="solid"/>
            <a:round/>
            <a:headEnd type="none" w="sm" len="sm"/>
            <a:tailEnd type="none" w="sm" len="sm"/>
          </a:ln>
        </p:spPr>
      </p:pic>
      <p:sp>
        <p:nvSpPr>
          <p:cNvPr id="118" name="Google Shape;118;p4"/>
          <p:cNvSpPr txBox="1"/>
          <p:nvPr/>
        </p:nvSpPr>
        <p:spPr>
          <a:xfrm>
            <a:off x="737110" y="2838877"/>
            <a:ext cx="4401900" cy="34479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1600"/>
              <a:buFont typeface="Arial"/>
              <a:buChar char="•"/>
            </a:pPr>
            <a:r>
              <a:rPr lang="de-DE" sz="1600"/>
              <a:t>B</a:t>
            </a:r>
            <a:r>
              <a:rPr lang="de-DE" sz="1600">
                <a:solidFill>
                  <a:srgbClr val="000000"/>
                </a:solidFill>
                <a:latin typeface="Arial"/>
                <a:ea typeface="Arial"/>
                <a:cs typeface="Arial"/>
                <a:sym typeface="Arial"/>
              </a:rPr>
              <a:t>eobachtet die Umgebung und sucht gemeinsam nach Mustern oder Besonderem.</a:t>
            </a:r>
            <a:br>
              <a:rPr lang="de-DE"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marL="342900" marR="0" lvl="0" indent="-342900" algn="l" rtl="0">
              <a:spcBef>
                <a:spcPts val="600"/>
              </a:spcBef>
              <a:spcAft>
                <a:spcPts val="0"/>
              </a:spcAft>
              <a:buClr>
                <a:srgbClr val="000000"/>
              </a:buClr>
              <a:buSzPts val="1600"/>
              <a:buFont typeface="Arial"/>
              <a:buChar char="•"/>
            </a:pPr>
            <a:r>
              <a:rPr lang="de-DE" sz="1600"/>
              <a:t>R</a:t>
            </a:r>
            <a:r>
              <a:rPr lang="de-DE" sz="1600">
                <a:solidFill>
                  <a:srgbClr val="000000"/>
                </a:solidFill>
                <a:latin typeface="Arial"/>
                <a:ea typeface="Arial"/>
                <a:cs typeface="Arial"/>
                <a:sym typeface="Arial"/>
              </a:rPr>
              <a:t>egt die Kinder dazu an, den Weg auf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unterschiedliche Weise zurückzulegen,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z. B. wie ihr Lieblingstier – mit möglichst vielen Sprüngen oder schleichend und leise</a:t>
            </a:r>
            <a:r>
              <a:rPr lang="de-DE" sz="1600"/>
              <a:t>.</a:t>
            </a:r>
            <a:br>
              <a:rPr lang="de-DE"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marL="342900" marR="0" lvl="0" indent="-342900" algn="l" rtl="0">
              <a:spcBef>
                <a:spcPts val="600"/>
              </a:spcBef>
              <a:spcAft>
                <a:spcPts val="0"/>
              </a:spcAft>
              <a:buClr>
                <a:srgbClr val="000000"/>
              </a:buClr>
              <a:buSzPts val="1600"/>
              <a:buFont typeface="Arial"/>
              <a:buChar char="•"/>
            </a:pPr>
            <a:r>
              <a:rPr lang="de-DE" sz="1600"/>
              <a:t>V</a:t>
            </a:r>
            <a:r>
              <a:rPr lang="de-DE" sz="1600">
                <a:solidFill>
                  <a:srgbClr val="000000"/>
                </a:solidFill>
                <a:latin typeface="Arial"/>
                <a:ea typeface="Arial"/>
                <a:cs typeface="Arial"/>
                <a:sym typeface="Arial"/>
              </a:rPr>
              <a:t>erlasst die Kita auch ohne konkretes Ziel und lasst euch davon leiten, was bei den Kindern und euch Interesse weckt.</a:t>
            </a:r>
            <a:endParaRPr/>
          </a:p>
        </p:txBody>
      </p:sp>
      <p:sp>
        <p:nvSpPr>
          <p:cNvPr id="119" name="Google Shape;119;p4"/>
          <p:cNvSpPr txBox="1"/>
          <p:nvPr/>
        </p:nvSpPr>
        <p:spPr>
          <a:xfrm>
            <a:off x="5528724" y="2476950"/>
            <a:ext cx="2957400" cy="19701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 ihr [könnt] einen Forscherrucksack mitnehmen, in den ihr Utensilien wie Lupen, Foto-apparate, einen klappbaren Spaten, Messbänder, Straßenkreide, ein Fernglas, Stifte, Pflanzen- und Vogelbestimmungsbücher packt.“ </a:t>
            </a:r>
            <a:r>
              <a:rPr lang="de-DE" sz="1000">
                <a:solidFill>
                  <a:srgbClr val="000000"/>
                </a:solidFill>
                <a:latin typeface="Arial"/>
                <a:ea typeface="Arial"/>
                <a:cs typeface="Arial"/>
                <a:sym typeface="Arial"/>
              </a:rPr>
              <a:t>(Bildungsplan Brandenburg, 2024, S. 143)</a:t>
            </a:r>
            <a:endParaRPr sz="1100">
              <a:solidFill>
                <a:srgbClr val="000000"/>
              </a:solidFill>
              <a:latin typeface="Arial"/>
              <a:ea typeface="Arial"/>
              <a:cs typeface="Arial"/>
              <a:sym typeface="Arial"/>
            </a:endParaRPr>
          </a:p>
        </p:txBody>
      </p:sp>
      <p:pic>
        <p:nvPicPr>
          <p:cNvPr id="120" name="Google Shape;120;p4"/>
          <p:cNvPicPr preferRelativeResize="0"/>
          <p:nvPr/>
        </p:nvPicPr>
        <p:blipFill rotWithShape="1">
          <a:blip r:embed="rId5">
            <a:alphaModFix/>
          </a:blip>
          <a:srcRect/>
          <a:stretch/>
        </p:blipFill>
        <p:spPr>
          <a:xfrm>
            <a:off x="5298970" y="5495845"/>
            <a:ext cx="595374" cy="595374"/>
          </a:xfrm>
          <a:prstGeom prst="rect">
            <a:avLst/>
          </a:prstGeom>
          <a:noFill/>
          <a:ln>
            <a:noFill/>
          </a:ln>
        </p:spPr>
      </p:pic>
      <p:sp>
        <p:nvSpPr>
          <p:cNvPr id="121" name="Google Shape;121;p4"/>
          <p:cNvSpPr/>
          <p:nvPr/>
        </p:nvSpPr>
        <p:spPr>
          <a:xfrm>
            <a:off x="5813075" y="5701203"/>
            <a:ext cx="2673000" cy="716400"/>
          </a:xfrm>
          <a:prstGeom prst="roundRect">
            <a:avLst>
              <a:gd name="adj" fmla="val 16667"/>
            </a:avLst>
          </a:prstGeom>
          <a:solidFill>
            <a:srgbClr val="FFFFFF"/>
          </a:solid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200">
                <a:solidFill>
                  <a:schemeClr val="dk1"/>
                </a:solidFill>
              </a:rPr>
              <a:t>W</a:t>
            </a:r>
            <a:r>
              <a:rPr lang="de-DE" sz="1200">
                <a:solidFill>
                  <a:schemeClr val="dk1"/>
                </a:solidFill>
                <a:latin typeface="Arial"/>
                <a:ea typeface="Arial"/>
                <a:cs typeface="Arial"/>
                <a:sym typeface="Arial"/>
              </a:rPr>
              <a:t>eitere Ideen und Anregungen findet ihr im </a:t>
            </a:r>
            <a:r>
              <a:rPr lang="de-DE" sz="1200" b="1">
                <a:solidFill>
                  <a:schemeClr val="dk1"/>
                </a:solidFill>
                <a:latin typeface="Arial"/>
                <a:ea typeface="Arial"/>
                <a:cs typeface="Arial"/>
                <a:sym typeface="Arial"/>
              </a:rPr>
              <a:t>Bildungsplan ab S. 139</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5"/>
          <p:cNvSpPr/>
          <p:nvPr/>
        </p:nvSpPr>
        <p:spPr>
          <a:xfrm rot="5400000">
            <a:off x="510360" y="-1"/>
            <a:ext cx="6358270" cy="6882811"/>
          </a:xfrm>
          <a:prstGeom prst="rect">
            <a:avLst/>
          </a:prstGeom>
          <a:solidFill>
            <a:srgbClr val="F8E09E">
              <a:alpha val="3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7" name="Google Shape;127;p5"/>
          <p:cNvSpPr txBox="1">
            <a:spLocks noGrp="1"/>
          </p:cNvSpPr>
          <p:nvPr>
            <p:ph type="title"/>
          </p:nvPr>
        </p:nvSpPr>
        <p:spPr>
          <a:xfrm>
            <a:off x="737111" y="625447"/>
            <a:ext cx="4427672" cy="10267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WARUM-FRAGEN</a:t>
            </a:r>
            <a:endParaRPr sz="3200" b="1">
              <a:latin typeface="Arial"/>
              <a:ea typeface="Arial"/>
              <a:cs typeface="Arial"/>
              <a:sym typeface="Arial"/>
            </a:endParaRPr>
          </a:p>
        </p:txBody>
      </p:sp>
      <p:sp>
        <p:nvSpPr>
          <p:cNvPr id="128" name="Google Shape;128;p5"/>
          <p:cNvSpPr txBox="1">
            <a:spLocks noGrp="1"/>
          </p:cNvSpPr>
          <p:nvPr>
            <p:ph type="body" idx="1"/>
          </p:nvPr>
        </p:nvSpPr>
        <p:spPr>
          <a:xfrm>
            <a:off x="805074" y="1198991"/>
            <a:ext cx="1604494" cy="269949"/>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0"/>
              </a:spcBef>
              <a:spcAft>
                <a:spcPts val="0"/>
              </a:spcAft>
              <a:buClr>
                <a:srgbClr val="000000"/>
              </a:buClr>
              <a:buSzPct val="100000"/>
              <a:buNone/>
            </a:pPr>
            <a:r>
              <a:rPr lang="de-DE" sz="1200">
                <a:solidFill>
                  <a:srgbClr val="000000"/>
                </a:solidFill>
              </a:rPr>
              <a:t>(Hildebrandt &amp; Dreier, 2014)</a:t>
            </a:r>
            <a:br>
              <a:rPr lang="de-DE" sz="1200">
                <a:solidFill>
                  <a:srgbClr val="000000"/>
                </a:solidFill>
              </a:rPr>
            </a:br>
            <a:endParaRPr sz="1200">
              <a:solidFill>
                <a:srgbClr val="000000"/>
              </a:solidFill>
            </a:endParaRPr>
          </a:p>
          <a:p>
            <a:pPr marL="0" lvl="0" indent="0" algn="l" rtl="0">
              <a:lnSpc>
                <a:spcPct val="90000"/>
              </a:lnSpc>
              <a:spcBef>
                <a:spcPts val="1000"/>
              </a:spcBef>
              <a:spcAft>
                <a:spcPts val="0"/>
              </a:spcAft>
              <a:buClr>
                <a:schemeClr val="dk1"/>
              </a:buClr>
              <a:buSzPct val="100000"/>
              <a:buNone/>
            </a:pPr>
            <a:endParaRPr sz="1200"/>
          </a:p>
        </p:txBody>
      </p:sp>
      <p:sp>
        <p:nvSpPr>
          <p:cNvPr id="129" name="Google Shape;129;p5"/>
          <p:cNvSpPr txBox="1"/>
          <p:nvPr/>
        </p:nvSpPr>
        <p:spPr>
          <a:xfrm>
            <a:off x="724535" y="1889613"/>
            <a:ext cx="5525100" cy="21396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Sind Kinder wie Forscherinnen und Forscher bzw. sind Forscherinnen und Forscher wie Kinder?</a:t>
            </a:r>
            <a:br>
              <a:rPr lang="de-DE" sz="1700">
                <a:solidFill>
                  <a:srgbClr val="000000"/>
                </a:solidFill>
                <a:latin typeface="Arial"/>
                <a:ea typeface="Arial"/>
                <a:cs typeface="Arial"/>
                <a:sym typeface="Arial"/>
              </a:rPr>
            </a:br>
            <a:endParaRPr sz="1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Kinder wollen wissen, wie die Welt funktioniert:</a:t>
            </a:r>
            <a:endParaRPr sz="1300"/>
          </a:p>
          <a:p>
            <a:pPr marL="742950" marR="0" lvl="1" indent="-279400" algn="l" rtl="0">
              <a:spcBef>
                <a:spcPts val="0"/>
              </a:spcBef>
              <a:spcAft>
                <a:spcPts val="0"/>
              </a:spcAft>
              <a:buClr>
                <a:srgbClr val="000000"/>
              </a:buClr>
              <a:buSzPts val="1500"/>
              <a:buFont typeface="Arial"/>
              <a:buChar char="•"/>
            </a:pPr>
            <a:r>
              <a:rPr lang="de-DE" sz="1500"/>
              <a:t>S</a:t>
            </a:r>
            <a:r>
              <a:rPr lang="de-DE" sz="1500" b="0" i="0" u="none" strike="noStrike" cap="none">
                <a:solidFill>
                  <a:srgbClr val="000000"/>
                </a:solidFill>
                <a:latin typeface="Arial"/>
                <a:ea typeface="Arial"/>
                <a:cs typeface="Arial"/>
                <a:sym typeface="Arial"/>
              </a:rPr>
              <a:t>ie experimentieren und ziehen Schlussfolgerungen.</a:t>
            </a:r>
            <a:endParaRPr sz="1300"/>
          </a:p>
          <a:p>
            <a:pPr marL="742950" marR="0" lvl="1" indent="-285750" algn="l" rtl="0">
              <a:spcBef>
                <a:spcPts val="0"/>
              </a:spcBef>
              <a:spcAft>
                <a:spcPts val="0"/>
              </a:spcAft>
              <a:buClr>
                <a:srgbClr val="000000"/>
              </a:buClr>
              <a:buSzPts val="1600"/>
              <a:buFont typeface="Arial"/>
              <a:buChar char="•"/>
            </a:pPr>
            <a:r>
              <a:rPr lang="de-DE" sz="1500"/>
              <a:t>S</a:t>
            </a:r>
            <a:r>
              <a:rPr lang="de-DE" sz="1500" b="0" i="0" u="none" strike="noStrike" cap="none">
                <a:solidFill>
                  <a:srgbClr val="000000"/>
                </a:solidFill>
                <a:latin typeface="Arial"/>
                <a:ea typeface="Arial"/>
                <a:cs typeface="Arial"/>
                <a:sym typeface="Arial"/>
              </a:rPr>
              <a:t>ie fragen Menschen, die mehr Erfahrung haben.</a:t>
            </a:r>
            <a:br>
              <a:rPr lang="de-DE" sz="1700" b="0" i="0" u="none" strike="noStrike" cap="none">
                <a:solidFill>
                  <a:srgbClr val="000000"/>
                </a:solidFill>
                <a:latin typeface="Arial"/>
                <a:ea typeface="Arial"/>
                <a:cs typeface="Arial"/>
                <a:sym typeface="Arial"/>
              </a:rPr>
            </a:br>
            <a:endParaRPr sz="1700" b="0" i="0" u="none" strike="noStrike" cap="none">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700"/>
              <a:buFont typeface="Arial"/>
              <a:buChar char="•"/>
            </a:pPr>
            <a:r>
              <a:rPr lang="de-DE" sz="1700">
                <a:solidFill>
                  <a:srgbClr val="000000"/>
                </a:solidFill>
                <a:latin typeface="Arial"/>
                <a:ea typeface="Arial"/>
                <a:cs typeface="Arial"/>
                <a:sym typeface="Arial"/>
              </a:rPr>
              <a:t>Warum-Fragen sind dafür ideal:</a:t>
            </a:r>
            <a:endParaRPr sz="1700" strike="sngStrike">
              <a:solidFill>
                <a:srgbClr val="000000"/>
              </a:solidFill>
              <a:latin typeface="Arial"/>
              <a:ea typeface="Arial"/>
              <a:cs typeface="Arial"/>
              <a:sym typeface="Arial"/>
            </a:endParaRPr>
          </a:p>
        </p:txBody>
      </p:sp>
      <p:sp>
        <p:nvSpPr>
          <p:cNvPr id="130" name="Google Shape;130;p5"/>
          <p:cNvSpPr/>
          <p:nvPr/>
        </p:nvSpPr>
        <p:spPr>
          <a:xfrm>
            <a:off x="7655362" y="912889"/>
            <a:ext cx="2586748" cy="1056971"/>
          </a:xfrm>
          <a:prstGeom prst="wedgeRectCallout">
            <a:avLst>
              <a:gd name="adj1" fmla="val -20833"/>
              <a:gd name="adj2" fmla="val 62500"/>
            </a:avLst>
          </a:prstGeom>
          <a:solidFill>
            <a:srgbClr val="F8E09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Warum leben Menschen eigentlich in Häusern?</a:t>
            </a:r>
            <a:endParaRPr/>
          </a:p>
        </p:txBody>
      </p:sp>
      <p:sp>
        <p:nvSpPr>
          <p:cNvPr id="131" name="Google Shape;131;p5"/>
          <p:cNvSpPr/>
          <p:nvPr/>
        </p:nvSpPr>
        <p:spPr>
          <a:xfrm>
            <a:off x="8472462" y="2827916"/>
            <a:ext cx="2995003" cy="1056972"/>
          </a:xfrm>
          <a:prstGeom prst="wedgeRectCallout">
            <a:avLst>
              <a:gd name="adj1" fmla="val -20833"/>
              <a:gd name="adj2" fmla="val 62500"/>
            </a:avLst>
          </a:prstGeom>
          <a:solidFill>
            <a:srgbClr val="F8E09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Warum kommt durch die Gummistiefel eigentlich kein Wasser durch?</a:t>
            </a:r>
            <a:endParaRPr/>
          </a:p>
        </p:txBody>
      </p:sp>
      <p:sp>
        <p:nvSpPr>
          <p:cNvPr id="132" name="Google Shape;132;p5"/>
          <p:cNvSpPr/>
          <p:nvPr/>
        </p:nvSpPr>
        <p:spPr>
          <a:xfrm>
            <a:off x="8085309" y="4742944"/>
            <a:ext cx="2156801" cy="1056971"/>
          </a:xfrm>
          <a:prstGeom prst="wedgeRectCallout">
            <a:avLst>
              <a:gd name="adj1" fmla="val -20833"/>
              <a:gd name="adj2" fmla="val 62500"/>
            </a:avLst>
          </a:prstGeom>
          <a:solidFill>
            <a:srgbClr val="F8E09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Warum ist in einer Wüste so viel Sand? </a:t>
            </a:r>
            <a:endParaRPr/>
          </a:p>
        </p:txBody>
      </p:sp>
      <p:sp>
        <p:nvSpPr>
          <p:cNvPr id="133" name="Google Shape;133;p5"/>
          <p:cNvSpPr txBox="1"/>
          <p:nvPr/>
        </p:nvSpPr>
        <p:spPr>
          <a:xfrm>
            <a:off x="805074" y="4414921"/>
            <a:ext cx="1827000" cy="12930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300">
                <a:solidFill>
                  <a:srgbClr val="000000"/>
                </a:solidFill>
                <a:latin typeface="Arial"/>
                <a:ea typeface="Arial"/>
                <a:cs typeface="Arial"/>
                <a:sym typeface="Arial"/>
              </a:rPr>
              <a:t>Sie treten vermehrt zwischen der </a:t>
            </a:r>
            <a:br>
              <a:rPr lang="de-DE" sz="1300">
                <a:solidFill>
                  <a:srgbClr val="000000"/>
                </a:solidFill>
                <a:latin typeface="Arial"/>
                <a:ea typeface="Arial"/>
                <a:cs typeface="Arial"/>
                <a:sym typeface="Arial"/>
              </a:rPr>
            </a:br>
            <a:r>
              <a:rPr lang="de-DE" sz="1300">
                <a:solidFill>
                  <a:srgbClr val="000000"/>
                </a:solidFill>
                <a:latin typeface="Arial"/>
                <a:ea typeface="Arial"/>
                <a:cs typeface="Arial"/>
                <a:sym typeface="Arial"/>
              </a:rPr>
              <a:t>dritten und vierten Spracherwerbsphase (ab etwa 3,5 Jahren) auf.</a:t>
            </a:r>
            <a:endParaRPr sz="1300"/>
          </a:p>
        </p:txBody>
      </p:sp>
      <p:sp>
        <p:nvSpPr>
          <p:cNvPr id="134" name="Google Shape;134;p5"/>
          <p:cNvSpPr txBox="1"/>
          <p:nvPr/>
        </p:nvSpPr>
        <p:spPr>
          <a:xfrm>
            <a:off x="2906352" y="4416262"/>
            <a:ext cx="1827000" cy="12930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300">
                <a:solidFill>
                  <a:srgbClr val="000000"/>
                </a:solidFill>
                <a:latin typeface="Arial"/>
                <a:ea typeface="Arial"/>
                <a:cs typeface="Arial"/>
                <a:sym typeface="Arial"/>
              </a:rPr>
              <a:t>Sie entstehen dann, wenn Kinder Phänomenen begegnen, die sie noch nicht einordnen können.</a:t>
            </a:r>
            <a:endParaRPr sz="1300"/>
          </a:p>
        </p:txBody>
      </p:sp>
      <p:sp>
        <p:nvSpPr>
          <p:cNvPr id="135" name="Google Shape;135;p5"/>
          <p:cNvSpPr txBox="1"/>
          <p:nvPr/>
        </p:nvSpPr>
        <p:spPr>
          <a:xfrm>
            <a:off x="5007630" y="4414920"/>
            <a:ext cx="1827000" cy="1293000"/>
          </a:xfrm>
          <a:prstGeom prst="rect">
            <a:avLst/>
          </a:prstGeom>
          <a:solidFill>
            <a:schemeClr val="dk1"/>
          </a:solid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300">
                <a:solidFill>
                  <a:srgbClr val="000000"/>
                </a:solidFill>
                <a:latin typeface="Arial"/>
                <a:ea typeface="Arial"/>
                <a:cs typeface="Arial"/>
                <a:sym typeface="Arial"/>
              </a:rPr>
              <a:t>Sie zielen auf Ursachen, Gründe, Zwecke </a:t>
            </a:r>
            <a:br>
              <a:rPr lang="de-DE" sz="1300">
                <a:solidFill>
                  <a:srgbClr val="000000"/>
                </a:solidFill>
                <a:latin typeface="Arial"/>
                <a:ea typeface="Arial"/>
                <a:cs typeface="Arial"/>
                <a:sym typeface="Arial"/>
              </a:rPr>
            </a:br>
            <a:r>
              <a:rPr lang="de-DE" sz="1300">
                <a:solidFill>
                  <a:srgbClr val="000000"/>
                </a:solidFill>
                <a:latin typeface="Arial"/>
                <a:ea typeface="Arial"/>
                <a:cs typeface="Arial"/>
                <a:sym typeface="Arial"/>
              </a:rPr>
              <a:t>oder Motive von Ereignissen und Handlungen.</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6"/>
          <p:cNvSpPr txBox="1">
            <a:spLocks noGrp="1"/>
          </p:cNvSpPr>
          <p:nvPr>
            <p:ph type="title"/>
          </p:nvPr>
        </p:nvSpPr>
        <p:spPr>
          <a:xfrm>
            <a:off x="737110" y="625447"/>
            <a:ext cx="5310543" cy="102418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b="1" i="0"/>
              <a:t>GEMEINSAM VERANTWORTUNG ÜBERNEHMEN</a:t>
            </a:r>
            <a:endParaRPr/>
          </a:p>
        </p:txBody>
      </p:sp>
      <p:sp>
        <p:nvSpPr>
          <p:cNvPr id="141" name="Google Shape;141;p6"/>
          <p:cNvSpPr txBox="1">
            <a:spLocks noGrp="1"/>
          </p:cNvSpPr>
          <p:nvPr>
            <p:ph type="body" idx="1"/>
          </p:nvPr>
        </p:nvSpPr>
        <p:spPr>
          <a:xfrm>
            <a:off x="737110" y="2022092"/>
            <a:ext cx="5310543" cy="24405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42" name="Google Shape;142;p6"/>
          <p:cNvSpPr txBox="1"/>
          <p:nvPr/>
        </p:nvSpPr>
        <p:spPr>
          <a:xfrm>
            <a:off x="9595473" y="5699400"/>
            <a:ext cx="21024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t>                </a:t>
            </a:r>
            <a:r>
              <a:rPr lang="de-DE" sz="600">
                <a:solidFill>
                  <a:srgbClr val="000000"/>
                </a:solidFill>
                <a:latin typeface="Arial"/>
                <a:ea typeface="Arial"/>
                <a:cs typeface="Arial"/>
                <a:sym typeface="Arial"/>
              </a:rPr>
              <a:t>Bildungsplan Brandenburg, S. 40, Uli Malende</a:t>
            </a:r>
            <a:endParaRPr sz="600" u="sng">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p:txBody>
      </p:sp>
      <p:pic>
        <p:nvPicPr>
          <p:cNvPr id="143" name="Google Shape;143;p6"/>
          <p:cNvPicPr preferRelativeResize="0">
            <a:picLocks noGrp="1"/>
          </p:cNvPicPr>
          <p:nvPr>
            <p:ph type="pic" idx="2"/>
          </p:nvPr>
        </p:nvPicPr>
        <p:blipFill rotWithShape="1">
          <a:blip r:embed="rId4">
            <a:alphaModFix/>
          </a:blip>
          <a:srcRect l="21475" t="5508" r="13000" b="3299"/>
          <a:stretch/>
        </p:blipFill>
        <p:spPr>
          <a:xfrm>
            <a:off x="6064109" y="694660"/>
            <a:ext cx="5633760" cy="5004740"/>
          </a:xfrm>
          <a:prstGeom prst="rect">
            <a:avLst/>
          </a:prstGeom>
          <a:blipFill rotWithShape="1">
            <a:blip r:embed="rId5">
              <a:alphaModFix/>
            </a:blip>
            <a:tile tx="0" ty="0" sx="100000" sy="100000" flip="none" algn="tl"/>
          </a:blipFill>
          <a:ln w="12700" cap="flat" cmpd="sng">
            <a:solidFill>
              <a:schemeClr val="dk1"/>
            </a:solidFill>
            <a:prstDash val="solid"/>
            <a:round/>
            <a:headEnd type="none" w="sm" len="sm"/>
            <a:tailEnd type="none" w="sm" len="sm"/>
          </a:ln>
        </p:spPr>
      </p:pic>
      <p:sp>
        <p:nvSpPr>
          <p:cNvPr id="144" name="Google Shape;144;p6"/>
          <p:cNvSpPr txBox="1"/>
          <p:nvPr/>
        </p:nvSpPr>
        <p:spPr>
          <a:xfrm>
            <a:off x="737110" y="2368764"/>
            <a:ext cx="3720900" cy="3109200"/>
          </a:xfrm>
          <a:prstGeom prst="rect">
            <a:avLst/>
          </a:prstGeom>
          <a:noFill/>
          <a:ln>
            <a:noFill/>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de-DE" sz="1300" b="1">
                <a:solidFill>
                  <a:srgbClr val="000000"/>
                </a:solidFill>
                <a:latin typeface="Arial"/>
                <a:ea typeface="Arial"/>
                <a:cs typeface="Arial"/>
                <a:sym typeface="Arial"/>
              </a:rPr>
              <a:t>Sprecht mit den Kindern darüber, ...</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wohin es geht,</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wer mitkommt,</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wie lange ihr unterwegs sein werdet, </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wann ihr Pausen machen wollt,</a:t>
            </a:r>
            <a:endParaRPr sz="1300">
              <a:solidFill>
                <a:srgbClr val="000000"/>
              </a:solidFill>
              <a:latin typeface="Arial"/>
              <a:ea typeface="Arial"/>
              <a:cs typeface="Arial"/>
              <a:sym typeface="Arial"/>
            </a:endParaRPr>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welche Verkehrsmittel ihr nutzen werdet,</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was ihr für den Ausflug benötigt und was davon die Kinder einpacken können,</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welche Kinder vorn laufen und welche Aufgaben sie dabei haben,</a:t>
            </a:r>
            <a:endParaRPr sz="1300"/>
          </a:p>
          <a:p>
            <a:pPr marL="342900" marR="0" lvl="0" indent="-336550" algn="l" rtl="0">
              <a:lnSpc>
                <a:spcPct val="110000"/>
              </a:lnSpc>
              <a:spcBef>
                <a:spcPts val="600"/>
              </a:spcBef>
              <a:spcAft>
                <a:spcPts val="0"/>
              </a:spcAft>
              <a:buClr>
                <a:srgbClr val="000000"/>
              </a:buClr>
              <a:buSzPts val="1300"/>
              <a:buFont typeface="Arial"/>
              <a:buChar char="•"/>
            </a:pPr>
            <a:r>
              <a:rPr lang="de-DE" sz="1300">
                <a:solidFill>
                  <a:srgbClr val="000000"/>
                </a:solidFill>
                <a:latin typeface="Arial"/>
                <a:ea typeface="Arial"/>
                <a:cs typeface="Arial"/>
                <a:sym typeface="Arial"/>
              </a:rPr>
              <a:t>auf welche Regeln geachtet werden muss.</a:t>
            </a:r>
            <a:endParaRPr sz="1300"/>
          </a:p>
        </p:txBody>
      </p:sp>
      <p:sp>
        <p:nvSpPr>
          <p:cNvPr id="145" name="Google Shape;145;p6"/>
          <p:cNvSpPr txBox="1"/>
          <p:nvPr/>
        </p:nvSpPr>
        <p:spPr>
          <a:xfrm>
            <a:off x="4617682" y="2266154"/>
            <a:ext cx="2468400" cy="29862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a:solidFill>
                  <a:srgbClr val="000000"/>
                </a:solidFill>
                <a:latin typeface="Arial"/>
                <a:ea typeface="Arial"/>
                <a:cs typeface="Arial"/>
                <a:sym typeface="Arial"/>
              </a:rPr>
              <a:t>„Besprecht mit den Kindern, dass diejenigen, die vorn gehen, die Verantwortung dafür tragen, dass die Gruppe zusammenbleibt […] und sich damit verpflichte[n], sich regelmäßig umzuschauen, was hinten passiert, und stehenzubleiben, damit Zurückbleibende wieder aufschließen können.“</a:t>
            </a:r>
            <a:endParaRPr/>
          </a:p>
          <a:p>
            <a:pPr marL="0" marR="0" lvl="0" indent="0" algn="l" rtl="0">
              <a:spcBef>
                <a:spcPts val="0"/>
              </a:spcBef>
              <a:spcAft>
                <a:spcPts val="0"/>
              </a:spcAft>
              <a:buClr>
                <a:srgbClr val="000000"/>
              </a:buClr>
              <a:buSzPts val="1000"/>
              <a:buFont typeface="Arial"/>
              <a:buNone/>
            </a:pPr>
            <a:r>
              <a:rPr lang="de-DE" sz="1000">
                <a:solidFill>
                  <a:srgbClr val="000000"/>
                </a:solidFill>
                <a:latin typeface="Arial"/>
                <a:ea typeface="Arial"/>
                <a:cs typeface="Arial"/>
                <a:sym typeface="Arial"/>
              </a:rPr>
              <a:t>(Bildungsplan Brandenburg, 2024, S. 137)</a:t>
            </a:r>
            <a:endParaRPr/>
          </a:p>
        </p:txBody>
      </p:sp>
      <p:sp>
        <p:nvSpPr>
          <p:cNvPr id="146" name="Google Shape;146;p6"/>
          <p:cNvSpPr txBox="1"/>
          <p:nvPr/>
        </p:nvSpPr>
        <p:spPr>
          <a:xfrm>
            <a:off x="2318861" y="5884066"/>
            <a:ext cx="4864241" cy="52322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a:solidFill>
                  <a:srgbClr val="000000"/>
                </a:solidFill>
                <a:latin typeface="Arial"/>
                <a:ea typeface="Arial"/>
                <a:cs typeface="Arial"/>
                <a:sym typeface="Arial"/>
              </a:rPr>
              <a:t>„Plant so viel Zeit ein, dass eure Gruppe sich unterwegs auch mal ausruhen kann.“ </a:t>
            </a:r>
            <a:r>
              <a:rPr lang="de-DE" sz="1000">
                <a:solidFill>
                  <a:srgbClr val="000000"/>
                </a:solidFill>
                <a:latin typeface="Arial"/>
                <a:ea typeface="Arial"/>
                <a:cs typeface="Arial"/>
                <a:sym typeface="Arial"/>
              </a:rPr>
              <a:t>(Bildungsplan Brandenburg, 2024, S. 137)</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7"/>
          <p:cNvSpPr txBox="1">
            <a:spLocks noGrp="1"/>
          </p:cNvSpPr>
          <p:nvPr>
            <p:ph type="title"/>
          </p:nvPr>
        </p:nvSpPr>
        <p:spPr>
          <a:xfrm>
            <a:off x="5223148" y="624193"/>
            <a:ext cx="6197393" cy="160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i="0"/>
              <a:t>AUSFLÜGE ALS BRÜCKE ZU DEN FAMILIEN UND IN DEN SOZIALRAUM</a:t>
            </a:r>
            <a:endParaRPr/>
          </a:p>
        </p:txBody>
      </p:sp>
      <p:sp>
        <p:nvSpPr>
          <p:cNvPr id="152" name="Google Shape;152;p7"/>
          <p:cNvSpPr txBox="1">
            <a:spLocks noGrp="1"/>
          </p:cNvSpPr>
          <p:nvPr>
            <p:ph type="body" idx="1"/>
          </p:nvPr>
        </p:nvSpPr>
        <p:spPr>
          <a:xfrm>
            <a:off x="8126597" y="1736690"/>
            <a:ext cx="2819451" cy="2471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Salzmann 2007)</a:t>
            </a:r>
            <a:endParaRPr/>
          </a:p>
        </p:txBody>
      </p:sp>
      <p:sp>
        <p:nvSpPr>
          <p:cNvPr id="153" name="Google Shape;153;p7"/>
          <p:cNvSpPr txBox="1"/>
          <p:nvPr/>
        </p:nvSpPr>
        <p:spPr>
          <a:xfrm>
            <a:off x="397517" y="6364244"/>
            <a:ext cx="4482489"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600"/>
              <a:buFont typeface="Arial"/>
              <a:buNone/>
            </a:pPr>
            <a:r>
              <a:rPr lang="de-DE" sz="800" dirty="0"/>
              <a:t>Sebastian </a:t>
            </a:r>
            <a:r>
              <a:rPr lang="de-DE" sz="800" dirty="0" err="1"/>
              <a:t>Treytnar</a:t>
            </a:r>
            <a:r>
              <a:rPr lang="de-DE" sz="800" dirty="0"/>
              <a:t> / </a:t>
            </a:r>
            <a:r>
              <a:rPr lang="de-DE" sz="800" dirty="0" err="1"/>
              <a:t>wamiki</a:t>
            </a:r>
            <a:r>
              <a:rPr lang="de-DE" sz="800" dirty="0"/>
              <a:t>-Archiv</a:t>
            </a:r>
            <a:r>
              <a:rPr lang="de-DE" sz="800" dirty="0">
                <a:solidFill>
                  <a:srgbClr val="000000"/>
                </a:solidFill>
                <a:latin typeface="Arial"/>
                <a:ea typeface="Arial"/>
                <a:cs typeface="Arial"/>
                <a:sym typeface="Arial"/>
              </a:rPr>
              <a:t> </a:t>
            </a:r>
            <a:endParaRPr sz="800" u="sng" dirty="0">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p:txBody>
      </p:sp>
      <p:sp>
        <p:nvSpPr>
          <p:cNvPr id="154" name="Google Shape;154;p7"/>
          <p:cNvSpPr txBox="1"/>
          <p:nvPr/>
        </p:nvSpPr>
        <p:spPr>
          <a:xfrm>
            <a:off x="5223148" y="3429000"/>
            <a:ext cx="6509100" cy="21663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0000"/>
              </a:lnSpc>
              <a:spcBef>
                <a:spcPts val="0"/>
              </a:spcBef>
              <a:spcAft>
                <a:spcPts val="0"/>
              </a:spcAft>
              <a:buClr>
                <a:srgbClr val="000000"/>
              </a:buClr>
              <a:buSzPts val="1400"/>
              <a:buFont typeface="Arial"/>
              <a:buChar char="•"/>
            </a:pPr>
            <a:r>
              <a:rPr lang="de-DE"/>
              <a:t>B</a:t>
            </a:r>
            <a:r>
              <a:rPr lang="de-DE" sz="1400">
                <a:solidFill>
                  <a:srgbClr val="000000"/>
                </a:solidFill>
                <a:latin typeface="Arial"/>
                <a:ea typeface="Arial"/>
                <a:cs typeface="Arial"/>
                <a:sym typeface="Arial"/>
              </a:rPr>
              <a:t>esucht Museen und Ausstellungen.</a:t>
            </a:r>
            <a:endParaRPr/>
          </a:p>
          <a:p>
            <a:pPr marL="171450" marR="0" lvl="0" indent="-165100" algn="l" rtl="0">
              <a:lnSpc>
                <a:spcPct val="110000"/>
              </a:lnSpc>
              <a:spcBef>
                <a:spcPts val="600"/>
              </a:spcBef>
              <a:spcAft>
                <a:spcPts val="0"/>
              </a:spcAft>
              <a:buClr>
                <a:schemeClr val="dk1"/>
              </a:buClr>
              <a:buSzPts val="100"/>
              <a:buFont typeface="Arial"/>
              <a:buNone/>
            </a:pPr>
            <a:endParaRPr sz="100">
              <a:solidFill>
                <a:srgbClr val="000000"/>
              </a:solidFill>
              <a:latin typeface="Arial"/>
              <a:ea typeface="Arial"/>
              <a:cs typeface="Arial"/>
              <a:sym typeface="Arial"/>
            </a:endParaRPr>
          </a:p>
          <a:p>
            <a:pPr marL="285750" marR="0" lvl="0" indent="-285750" algn="l" rtl="0">
              <a:lnSpc>
                <a:spcPct val="110000"/>
              </a:lnSpc>
              <a:spcBef>
                <a:spcPts val="600"/>
              </a:spcBef>
              <a:spcAft>
                <a:spcPts val="0"/>
              </a:spcAft>
              <a:buClr>
                <a:srgbClr val="000000"/>
              </a:buClr>
              <a:buSzPts val="1400"/>
              <a:buFont typeface="Arial"/>
              <a:buChar char="•"/>
            </a:pPr>
            <a:r>
              <a:rPr lang="de-DE"/>
              <a:t>E</a:t>
            </a:r>
            <a:r>
              <a:rPr lang="de-DE" sz="1400">
                <a:solidFill>
                  <a:srgbClr val="000000"/>
                </a:solidFill>
                <a:latin typeface="Arial"/>
                <a:ea typeface="Arial"/>
                <a:cs typeface="Arial"/>
                <a:sym typeface="Arial"/>
              </a:rPr>
              <a:t>rkundet in der Natur:</a:t>
            </a:r>
            <a:endParaRPr/>
          </a:p>
          <a:p>
            <a:pPr marL="742950" marR="0" lvl="1" indent="-285750" algn="l" rtl="0">
              <a:lnSpc>
                <a:spcPct val="110000"/>
              </a:lnSpc>
              <a:spcBef>
                <a:spcPts val="600"/>
              </a:spcBef>
              <a:spcAft>
                <a:spcPts val="0"/>
              </a:spcAft>
              <a:buClr>
                <a:srgbClr val="000000"/>
              </a:buClr>
              <a:buSzPts val="1400"/>
              <a:buFont typeface="Arial"/>
              <a:buChar char="•"/>
            </a:pPr>
            <a:r>
              <a:rPr lang="de-DE" sz="1400" b="0" i="0" u="none" strike="noStrike" cap="none">
                <a:solidFill>
                  <a:srgbClr val="000000"/>
                </a:solidFill>
                <a:latin typeface="Arial"/>
                <a:ea typeface="Arial"/>
                <a:cs typeface="Arial"/>
                <a:sym typeface="Arial"/>
              </a:rPr>
              <a:t>natürlich belassene Orte,</a:t>
            </a:r>
            <a:br>
              <a:rPr lang="de-DE" sz="1400" b="0" i="0" u="none" strike="noStrike" cap="none">
                <a:solidFill>
                  <a:srgbClr val="000000"/>
                </a:solidFill>
                <a:latin typeface="Arial"/>
                <a:ea typeface="Arial"/>
                <a:cs typeface="Arial"/>
                <a:sym typeface="Arial"/>
              </a:rPr>
            </a:br>
            <a:r>
              <a:rPr lang="de-DE" sz="1100" b="0" i="0" u="none" strike="noStrike" cap="none">
                <a:solidFill>
                  <a:srgbClr val="000000"/>
                </a:solidFill>
                <a:latin typeface="Arial"/>
                <a:ea typeface="Arial"/>
                <a:cs typeface="Arial"/>
                <a:sym typeface="Arial"/>
              </a:rPr>
              <a:t>z. B. Wiesen, Flüsse, Bäche, Wälder</a:t>
            </a:r>
            <a:endParaRPr sz="600" b="0" i="0" u="none" strike="noStrike" cap="none">
              <a:solidFill>
                <a:srgbClr val="000000"/>
              </a:solidFill>
              <a:latin typeface="Arial"/>
              <a:ea typeface="Arial"/>
              <a:cs typeface="Arial"/>
              <a:sym typeface="Arial"/>
            </a:endParaRPr>
          </a:p>
          <a:p>
            <a:pPr marL="742950" marR="0" lvl="1" indent="-285750" algn="l" rtl="0">
              <a:lnSpc>
                <a:spcPct val="110000"/>
              </a:lnSpc>
              <a:spcBef>
                <a:spcPts val="600"/>
              </a:spcBef>
              <a:spcAft>
                <a:spcPts val="0"/>
              </a:spcAft>
              <a:buClr>
                <a:srgbClr val="000000"/>
              </a:buClr>
              <a:buSzPts val="1400"/>
              <a:buFont typeface="Arial"/>
              <a:buChar char="•"/>
            </a:pPr>
            <a:r>
              <a:rPr lang="de-DE" sz="1400" b="0" i="0" u="none" strike="noStrike" cap="none">
                <a:solidFill>
                  <a:srgbClr val="000000"/>
                </a:solidFill>
                <a:latin typeface="Arial"/>
                <a:ea typeface="Arial"/>
                <a:cs typeface="Arial"/>
                <a:sym typeface="Arial"/>
              </a:rPr>
              <a:t>gezielt pädagogisch-didaktisch aufbereitete Standorte, </a:t>
            </a:r>
            <a:br>
              <a:rPr lang="de-DE" sz="1400" b="0" i="0" u="none" strike="noStrike" cap="none">
                <a:solidFill>
                  <a:srgbClr val="000000"/>
                </a:solidFill>
                <a:latin typeface="Arial"/>
                <a:ea typeface="Arial"/>
                <a:cs typeface="Arial"/>
                <a:sym typeface="Arial"/>
              </a:rPr>
            </a:br>
            <a:r>
              <a:rPr lang="de-DE" sz="1100" b="0" i="0" u="none" strike="noStrike" cap="none">
                <a:solidFill>
                  <a:srgbClr val="000000"/>
                </a:solidFill>
                <a:latin typeface="Arial"/>
                <a:ea typeface="Arial"/>
                <a:cs typeface="Arial"/>
                <a:sym typeface="Arial"/>
              </a:rPr>
              <a:t>z.B. Waldschulen, Naturlehrpfade, Waldbegegnungsstätten</a:t>
            </a:r>
            <a:endParaRPr/>
          </a:p>
          <a:p>
            <a:pPr marL="285750" marR="0" lvl="0" indent="-279400" algn="l" rtl="0">
              <a:lnSpc>
                <a:spcPct val="110000"/>
              </a:lnSpc>
              <a:spcBef>
                <a:spcPts val="600"/>
              </a:spcBef>
              <a:spcAft>
                <a:spcPts val="0"/>
              </a:spcAft>
              <a:buClr>
                <a:schemeClr val="dk1"/>
              </a:buClr>
              <a:buSzPts val="100"/>
              <a:buFont typeface="Arial"/>
              <a:buNone/>
            </a:pPr>
            <a:endParaRPr sz="100">
              <a:solidFill>
                <a:srgbClr val="000000"/>
              </a:solidFill>
              <a:latin typeface="Arial"/>
              <a:ea typeface="Arial"/>
              <a:cs typeface="Arial"/>
              <a:sym typeface="Arial"/>
            </a:endParaRPr>
          </a:p>
          <a:p>
            <a:pPr marL="285750" marR="0" lvl="0" indent="-285750" algn="l" rtl="0">
              <a:lnSpc>
                <a:spcPct val="110000"/>
              </a:lnSpc>
              <a:spcBef>
                <a:spcPts val="600"/>
              </a:spcBef>
              <a:spcAft>
                <a:spcPts val="0"/>
              </a:spcAft>
              <a:buClr>
                <a:srgbClr val="000000"/>
              </a:buClr>
              <a:buSzPts val="1400"/>
              <a:buFont typeface="Arial"/>
              <a:buChar char="•"/>
            </a:pPr>
            <a:r>
              <a:rPr lang="de-DE"/>
              <a:t>E</a:t>
            </a:r>
            <a:r>
              <a:rPr lang="de-DE" sz="1400">
                <a:solidFill>
                  <a:srgbClr val="000000"/>
                </a:solidFill>
                <a:latin typeface="Arial"/>
                <a:ea typeface="Arial"/>
                <a:cs typeface="Arial"/>
                <a:sym typeface="Arial"/>
              </a:rPr>
              <a:t>ntdeckt unterschiedliche Spielplätze.</a:t>
            </a:r>
            <a:endParaRPr/>
          </a:p>
        </p:txBody>
      </p:sp>
      <p:sp>
        <p:nvSpPr>
          <p:cNvPr id="155" name="Google Shape;155;p7"/>
          <p:cNvSpPr txBox="1"/>
          <p:nvPr/>
        </p:nvSpPr>
        <p:spPr>
          <a:xfrm>
            <a:off x="5307146" y="2111019"/>
            <a:ext cx="5638902" cy="1169551"/>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400"/>
              <a:buFont typeface="Arial"/>
              <a:buNone/>
            </a:pPr>
            <a:r>
              <a:rPr lang="de-DE" sz="1400" i="1" dirty="0">
                <a:solidFill>
                  <a:srgbClr val="000000"/>
                </a:solidFill>
                <a:latin typeface="Arial"/>
                <a:ea typeface="Arial"/>
                <a:cs typeface="Arial"/>
                <a:sym typeface="Arial"/>
              </a:rPr>
              <a:t>„Manche Familien gehen mit den Kindern häufig auf bestimmte Spielplätze, in die Natur oder in Museen. Andere Kinder haben weniger Berührungspunkte mit Orten in ihrem Wohnumfeld und freuen sich vielleicht, ihren Familien zu zeigen, was sie auf euren Spaziergängen kennengelernt haben.“ </a:t>
            </a:r>
            <a:r>
              <a:rPr lang="de-DE" sz="1000" dirty="0">
                <a:solidFill>
                  <a:srgbClr val="000000"/>
                </a:solidFill>
                <a:latin typeface="Arial"/>
                <a:ea typeface="Arial"/>
                <a:cs typeface="Arial"/>
                <a:sym typeface="Arial"/>
              </a:rPr>
              <a:t>(Bildungsplan Brandenburg, 2024, S.138)</a:t>
            </a:r>
            <a:endParaRPr dirty="0"/>
          </a:p>
        </p:txBody>
      </p:sp>
      <p:sp>
        <p:nvSpPr>
          <p:cNvPr id="156" name="Google Shape;156;p7"/>
          <p:cNvSpPr txBox="1"/>
          <p:nvPr/>
        </p:nvSpPr>
        <p:spPr>
          <a:xfrm>
            <a:off x="5307146" y="5734330"/>
            <a:ext cx="5638902" cy="623119"/>
          </a:xfrm>
          <a:prstGeom prst="rect">
            <a:avLst/>
          </a:prstGeom>
          <a:solidFill>
            <a:srgbClr val="FFFFFF"/>
          </a:solid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10000"/>
              </a:lnSpc>
              <a:spcBef>
                <a:spcPts val="0"/>
              </a:spcBef>
              <a:spcAft>
                <a:spcPts val="0"/>
              </a:spcAft>
              <a:buNone/>
            </a:pPr>
            <a:r>
              <a:rPr lang="de-DE" sz="1600" b="1">
                <a:solidFill>
                  <a:schemeClr val="dk1"/>
                </a:solidFill>
                <a:latin typeface="Arial"/>
                <a:ea typeface="Arial"/>
                <a:cs typeface="Arial"/>
                <a:sym typeface="Arial"/>
              </a:rPr>
              <a:t>Besucht Orte, welche die Kinder kennen oder ermutigt sie dazu, Zuhause von neuen Orten zu berichten.</a:t>
            </a:r>
            <a:endParaRPr sz="1600" b="1">
              <a:solidFill>
                <a:schemeClr val="dk1"/>
              </a:solidFill>
              <a:latin typeface="Arial"/>
              <a:ea typeface="Arial"/>
              <a:cs typeface="Arial"/>
              <a:sym typeface="Arial"/>
            </a:endParaRPr>
          </a:p>
        </p:txBody>
      </p:sp>
      <p:pic>
        <p:nvPicPr>
          <p:cNvPr id="157" name="Google Shape;157;p7" title="69_BLDG-PLN_HS_DSCF5576-2.jpg"/>
          <p:cNvPicPr preferRelativeResize="0"/>
          <p:nvPr/>
        </p:nvPicPr>
        <p:blipFill>
          <a:blip r:embed="rId4">
            <a:alphaModFix/>
          </a:blip>
          <a:stretch>
            <a:fillRect/>
          </a:stretch>
        </p:blipFill>
        <p:spPr>
          <a:xfrm>
            <a:off x="459825" y="489394"/>
            <a:ext cx="4357874" cy="5810499"/>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8"/>
          <p:cNvSpPr txBox="1">
            <a:spLocks noGrp="1"/>
          </p:cNvSpPr>
          <p:nvPr>
            <p:ph type="body" idx="1"/>
          </p:nvPr>
        </p:nvSpPr>
        <p:spPr>
          <a:xfrm>
            <a:off x="799068" y="1721749"/>
            <a:ext cx="4591798" cy="273058"/>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0000"/>
              </a:buClr>
              <a:buSzPts val="800"/>
              <a:buNone/>
            </a:pPr>
            <a:r>
              <a:rPr lang="de-DE" sz="800">
                <a:solidFill>
                  <a:srgbClr val="000000"/>
                </a:solidFill>
              </a:rPr>
              <a:t>(Goudarzi et al., 2021; Retzlaff-Fürst &amp; Pollin, 2021; Weiser, 2021)</a:t>
            </a:r>
            <a:endParaRPr/>
          </a:p>
        </p:txBody>
      </p:sp>
      <p:sp>
        <p:nvSpPr>
          <p:cNvPr id="163" name="Google Shape;163;p8"/>
          <p:cNvSpPr txBox="1"/>
          <p:nvPr/>
        </p:nvSpPr>
        <p:spPr>
          <a:xfrm>
            <a:off x="7499011" y="6367169"/>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Bildungsplan Brandenburg, S. 264 / photocase_2139550_fmt</a:t>
            </a:r>
            <a:endParaRPr/>
          </a:p>
        </p:txBody>
      </p:sp>
      <p:pic>
        <p:nvPicPr>
          <p:cNvPr id="164" name="Google Shape;164;p8"/>
          <p:cNvPicPr preferRelativeResize="0">
            <a:picLocks noGrp="1"/>
          </p:cNvPicPr>
          <p:nvPr>
            <p:ph type="pic" idx="2"/>
          </p:nvPr>
        </p:nvPicPr>
        <p:blipFill rotWithShape="1">
          <a:blip r:embed="rId3">
            <a:alphaModFix/>
          </a:blip>
          <a:srcRect l="3782" r="7506" b="3724"/>
          <a:stretch/>
        </p:blipFill>
        <p:spPr>
          <a:xfrm>
            <a:off x="7583823" y="766901"/>
            <a:ext cx="4117980" cy="5600268"/>
          </a:xfrm>
          <a:prstGeom prst="rect">
            <a:avLst/>
          </a:prstGeom>
          <a:noFill/>
          <a:ln w="12700" cap="flat" cmpd="sng">
            <a:solidFill>
              <a:schemeClr val="dk1"/>
            </a:solidFill>
            <a:prstDash val="solid"/>
            <a:round/>
            <a:headEnd type="none" w="sm" len="sm"/>
            <a:tailEnd type="none" w="sm" len="sm"/>
          </a:ln>
        </p:spPr>
      </p:pic>
      <p:sp>
        <p:nvSpPr>
          <p:cNvPr id="165" name="Google Shape;165;p8"/>
          <p:cNvSpPr txBox="1"/>
          <p:nvPr/>
        </p:nvSpPr>
        <p:spPr>
          <a:xfrm>
            <a:off x="799068" y="2174463"/>
            <a:ext cx="6505200" cy="40974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10000"/>
              </a:lnSpc>
              <a:spcBef>
                <a:spcPts val="0"/>
              </a:spcBef>
              <a:spcAft>
                <a:spcPts val="0"/>
              </a:spcAft>
              <a:buClr>
                <a:srgbClr val="000000"/>
              </a:buClr>
              <a:buSzPts val="1800"/>
              <a:buFont typeface="Arial"/>
              <a:buChar char="•"/>
            </a:pPr>
            <a:r>
              <a:rPr lang="de-DE" sz="1800"/>
              <a:t>D</a:t>
            </a:r>
            <a:r>
              <a:rPr lang="de-DE" sz="1800">
                <a:solidFill>
                  <a:srgbClr val="000000"/>
                </a:solidFill>
                <a:latin typeface="Arial"/>
                <a:ea typeface="Arial"/>
                <a:cs typeface="Arial"/>
                <a:sym typeface="Arial"/>
              </a:rPr>
              <a:t>ie Natur ist ein attraktiver Spielraum: </a:t>
            </a:r>
            <a:endParaRPr/>
          </a:p>
          <a:p>
            <a:pPr marL="0" marR="0" lvl="0" indent="0" algn="l" rtl="0">
              <a:lnSpc>
                <a:spcPct val="110000"/>
              </a:lnSpc>
              <a:spcBef>
                <a:spcPts val="600"/>
              </a:spcBef>
              <a:spcAft>
                <a:spcPts val="0"/>
              </a:spcAft>
              <a:buNone/>
            </a:pPr>
            <a:endParaRPr sz="800">
              <a:solidFill>
                <a:srgbClr val="000000"/>
              </a:solidFill>
              <a:latin typeface="Arial"/>
              <a:ea typeface="Arial"/>
              <a:cs typeface="Arial"/>
              <a:sym typeface="Arial"/>
            </a:endParaRPr>
          </a:p>
          <a:p>
            <a:pPr marL="742950" marR="0" lvl="1" indent="-285750" algn="l" rtl="0">
              <a:lnSpc>
                <a:spcPct val="110000"/>
              </a:lnSpc>
              <a:spcBef>
                <a:spcPts val="600"/>
              </a:spcBef>
              <a:spcAft>
                <a:spcPts val="0"/>
              </a:spcAft>
              <a:buClr>
                <a:srgbClr val="000000"/>
              </a:buClr>
              <a:buSzPts val="1800"/>
              <a:buFont typeface="Arial"/>
              <a:buChar char="•"/>
            </a:pPr>
            <a:r>
              <a:rPr lang="de-DE" sz="1800"/>
              <a:t>S</a:t>
            </a:r>
            <a:r>
              <a:rPr lang="de-DE" sz="1800" b="0" i="0" u="none" strike="noStrike" cap="none">
                <a:solidFill>
                  <a:srgbClr val="000000"/>
                </a:solidFill>
                <a:latin typeface="Arial"/>
                <a:ea typeface="Arial"/>
                <a:cs typeface="Arial"/>
                <a:sym typeface="Arial"/>
              </a:rPr>
              <a:t>ie ist veränder- und gestaltbar.</a:t>
            </a:r>
            <a:endParaRPr/>
          </a:p>
          <a:p>
            <a:pPr marL="742950" marR="0" lvl="1" indent="-285750" algn="l" rtl="0">
              <a:lnSpc>
                <a:spcPct val="110000"/>
              </a:lnSpc>
              <a:spcBef>
                <a:spcPts val="600"/>
              </a:spcBef>
              <a:spcAft>
                <a:spcPts val="0"/>
              </a:spcAft>
              <a:buClr>
                <a:srgbClr val="000000"/>
              </a:buClr>
              <a:buSzPts val="1800"/>
              <a:buFont typeface="Arial"/>
              <a:buChar char="•"/>
            </a:pPr>
            <a:r>
              <a:rPr lang="de-DE" sz="1800"/>
              <a:t>S</a:t>
            </a:r>
            <a:r>
              <a:rPr lang="de-DE" sz="1800" b="0" i="0" u="none" strike="noStrike" cap="none">
                <a:solidFill>
                  <a:srgbClr val="000000"/>
                </a:solidFill>
                <a:latin typeface="Arial"/>
                <a:ea typeface="Arial"/>
                <a:cs typeface="Arial"/>
                <a:sym typeface="Arial"/>
              </a:rPr>
              <a:t>ie bietet eine Vielzahl unterschiedlicher Materialien.</a:t>
            </a:r>
            <a:endParaRPr/>
          </a:p>
          <a:p>
            <a:pPr marL="742950" marR="0" lvl="1" indent="-285750" algn="l" rtl="0">
              <a:lnSpc>
                <a:spcPct val="110000"/>
              </a:lnSpc>
              <a:spcBef>
                <a:spcPts val="600"/>
              </a:spcBef>
              <a:spcAft>
                <a:spcPts val="0"/>
              </a:spcAft>
              <a:buClr>
                <a:srgbClr val="000000"/>
              </a:buClr>
              <a:buSzPts val="1800"/>
              <a:buFont typeface="Arial"/>
              <a:buChar char="•"/>
            </a:pPr>
            <a:r>
              <a:rPr lang="de-DE" sz="1800"/>
              <a:t>D</a:t>
            </a:r>
            <a:r>
              <a:rPr lang="de-DE" sz="1800" b="0" i="0" u="none" strike="noStrike" cap="none">
                <a:solidFill>
                  <a:srgbClr val="000000"/>
                </a:solidFill>
                <a:latin typeface="Arial"/>
                <a:ea typeface="Arial"/>
                <a:cs typeface="Arial"/>
                <a:sym typeface="Arial"/>
              </a:rPr>
              <a:t>urch den Einfluss von Wetter/Jahreszeiten kann fortlaufend Neues entdeckt werden. </a:t>
            </a:r>
            <a:r>
              <a:rPr lang="de-DE" sz="1400" b="0" i="0" u="none" strike="noStrike" cap="none">
                <a:solidFill>
                  <a:srgbClr val="000000"/>
                </a:solidFill>
                <a:latin typeface="Arial"/>
                <a:ea typeface="Arial"/>
                <a:cs typeface="Arial"/>
                <a:sym typeface="Arial"/>
              </a:rPr>
              <a:t>(Weiser, 2021)</a:t>
            </a:r>
            <a:endParaRPr sz="1400" b="0" i="0" u="none" strike="noStrike" cap="none">
              <a:solidFill>
                <a:srgbClr val="000000"/>
              </a:solidFill>
              <a:latin typeface="Arial"/>
              <a:ea typeface="Arial"/>
              <a:cs typeface="Arial"/>
              <a:sym typeface="Arial"/>
            </a:endParaRPr>
          </a:p>
          <a:p>
            <a:pPr marL="171450" marR="0" lvl="0" indent="-120650" algn="l" rtl="0">
              <a:lnSpc>
                <a:spcPct val="110000"/>
              </a:lnSpc>
              <a:spcBef>
                <a:spcPts val="60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lnSpc>
                <a:spcPct val="110000"/>
              </a:lnSpc>
              <a:spcBef>
                <a:spcPts val="600"/>
              </a:spcBef>
              <a:spcAft>
                <a:spcPts val="0"/>
              </a:spcAft>
              <a:buClr>
                <a:srgbClr val="000000"/>
              </a:buClr>
              <a:buSzPts val="1800"/>
              <a:buFont typeface="Arial"/>
              <a:buChar char="•"/>
            </a:pPr>
            <a:r>
              <a:rPr lang="de-DE" sz="1800">
                <a:solidFill>
                  <a:srgbClr val="000000"/>
                </a:solidFill>
                <a:latin typeface="Arial"/>
                <a:ea typeface="Arial"/>
                <a:cs typeface="Arial"/>
                <a:sym typeface="Arial"/>
              </a:rPr>
              <a:t>Naturerfahrungen sind niedrigschwellig zugänglich</a:t>
            </a:r>
            <a:br>
              <a:rPr lang="de-DE" sz="1800">
                <a:solidFill>
                  <a:srgbClr val="000000"/>
                </a:solidFill>
                <a:latin typeface="Arial"/>
                <a:ea typeface="Arial"/>
                <a:cs typeface="Arial"/>
                <a:sym typeface="Arial"/>
              </a:rPr>
            </a:br>
            <a:r>
              <a:rPr lang="de-DE" sz="1800">
                <a:solidFill>
                  <a:srgbClr val="000000"/>
                </a:solidFill>
                <a:latin typeface="Arial"/>
                <a:ea typeface="Arial"/>
                <a:cs typeface="Arial"/>
                <a:sym typeface="Arial"/>
              </a:rPr>
              <a:t>und erfordern geringe zeitliche und finanzielle</a:t>
            </a:r>
            <a:br>
              <a:rPr lang="de-DE" sz="1800">
                <a:solidFill>
                  <a:srgbClr val="000000"/>
                </a:solidFill>
                <a:latin typeface="Arial"/>
                <a:ea typeface="Arial"/>
                <a:cs typeface="Arial"/>
                <a:sym typeface="Arial"/>
              </a:rPr>
            </a:br>
            <a:r>
              <a:rPr lang="de-DE" sz="1800">
                <a:solidFill>
                  <a:srgbClr val="000000"/>
                </a:solidFill>
                <a:latin typeface="Arial"/>
                <a:ea typeface="Arial"/>
                <a:cs typeface="Arial"/>
                <a:sym typeface="Arial"/>
              </a:rPr>
              <a:t>Ressourcen. </a:t>
            </a:r>
            <a:r>
              <a:rPr lang="de-DE" sz="1400">
                <a:solidFill>
                  <a:srgbClr val="000000"/>
                </a:solidFill>
                <a:latin typeface="Arial"/>
                <a:ea typeface="Arial"/>
                <a:cs typeface="Arial"/>
                <a:sym typeface="Arial"/>
              </a:rPr>
              <a:t>(Goudarzi et al., 2021)</a:t>
            </a:r>
            <a:br>
              <a:rPr lang="de-DE" sz="1400">
                <a:solidFill>
                  <a:srgbClr val="000000"/>
                </a:solidFill>
                <a:latin typeface="Arial"/>
                <a:ea typeface="Arial"/>
                <a:cs typeface="Arial"/>
                <a:sym typeface="Arial"/>
              </a:rPr>
            </a:br>
            <a:endParaRPr sz="1400">
              <a:solidFill>
                <a:srgbClr val="000000"/>
              </a:solidFill>
              <a:latin typeface="Arial"/>
              <a:ea typeface="Arial"/>
              <a:cs typeface="Arial"/>
              <a:sym typeface="Arial"/>
            </a:endParaRPr>
          </a:p>
          <a:p>
            <a:pPr marL="285750" marR="0" lvl="0" indent="-285750" algn="l" rtl="0">
              <a:lnSpc>
                <a:spcPct val="110000"/>
              </a:lnSpc>
              <a:spcBef>
                <a:spcPts val="600"/>
              </a:spcBef>
              <a:spcAft>
                <a:spcPts val="0"/>
              </a:spcAft>
              <a:buClr>
                <a:srgbClr val="000000"/>
              </a:buClr>
              <a:buSzPts val="1800"/>
              <a:buFont typeface="Arial"/>
              <a:buChar char="•"/>
            </a:pPr>
            <a:r>
              <a:rPr lang="de-DE" sz="1800">
                <a:solidFill>
                  <a:srgbClr val="000000"/>
                </a:solidFill>
                <a:latin typeface="Arial"/>
                <a:ea typeface="Arial"/>
                <a:cs typeface="Arial"/>
                <a:sym typeface="Arial"/>
              </a:rPr>
              <a:t>Aufenthalte in der Natur sind gesundheitsförderlich. </a:t>
            </a:r>
            <a:br>
              <a:rPr lang="de-DE" sz="1800">
                <a:solidFill>
                  <a:srgbClr val="000000"/>
                </a:solidFill>
                <a:latin typeface="Arial"/>
                <a:ea typeface="Arial"/>
                <a:cs typeface="Arial"/>
                <a:sym typeface="Arial"/>
              </a:rPr>
            </a:br>
            <a:r>
              <a:rPr lang="de-DE" sz="1200">
                <a:solidFill>
                  <a:srgbClr val="000000"/>
                </a:solidFill>
                <a:latin typeface="Arial"/>
                <a:ea typeface="Arial"/>
                <a:cs typeface="Arial"/>
                <a:sym typeface="Arial"/>
              </a:rPr>
              <a:t>(</a:t>
            </a:r>
            <a:r>
              <a:rPr lang="de-DE" sz="1400">
                <a:solidFill>
                  <a:srgbClr val="000000"/>
                </a:solidFill>
                <a:latin typeface="Arial"/>
                <a:ea typeface="Arial"/>
                <a:cs typeface="Arial"/>
                <a:sym typeface="Arial"/>
              </a:rPr>
              <a:t>Retzlaff-Fürst &amp; Pollin, 2021)</a:t>
            </a:r>
            <a:endParaRPr sz="1800">
              <a:solidFill>
                <a:srgbClr val="000000"/>
              </a:solidFill>
              <a:latin typeface="Arial"/>
              <a:ea typeface="Arial"/>
              <a:cs typeface="Arial"/>
              <a:sym typeface="Arial"/>
            </a:endParaRPr>
          </a:p>
        </p:txBody>
      </p:sp>
      <p:sp>
        <p:nvSpPr>
          <p:cNvPr id="166" name="Google Shape;166;p8"/>
          <p:cNvSpPr txBox="1">
            <a:spLocks noGrp="1"/>
          </p:cNvSpPr>
          <p:nvPr>
            <p:ph type="title"/>
          </p:nvPr>
        </p:nvSpPr>
        <p:spPr>
          <a:xfrm>
            <a:off x="799068" y="774158"/>
            <a:ext cx="6058932" cy="104099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b="1" i="0"/>
              <a:t>AB NACH DRAUßEN UND IN DIE NATUR, DENN…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9"/>
          <p:cNvSpPr txBox="1">
            <a:spLocks noGrp="1"/>
          </p:cNvSpPr>
          <p:nvPr>
            <p:ph type="title"/>
          </p:nvPr>
        </p:nvSpPr>
        <p:spPr>
          <a:xfrm>
            <a:off x="737110" y="625447"/>
            <a:ext cx="5059325" cy="59602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de-DE" sz="3600" b="1">
                <a:latin typeface="Arial"/>
                <a:ea typeface="Arial"/>
                <a:cs typeface="Arial"/>
                <a:sym typeface="Arial"/>
              </a:rPr>
              <a:t>UMGANG MIT RISIKEN</a:t>
            </a:r>
            <a:endParaRPr sz="3600" b="1" i="0">
              <a:latin typeface="Arial"/>
              <a:ea typeface="Arial"/>
              <a:cs typeface="Arial"/>
              <a:sym typeface="Arial"/>
            </a:endParaRPr>
          </a:p>
        </p:txBody>
      </p:sp>
      <p:sp>
        <p:nvSpPr>
          <p:cNvPr id="172" name="Google Shape;172;p9"/>
          <p:cNvSpPr txBox="1">
            <a:spLocks noGrp="1"/>
          </p:cNvSpPr>
          <p:nvPr>
            <p:ph type="body" idx="1"/>
          </p:nvPr>
        </p:nvSpPr>
        <p:spPr>
          <a:xfrm>
            <a:off x="737111" y="1156801"/>
            <a:ext cx="3583343" cy="22438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Klöden, 2025)</a:t>
            </a:r>
            <a:endParaRPr/>
          </a:p>
        </p:txBody>
      </p:sp>
      <p:sp>
        <p:nvSpPr>
          <p:cNvPr id="173" name="Google Shape;173;p9"/>
          <p:cNvSpPr txBox="1"/>
          <p:nvPr/>
        </p:nvSpPr>
        <p:spPr>
          <a:xfrm>
            <a:off x="723131" y="2981869"/>
            <a:ext cx="4262400" cy="3063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Arial"/>
              <a:buChar char="•"/>
            </a:pPr>
            <a:r>
              <a:rPr lang="de-DE" sz="1600"/>
              <a:t>Ü</a:t>
            </a:r>
            <a:r>
              <a:rPr lang="de-DE" sz="1600">
                <a:solidFill>
                  <a:srgbClr val="000000"/>
                </a:solidFill>
                <a:latin typeface="Arial"/>
                <a:ea typeface="Arial"/>
                <a:cs typeface="Arial"/>
                <a:sym typeface="Arial"/>
              </a:rPr>
              <a:t>berlegt gemeinsam, welche Dinge ihr für einen Ausflug benötigt, z. B. </a:t>
            </a:r>
            <a:br>
              <a:rPr lang="de-DE" sz="1600">
                <a:solidFill>
                  <a:srgbClr val="000000"/>
                </a:solidFill>
                <a:latin typeface="Arial"/>
                <a:ea typeface="Arial"/>
                <a:cs typeface="Arial"/>
                <a:sym typeface="Arial"/>
              </a:rPr>
            </a:br>
            <a:r>
              <a:rPr lang="de-DE" sz="1400">
                <a:solidFill>
                  <a:srgbClr val="000000"/>
                </a:solidFill>
                <a:latin typeface="Arial"/>
                <a:ea typeface="Arial"/>
                <a:cs typeface="Arial"/>
                <a:sym typeface="Arial"/>
              </a:rPr>
              <a:t>Erste-Hilfe-Set, Sonnenschutz, </a:t>
            </a:r>
            <a:br>
              <a:rPr lang="de-DE" sz="1400">
                <a:solidFill>
                  <a:srgbClr val="000000"/>
                </a:solidFill>
                <a:latin typeface="Arial"/>
                <a:ea typeface="Arial"/>
                <a:cs typeface="Arial"/>
                <a:sym typeface="Arial"/>
              </a:rPr>
            </a:br>
            <a:r>
              <a:rPr lang="de-DE" sz="1400">
                <a:solidFill>
                  <a:srgbClr val="000000"/>
                </a:solidFill>
                <a:latin typeface="Arial"/>
                <a:ea typeface="Arial"/>
                <a:cs typeface="Arial"/>
                <a:sym typeface="Arial"/>
              </a:rPr>
              <a:t>Regen-/Wechselkleidung, warme Getränke etc.</a:t>
            </a:r>
            <a:endParaRPr sz="1400">
              <a:solidFill>
                <a:srgbClr val="000000"/>
              </a:solidFill>
              <a:latin typeface="Arial"/>
              <a:ea typeface="Arial"/>
              <a:cs typeface="Arial"/>
              <a:sym typeface="Arial"/>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P</a:t>
            </a:r>
            <a:r>
              <a:rPr lang="de-DE" sz="1600">
                <a:solidFill>
                  <a:srgbClr val="000000"/>
                </a:solidFill>
                <a:latin typeface="Arial"/>
                <a:ea typeface="Arial"/>
                <a:cs typeface="Arial"/>
                <a:sym typeface="Arial"/>
              </a:rPr>
              <a:t>lant genügend Zeit ein, um Stress zu reduzieren.</a:t>
            </a:r>
            <a:endParaRPr/>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B</a:t>
            </a:r>
            <a:r>
              <a:rPr lang="de-DE" sz="1600">
                <a:solidFill>
                  <a:srgbClr val="000000"/>
                </a:solidFill>
                <a:latin typeface="Arial"/>
                <a:ea typeface="Arial"/>
                <a:cs typeface="Arial"/>
                <a:sym typeface="Arial"/>
              </a:rPr>
              <a:t>esprecht mit den Kindern mögliche Gefahren.</a:t>
            </a:r>
            <a:endParaRPr/>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M</a:t>
            </a:r>
            <a:r>
              <a:rPr lang="de-DE" sz="1600">
                <a:solidFill>
                  <a:srgbClr val="000000"/>
                </a:solidFill>
                <a:latin typeface="Arial"/>
                <a:ea typeface="Arial"/>
                <a:cs typeface="Arial"/>
                <a:sym typeface="Arial"/>
              </a:rPr>
              <a:t>acht die Kinder auf Schilder und das Verhalten anderer Verkehrsteilnehmer aufmerksam </a:t>
            </a:r>
            <a:endParaRPr/>
          </a:p>
        </p:txBody>
      </p:sp>
      <p:sp>
        <p:nvSpPr>
          <p:cNvPr id="174" name="Google Shape;174;p9"/>
          <p:cNvSpPr txBox="1"/>
          <p:nvPr/>
        </p:nvSpPr>
        <p:spPr>
          <a:xfrm>
            <a:off x="809688" y="1596752"/>
            <a:ext cx="4790100" cy="11697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„Risiken ergeben sich, wenn Kinder sich ohne das </a:t>
            </a:r>
            <a:r>
              <a:rPr lang="de-DE" i="1"/>
              <a:t>Bewusstsein</a:t>
            </a:r>
            <a:r>
              <a:rPr lang="de-DE" sz="1400" i="1">
                <a:solidFill>
                  <a:srgbClr val="000000"/>
                </a:solidFill>
                <a:latin typeface="Arial"/>
                <a:ea typeface="Arial"/>
                <a:cs typeface="Arial"/>
                <a:sym typeface="Arial"/>
              </a:rPr>
              <a:t> für Gefahren im Straßenverkehr bewegen. Anspannung entsteht auch durch Zeitdruck und eure Befürchtung, der Aufsichtspflicht womöglich nicht immer nachzukommen.“ </a:t>
            </a:r>
            <a:r>
              <a:rPr lang="de-DE" sz="1000">
                <a:solidFill>
                  <a:srgbClr val="000000"/>
                </a:solidFill>
                <a:latin typeface="Arial"/>
                <a:ea typeface="Arial"/>
                <a:cs typeface="Arial"/>
                <a:sym typeface="Arial"/>
              </a:rPr>
              <a:t>(Bildungsplan Brandenburg, 2024, S. 136)</a:t>
            </a:r>
            <a:endParaRPr/>
          </a:p>
        </p:txBody>
      </p:sp>
      <p:pic>
        <p:nvPicPr>
          <p:cNvPr id="175" name="Google Shape;175;p9" title="52_BLDG-PLN_HS_DSCF5485-2.jpg"/>
          <p:cNvPicPr preferRelativeResize="0"/>
          <p:nvPr/>
        </p:nvPicPr>
        <p:blipFill>
          <a:blip r:embed="rId3">
            <a:alphaModFix/>
          </a:blip>
          <a:stretch>
            <a:fillRect/>
          </a:stretch>
        </p:blipFill>
        <p:spPr>
          <a:xfrm>
            <a:off x="5699500" y="721900"/>
            <a:ext cx="6021550" cy="4516201"/>
          </a:xfrm>
          <a:prstGeom prst="rect">
            <a:avLst/>
          </a:prstGeom>
          <a:noFill/>
          <a:ln w="9525" cap="flat" cmpd="sng">
            <a:solidFill>
              <a:schemeClr val="dk1"/>
            </a:solidFill>
            <a:prstDash val="solid"/>
            <a:round/>
            <a:headEnd type="none" w="sm" len="sm"/>
            <a:tailEnd type="none" w="sm" len="sm"/>
          </a:ln>
        </p:spPr>
      </p:pic>
      <p:sp>
        <p:nvSpPr>
          <p:cNvPr id="176" name="Google Shape;176;p9"/>
          <p:cNvSpPr txBox="1"/>
          <p:nvPr/>
        </p:nvSpPr>
        <p:spPr>
          <a:xfrm>
            <a:off x="5116152" y="4482280"/>
            <a:ext cx="4262389" cy="1600438"/>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„Für Ausflüge kann eure Gruppe einen Wanderrucksack gebrauchen, der eine Grundausrüstung enthält, zum Beispiel Toilettenpapier, ein Erste-Hilfe-Set, Trockenfrüchte, Reiswaffeln, Zwieback oder ähnliche Snacks, Wasser, eine Umgebungskarte, Kühl-Gel, Insekten- und Sonnenschutz.“ </a:t>
            </a:r>
            <a:r>
              <a:rPr lang="de-DE" sz="1000">
                <a:solidFill>
                  <a:srgbClr val="000000"/>
                </a:solidFill>
                <a:latin typeface="Arial"/>
                <a:ea typeface="Arial"/>
                <a:cs typeface="Arial"/>
                <a:sym typeface="Arial"/>
              </a:rPr>
              <a:t>(Bildungsplan Brandenburg, 2024, S. 143)</a:t>
            </a:r>
            <a:endParaRPr/>
          </a:p>
        </p:txBody>
      </p:sp>
      <p:sp>
        <p:nvSpPr>
          <p:cNvPr id="177" name="Google Shape;177;p9"/>
          <p:cNvSpPr txBox="1"/>
          <p:nvPr/>
        </p:nvSpPr>
        <p:spPr>
          <a:xfrm>
            <a:off x="9361950" y="5288275"/>
            <a:ext cx="2484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800" dirty="0">
                <a:solidFill>
                  <a:schemeClr val="lt1"/>
                </a:solidFill>
              </a:rPr>
              <a:t>                         Sebastian </a:t>
            </a:r>
            <a:r>
              <a:rPr lang="de-DE" sz="800" dirty="0" err="1">
                <a:solidFill>
                  <a:schemeClr val="lt1"/>
                </a:solidFill>
              </a:rPr>
              <a:t>Treytnar</a:t>
            </a:r>
            <a:r>
              <a:rPr lang="de-DE" sz="800" dirty="0">
                <a:solidFill>
                  <a:schemeClr val="lt1"/>
                </a:solidFill>
              </a:rPr>
              <a:t> /</a:t>
            </a:r>
            <a:r>
              <a:rPr lang="de-DE" sz="800" dirty="0" err="1">
                <a:solidFill>
                  <a:schemeClr val="lt1"/>
                </a:solidFill>
              </a:rPr>
              <a:t>wamiki</a:t>
            </a:r>
            <a:r>
              <a:rPr lang="de-DE" sz="800" dirty="0">
                <a:solidFill>
                  <a:schemeClr val="lt1"/>
                </a:solidFill>
              </a:rPr>
              <a:t>-Archiv</a:t>
            </a:r>
            <a:endParaRPr sz="800"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0"/>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LITERATUR</a:t>
            </a:r>
            <a:endParaRPr sz="3200" b="1">
              <a:solidFill>
                <a:schemeClr val="dk1"/>
              </a:solidFill>
              <a:latin typeface="Play"/>
              <a:ea typeface="Play"/>
              <a:cs typeface="Play"/>
              <a:sym typeface="Play"/>
            </a:endParaRPr>
          </a:p>
        </p:txBody>
      </p:sp>
      <p:sp>
        <p:nvSpPr>
          <p:cNvPr id="183" name="Google Shape;183;p10"/>
          <p:cNvSpPr txBox="1"/>
          <p:nvPr/>
        </p:nvSpPr>
        <p:spPr>
          <a:xfrm>
            <a:off x="737110" y="1466364"/>
            <a:ext cx="10399651" cy="3214663"/>
          </a:xfrm>
          <a:prstGeom prst="rect">
            <a:avLst/>
          </a:prstGeom>
          <a:noFill/>
          <a:ln>
            <a:noFill/>
          </a:ln>
        </p:spPr>
        <p:txBody>
          <a:bodyPr spcFirstLastPara="1" wrap="square" lIns="91425" tIns="45700" rIns="91425" bIns="45700" anchor="t" anchorCtr="0">
            <a:spAutoFit/>
          </a:bodyPr>
          <a:lstStyle/>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Goudarzi, Y., Hoke, T., &amp; Gebhard, U. (2021). Naturerfahrung, Naturbenachteiligung und Umweltgerechtigkeit: Potenziale und Chancen für Kinder und Jugendliche. In U. Gebhard, A. Lude, A. Möller &amp; A. Moormann (Hrsg.), </a:t>
            </a:r>
            <a:r>
              <a:rPr lang="de-DE" sz="1000" i="1">
                <a:solidFill>
                  <a:srgbClr val="000000"/>
                </a:solidFill>
                <a:latin typeface="Arial"/>
                <a:ea typeface="Arial"/>
                <a:cs typeface="Arial"/>
                <a:sym typeface="Arial"/>
              </a:rPr>
              <a:t>Naturerfahrungen und Bildung</a:t>
            </a:r>
            <a:r>
              <a:rPr lang="de-DE" sz="1000">
                <a:solidFill>
                  <a:srgbClr val="000000"/>
                </a:solidFill>
                <a:latin typeface="Arial"/>
                <a:ea typeface="Arial"/>
                <a:cs typeface="Arial"/>
                <a:sym typeface="Arial"/>
              </a:rPr>
              <a:t> (S. 205–226). Springer Fachmedien.</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Hildebrandt, F., &amp; Dreier, A. (2014). </a:t>
            </a:r>
            <a:r>
              <a:rPr lang="de-DE" sz="1000" i="1">
                <a:solidFill>
                  <a:srgbClr val="000000"/>
                </a:solidFill>
                <a:latin typeface="Arial"/>
                <a:ea typeface="Arial"/>
                <a:cs typeface="Arial"/>
                <a:sym typeface="Arial"/>
              </a:rPr>
              <a:t>Was wäre, wenn …? Fragen, nachdenken und spekulieren im Kita-Alltag.</a:t>
            </a:r>
            <a:r>
              <a:rPr lang="de-DE" sz="1000">
                <a:solidFill>
                  <a:srgbClr val="000000"/>
                </a:solidFill>
                <a:latin typeface="Arial"/>
                <a:ea typeface="Arial"/>
                <a:cs typeface="Arial"/>
                <a:sym typeface="Arial"/>
              </a:rPr>
              <a:t> Verlag das netz.</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Klöden, H. W. (2018). </a:t>
            </a:r>
            <a:r>
              <a:rPr lang="de-DE" sz="1000" i="1">
                <a:solidFill>
                  <a:srgbClr val="000000"/>
                </a:solidFill>
                <a:latin typeface="Arial"/>
                <a:ea typeface="Arial"/>
                <a:cs typeface="Arial"/>
                <a:sym typeface="Arial"/>
              </a:rPr>
              <a:t>Naturpädagogik konkret. </a:t>
            </a:r>
            <a:r>
              <a:rPr lang="de-DE" sz="1000" u="sng">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https://www.kitafachtexte.de/fileadmin/Redaktion/Publikationen/KiTaFT_Kloeden_2018_Naturpaedagogikkonkret.pdf</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Ministerium für Bildung, Jugend und Sport des Landes Brandenburg (2024). </a:t>
            </a:r>
            <a:r>
              <a:rPr lang="de-DE" sz="1000" i="1">
                <a:solidFill>
                  <a:srgbClr val="000000"/>
                </a:solidFill>
                <a:latin typeface="Arial"/>
                <a:ea typeface="Arial"/>
                <a:cs typeface="Arial"/>
                <a:sym typeface="Arial"/>
              </a:rPr>
              <a:t>Bildungsplan – Erweiterte Grundsätze elementarer Bildung in Einrichtungen der Kindertagesbetreuung im Land Brandenburg.</a:t>
            </a:r>
            <a:r>
              <a:rPr lang="de-DE" sz="1000">
                <a:solidFill>
                  <a:srgbClr val="000000"/>
                </a:solidFill>
                <a:latin typeface="Arial"/>
                <a:ea typeface="Arial"/>
                <a:cs typeface="Arial"/>
                <a:sym typeface="Arial"/>
              </a:rPr>
              <a:t> Wamiki.</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Retzlaff-Fürst, C., &amp; Pollin, S. (2021). Naturerfahrung als Quelle des Wohlbefindens: Zum Verhältnis von Naturerfahrung und Gesundheit. In U. Gebhard, A. Lude, A. Möller &amp; A. Moormann (Hrsg.), </a:t>
            </a:r>
            <a:r>
              <a:rPr lang="de-DE" sz="1000" i="1">
                <a:solidFill>
                  <a:srgbClr val="000000"/>
                </a:solidFill>
                <a:latin typeface="Arial"/>
                <a:ea typeface="Arial"/>
                <a:cs typeface="Arial"/>
                <a:sym typeface="Arial"/>
              </a:rPr>
              <a:t>Naturerfahrungen und Bildung</a:t>
            </a:r>
            <a:r>
              <a:rPr lang="de-DE" sz="1000">
                <a:solidFill>
                  <a:srgbClr val="000000"/>
                </a:solidFill>
                <a:latin typeface="Arial"/>
                <a:ea typeface="Arial"/>
                <a:cs typeface="Arial"/>
                <a:sym typeface="Arial"/>
              </a:rPr>
              <a:t> (S. 79–100). Springer Fachmedien.</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Salzmann, C. (2007). Lehren und Lernen in außerschulischen Lernorten. In J. Kahlert, M. Fölling-Albers, M. Götz, A. Hartinger, D. Reeken &amp; S. Wittkowske (Hrsg.), </a:t>
            </a:r>
            <a:r>
              <a:rPr lang="de-DE" sz="1000" i="1">
                <a:solidFill>
                  <a:srgbClr val="000000"/>
                </a:solidFill>
                <a:latin typeface="Arial"/>
                <a:ea typeface="Arial"/>
                <a:cs typeface="Arial"/>
                <a:sym typeface="Arial"/>
              </a:rPr>
              <a:t>Handbuch Didaktik des Sachunterrichts</a:t>
            </a:r>
            <a:r>
              <a:rPr lang="de-DE" sz="1000">
                <a:solidFill>
                  <a:srgbClr val="000000"/>
                </a:solidFill>
                <a:latin typeface="Arial"/>
                <a:ea typeface="Arial"/>
                <a:cs typeface="Arial"/>
                <a:sym typeface="Arial"/>
              </a:rPr>
              <a:t> (S. 433–438). Julius Klinkhardt.</a:t>
            </a:r>
            <a:br>
              <a:rPr lang="de-DE"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marL="171450" marR="0" lvl="0" indent="-171450" algn="l" rtl="0">
              <a:lnSpc>
                <a:spcPct val="120000"/>
              </a:lnSpc>
              <a:spcBef>
                <a:spcPts val="0"/>
              </a:spcBef>
              <a:spcAft>
                <a:spcPts val="0"/>
              </a:spcAft>
              <a:buClr>
                <a:srgbClr val="000000"/>
              </a:buClr>
              <a:buSzPts val="1000"/>
              <a:buFont typeface="Arial"/>
              <a:buChar char="•"/>
            </a:pPr>
            <a:r>
              <a:rPr lang="de-DE" sz="1000">
                <a:solidFill>
                  <a:srgbClr val="000000"/>
                </a:solidFill>
                <a:latin typeface="Arial"/>
                <a:ea typeface="Arial"/>
                <a:cs typeface="Arial"/>
                <a:sym typeface="Arial"/>
              </a:rPr>
              <a:t>Weiser, L. E. (2021). Was ist Kindern Natur wert? In U. Gebhard, A. Lude, A. Möller &amp; A. Moormann (Hrsg.), </a:t>
            </a:r>
            <a:r>
              <a:rPr lang="de-DE" sz="1000" i="1">
                <a:solidFill>
                  <a:srgbClr val="000000"/>
                </a:solidFill>
                <a:latin typeface="Arial"/>
                <a:ea typeface="Arial"/>
                <a:cs typeface="Arial"/>
                <a:sym typeface="Arial"/>
              </a:rPr>
              <a:t>Naturerfahrungen und Bildung</a:t>
            </a:r>
            <a:r>
              <a:rPr lang="de-DE" sz="1000">
                <a:solidFill>
                  <a:srgbClr val="000000"/>
                </a:solidFill>
                <a:latin typeface="Arial"/>
                <a:ea typeface="Arial"/>
                <a:cs typeface="Arial"/>
                <a:sym typeface="Arial"/>
              </a:rPr>
              <a:t> (S. 227–246). Springer Fachmedien.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Play"/>
              <a:buNone/>
            </a:pPr>
            <a:endParaRPr/>
          </a:p>
        </p:txBody>
      </p:sp>
      <p:pic>
        <p:nvPicPr>
          <p:cNvPr id="189" name="Google Shape;189;p11"/>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Benutzerdefiniert 1">
      <a:dk1>
        <a:srgbClr val="EFB310"/>
      </a:dk1>
      <a:lt1>
        <a:srgbClr val="000000"/>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EFB31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1461</Words>
  <Application>Microsoft Macintosh PowerPoint</Application>
  <PresentationFormat>Breitbild</PresentationFormat>
  <Paragraphs>106</Paragraphs>
  <Slides>11</Slides>
  <Notes>11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Play</vt:lpstr>
      <vt:lpstr>Arial</vt:lpstr>
      <vt:lpstr>Calibri</vt:lpstr>
      <vt:lpstr>Office</vt:lpstr>
      <vt:lpstr>PowerPoint-Präsentation</vt:lpstr>
      <vt:lpstr>WAS IST DAS ZIEL VON AUSFLÜGEN?</vt:lpstr>
      <vt:lpstr>WARUM IST ES WICHTIG,  MIT DEN KINDERN DIE EINRICHTUNG ZU VERLASSEN?</vt:lpstr>
      <vt:lpstr>AUSFLÜGE SPANNEND GESTALTEN UND ZUM AUSPROBIEREN ANREGEN</vt:lpstr>
      <vt:lpstr>WARUM-FRAGEN</vt:lpstr>
      <vt:lpstr>GEMEINSAM VERANTWORTUNG ÜBERNEHMEN</vt:lpstr>
      <vt:lpstr>AUSFLÜGE ALS BRÜCKE ZU DEN FAMILIEN UND IN DEN SOZIALRAUM</vt:lpstr>
      <vt:lpstr>AB NACH DRAUßEN UND IN DIE NATUR, DENN…</vt:lpstr>
      <vt:lpstr>UMGANG MIT RISIKEN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2026-03-09T10:14:20Z</dcterms:created>
  <dcterms:modified xsi:type="dcterms:W3CDTF">2026-09-16T20:54:43Z</dcterms:modified>
</cp:coreProperties>
</file>