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858000" cy="9144000"/>
  <p:embeddedFontLst>
    <p:embeddedFont>
      <p:font typeface="Play"/>
      <p:regular r:id="rId16"/>
      <p:bold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jPQJ3iKwHiV/AUtzRBmCfcD60Y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Play-bold.fntdata"/><Relationship Id="rId16" Type="http://schemas.openxmlformats.org/officeDocument/2006/relationships/font" Target="fonts/Play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de-DE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5" name="Google Shape;1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lay"/>
              <a:buNone/>
              <a:defRPr b="1" i="0" sz="32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" name="Google Shape;21;p1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2" name="Google Shape;2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5" name="Google Shape;65;p2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6" name="Google Shape;66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Relationship Id="rId4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Relationship Id="rId4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Relationship Id="rId4" Type="http://schemas.openxmlformats.org/officeDocument/2006/relationships/image" Target="../media/image4.png"/><Relationship Id="rId5" Type="http://schemas.openxmlformats.org/officeDocument/2006/relationships/hyperlink" Target="https://www.brandenburger-bibliotheken.de/" TargetMode="External"/><Relationship Id="rId6" Type="http://schemas.openxmlformats.org/officeDocument/2006/relationships/hyperlink" Target="https://www.stiftunglesen.de/kita-portal/service/lesetipps-und-materialien" TargetMode="External"/><Relationship Id="rId7" Type="http://schemas.openxmlformats.org/officeDocument/2006/relationships/hyperlink" Target="https://bildungsserver.berlin-brandenburg.de/lesecurriculum-lesepaten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kindergartenpaedagogik.de/fachartikel/bildungsbereiche-erziehungsfelder/medienerziehung-informationstechnische-bildung/513" TargetMode="External"/><Relationship Id="rId4" Type="http://schemas.openxmlformats.org/officeDocument/2006/relationships/hyperlink" Target="https://doi.org/10.1026/2191-9186/a000651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t/>
            </a:r>
            <a:endParaRPr/>
          </a:p>
        </p:txBody>
      </p:sp>
      <p:sp>
        <p:nvSpPr>
          <p:cNvPr id="86" name="Google Shape;86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87" name="Google Shape;8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/>
        </p:nvSpPr>
        <p:spPr>
          <a:xfrm>
            <a:off x="6000137" y="6232553"/>
            <a:ext cx="4482489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Sebastian Treytnar / Brandenburger Bildungsplan, S.101</a:t>
            </a:r>
            <a:endParaRPr/>
          </a:p>
        </p:txBody>
      </p:sp>
      <p:pic>
        <p:nvPicPr>
          <p:cNvPr id="94" name="Google Shape;94;p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137" r="11588" t="0"/>
          <a:stretch/>
        </p:blipFill>
        <p:spPr>
          <a:xfrm>
            <a:off x="6095999" y="736600"/>
            <a:ext cx="5617659" cy="5495953"/>
          </a:xfrm>
          <a:prstGeom prst="rect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5" name="Google Shape;95;p2"/>
          <p:cNvSpPr txBox="1"/>
          <p:nvPr/>
        </p:nvSpPr>
        <p:spPr>
          <a:xfrm>
            <a:off x="737111" y="625447"/>
            <a:ext cx="5083118" cy="9773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lang="de-DE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DIALOGISCHES LESEN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737111" y="1114099"/>
            <a:ext cx="4408203" cy="2266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800"/>
              <a:buFont typeface="Arial"/>
              <a:buNone/>
            </a:pPr>
            <a:r>
              <a:rPr lang="de-DE" sz="80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(Bildungsplan Brandenburg, 2024; Hildebrandt, Wiemann &amp; Macha, 2022)</a:t>
            </a:r>
            <a:endParaRPr/>
          </a:p>
        </p:txBody>
      </p:sp>
      <p:sp>
        <p:nvSpPr>
          <p:cNvPr id="97" name="Google Shape;97;p2"/>
          <p:cNvSpPr txBox="1"/>
          <p:nvPr/>
        </p:nvSpPr>
        <p:spPr>
          <a:xfrm>
            <a:off x="858341" y="1490806"/>
            <a:ext cx="4165741" cy="677108"/>
          </a:xfrm>
          <a:prstGeom prst="rect">
            <a:avLst/>
          </a:prstGeom>
          <a:solidFill>
            <a:srgbClr val="F8E09E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de-DE" sz="140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„Die gemeinsame Beschäftigung mit einem Buch ist eine Situation geteilter Aufmerksamkeit.“</a:t>
            </a:r>
            <a:br>
              <a:rPr i="1" lang="de-DE" sz="140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de-DE" sz="100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(Bildungsplan Brandenburg, 2024, S. 95)</a:t>
            </a:r>
            <a:endParaRPr sz="1800">
              <a:solidFill>
                <a:srgbClr val="17161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783141" y="2407785"/>
            <a:ext cx="4362300" cy="3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7940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de-DE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Beim Dialogischen Lesen geht es nicht ums Vorlesen allein </a:t>
            </a:r>
            <a:r>
              <a:rPr i="1" lang="de-DE" sz="1500">
                <a:solidFill>
                  <a:schemeClr val="dk1"/>
                </a:solidFill>
              </a:rPr>
              <a:t>–</a:t>
            </a:r>
            <a:r>
              <a:rPr lang="de-DE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es geht darum, miteinander ins Gespräch zu kommen.</a:t>
            </a:r>
            <a:endParaRPr sz="1500"/>
          </a:p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28575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de-DE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Ihr nutzt Bücher, um:</a:t>
            </a:r>
            <a:endParaRPr sz="1500"/>
          </a:p>
          <a:p>
            <a:pPr indent="-184150" lvl="0" marL="28575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1" marL="74295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b="0" i="0" lang="de-DE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gemeinsam zu entdecken,</a:t>
            </a:r>
            <a:endParaRPr sz="1500"/>
          </a:p>
          <a:p>
            <a:pPr indent="-184150" lvl="0" marL="28575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1" marL="74295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b="0" i="0" lang="de-DE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Gedanken zu teilen,</a:t>
            </a:r>
            <a:endParaRPr sz="1500"/>
          </a:p>
          <a:p>
            <a:pPr indent="-184150" lvl="0" marL="28575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1" marL="74295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b="0" i="0" lang="de-DE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Fragen entstehen zu lassen.</a:t>
            </a:r>
            <a:endParaRPr sz="1500"/>
          </a:p>
          <a:p>
            <a:pPr indent="-184150" lvl="0" marL="28575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1" marL="74295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b="0" i="0" lang="de-DE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miteinander zu sprechen</a:t>
            </a:r>
            <a:endParaRPr sz="1300"/>
          </a:p>
        </p:txBody>
      </p:sp>
      <p:sp>
        <p:nvSpPr>
          <p:cNvPr id="99" name="Google Shape;99;p2"/>
          <p:cNvSpPr txBox="1"/>
          <p:nvPr/>
        </p:nvSpPr>
        <p:spPr>
          <a:xfrm>
            <a:off x="858350" y="5752725"/>
            <a:ext cx="3726300" cy="3231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Bücher werden zum Anlass für Dialog.</a:t>
            </a:r>
            <a:endParaRPr sz="1300"/>
          </a:p>
        </p:txBody>
      </p:sp>
      <p:sp>
        <p:nvSpPr>
          <p:cNvPr id="100" name="Google Shape;100;p2"/>
          <p:cNvSpPr txBox="1"/>
          <p:nvPr/>
        </p:nvSpPr>
        <p:spPr>
          <a:xfrm>
            <a:off x="737107" y="6075825"/>
            <a:ext cx="5361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 Folgenden wird der </a:t>
            </a:r>
            <a:r>
              <a:rPr i="1" lang="de-DE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Bildungsplan – Erweiterte Grundsätze elementarer Bildung in Einrichtungen der Kindertagesbetreuung im Land Brandenburg</a:t>
            </a:r>
            <a:r>
              <a:rPr lang="de-DE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(MBJS, 2024) verkürzt als </a:t>
            </a:r>
            <a:r>
              <a:rPr i="1" lang="de-DE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Bildungsplan Brandenburg</a:t>
            </a:r>
            <a:r>
              <a:rPr i="1" lang="de-DE" sz="800"/>
              <a:t>, </a:t>
            </a:r>
            <a:r>
              <a:rPr i="1" lang="de-DE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2024</a:t>
            </a:r>
            <a:r>
              <a:rPr lang="de-DE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bezeichnet.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/>
          <p:cNvSpPr txBox="1"/>
          <p:nvPr>
            <p:ph type="title"/>
          </p:nvPr>
        </p:nvSpPr>
        <p:spPr>
          <a:xfrm>
            <a:off x="6902960" y="630634"/>
            <a:ext cx="5181089" cy="5739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de-D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KINDER IM MITTELPUNKT</a:t>
            </a:r>
            <a:endParaRPr/>
          </a:p>
        </p:txBody>
      </p:sp>
      <p:sp>
        <p:nvSpPr>
          <p:cNvPr id="106" name="Google Shape;106;p3"/>
          <p:cNvSpPr txBox="1"/>
          <p:nvPr>
            <p:ph idx="1" type="body"/>
          </p:nvPr>
        </p:nvSpPr>
        <p:spPr>
          <a:xfrm>
            <a:off x="6902960" y="1589747"/>
            <a:ext cx="3968239" cy="4881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de-DE" sz="800"/>
              <a:t>(Bildungsplan Brandenburg, 2024; Macha, Ries-Schemainda &amp; Schmidt, 2023)</a:t>
            </a:r>
            <a:endParaRPr/>
          </a:p>
        </p:txBody>
      </p:sp>
      <p:sp>
        <p:nvSpPr>
          <p:cNvPr id="107" name="Google Shape;107;p3"/>
          <p:cNvSpPr txBox="1"/>
          <p:nvPr/>
        </p:nvSpPr>
        <p:spPr>
          <a:xfrm>
            <a:off x="5494559" y="4887638"/>
            <a:ext cx="104594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Cottonbro studio / pexels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" name="Google Shape;108;p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3980" r="5118" t="0"/>
          <a:stretch/>
        </p:blipFill>
        <p:spPr>
          <a:xfrm>
            <a:off x="666750" y="670865"/>
            <a:ext cx="5749638" cy="4216773"/>
          </a:xfrm>
          <a:prstGeom prst="rect">
            <a:avLst/>
          </a:prstGeom>
          <a:blipFill rotWithShape="1">
            <a:blip r:embed="rId4">
              <a:alphaModFix/>
            </a:blip>
            <a:tile algn="tl" flip="none" tx="0" sx="100000" ty="0" sy="100000"/>
          </a:blip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9" name="Google Shape;109;p3"/>
          <p:cNvSpPr txBox="1"/>
          <p:nvPr/>
        </p:nvSpPr>
        <p:spPr>
          <a:xfrm>
            <a:off x="6902960" y="2251239"/>
            <a:ext cx="4552200" cy="23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Dialogisches Lesen gelingt, wenn ihr: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den Kindern Raum gebt,</a:t>
            </a:r>
            <a:endParaRPr/>
          </a:p>
          <a:p>
            <a:pPr indent="-2349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aufmerksam zuhört,</a:t>
            </a:r>
            <a:endParaRPr/>
          </a:p>
          <a:p>
            <a:pPr indent="-2349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Gesprächsangebote aufgreift,</a:t>
            </a:r>
            <a:endParaRPr/>
          </a:p>
          <a:p>
            <a:pPr indent="-2349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Gedanken stehen lasst,</a:t>
            </a:r>
            <a:endParaRPr/>
          </a:p>
          <a:p>
            <a:pPr indent="-2349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Antworten nicht bewertet.</a:t>
            </a:r>
            <a:endParaRPr/>
          </a:p>
        </p:txBody>
      </p:sp>
      <p:sp>
        <p:nvSpPr>
          <p:cNvPr id="110" name="Google Shape;110;p3"/>
          <p:cNvSpPr txBox="1"/>
          <p:nvPr/>
        </p:nvSpPr>
        <p:spPr>
          <a:xfrm>
            <a:off x="903660" y="4734008"/>
            <a:ext cx="3983096" cy="892552"/>
          </a:xfrm>
          <a:prstGeom prst="rect">
            <a:avLst/>
          </a:prstGeom>
          <a:solidFill>
            <a:srgbClr val="F8E09E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1" lang="de-D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„Problematisch wird Dialogisches Lesen, wenn ihr die Situation dominiert, zu zielgerichtet agiert und die Kinder dadurch unter Druck setzt.“ </a:t>
            </a:r>
            <a:r>
              <a:rPr lang="de-DE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(Bildungsplan Brandenburg, 2024, S. 99)</a:t>
            </a:r>
            <a:endParaRPr/>
          </a:p>
        </p:txBody>
      </p:sp>
      <p:sp>
        <p:nvSpPr>
          <p:cNvPr id="111" name="Google Shape;111;p3"/>
          <p:cNvSpPr txBox="1"/>
          <p:nvPr/>
        </p:nvSpPr>
        <p:spPr>
          <a:xfrm>
            <a:off x="6017530" y="5510027"/>
            <a:ext cx="5437491" cy="677108"/>
          </a:xfrm>
          <a:prstGeom prst="rect">
            <a:avLst/>
          </a:prstGeom>
          <a:solidFill>
            <a:srgbClr val="F8E09E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1" lang="de-D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„Beim Dialogischen Lesen stehen die </a:t>
            </a:r>
            <a:r>
              <a:rPr i="1" lang="de-DE">
                <a:solidFill>
                  <a:schemeClr val="dk1"/>
                </a:solidFill>
              </a:rPr>
              <a:t>Redebeiträge</a:t>
            </a:r>
            <a:r>
              <a:rPr i="1" lang="de-D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der Kinder […] im Mittelpunkt, nicht das Vorlesen selbst […].“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de-DE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(Bildungsplan Brandenburg, 2024, S. 95)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"/>
          <p:cNvSpPr txBox="1"/>
          <p:nvPr/>
        </p:nvSpPr>
        <p:spPr>
          <a:xfrm>
            <a:off x="10522562" y="5657218"/>
            <a:ext cx="1537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de-DE" sz="600">
                <a:solidFill>
                  <a:schemeClr val="dk1"/>
                </a:solidFill>
              </a:rPr>
              <a:t>Sebastian Treytnar/ wamiki-Archiv</a:t>
            </a:r>
            <a:endParaRPr sz="600">
              <a:solidFill>
                <a:schemeClr val="dk1"/>
              </a:solidFill>
            </a:endParaRPr>
          </a:p>
        </p:txBody>
      </p:sp>
      <p:sp>
        <p:nvSpPr>
          <p:cNvPr id="118" name="Google Shape;118;p4"/>
          <p:cNvSpPr txBox="1"/>
          <p:nvPr/>
        </p:nvSpPr>
        <p:spPr>
          <a:xfrm>
            <a:off x="737111" y="625447"/>
            <a:ext cx="5083118" cy="9773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lang="de-DE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DIALOGISCH LESEN BEDEUTET BEGLEITEN</a:t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4"/>
          <p:cNvSpPr txBox="1"/>
          <p:nvPr/>
        </p:nvSpPr>
        <p:spPr>
          <a:xfrm>
            <a:off x="737109" y="1620468"/>
            <a:ext cx="4408203" cy="2266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de-DE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(Bildungsplan Brandenburg, 2024; Schönfeld et al., 2024)</a:t>
            </a:r>
            <a:endParaRPr/>
          </a:p>
        </p:txBody>
      </p:sp>
      <p:sp>
        <p:nvSpPr>
          <p:cNvPr id="120" name="Google Shape;120;p4"/>
          <p:cNvSpPr txBox="1"/>
          <p:nvPr/>
        </p:nvSpPr>
        <p:spPr>
          <a:xfrm>
            <a:off x="858341" y="2042437"/>
            <a:ext cx="4700630" cy="677108"/>
          </a:xfrm>
          <a:prstGeom prst="rect">
            <a:avLst/>
          </a:prstGeom>
          <a:solidFill>
            <a:srgbClr val="F8E09E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de-D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„[…] bezieht sie als aktive Partnerinnen und Partner in das Auswählen, Vorlesen und Betrachten des Buches ein.“</a:t>
            </a:r>
            <a:r>
              <a:rPr i="1" lang="de-DE" sz="140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e-DE" sz="100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(Bildungsplan Brandenburg, 2024, S. 95)</a:t>
            </a:r>
            <a:endParaRPr sz="1800">
              <a:solidFill>
                <a:srgbClr val="17161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4"/>
          <p:cNvSpPr txBox="1"/>
          <p:nvPr/>
        </p:nvSpPr>
        <p:spPr>
          <a:xfrm>
            <a:off x="783139" y="3185565"/>
            <a:ext cx="47757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Ihr begleitet dialogisches Lesen, indem ihr: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Aussagen aufgreift,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Gespräche weiterführt,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eigene Gedanken teilt,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einander Zeit zum Nachdenken und Erzählen gebt.</a:t>
            </a:r>
            <a:endParaRPr/>
          </a:p>
        </p:txBody>
      </p:sp>
      <p:pic>
        <p:nvPicPr>
          <p:cNvPr id="122" name="Google Shape;122;p4" title="Potsdam-3734.jpeg"/>
          <p:cNvPicPr preferRelativeResize="0"/>
          <p:nvPr/>
        </p:nvPicPr>
        <p:blipFill rotWithShape="1">
          <a:blip r:embed="rId3">
            <a:alphaModFix/>
          </a:blip>
          <a:srcRect b="0" l="0" r="7800" t="0"/>
          <a:stretch/>
        </p:blipFill>
        <p:spPr>
          <a:xfrm>
            <a:off x="5705150" y="718450"/>
            <a:ext cx="6050800" cy="492185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48378" y="5784336"/>
            <a:ext cx="595374" cy="5953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5"/>
          <p:cNvSpPr txBox="1"/>
          <p:nvPr>
            <p:ph type="title"/>
          </p:nvPr>
        </p:nvSpPr>
        <p:spPr>
          <a:xfrm>
            <a:off x="5223148" y="624193"/>
            <a:ext cx="6197393" cy="12308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lang="de-DE" sz="3200">
                <a:latin typeface="Arial"/>
                <a:ea typeface="Arial"/>
                <a:cs typeface="Arial"/>
                <a:sym typeface="Arial"/>
              </a:rPr>
              <a:t>SPRACHE ENTSTEHT </a:t>
            </a:r>
            <a:br>
              <a:rPr b="1" lang="de-DE" sz="3200">
                <a:latin typeface="Arial"/>
                <a:ea typeface="Arial"/>
                <a:cs typeface="Arial"/>
                <a:sym typeface="Arial"/>
              </a:rPr>
            </a:br>
            <a:r>
              <a:rPr b="1" lang="de-DE" sz="3200">
                <a:latin typeface="Arial"/>
                <a:ea typeface="Arial"/>
                <a:cs typeface="Arial"/>
                <a:sym typeface="Arial"/>
              </a:rPr>
              <a:t>IM GESPRÄCH</a:t>
            </a:r>
            <a:endParaRPr b="1" sz="3200"/>
          </a:p>
        </p:txBody>
      </p:sp>
      <p:sp>
        <p:nvSpPr>
          <p:cNvPr id="129" name="Google Shape;129;p5"/>
          <p:cNvSpPr txBox="1"/>
          <p:nvPr>
            <p:ph idx="1" type="body"/>
          </p:nvPr>
        </p:nvSpPr>
        <p:spPr>
          <a:xfrm>
            <a:off x="5241846" y="1570235"/>
            <a:ext cx="5662991" cy="5297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de-DE" sz="800">
                <a:latin typeface="Arial"/>
                <a:ea typeface="Arial"/>
                <a:cs typeface="Arial"/>
                <a:sym typeface="Arial"/>
              </a:rPr>
              <a:t>(Bildungsplan Brandenburg, 2024; </a:t>
            </a:r>
            <a:r>
              <a:rPr lang="de-DE" sz="800"/>
              <a:t>Hildebrandt &amp; Dreier, 2014; Hildebrandt &amp; Hildebrandt, 2018; Schönfeld </a:t>
            </a:r>
            <a:r>
              <a:rPr lang="de-DE" sz="800">
                <a:latin typeface="Arial"/>
                <a:ea typeface="Arial"/>
                <a:cs typeface="Arial"/>
                <a:sym typeface="Arial"/>
              </a:rPr>
              <a:t>et al., 2024)</a:t>
            </a:r>
            <a:endParaRPr/>
          </a:p>
        </p:txBody>
      </p:sp>
      <p:sp>
        <p:nvSpPr>
          <p:cNvPr id="130" name="Google Shape;130;p5"/>
          <p:cNvSpPr txBox="1"/>
          <p:nvPr/>
        </p:nvSpPr>
        <p:spPr>
          <a:xfrm>
            <a:off x="413494" y="6352919"/>
            <a:ext cx="1438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 sz="600">
                <a:solidFill>
                  <a:schemeClr val="dk1"/>
                </a:solidFill>
              </a:rPr>
              <a:t>Sebastian Treytnar/ wamiki-Archiv</a:t>
            </a:r>
            <a:endParaRPr sz="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</a:endParaRPr>
          </a:p>
        </p:txBody>
      </p:sp>
      <p:sp>
        <p:nvSpPr>
          <p:cNvPr id="131" name="Google Shape;131;p5"/>
          <p:cNvSpPr txBox="1"/>
          <p:nvPr/>
        </p:nvSpPr>
        <p:spPr>
          <a:xfrm>
            <a:off x="5241846" y="3493413"/>
            <a:ext cx="62607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349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de-D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offene W-Fragen stellt,</a:t>
            </a:r>
            <a:endParaRPr/>
          </a:p>
          <a:p>
            <a:pPr indent="-2349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de-D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Aussagen der Kinder wiederholt,</a:t>
            </a:r>
            <a:endParaRPr/>
          </a:p>
          <a:p>
            <a:pPr indent="-2349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de-D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Äußerungen der Kinder erweitert,</a:t>
            </a:r>
            <a:endParaRPr/>
          </a:p>
          <a:p>
            <a:pPr indent="-2349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de-D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die Fantasie der Kinder anregt,</a:t>
            </a:r>
            <a:endParaRPr/>
          </a:p>
          <a:p>
            <a:pPr indent="-2349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de-D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Gespräche vertieft.</a:t>
            </a:r>
            <a:endParaRPr/>
          </a:p>
        </p:txBody>
      </p:sp>
      <p:sp>
        <p:nvSpPr>
          <p:cNvPr id="132" name="Google Shape;132;p5"/>
          <p:cNvSpPr txBox="1"/>
          <p:nvPr/>
        </p:nvSpPr>
        <p:spPr>
          <a:xfrm>
            <a:off x="5306656" y="1945725"/>
            <a:ext cx="4730100" cy="708000"/>
          </a:xfrm>
          <a:prstGeom prst="rect">
            <a:avLst/>
          </a:prstGeom>
          <a:solidFill>
            <a:srgbClr val="F8E09E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de-D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„</a:t>
            </a:r>
            <a:r>
              <a:rPr i="1" lang="de-DE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[…] ermuntert die Kinder zum Sprechen: Erzählt von euch, formuliert offene Fragen, greift Aussagen der Kinder auf und erweitert sie.“ </a:t>
            </a:r>
            <a:r>
              <a:rPr lang="de-DE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(Bildungsplan Brandenburg, 2024, S. 95)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5"/>
          <p:cNvSpPr txBox="1"/>
          <p:nvPr/>
        </p:nvSpPr>
        <p:spPr>
          <a:xfrm>
            <a:off x="5241846" y="2874417"/>
            <a:ext cx="626072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Ihr unterstützt die Sprachentwicklung der Kinder,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indem ihr:</a:t>
            </a:r>
            <a:endParaRPr/>
          </a:p>
        </p:txBody>
      </p:sp>
      <p:sp>
        <p:nvSpPr>
          <p:cNvPr id="134" name="Google Shape;134;p5"/>
          <p:cNvSpPr/>
          <p:nvPr/>
        </p:nvSpPr>
        <p:spPr>
          <a:xfrm>
            <a:off x="6734143" y="5724479"/>
            <a:ext cx="4945709" cy="715089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Weitere Anregungen und Erläuterungen zu Fragen und Reaktionen auf kindliche Aussagen (Sprachlehrstrategien) findet ihr im </a:t>
            </a:r>
            <a:r>
              <a:rPr b="1" lang="de-DE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Brandenburger Bildungsplan auf S. 96.</a:t>
            </a:r>
            <a:endParaRPr/>
          </a:p>
        </p:txBody>
      </p:sp>
      <p:pic>
        <p:nvPicPr>
          <p:cNvPr id="135" name="Google Shape;135;p5" title="Potsdam-3729.jpeg"/>
          <p:cNvPicPr preferRelativeResize="0"/>
          <p:nvPr/>
        </p:nvPicPr>
        <p:blipFill rotWithShape="1">
          <a:blip r:embed="rId4">
            <a:alphaModFix/>
          </a:blip>
          <a:srcRect b="0" l="15691" r="28271" t="0"/>
          <a:stretch/>
        </p:blipFill>
        <p:spPr>
          <a:xfrm>
            <a:off x="512150" y="514675"/>
            <a:ext cx="4354976" cy="5828626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"/>
          <p:cNvSpPr txBox="1"/>
          <p:nvPr/>
        </p:nvSpPr>
        <p:spPr>
          <a:xfrm>
            <a:off x="10872327" y="6167717"/>
            <a:ext cx="871593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Linka Kivaka / pexels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986" l="14028" r="14961" t="0"/>
          <a:stretch/>
        </p:blipFill>
        <p:spPr>
          <a:xfrm>
            <a:off x="6038850" y="736600"/>
            <a:ext cx="5601216" cy="5441777"/>
          </a:xfrm>
          <a:prstGeom prst="rect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3" name="Google Shape;143;p6"/>
          <p:cNvSpPr txBox="1"/>
          <p:nvPr/>
        </p:nvSpPr>
        <p:spPr>
          <a:xfrm>
            <a:off x="737111" y="625447"/>
            <a:ext cx="5083118" cy="14210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lang="de-DE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WAS KINDER BEIM </a:t>
            </a:r>
            <a:br>
              <a:rPr b="1" lang="de-DE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de-DE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DIALOGISCHEN LESEN LERNEN</a:t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6"/>
          <p:cNvSpPr txBox="1"/>
          <p:nvPr/>
        </p:nvSpPr>
        <p:spPr>
          <a:xfrm>
            <a:off x="737111" y="1987348"/>
            <a:ext cx="4408203" cy="2266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de-DE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(Bildungsplan Brandenburg, 2024; Schlinkert, 2015)</a:t>
            </a:r>
            <a:endParaRPr/>
          </a:p>
        </p:txBody>
      </p:sp>
      <p:sp>
        <p:nvSpPr>
          <p:cNvPr id="145" name="Google Shape;145;p6"/>
          <p:cNvSpPr txBox="1"/>
          <p:nvPr/>
        </p:nvSpPr>
        <p:spPr>
          <a:xfrm>
            <a:off x="5349419" y="1177052"/>
            <a:ext cx="4307385" cy="461665"/>
          </a:xfrm>
          <a:prstGeom prst="rect">
            <a:avLst/>
          </a:prstGeom>
          <a:solidFill>
            <a:srgbClr val="F8E09E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de-D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„Gestaltet die Buchbetrachtung abwechslungsreich</a:t>
            </a:r>
            <a:r>
              <a:rPr lang="de-D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.“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(Bildungsplan Brandenburg, 2024, S. 95)</a:t>
            </a:r>
            <a:endParaRPr sz="1800">
              <a:solidFill>
                <a:srgbClr val="17161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6"/>
          <p:cNvSpPr txBox="1"/>
          <p:nvPr/>
        </p:nvSpPr>
        <p:spPr>
          <a:xfrm>
            <a:off x="737111" y="2390476"/>
            <a:ext cx="4775700" cy="35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Beim dialogischen Lesen lernen Kinder:</a:t>
            </a:r>
            <a:endParaRPr/>
          </a:p>
          <a:p>
            <a:pPr indent="-285750" lvl="0" marL="285750" marR="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Gespräche</a:t>
            </a:r>
            <a:r>
              <a:rPr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zu führen und zu gestalten,</a:t>
            </a:r>
            <a:endParaRPr/>
          </a:p>
          <a:p>
            <a:pPr indent="-285750" lvl="0" marL="285750" marR="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Freude an </a:t>
            </a:r>
            <a:r>
              <a:rPr b="1"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Büchern</a:t>
            </a:r>
            <a:r>
              <a:rPr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zu entwickeln,</a:t>
            </a:r>
            <a:endParaRPr/>
          </a:p>
          <a:p>
            <a:pPr indent="-285750" lvl="0" marL="285750" marR="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Wissen</a:t>
            </a:r>
            <a:r>
              <a:rPr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zu </a:t>
            </a:r>
            <a:r>
              <a:rPr b="1"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vertiefen</a:t>
            </a:r>
            <a:r>
              <a:rPr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endParaRPr/>
          </a:p>
          <a:p>
            <a:pPr indent="-285750" lvl="0" marL="285750" marR="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Aufmerksamkeit und Konzentration, </a:t>
            </a:r>
            <a:endParaRPr/>
          </a:p>
          <a:p>
            <a:pPr indent="-285750" lvl="0" marL="285750" marR="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Bilder und Geschichten zu </a:t>
            </a:r>
            <a:r>
              <a:rPr b="1"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verstehen,</a:t>
            </a:r>
            <a:endParaRPr/>
          </a:p>
          <a:p>
            <a:pPr indent="-285750" lvl="0" marL="285750" marR="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erste Aspekte im Umgang mit </a:t>
            </a:r>
            <a:r>
              <a:rPr b="1"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Schrift, </a:t>
            </a:r>
            <a:endParaRPr/>
          </a:p>
          <a:p>
            <a:pPr indent="-285750" lvl="0" marL="285750" marR="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ihren </a:t>
            </a:r>
            <a:r>
              <a:rPr b="1"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Wortschatz</a:t>
            </a:r>
            <a:r>
              <a:rPr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zu erweitern.</a:t>
            </a:r>
            <a:endParaRPr/>
          </a:p>
        </p:txBody>
      </p:sp>
      <p:pic>
        <p:nvPicPr>
          <p:cNvPr id="147" name="Google Shape;14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54087" y="5698446"/>
            <a:ext cx="595374" cy="595374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6"/>
          <p:cNvSpPr/>
          <p:nvPr/>
        </p:nvSpPr>
        <p:spPr>
          <a:xfrm>
            <a:off x="5739852" y="5637294"/>
            <a:ext cx="4945709" cy="715089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Weitere Anregungen und Erläuterungen zu Fragen und Reaktionen auf kindliche Aussagen (Sprachlehrstrategien) findet ihr im </a:t>
            </a:r>
            <a:r>
              <a:rPr b="1" lang="de-DE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Brandenburger Bildungsplan auf S. 96.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"/>
          <p:cNvSpPr txBox="1"/>
          <p:nvPr>
            <p:ph type="title"/>
          </p:nvPr>
        </p:nvSpPr>
        <p:spPr>
          <a:xfrm>
            <a:off x="6358674" y="665470"/>
            <a:ext cx="5390640" cy="5739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lang="de-DE" sz="3200">
                <a:latin typeface="Arial"/>
                <a:ea typeface="Arial"/>
                <a:cs typeface="Arial"/>
                <a:sym typeface="Arial"/>
              </a:rPr>
              <a:t>ZEIT UND ATMOSPHÄRE ERMÖGLICHEN DIALOG</a:t>
            </a:r>
            <a:endParaRPr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7"/>
          <p:cNvSpPr txBox="1"/>
          <p:nvPr>
            <p:ph idx="1" type="body"/>
          </p:nvPr>
        </p:nvSpPr>
        <p:spPr>
          <a:xfrm>
            <a:off x="6358674" y="1614725"/>
            <a:ext cx="4476240" cy="264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de-DE" sz="800">
                <a:latin typeface="Arial"/>
                <a:ea typeface="Arial"/>
                <a:cs typeface="Arial"/>
                <a:sym typeface="Arial"/>
              </a:rPr>
              <a:t>(Bildungsplan Brandenburg, 2024; Hildebrandt, Wiemann &amp; Macha, 2022; Schlinkert, 2015)</a:t>
            </a:r>
            <a:endParaRPr/>
          </a:p>
        </p:txBody>
      </p:sp>
      <p:sp>
        <p:nvSpPr>
          <p:cNvPr id="155" name="Google Shape;155;p7"/>
          <p:cNvSpPr txBox="1"/>
          <p:nvPr/>
        </p:nvSpPr>
        <p:spPr>
          <a:xfrm>
            <a:off x="6358674" y="1959468"/>
            <a:ext cx="4552200" cy="44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Dialogisches Lesen braucht entsprechende Rahmenbedingungen: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de-DE" sz="1800">
                <a:solidFill>
                  <a:schemeClr val="dk1"/>
                </a:solidFill>
              </a:rPr>
              <a:t>S</a:t>
            </a:r>
            <a:r>
              <a:rPr b="0" i="0" lang="de-D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chafft ruhige und gemütliche Orte.</a:t>
            </a:r>
            <a:endParaRPr/>
          </a:p>
          <a:p>
            <a:pPr indent="-2349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de-DE" sz="1800">
                <a:solidFill>
                  <a:schemeClr val="dk1"/>
                </a:solidFill>
              </a:rPr>
              <a:t>L</a:t>
            </a:r>
            <a:r>
              <a:rPr b="0" i="0" lang="de-D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 wenn möglich in kleinen Gruppen.</a:t>
            </a:r>
            <a:endParaRPr/>
          </a:p>
          <a:p>
            <a:pPr indent="-2349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de-DE" sz="1800">
                <a:solidFill>
                  <a:schemeClr val="dk1"/>
                </a:solidFill>
              </a:rPr>
              <a:t>L</a:t>
            </a:r>
            <a:r>
              <a:rPr b="0" i="0" lang="de-D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asst den Kindern Zeit zum Nachdenken.</a:t>
            </a:r>
            <a:endParaRPr/>
          </a:p>
          <a:p>
            <a:pPr indent="-2349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de-DE" sz="1800">
                <a:solidFill>
                  <a:schemeClr val="dk1"/>
                </a:solidFill>
              </a:rPr>
              <a:t>R</a:t>
            </a:r>
            <a:r>
              <a:rPr b="0" i="0" lang="de-D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espektiert die freiwillige Teilnahme der Kinder.</a:t>
            </a:r>
            <a:endParaRPr/>
          </a:p>
          <a:p>
            <a:pPr indent="-2349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de-DE" sz="1800">
                <a:solidFill>
                  <a:schemeClr val="dk1"/>
                </a:solidFill>
              </a:rPr>
              <a:t>S</a:t>
            </a:r>
            <a:r>
              <a:rPr b="0" i="0" lang="de-D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tellt Bücher sichtbar und erreichbar bereit.</a:t>
            </a:r>
            <a:endParaRPr/>
          </a:p>
          <a:p>
            <a:pPr indent="-2349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de-DE" sz="1800">
                <a:solidFill>
                  <a:schemeClr val="dk1"/>
                </a:solidFill>
              </a:rPr>
              <a:t>B</a:t>
            </a:r>
            <a:r>
              <a:rPr b="0" i="0" lang="de-D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ietet eine überschaubare Auswahl an Büchern an.</a:t>
            </a:r>
            <a:endParaRPr/>
          </a:p>
        </p:txBody>
      </p:sp>
      <p:sp>
        <p:nvSpPr>
          <p:cNvPr id="156" name="Google Shape;156;p7"/>
          <p:cNvSpPr txBox="1"/>
          <p:nvPr/>
        </p:nvSpPr>
        <p:spPr>
          <a:xfrm>
            <a:off x="2324462" y="5672077"/>
            <a:ext cx="3977700" cy="677100"/>
          </a:xfrm>
          <a:prstGeom prst="rect">
            <a:avLst/>
          </a:prstGeom>
          <a:solidFill>
            <a:srgbClr val="F8E09E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1" lang="de-D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„Sorgt dafür, dass sie sich geborgen und ernst genommen fühlen.“</a:t>
            </a:r>
            <a:r>
              <a:rPr lang="de-DE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(Bildungsplan Brandenburg, 2024, S. 95)</a:t>
            </a:r>
            <a:endParaRPr/>
          </a:p>
        </p:txBody>
      </p:sp>
      <p:pic>
        <p:nvPicPr>
          <p:cNvPr id="157" name="Google Shape;157;p7" title="Potsdam-3741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875" y="775400"/>
            <a:ext cx="5855149" cy="439135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8" name="Google Shape;158;p7"/>
          <p:cNvSpPr txBox="1"/>
          <p:nvPr/>
        </p:nvSpPr>
        <p:spPr>
          <a:xfrm>
            <a:off x="5058888" y="5166757"/>
            <a:ext cx="14799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600">
                <a:solidFill>
                  <a:schemeClr val="dk1"/>
                </a:solidFill>
              </a:rPr>
              <a:t>Sebastian Treytnar/ wamiki-Archiv</a:t>
            </a:r>
            <a:endParaRPr sz="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"/>
          <p:cNvSpPr txBox="1"/>
          <p:nvPr/>
        </p:nvSpPr>
        <p:spPr>
          <a:xfrm>
            <a:off x="10528006" y="5749850"/>
            <a:ext cx="1387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de-DE" sz="600">
                <a:solidFill>
                  <a:schemeClr val="dk1"/>
                </a:solidFill>
              </a:rPr>
              <a:t>Sebastian Treytnar /  wamiki-Archiv</a:t>
            </a:r>
            <a:endParaRPr sz="600">
              <a:solidFill>
                <a:schemeClr val="dk1"/>
              </a:solidFill>
            </a:endParaRPr>
          </a:p>
        </p:txBody>
      </p:sp>
      <p:sp>
        <p:nvSpPr>
          <p:cNvPr id="165" name="Google Shape;165;p8"/>
          <p:cNvSpPr txBox="1"/>
          <p:nvPr/>
        </p:nvSpPr>
        <p:spPr>
          <a:xfrm>
            <a:off x="737110" y="625447"/>
            <a:ext cx="5932203" cy="14210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lang="de-DE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DIALOGISCHES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lang="de-DE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LESEN UND MEHRSPRACHIGKEIT</a:t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8"/>
          <p:cNvSpPr txBox="1"/>
          <p:nvPr/>
        </p:nvSpPr>
        <p:spPr>
          <a:xfrm>
            <a:off x="737111" y="1987348"/>
            <a:ext cx="4408203" cy="2266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de-DE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(Bildungsplan Brandenburg, 2024; Hildebrandt, Wiemann &amp; Macha, 2022)</a:t>
            </a:r>
            <a:endParaRPr/>
          </a:p>
        </p:txBody>
      </p:sp>
      <p:sp>
        <p:nvSpPr>
          <p:cNvPr id="167" name="Google Shape;167;p8"/>
          <p:cNvSpPr txBox="1"/>
          <p:nvPr/>
        </p:nvSpPr>
        <p:spPr>
          <a:xfrm>
            <a:off x="737110" y="2363696"/>
            <a:ext cx="4775700" cy="22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Ihr eröffnet Dialogräume, wenn ihr:</a:t>
            </a:r>
            <a:endParaRPr sz="1300"/>
          </a:p>
          <a:p>
            <a:pPr indent="-1206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de-DE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Familiensprachen einbezieht,</a:t>
            </a:r>
            <a:endParaRPr sz="1300"/>
          </a:p>
          <a:p>
            <a:pPr indent="-2349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de-DE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unterschiedliche Wörter aufgreift,</a:t>
            </a:r>
            <a:endParaRPr sz="1300"/>
          </a:p>
          <a:p>
            <a:pPr indent="-2349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de-DE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Bücher aus verschiedenen Kontexten nutzt,</a:t>
            </a:r>
            <a:endParaRPr sz="1300"/>
          </a:p>
          <a:p>
            <a:pPr indent="-2349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de-DE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Eltern beteiligt,</a:t>
            </a:r>
            <a:endParaRPr sz="1300"/>
          </a:p>
          <a:p>
            <a:pPr indent="-2349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de-DE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Sprachvielfalt wertschätzt.</a:t>
            </a:r>
            <a:endParaRPr sz="1300"/>
          </a:p>
        </p:txBody>
      </p:sp>
      <p:sp>
        <p:nvSpPr>
          <p:cNvPr id="168" name="Google Shape;168;p8"/>
          <p:cNvSpPr txBox="1"/>
          <p:nvPr/>
        </p:nvSpPr>
        <p:spPr>
          <a:xfrm>
            <a:off x="846825" y="5831151"/>
            <a:ext cx="4899300" cy="677100"/>
          </a:xfrm>
          <a:prstGeom prst="rect">
            <a:avLst/>
          </a:prstGeom>
          <a:solidFill>
            <a:srgbClr val="F8E09E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de-D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„Bringt eure eigenen Dialekte, Zweit- oder Fremdsprachenkenntnisse ein.“ </a:t>
            </a:r>
            <a:r>
              <a:rPr lang="de-DE" sz="100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(Bildungsplan Brandenburg, 2024, S. 97)</a:t>
            </a:r>
            <a:endParaRPr sz="1800">
              <a:solidFill>
                <a:srgbClr val="17161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p8" title="Potsdam-3087.jpeg"/>
          <p:cNvPicPr preferRelativeResize="0"/>
          <p:nvPr/>
        </p:nvPicPr>
        <p:blipFill rotWithShape="1">
          <a:blip r:embed="rId3">
            <a:alphaModFix/>
          </a:blip>
          <a:srcRect b="0" l="4617" r="0" t="0"/>
          <a:stretch/>
        </p:blipFill>
        <p:spPr>
          <a:xfrm>
            <a:off x="5267325" y="625457"/>
            <a:ext cx="6495974" cy="510755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0" name="Google Shape;170;p8"/>
          <p:cNvSpPr txBox="1"/>
          <p:nvPr/>
        </p:nvSpPr>
        <p:spPr>
          <a:xfrm>
            <a:off x="846814" y="4901019"/>
            <a:ext cx="4899300" cy="738900"/>
          </a:xfrm>
          <a:prstGeom prst="rect">
            <a:avLst/>
          </a:prstGeom>
          <a:solidFill>
            <a:srgbClr val="F8E09E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de-D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„Wenn ihr die Sprache eines Buches nicht selbst sprecht, dann ladet Familienmitglieder der Kinder ein, es in dieser Sprache vorzulesen.“ </a:t>
            </a:r>
            <a:r>
              <a:rPr lang="de-DE" sz="100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(Bildungsplan Brandenburg, 2024, S. 98)</a:t>
            </a:r>
            <a:endParaRPr sz="1800">
              <a:solidFill>
                <a:srgbClr val="17161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"/>
          <p:cNvSpPr txBox="1"/>
          <p:nvPr>
            <p:ph type="title"/>
          </p:nvPr>
        </p:nvSpPr>
        <p:spPr>
          <a:xfrm>
            <a:off x="705360" y="725556"/>
            <a:ext cx="5390640" cy="5739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lang="de-DE" sz="3200">
                <a:latin typeface="Arial"/>
                <a:ea typeface="Arial"/>
                <a:cs typeface="Arial"/>
                <a:sym typeface="Arial"/>
              </a:rPr>
              <a:t>DIALOGISCHES LESEN </a:t>
            </a:r>
            <a:br>
              <a:rPr b="1" lang="de-DE" sz="3200">
                <a:latin typeface="Arial"/>
                <a:ea typeface="Arial"/>
                <a:cs typeface="Arial"/>
                <a:sym typeface="Arial"/>
              </a:rPr>
            </a:br>
            <a:r>
              <a:rPr b="1" lang="de-DE" sz="3200">
                <a:latin typeface="Arial"/>
                <a:ea typeface="Arial"/>
                <a:cs typeface="Arial"/>
                <a:sym typeface="Arial"/>
              </a:rPr>
              <a:t>WEITERDENKEN</a:t>
            </a:r>
            <a:endParaRPr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9"/>
          <p:cNvSpPr txBox="1"/>
          <p:nvPr>
            <p:ph idx="1" type="body"/>
          </p:nvPr>
        </p:nvSpPr>
        <p:spPr>
          <a:xfrm>
            <a:off x="705360" y="1674811"/>
            <a:ext cx="4476240" cy="264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rPr lang="de-DE" sz="800">
                <a:latin typeface="Arial"/>
                <a:ea typeface="Arial"/>
                <a:cs typeface="Arial"/>
                <a:sym typeface="Arial"/>
              </a:rPr>
              <a:t>(Bildungsplan Brandenburg, 2024; Hildebrandt, Wiemann &amp; Macha, 2022)</a:t>
            </a:r>
            <a:endParaRPr/>
          </a:p>
        </p:txBody>
      </p:sp>
      <p:sp>
        <p:nvSpPr>
          <p:cNvPr id="177" name="Google Shape;177;p9"/>
          <p:cNvSpPr txBox="1"/>
          <p:nvPr/>
        </p:nvSpPr>
        <p:spPr>
          <a:xfrm>
            <a:off x="10813142" y="4708451"/>
            <a:ext cx="1612958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Rachel Claire/ pexels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p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4602" l="13705" r="13705" t="16207"/>
          <a:stretch/>
        </p:blipFill>
        <p:spPr>
          <a:xfrm>
            <a:off x="6184957" y="852195"/>
            <a:ext cx="5390640" cy="3817258"/>
          </a:xfrm>
          <a:prstGeom prst="rect">
            <a:avLst/>
          </a:prstGeom>
          <a:blipFill rotWithShape="1">
            <a:blip r:embed="rId4">
              <a:alphaModFix/>
            </a:blip>
            <a:tile algn="tl" flip="none" tx="0" sx="100000" ty="0" sy="100000"/>
          </a:blip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9" name="Google Shape;179;p9"/>
          <p:cNvSpPr txBox="1"/>
          <p:nvPr/>
        </p:nvSpPr>
        <p:spPr>
          <a:xfrm>
            <a:off x="799703" y="4225867"/>
            <a:ext cx="455206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Ihr könnt Impulse erweitern durch:</a:t>
            </a:r>
            <a:endParaRPr/>
          </a:p>
        </p:txBody>
      </p:sp>
      <p:sp>
        <p:nvSpPr>
          <p:cNvPr id="180" name="Google Shape;180;p9"/>
          <p:cNvSpPr txBox="1"/>
          <p:nvPr/>
        </p:nvSpPr>
        <p:spPr>
          <a:xfrm>
            <a:off x="799703" y="2632133"/>
            <a:ext cx="3823097" cy="646331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Dialogisches Lesen endet nicht in eurer Einrichtung.</a:t>
            </a:r>
            <a:endParaRPr b="1" sz="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9"/>
          <p:cNvSpPr txBox="1"/>
          <p:nvPr/>
        </p:nvSpPr>
        <p:spPr>
          <a:xfrm>
            <a:off x="136530" y="5002913"/>
            <a:ext cx="4253593" cy="1138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de-D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Kooperationen mit Bibliotheken und externe Vorleseangebote </a:t>
            </a:r>
            <a:r>
              <a:rPr b="0" i="0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b="0" i="0" lang="de-DE" sz="16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https://www.brandenburger-bibliotheken.de/</a:t>
            </a:r>
            <a:r>
              <a:rPr b="0" i="0" lang="de-DE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9"/>
          <p:cNvSpPr txBox="1"/>
          <p:nvPr/>
        </p:nvSpPr>
        <p:spPr>
          <a:xfrm>
            <a:off x="3976009" y="5002913"/>
            <a:ext cx="390525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de-D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Materialien und Fortbildungen </a:t>
            </a:r>
            <a:r>
              <a:rPr b="0" i="0" lang="de-DE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b="0" i="0" lang="de-DE" sz="18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https://www.stiftunglesen.de/kita-portal/service/lesetipps-und-materialien</a:t>
            </a:r>
            <a:r>
              <a:rPr b="0" i="0" lang="de-DE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9"/>
          <p:cNvSpPr txBox="1"/>
          <p:nvPr/>
        </p:nvSpPr>
        <p:spPr>
          <a:xfrm>
            <a:off x="7714370" y="5002912"/>
            <a:ext cx="390525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de-D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Lesepatinnen und Lesepaten </a:t>
            </a:r>
            <a:r>
              <a:rPr b="0" i="0" lang="de-DE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b="0" i="0" lang="de-DE" sz="18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https://bildungsserver.berlin-brandenburg.de/lesecurriculum-lesepaten</a:t>
            </a:r>
            <a:r>
              <a:rPr b="0" i="0" lang="de-DE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0"/>
          <p:cNvSpPr txBox="1"/>
          <p:nvPr/>
        </p:nvSpPr>
        <p:spPr>
          <a:xfrm>
            <a:off x="737110" y="625447"/>
            <a:ext cx="9674437" cy="5612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lang="de-DE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LITERATUR</a:t>
            </a:r>
            <a:endParaRPr b="1" sz="32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89" name="Google Shape;189;p10"/>
          <p:cNvSpPr txBox="1"/>
          <p:nvPr/>
        </p:nvSpPr>
        <p:spPr>
          <a:xfrm>
            <a:off x="737111" y="1465812"/>
            <a:ext cx="10031804" cy="29700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de-DE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Hildebrandt, A., Wiemann, M. J., &amp; Macha, K. (2022). </a:t>
            </a:r>
            <a:r>
              <a:rPr i="1" lang="de-DE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Partizipation im Kita-Alltag: Impulse aus der Praxis.</a:t>
            </a:r>
            <a:r>
              <a:rPr lang="de-DE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Wamiki.</a:t>
            </a:r>
            <a:endParaRPr/>
          </a:p>
          <a:p>
            <a:pPr indent="-10160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de-DE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Hildebrandt, F., &amp; Dreier, A. (2014). </a:t>
            </a:r>
            <a:r>
              <a:rPr i="1" lang="de-DE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Was wäre, wenn …? Fragen, nachdenken und spekulieren im Kita-Alltag.</a:t>
            </a:r>
            <a:r>
              <a:rPr lang="de-DE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Verlag das Netz.</a:t>
            </a:r>
            <a:endParaRPr/>
          </a:p>
          <a:p>
            <a:pPr indent="-10160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de-DE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Hildebrandt, F., &amp; Hildebrandt, E. (2014). </a:t>
            </a:r>
            <a:r>
              <a:rPr i="1" lang="de-DE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Hosentaschen-Dialoge: Dialoge mit Kindern im Kita-Alltag.</a:t>
            </a:r>
            <a:r>
              <a:rPr lang="de-DE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Version Verlag.</a:t>
            </a:r>
            <a:endParaRPr/>
          </a:p>
          <a:p>
            <a:pPr indent="-10160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de-DE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Macha, K., Ries-Schemainda, G., &amp; Schmidt, N. (2023). </a:t>
            </a:r>
            <a:r>
              <a:rPr i="1" lang="de-DE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Kindorientierung in der pädagogischen Praxis: Aus Sicht der Kinder den Kita-Alltag gestalten.</a:t>
            </a:r>
            <a:r>
              <a:rPr lang="de-DE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Herder.</a:t>
            </a:r>
            <a:endParaRPr/>
          </a:p>
          <a:p>
            <a:pPr indent="-10160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de-DE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Ministerium für Bildung, Jugend und Sport des Landes Brandenburg (2024). </a:t>
            </a:r>
            <a:r>
              <a:rPr i="1" lang="de-DE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Bildungsplan – Erweiterte Grundsätze elementarer Bildung in Einrichtungen der Kindertagesbetreuung im Land Brandenburg.</a:t>
            </a:r>
            <a:r>
              <a:rPr lang="de-DE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Wamiki.</a:t>
            </a:r>
            <a:endParaRPr/>
          </a:p>
          <a:p>
            <a:pPr indent="-10160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de-DE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Schlinkert, H. (o. D.). </a:t>
            </a:r>
            <a:r>
              <a:rPr i="1" lang="de-DE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Zur Methodik der Bilderbuchbetrachtung.</a:t>
            </a:r>
            <a:r>
              <a:rPr lang="de-DE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kindergartenpaedagogik.de.</a:t>
            </a:r>
            <a:br>
              <a:rPr lang="de-DE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de-DE" sz="11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https://www.kindergartenpaedagogik.de/fachartikel/bildungsbereiche-erziehungsfelder/medienerziehung-informationstechnische-bildung/513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160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de-DE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Schönfeld, R., Range, A.-K., Lonnemann, J., Walter-Laager, C., &amp; Hildebrandt, F. (2024).</a:t>
            </a:r>
            <a:br>
              <a:rPr lang="de-DE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de-DE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Einsatz partizipationsförderlicher Elemente in Bilderbuchbetrachtungen mit Krippenkindern und die Einstellungen pädagogischer Fachkräfte zur Partizipation. </a:t>
            </a:r>
            <a:r>
              <a:rPr i="1" lang="de-DE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Frühe Bildung</a:t>
            </a:r>
            <a:r>
              <a:rPr lang="de-DE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i="1" lang="de-DE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r>
              <a:rPr lang="de-DE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(3), 142–150. </a:t>
            </a:r>
            <a:r>
              <a:rPr lang="de-DE" sz="11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https://doi.org/10.1026/2191-9186/a000651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lay"/>
              <a:buNone/>
            </a:pPr>
            <a:r>
              <a:t/>
            </a:r>
            <a:endParaRPr/>
          </a:p>
        </p:txBody>
      </p:sp>
      <p:pic>
        <p:nvPicPr>
          <p:cNvPr id="195" name="Google Shape;195;p1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Gelb">
      <a:dk1>
        <a:srgbClr val="000000"/>
      </a:dk1>
      <a:lt1>
        <a:srgbClr val="EFB310"/>
      </a:lt1>
      <a:dk2>
        <a:srgbClr val="44546A"/>
      </a:dk2>
      <a:lt2>
        <a:srgbClr val="E7E6E6"/>
      </a:lt2>
      <a:accent1>
        <a:srgbClr val="562A79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EFB310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2026-03-09T10:14:20Z</dcterms:created>
  <dc:creator>parakenings@aufsiemitgebruell.de</dc:creator>
</cp:coreProperties>
</file>