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Play" pitchFamily="2"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jQQ3NoP0AofFy2FXVRx2UxXUI2q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2"/>
        <p:cNvGrpSpPr/>
        <p:nvPr/>
      </p:nvGrpSpPr>
      <p:grpSpPr>
        <a:xfrm>
          <a:off x="0" y="0"/>
          <a:ext cx="0" cy="0"/>
          <a:chOff x="0" y="0"/>
          <a:chExt cx="0" cy="0"/>
        </a:xfrm>
      </p:grpSpPr>
      <p:sp>
        <p:nvSpPr>
          <p:cNvPr id="13" name="Google Shape;13;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8"/>
        <p:cNvGrpSpPr/>
        <p:nvPr/>
      </p:nvGrpSpPr>
      <p:grpSpPr>
        <a:xfrm>
          <a:off x="0" y="0"/>
          <a:ext cx="0" cy="0"/>
          <a:chOff x="0" y="0"/>
          <a:chExt cx="0" cy="0"/>
        </a:xfrm>
      </p:grpSpPr>
      <p:sp>
        <p:nvSpPr>
          <p:cNvPr id="19" name="Google Shape;19;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9"/>
          <p:cNvSpPr>
            <a:spLocks noGrp="1"/>
          </p:cNvSpPr>
          <p:nvPr>
            <p:ph type="pic" idx="2"/>
          </p:nvPr>
        </p:nvSpPr>
        <p:spPr>
          <a:xfrm>
            <a:off x="5183188" y="987425"/>
            <a:ext cx="6172200" cy="4873625"/>
          </a:xfrm>
          <a:prstGeom prst="rect">
            <a:avLst/>
          </a:prstGeom>
          <a:noFill/>
          <a:ln>
            <a:noFill/>
          </a:ln>
        </p:spPr>
      </p:sp>
      <p:sp>
        <p:nvSpPr>
          <p:cNvPr id="21" name="Google Shape;21;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 name="Google Shape;2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1"/>
        <p:cNvGrpSpPr/>
        <p:nvPr/>
      </p:nvGrpSpPr>
      <p:grpSpPr>
        <a:xfrm>
          <a:off x="0" y="0"/>
          <a:ext cx="0" cy="0"/>
          <a:chOff x="0" y="0"/>
          <a:chExt cx="0" cy="0"/>
        </a:xfrm>
      </p:grpSpPr>
      <p:sp>
        <p:nvSpPr>
          <p:cNvPr id="32" name="Google Shape;32;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9C89AC"/>
              </a:buClr>
              <a:buSzPts val="2400"/>
              <a:buNone/>
              <a:defRPr sz="2400">
                <a:solidFill>
                  <a:srgbClr val="9C89AC"/>
                </a:solidFill>
              </a:defRPr>
            </a:lvl1pPr>
            <a:lvl2pPr marL="914400" lvl="1" indent="-228600" algn="l">
              <a:lnSpc>
                <a:spcPct val="90000"/>
              </a:lnSpc>
              <a:spcBef>
                <a:spcPts val="500"/>
              </a:spcBef>
              <a:spcAft>
                <a:spcPts val="0"/>
              </a:spcAft>
              <a:buClr>
                <a:srgbClr val="9C89AC"/>
              </a:buClr>
              <a:buSzPts val="2000"/>
              <a:buNone/>
              <a:defRPr sz="2000">
                <a:solidFill>
                  <a:srgbClr val="9C89AC"/>
                </a:solidFill>
              </a:defRPr>
            </a:lvl2pPr>
            <a:lvl3pPr marL="1371600" lvl="2" indent="-228600" algn="l">
              <a:lnSpc>
                <a:spcPct val="90000"/>
              </a:lnSpc>
              <a:spcBef>
                <a:spcPts val="500"/>
              </a:spcBef>
              <a:spcAft>
                <a:spcPts val="0"/>
              </a:spcAft>
              <a:buClr>
                <a:srgbClr val="9C89AC"/>
              </a:buClr>
              <a:buSzPts val="1800"/>
              <a:buNone/>
              <a:defRPr sz="1800">
                <a:solidFill>
                  <a:srgbClr val="9C89AC"/>
                </a:solidFill>
              </a:defRPr>
            </a:lvl3pPr>
            <a:lvl4pPr marL="1828800" lvl="3" indent="-228600" algn="l">
              <a:lnSpc>
                <a:spcPct val="90000"/>
              </a:lnSpc>
              <a:spcBef>
                <a:spcPts val="500"/>
              </a:spcBef>
              <a:spcAft>
                <a:spcPts val="0"/>
              </a:spcAft>
              <a:buClr>
                <a:srgbClr val="9C89AC"/>
              </a:buClr>
              <a:buSzPts val="1600"/>
              <a:buNone/>
              <a:defRPr sz="1600">
                <a:solidFill>
                  <a:srgbClr val="9C89AC"/>
                </a:solidFill>
              </a:defRPr>
            </a:lvl4pPr>
            <a:lvl5pPr marL="2286000" lvl="4" indent="-228600" algn="l">
              <a:lnSpc>
                <a:spcPct val="90000"/>
              </a:lnSpc>
              <a:spcBef>
                <a:spcPts val="500"/>
              </a:spcBef>
              <a:spcAft>
                <a:spcPts val="0"/>
              </a:spcAft>
              <a:buClr>
                <a:srgbClr val="9C89AC"/>
              </a:buClr>
              <a:buSzPts val="1600"/>
              <a:buNone/>
              <a:defRPr sz="1600">
                <a:solidFill>
                  <a:srgbClr val="9C89AC"/>
                </a:solidFill>
              </a:defRPr>
            </a:lvl5pPr>
            <a:lvl6pPr marL="2743200" lvl="5" indent="-228600" algn="l">
              <a:lnSpc>
                <a:spcPct val="90000"/>
              </a:lnSpc>
              <a:spcBef>
                <a:spcPts val="500"/>
              </a:spcBef>
              <a:spcAft>
                <a:spcPts val="0"/>
              </a:spcAft>
              <a:buClr>
                <a:srgbClr val="9C89AC"/>
              </a:buClr>
              <a:buSzPts val="1600"/>
              <a:buNone/>
              <a:defRPr sz="1600">
                <a:solidFill>
                  <a:srgbClr val="9C89AC"/>
                </a:solidFill>
              </a:defRPr>
            </a:lvl6pPr>
            <a:lvl7pPr marL="3200400" lvl="6" indent="-228600" algn="l">
              <a:lnSpc>
                <a:spcPct val="90000"/>
              </a:lnSpc>
              <a:spcBef>
                <a:spcPts val="500"/>
              </a:spcBef>
              <a:spcAft>
                <a:spcPts val="0"/>
              </a:spcAft>
              <a:buClr>
                <a:srgbClr val="9C89AC"/>
              </a:buClr>
              <a:buSzPts val="1600"/>
              <a:buNone/>
              <a:defRPr sz="1600">
                <a:solidFill>
                  <a:srgbClr val="9C89AC"/>
                </a:solidFill>
              </a:defRPr>
            </a:lvl7pPr>
            <a:lvl8pPr marL="3657600" lvl="7" indent="-228600" algn="l">
              <a:lnSpc>
                <a:spcPct val="90000"/>
              </a:lnSpc>
              <a:spcBef>
                <a:spcPts val="500"/>
              </a:spcBef>
              <a:spcAft>
                <a:spcPts val="0"/>
              </a:spcAft>
              <a:buClr>
                <a:srgbClr val="9C89AC"/>
              </a:buClr>
              <a:buSzPts val="1600"/>
              <a:buNone/>
              <a:defRPr sz="1600">
                <a:solidFill>
                  <a:srgbClr val="9C89AC"/>
                </a:solidFill>
              </a:defRPr>
            </a:lvl8pPr>
            <a:lvl9pPr marL="4114800" lvl="8" indent="-228600" algn="l">
              <a:lnSpc>
                <a:spcPct val="90000"/>
              </a:lnSpc>
              <a:spcBef>
                <a:spcPts val="500"/>
              </a:spcBef>
              <a:spcAft>
                <a:spcPts val="0"/>
              </a:spcAft>
              <a:buClr>
                <a:srgbClr val="9C89AC"/>
              </a:buClr>
              <a:buSzPts val="1600"/>
              <a:buNone/>
              <a:defRPr sz="1600">
                <a:solidFill>
                  <a:srgbClr val="9C89AC"/>
                </a:solidFill>
              </a:defRPr>
            </a:lvl9pPr>
          </a:lstStyle>
          <a:p>
            <a:endParaRPr/>
          </a:p>
        </p:txBody>
      </p:sp>
      <p:sp>
        <p:nvSpPr>
          <p:cNvPr id="34" name="Google Shape;34;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7"/>
        <p:cNvGrpSpPr/>
        <p:nvPr/>
      </p:nvGrpSpPr>
      <p:grpSpPr>
        <a:xfrm>
          <a:off x="0" y="0"/>
          <a:ext cx="0" cy="0"/>
          <a:chOff x="0" y="0"/>
          <a:chExt cx="0" cy="0"/>
        </a:xfrm>
      </p:grpSpPr>
      <p:sp>
        <p:nvSpPr>
          <p:cNvPr id="38" name="Google Shape;3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4"/>
        <p:cNvGrpSpPr/>
        <p:nvPr/>
      </p:nvGrpSpPr>
      <p:grpSpPr>
        <a:xfrm>
          <a:off x="0" y="0"/>
          <a:ext cx="0" cy="0"/>
          <a:chOff x="0" y="0"/>
          <a:chExt cx="0" cy="0"/>
        </a:xfrm>
      </p:grpSpPr>
      <p:sp>
        <p:nvSpPr>
          <p:cNvPr id="45" name="Google Shape;45;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8"/>
        <p:cNvGrpSpPr/>
        <p:nvPr/>
      </p:nvGrpSpPr>
      <p:grpSpPr>
        <a:xfrm>
          <a:off x="0" y="0"/>
          <a:ext cx="0" cy="0"/>
          <a:chOff x="0" y="0"/>
          <a:chExt cx="0" cy="0"/>
        </a:xfrm>
      </p:grpSpPr>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8" Type="http://schemas.openxmlformats.org/officeDocument/2006/relationships/hyperlink" Target="https://www.kita-fachtexte.de/fileadmin/Redaktion/Publikationen/KiTaFT_Schneider_II_2017-ForschendesHandeln.pdf" TargetMode="External"/><Relationship Id="rId3" Type="http://schemas.openxmlformats.org/officeDocument/2006/relationships/hyperlink" Target="https://www.kita-fachtexte.de/fileadmin/Redaktion/Publikationen/KiTaFT_Boetius_2011.pdf" TargetMode="External"/><Relationship Id="rId7" Type="http://schemas.openxmlformats.org/officeDocument/2006/relationships/hyperlink" Target="https://www.national-coalition.d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kita-fachtexte.de/fileadmin/Redaktion/Publikationen/FT_haug_schnabel_2011.pdf" TargetMode="External"/><Relationship Id="rId5" Type="http://schemas.openxmlformats.org/officeDocument/2006/relationships/hyperlink" Target="https://www.der-paritaetische.de/fileadmin/user_upload/Publikationen/doc/180415_kinder-und-jugendschutz-in-einrichtungen.pdf" TargetMode="External"/><Relationship Id="rId4" Type="http://schemas.openxmlformats.org/officeDocument/2006/relationships/hyperlink" Target="https://shop.bioeg.de/pdf/13300011.pdf" TargetMode="External"/><Relationship Id="rId9" Type="http://schemas.openxmlformats.org/officeDocument/2006/relationships/hyperlink" Target="https://www.unicef.de/informieren/ueber-uns/fuer-kinderrechte/un-kinderrechtskonven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6" name="Google Shape;8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7" name="Google Shape;87;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title"/>
          </p:nvPr>
        </p:nvSpPr>
        <p:spPr>
          <a:xfrm>
            <a:off x="737110" y="625447"/>
            <a:ext cx="5261825" cy="97730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BAD UND HYGIENE ALS AUTONOMIESITUATION</a:t>
            </a:r>
            <a:endParaRPr/>
          </a:p>
        </p:txBody>
      </p:sp>
      <p:sp>
        <p:nvSpPr>
          <p:cNvPr id="94" name="Google Shape;94;p2"/>
          <p:cNvSpPr txBox="1">
            <a:spLocks noGrp="1"/>
          </p:cNvSpPr>
          <p:nvPr>
            <p:ph type="body" idx="1"/>
          </p:nvPr>
        </p:nvSpPr>
        <p:spPr>
          <a:xfrm>
            <a:off x="737110" y="1602752"/>
            <a:ext cx="5189099"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BZgA, 2005, Der Paritätische Gesamtverband, 2018; Haug-Schnabel, 2011)</a:t>
            </a:r>
            <a:endParaRPr/>
          </a:p>
        </p:txBody>
      </p:sp>
      <p:sp>
        <p:nvSpPr>
          <p:cNvPr id="95" name="Google Shape;95;p2"/>
          <p:cNvSpPr txBox="1"/>
          <p:nvPr/>
        </p:nvSpPr>
        <p:spPr>
          <a:xfrm>
            <a:off x="6137925" y="6143783"/>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Uli Malende / Brandenburger Bildungsplan, S.84</a:t>
            </a:r>
            <a:endParaRPr/>
          </a:p>
        </p:txBody>
      </p:sp>
      <p:pic>
        <p:nvPicPr>
          <p:cNvPr id="96" name="Google Shape;96;p2"/>
          <p:cNvPicPr preferRelativeResize="0">
            <a:picLocks noGrp="1"/>
          </p:cNvPicPr>
          <p:nvPr>
            <p:ph type="pic" idx="2"/>
          </p:nvPr>
        </p:nvPicPr>
        <p:blipFill rotWithShape="1">
          <a:blip r:embed="rId3">
            <a:alphaModFix/>
          </a:blip>
          <a:srcRect l="19207" t="1183" r="17259"/>
          <a:stretch/>
        </p:blipFill>
        <p:spPr>
          <a:xfrm>
            <a:off x="6216881" y="732853"/>
            <a:ext cx="5391841" cy="5392294"/>
          </a:xfrm>
          <a:prstGeom prst="rect">
            <a:avLst/>
          </a:prstGeom>
          <a:noFill/>
          <a:ln w="12700" cap="flat" cmpd="sng">
            <a:solidFill>
              <a:schemeClr val="lt1"/>
            </a:solidFill>
            <a:prstDash val="solid"/>
            <a:round/>
            <a:headEnd type="none" w="sm" len="sm"/>
            <a:tailEnd type="none" w="sm" len="sm"/>
          </a:ln>
        </p:spPr>
      </p:pic>
      <p:sp>
        <p:nvSpPr>
          <p:cNvPr id="97" name="Google Shape;97;p2"/>
          <p:cNvSpPr txBox="1"/>
          <p:nvPr/>
        </p:nvSpPr>
        <p:spPr>
          <a:xfrm>
            <a:off x="8513695" y="5097343"/>
            <a:ext cx="3224073" cy="1231106"/>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i="1">
                <a:solidFill>
                  <a:srgbClr val="000000"/>
                </a:solidFill>
                <a:latin typeface="Arial"/>
                <a:ea typeface="Arial"/>
                <a:cs typeface="Arial"/>
                <a:sym typeface="Arial"/>
              </a:rPr>
              <a:t>„Waschen, Toilettengang </a:t>
            </a:r>
            <a:br>
              <a:rPr lang="de-DE" sz="1600" i="1">
                <a:solidFill>
                  <a:srgbClr val="000000"/>
                </a:solidFill>
                <a:latin typeface="Arial"/>
                <a:ea typeface="Arial"/>
                <a:cs typeface="Arial"/>
                <a:sym typeface="Arial"/>
              </a:rPr>
            </a:br>
            <a:r>
              <a:rPr lang="de-DE" sz="1600" i="1">
                <a:solidFill>
                  <a:srgbClr val="000000"/>
                </a:solidFill>
                <a:latin typeface="Arial"/>
                <a:ea typeface="Arial"/>
                <a:cs typeface="Arial"/>
                <a:sym typeface="Arial"/>
              </a:rPr>
              <a:t>und Wickeln, Zähneputzen </a:t>
            </a:r>
            <a:br>
              <a:rPr lang="de-DE" sz="1600" i="1">
                <a:solidFill>
                  <a:srgbClr val="000000"/>
                </a:solidFill>
                <a:latin typeface="Arial"/>
                <a:ea typeface="Arial"/>
                <a:cs typeface="Arial"/>
                <a:sym typeface="Arial"/>
              </a:rPr>
            </a:br>
            <a:r>
              <a:rPr lang="de-DE" sz="1600" i="1">
                <a:solidFill>
                  <a:srgbClr val="000000"/>
                </a:solidFill>
                <a:latin typeface="Arial"/>
                <a:ea typeface="Arial"/>
                <a:cs typeface="Arial"/>
                <a:sym typeface="Arial"/>
              </a:rPr>
              <a:t>und Eincremen sind zentrale Autonomiesituationen für Kinder.“ </a:t>
            </a:r>
            <a:br>
              <a:rPr lang="de-DE" sz="1800" i="1">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84)</a:t>
            </a:r>
            <a:endParaRPr sz="2400" i="1">
              <a:solidFill>
                <a:srgbClr val="000000"/>
              </a:solidFill>
              <a:latin typeface="Arial"/>
              <a:ea typeface="Arial"/>
              <a:cs typeface="Arial"/>
              <a:sym typeface="Arial"/>
            </a:endParaRPr>
          </a:p>
        </p:txBody>
      </p:sp>
      <p:sp>
        <p:nvSpPr>
          <p:cNvPr id="98" name="Google Shape;98;p2"/>
          <p:cNvSpPr txBox="1"/>
          <p:nvPr/>
        </p:nvSpPr>
        <p:spPr>
          <a:xfrm>
            <a:off x="664384" y="1986752"/>
            <a:ext cx="5261700" cy="30168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Die Zusicherung von Autonomie ist besonders in den Momenten bedeutsam, die den eigenen Körper betreffen.</a:t>
            </a:r>
            <a:endParaRPr sz="1300"/>
          </a:p>
          <a:p>
            <a:pPr marL="285750" marR="0" lvl="0" indent="-184150" algn="l" rtl="0">
              <a:spcBef>
                <a:spcPts val="0"/>
              </a:spcBef>
              <a:spcAft>
                <a:spcPts val="0"/>
              </a:spcAft>
              <a:buClr>
                <a:schemeClr val="dk1"/>
              </a:buClr>
              <a:buSzPts val="1600"/>
              <a:buFont typeface="Arial"/>
              <a:buNone/>
            </a:pPr>
            <a:endParaRPr sz="15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Kinder erleben hier:</a:t>
            </a:r>
            <a:endParaRPr sz="1300"/>
          </a:p>
          <a:p>
            <a:pPr marL="285750" marR="0" lvl="0" indent="-241300" algn="l" rtl="0">
              <a:spcBef>
                <a:spcPts val="0"/>
              </a:spcBef>
              <a:spcAft>
                <a:spcPts val="0"/>
              </a:spcAft>
              <a:buClr>
                <a:schemeClr val="dk1"/>
              </a:buClr>
              <a:buSzPts val="700"/>
              <a:buFont typeface="Arial"/>
              <a:buNone/>
            </a:pPr>
            <a:endParaRPr sz="600">
              <a:solidFill>
                <a:srgbClr val="000000"/>
              </a:solidFill>
              <a:latin typeface="Arial"/>
              <a:ea typeface="Arial"/>
              <a:cs typeface="Arial"/>
              <a:sym typeface="Arial"/>
            </a:endParaRPr>
          </a:p>
          <a:p>
            <a:pPr marL="742950" marR="0" lvl="1" indent="-279400" algn="l" rtl="0">
              <a:spcBef>
                <a:spcPts val="0"/>
              </a:spcBef>
              <a:spcAft>
                <a:spcPts val="0"/>
              </a:spcAft>
              <a:buClr>
                <a:srgbClr val="000000"/>
              </a:buClr>
              <a:buSzPts val="1500"/>
              <a:buFont typeface="Arial"/>
              <a:buChar char="•"/>
            </a:pPr>
            <a:r>
              <a:rPr lang="de-DE" sz="1500" b="0" i="0" u="none" strike="noStrike" cap="none">
                <a:solidFill>
                  <a:srgbClr val="000000"/>
                </a:solidFill>
                <a:latin typeface="Arial"/>
                <a:ea typeface="Arial"/>
                <a:cs typeface="Arial"/>
                <a:sym typeface="Arial"/>
              </a:rPr>
              <a:t>eigene Kontrolle über Nähe und Berührung,</a:t>
            </a:r>
            <a:endParaRPr sz="1300"/>
          </a:p>
          <a:p>
            <a:pPr marL="285750" marR="0" lvl="0" indent="-241300" algn="l" rtl="0">
              <a:spcBef>
                <a:spcPts val="0"/>
              </a:spcBef>
              <a:spcAft>
                <a:spcPts val="0"/>
              </a:spcAft>
              <a:buClr>
                <a:schemeClr val="dk1"/>
              </a:buClr>
              <a:buSzPts val="700"/>
              <a:buFont typeface="Arial"/>
              <a:buNone/>
            </a:pPr>
            <a:endParaRPr sz="600">
              <a:solidFill>
                <a:srgbClr val="000000"/>
              </a:solidFill>
              <a:latin typeface="Arial"/>
              <a:ea typeface="Arial"/>
              <a:cs typeface="Arial"/>
              <a:sym typeface="Arial"/>
            </a:endParaRPr>
          </a:p>
          <a:p>
            <a:pPr marL="742950" marR="0" lvl="1" indent="-279400" algn="l" rtl="0">
              <a:spcBef>
                <a:spcPts val="0"/>
              </a:spcBef>
              <a:spcAft>
                <a:spcPts val="0"/>
              </a:spcAft>
              <a:buClr>
                <a:srgbClr val="000000"/>
              </a:buClr>
              <a:buSzPts val="1500"/>
              <a:buFont typeface="Arial"/>
              <a:buChar char="•"/>
            </a:pPr>
            <a:r>
              <a:rPr lang="de-DE" sz="1500" b="0" i="0" u="none" strike="noStrike" cap="none">
                <a:solidFill>
                  <a:srgbClr val="000000"/>
                </a:solidFill>
                <a:latin typeface="Arial"/>
                <a:ea typeface="Arial"/>
                <a:cs typeface="Arial"/>
                <a:sym typeface="Arial"/>
              </a:rPr>
              <a:t>feinfühlige und grenzwahrende Assistenzhandlungen durch Erwachsene,</a:t>
            </a:r>
            <a:endParaRPr sz="1300"/>
          </a:p>
          <a:p>
            <a:pPr marL="285750" marR="0" lvl="0" indent="-241300" algn="l" rtl="0">
              <a:spcBef>
                <a:spcPts val="0"/>
              </a:spcBef>
              <a:spcAft>
                <a:spcPts val="0"/>
              </a:spcAft>
              <a:buClr>
                <a:schemeClr val="dk1"/>
              </a:buClr>
              <a:buSzPts val="700"/>
              <a:buFont typeface="Arial"/>
              <a:buNone/>
            </a:pPr>
            <a:endParaRPr sz="600">
              <a:solidFill>
                <a:srgbClr val="000000"/>
              </a:solidFill>
              <a:latin typeface="Arial"/>
              <a:ea typeface="Arial"/>
              <a:cs typeface="Arial"/>
              <a:sym typeface="Arial"/>
            </a:endParaRPr>
          </a:p>
          <a:p>
            <a:pPr marL="742950" marR="0" lvl="1" indent="-279400" algn="l" rtl="0">
              <a:spcBef>
                <a:spcPts val="0"/>
              </a:spcBef>
              <a:spcAft>
                <a:spcPts val="0"/>
              </a:spcAft>
              <a:buClr>
                <a:srgbClr val="000000"/>
              </a:buClr>
              <a:buSzPts val="1500"/>
              <a:buFont typeface="Arial"/>
              <a:buChar char="•"/>
            </a:pPr>
            <a:r>
              <a:rPr lang="de-DE" sz="1500" b="0" i="0" u="none" strike="noStrike" cap="none">
                <a:solidFill>
                  <a:srgbClr val="000000"/>
                </a:solidFill>
                <a:latin typeface="Arial"/>
                <a:ea typeface="Arial"/>
                <a:cs typeface="Arial"/>
                <a:sym typeface="Arial"/>
              </a:rPr>
              <a:t>Selbstbestimmung in intimen Situationen,</a:t>
            </a:r>
            <a:endParaRPr sz="1300"/>
          </a:p>
          <a:p>
            <a:pPr marL="285750" marR="0" lvl="0" indent="-241300" algn="l" rtl="0">
              <a:spcBef>
                <a:spcPts val="0"/>
              </a:spcBef>
              <a:spcAft>
                <a:spcPts val="0"/>
              </a:spcAft>
              <a:buClr>
                <a:schemeClr val="dk1"/>
              </a:buClr>
              <a:buSzPts val="700"/>
              <a:buFont typeface="Arial"/>
              <a:buNone/>
            </a:pPr>
            <a:endParaRPr sz="600">
              <a:solidFill>
                <a:srgbClr val="000000"/>
              </a:solidFill>
              <a:latin typeface="Arial"/>
              <a:ea typeface="Arial"/>
              <a:cs typeface="Arial"/>
              <a:sym typeface="Arial"/>
            </a:endParaRPr>
          </a:p>
          <a:p>
            <a:pPr marL="742950" marR="0" lvl="1" indent="-279400" algn="l" rtl="0">
              <a:spcBef>
                <a:spcPts val="0"/>
              </a:spcBef>
              <a:spcAft>
                <a:spcPts val="0"/>
              </a:spcAft>
              <a:buClr>
                <a:srgbClr val="000000"/>
              </a:buClr>
              <a:buSzPts val="1500"/>
              <a:buFont typeface="Arial"/>
              <a:buChar char="•"/>
            </a:pPr>
            <a:r>
              <a:rPr lang="de-DE" sz="1500" b="0" i="0" u="none" strike="noStrike" cap="none">
                <a:solidFill>
                  <a:srgbClr val="000000"/>
                </a:solidFill>
                <a:latin typeface="Arial"/>
                <a:ea typeface="Arial"/>
                <a:cs typeface="Arial"/>
                <a:sym typeface="Arial"/>
              </a:rPr>
              <a:t>Übergang von Abhängigkeit zu Selbstständigkeit.</a:t>
            </a:r>
            <a:endParaRPr sz="1300"/>
          </a:p>
          <a:p>
            <a:pPr marL="0" marR="0" lvl="0" indent="0" algn="l" rtl="0">
              <a:spcBef>
                <a:spcPts val="0"/>
              </a:spcBef>
              <a:spcAft>
                <a:spcPts val="0"/>
              </a:spcAft>
              <a:buNone/>
            </a:pPr>
            <a:endParaRPr sz="1600">
              <a:solidFill>
                <a:schemeClr val="dk1"/>
              </a:solidFill>
              <a:latin typeface="Arial"/>
              <a:ea typeface="Arial"/>
              <a:cs typeface="Arial"/>
              <a:sym typeface="Arial"/>
            </a:endParaRPr>
          </a:p>
        </p:txBody>
      </p:sp>
      <p:sp>
        <p:nvSpPr>
          <p:cNvPr id="99" name="Google Shape;99;p2"/>
          <p:cNvSpPr txBox="1"/>
          <p:nvPr/>
        </p:nvSpPr>
        <p:spPr>
          <a:xfrm>
            <a:off x="737100" y="5003549"/>
            <a:ext cx="5074500" cy="6156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b="1">
                <a:solidFill>
                  <a:schemeClr val="dk1"/>
                </a:solidFill>
                <a:latin typeface="Arial"/>
                <a:ea typeface="Arial"/>
                <a:cs typeface="Arial"/>
                <a:sym typeface="Arial"/>
              </a:rPr>
              <a:t>Körperbezogene Situationen sind besonders bedeutsam für die Autonomieentwicklung.</a:t>
            </a:r>
            <a:endParaRPr sz="1700" b="1">
              <a:solidFill>
                <a:schemeClr val="lt1"/>
              </a:solidFill>
              <a:latin typeface="Arial"/>
              <a:ea typeface="Arial"/>
              <a:cs typeface="Arial"/>
              <a:sym typeface="Arial"/>
            </a:endParaRPr>
          </a:p>
        </p:txBody>
      </p:sp>
      <p:sp>
        <p:nvSpPr>
          <p:cNvPr id="100" name="Google Shape;100;p2"/>
          <p:cNvSpPr txBox="1"/>
          <p:nvPr/>
        </p:nvSpPr>
        <p:spPr>
          <a:xfrm>
            <a:off x="763700" y="5880700"/>
            <a:ext cx="52617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r>
              <a:rPr lang="de-DE" sz="800" i="1">
                <a:solidFill>
                  <a:srgbClr val="000000"/>
                </a:solidFill>
                <a:latin typeface="Arial"/>
                <a:ea typeface="Arial"/>
                <a:cs typeface="Arial"/>
                <a:sym typeface="Arial"/>
              </a:rPr>
              <a:t>2024</a:t>
            </a:r>
            <a:r>
              <a:rPr lang="de-DE" sz="800" i="1"/>
              <a:t>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5223148" y="624193"/>
            <a:ext cx="6197393" cy="84405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Play"/>
              <a:buNone/>
            </a:pPr>
            <a:r>
              <a:rPr lang="de-DE" sz="3200" b="1">
                <a:solidFill>
                  <a:schemeClr val="lt1"/>
                </a:solidFill>
              </a:rPr>
              <a:t>DER </a:t>
            </a:r>
            <a:r>
              <a:rPr lang="de-DE" b="1">
                <a:solidFill>
                  <a:schemeClr val="lt1"/>
                </a:solidFill>
              </a:rPr>
              <a:t>RECHTLICHE</a:t>
            </a:r>
            <a:r>
              <a:rPr lang="de-DE" sz="3200" b="1">
                <a:solidFill>
                  <a:schemeClr val="lt1"/>
                </a:solidFill>
              </a:rPr>
              <a:t> RAHMEN </a:t>
            </a:r>
            <a:endParaRPr/>
          </a:p>
        </p:txBody>
      </p:sp>
      <p:sp>
        <p:nvSpPr>
          <p:cNvPr id="106" name="Google Shape;106;p3"/>
          <p:cNvSpPr txBox="1">
            <a:spLocks noGrp="1"/>
          </p:cNvSpPr>
          <p:nvPr>
            <p:ph type="body" idx="1"/>
          </p:nvPr>
        </p:nvSpPr>
        <p:spPr>
          <a:xfrm>
            <a:off x="5241846" y="1147720"/>
            <a:ext cx="5310543" cy="32052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(BGB; National Coalition Deutschland, 2025)</a:t>
            </a:r>
            <a:endParaRPr sz="800">
              <a:solidFill>
                <a:srgbClr val="000000"/>
              </a:solidFill>
            </a:endParaRPr>
          </a:p>
        </p:txBody>
      </p:sp>
      <p:sp>
        <p:nvSpPr>
          <p:cNvPr id="107" name="Google Shape;107;p3"/>
          <p:cNvSpPr txBox="1"/>
          <p:nvPr/>
        </p:nvSpPr>
        <p:spPr>
          <a:xfrm>
            <a:off x="369342" y="6354853"/>
            <a:ext cx="4482489" cy="57073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e-DE" sz="600">
                <a:solidFill>
                  <a:schemeClr val="dk1"/>
                </a:solidFill>
                <a:latin typeface="Arial"/>
                <a:ea typeface="Arial"/>
                <a:cs typeface="Arial"/>
                <a:sym typeface="Arial"/>
              </a:rPr>
              <a:t>(Unicef - Kinderrechte Poster, https://www.unicef.de/informieren/materialien/kinderrechte-poster/214672)</a:t>
            </a:r>
            <a:endParaRPr sz="600">
              <a:solidFill>
                <a:schemeClr val="dk1"/>
              </a:solidFill>
              <a:latin typeface="Arial"/>
              <a:ea typeface="Arial"/>
              <a:cs typeface="Arial"/>
              <a:sym typeface="Arial"/>
            </a:endParaRPr>
          </a:p>
          <a:p>
            <a:pPr marL="0" marR="0" lvl="0" indent="0" algn="l" rtl="0">
              <a:spcBef>
                <a:spcPts val="800"/>
              </a:spcBef>
              <a:spcAft>
                <a:spcPts val="0"/>
              </a:spcAft>
              <a:buNone/>
            </a:pPr>
            <a:endParaRPr sz="1800">
              <a:solidFill>
                <a:schemeClr val="dk1"/>
              </a:solidFill>
              <a:latin typeface="Arial"/>
              <a:ea typeface="Arial"/>
              <a:cs typeface="Arial"/>
              <a:sym typeface="Arial"/>
            </a:endParaRPr>
          </a:p>
        </p:txBody>
      </p:sp>
      <p:pic>
        <p:nvPicPr>
          <p:cNvPr id="108" name="Google Shape;108;p3"/>
          <p:cNvPicPr preferRelativeResize="0">
            <a:picLocks noGrp="1"/>
          </p:cNvPicPr>
          <p:nvPr>
            <p:ph type="pic" idx="2"/>
          </p:nvPr>
        </p:nvPicPr>
        <p:blipFill rotWithShape="1">
          <a:blip r:embed="rId3">
            <a:alphaModFix/>
          </a:blip>
          <a:srcRect t="437" b="809"/>
          <a:stretch/>
        </p:blipFill>
        <p:spPr>
          <a:xfrm>
            <a:off x="459813" y="485578"/>
            <a:ext cx="4209488" cy="5864772"/>
          </a:xfrm>
          <a:prstGeom prst="rect">
            <a:avLst/>
          </a:prstGeom>
          <a:noFill/>
          <a:ln w="12700" cap="flat" cmpd="sng">
            <a:solidFill>
              <a:srgbClr val="611E82"/>
            </a:solidFill>
            <a:prstDash val="solid"/>
            <a:round/>
            <a:headEnd type="none" w="sm" len="sm"/>
            <a:tailEnd type="none" w="sm" len="sm"/>
          </a:ln>
        </p:spPr>
      </p:pic>
      <p:sp>
        <p:nvSpPr>
          <p:cNvPr id="109" name="Google Shape;109;p3"/>
          <p:cNvSpPr txBox="1"/>
          <p:nvPr/>
        </p:nvSpPr>
        <p:spPr>
          <a:xfrm>
            <a:off x="5350228" y="5355125"/>
            <a:ext cx="5239500" cy="8466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300">
                <a:solidFill>
                  <a:srgbClr val="000000"/>
                </a:solidFill>
                <a:latin typeface="Arial"/>
                <a:ea typeface="Arial"/>
                <a:cs typeface="Arial"/>
                <a:sym typeface="Arial"/>
              </a:rPr>
              <a:t>Das </a:t>
            </a:r>
            <a:r>
              <a:rPr lang="de-DE" sz="1300" i="1">
                <a:solidFill>
                  <a:srgbClr val="000000"/>
                </a:solidFill>
                <a:latin typeface="Arial"/>
                <a:ea typeface="Arial"/>
                <a:cs typeface="Arial"/>
                <a:sym typeface="Arial"/>
              </a:rPr>
              <a:t>Netzwerk zur Umsetzung der UN-Kinderrechtskonvention e.V. </a:t>
            </a:r>
            <a:br>
              <a:rPr lang="de-DE" sz="1300" i="1">
                <a:solidFill>
                  <a:srgbClr val="000000"/>
                </a:solidFill>
                <a:latin typeface="Arial"/>
                <a:ea typeface="Arial"/>
                <a:cs typeface="Arial"/>
                <a:sym typeface="Arial"/>
              </a:rPr>
            </a:br>
            <a:r>
              <a:rPr lang="de-DE" sz="1300">
                <a:solidFill>
                  <a:srgbClr val="000000"/>
                </a:solidFill>
                <a:latin typeface="Arial"/>
                <a:ea typeface="Arial"/>
                <a:cs typeface="Arial"/>
                <a:sym typeface="Arial"/>
              </a:rPr>
              <a:t>umfasst über 100 Mitglieder und setzt sich für die Umsetzung und Verbreitung aller Kinderrechte ein.</a:t>
            </a:r>
            <a:endParaRPr sz="1300"/>
          </a:p>
          <a:p>
            <a:pPr marL="0" marR="0" lvl="0" indent="0" algn="l" rtl="0">
              <a:spcBef>
                <a:spcPts val="0"/>
              </a:spcBef>
              <a:spcAft>
                <a:spcPts val="0"/>
              </a:spcAft>
              <a:buNone/>
            </a:pPr>
            <a:r>
              <a:rPr lang="de-DE" sz="1000">
                <a:solidFill>
                  <a:srgbClr val="000000"/>
                </a:solidFill>
                <a:latin typeface="Arial"/>
                <a:ea typeface="Arial"/>
                <a:cs typeface="Arial"/>
                <a:sym typeface="Arial"/>
              </a:rPr>
              <a:t>(National Coalition Deutschland, 2025)</a:t>
            </a:r>
            <a:endParaRPr/>
          </a:p>
        </p:txBody>
      </p:sp>
      <p:sp>
        <p:nvSpPr>
          <p:cNvPr id="110" name="Google Shape;110;p3"/>
          <p:cNvSpPr txBox="1"/>
          <p:nvPr/>
        </p:nvSpPr>
        <p:spPr>
          <a:xfrm>
            <a:off x="5247241" y="2956902"/>
            <a:ext cx="6173400" cy="2062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rgbClr val="000000"/>
                </a:solidFill>
                <a:latin typeface="Arial"/>
                <a:ea typeface="Arial"/>
                <a:cs typeface="Arial"/>
                <a:sym typeface="Arial"/>
              </a:rPr>
              <a:t>Für Bad- und Hygienesituationen bedeutet das u. a.: </a:t>
            </a:r>
            <a:br>
              <a:rPr lang="de-DE"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kein Festhalten gegen den geäußerten Willen des Kindes,</a:t>
            </a:r>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kein Bloßstellen und keine Beschämung </a:t>
            </a:r>
            <a:r>
              <a:rPr lang="de-DE" sz="1600" i="1">
                <a:solidFill>
                  <a:srgbClr val="000000"/>
                </a:solidFill>
                <a:latin typeface="Arial"/>
                <a:ea typeface="Arial"/>
                <a:cs typeface="Arial"/>
                <a:sym typeface="Arial"/>
              </a:rPr>
              <a:t>(„Die Windel ist ja schon wieder voll!“).</a:t>
            </a:r>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kein Durchsetzen von Toilettengängen,</a:t>
            </a:r>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keine abwertenden Kommentare über Körper, Ausscheidungen und Entwicklung.</a:t>
            </a:r>
            <a:endParaRPr/>
          </a:p>
        </p:txBody>
      </p:sp>
      <p:sp>
        <p:nvSpPr>
          <p:cNvPr id="111" name="Google Shape;111;p3"/>
          <p:cNvSpPr txBox="1"/>
          <p:nvPr/>
        </p:nvSpPr>
        <p:spPr>
          <a:xfrm>
            <a:off x="5241846" y="1502875"/>
            <a:ext cx="5456100" cy="107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Kinder haben ein Recht auf gewaltfreie Erziehung </a:t>
            </a:r>
            <a:br>
              <a:rPr lang="de-DE" sz="1600" b="1">
                <a:solidFill>
                  <a:schemeClr val="lt1"/>
                </a:solidFill>
                <a:latin typeface="Arial"/>
                <a:ea typeface="Arial"/>
                <a:cs typeface="Arial"/>
                <a:sym typeface="Arial"/>
              </a:rPr>
            </a:br>
            <a:r>
              <a:rPr lang="de-DE" sz="1600" b="1">
                <a:solidFill>
                  <a:schemeClr val="lt1"/>
                </a:solidFill>
                <a:latin typeface="Arial"/>
                <a:ea typeface="Arial"/>
                <a:cs typeface="Arial"/>
                <a:sym typeface="Arial"/>
              </a:rPr>
              <a:t>(§ 1631 Abs. 2 BGB), d. h. körperliche Bestrafungen, seelische Verletzungen und andere entwürdigende Maßnahmen sind unzulässig.</a:t>
            </a:r>
            <a:endParaRPr sz="160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a:spLocks noGrp="1"/>
          </p:cNvSpPr>
          <p:nvPr>
            <p:ph type="body" idx="1"/>
          </p:nvPr>
        </p:nvSpPr>
        <p:spPr>
          <a:xfrm>
            <a:off x="5241846" y="1147720"/>
            <a:ext cx="5310543" cy="32052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(Vereinte Nationen, 1989)</a:t>
            </a:r>
            <a:endParaRPr sz="800">
              <a:solidFill>
                <a:srgbClr val="000000"/>
              </a:solidFill>
            </a:endParaRPr>
          </a:p>
        </p:txBody>
      </p:sp>
      <p:sp>
        <p:nvSpPr>
          <p:cNvPr id="117" name="Google Shape;117;p4"/>
          <p:cNvSpPr txBox="1"/>
          <p:nvPr/>
        </p:nvSpPr>
        <p:spPr>
          <a:xfrm>
            <a:off x="369342" y="6362110"/>
            <a:ext cx="4482489" cy="57073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e-DE" sz="600">
                <a:solidFill>
                  <a:schemeClr val="dk1"/>
                </a:solidFill>
                <a:latin typeface="Arial"/>
                <a:ea typeface="Arial"/>
                <a:cs typeface="Arial"/>
                <a:sym typeface="Arial"/>
              </a:rPr>
              <a:t>(Unicef - Kinderrechte Poster, https://www.unicef.de/informieren/materialien/kinderrechte-poster/214672)</a:t>
            </a:r>
            <a:endParaRPr sz="600">
              <a:solidFill>
                <a:schemeClr val="dk1"/>
              </a:solidFill>
              <a:latin typeface="Arial"/>
              <a:ea typeface="Arial"/>
              <a:cs typeface="Arial"/>
              <a:sym typeface="Arial"/>
            </a:endParaRPr>
          </a:p>
          <a:p>
            <a:pPr marL="0" marR="0" lvl="0" indent="0" algn="l" rtl="0">
              <a:spcBef>
                <a:spcPts val="800"/>
              </a:spcBef>
              <a:spcAft>
                <a:spcPts val="0"/>
              </a:spcAft>
              <a:buNone/>
            </a:pPr>
            <a:endParaRPr sz="1800">
              <a:solidFill>
                <a:schemeClr val="dk1"/>
              </a:solidFill>
              <a:latin typeface="Arial"/>
              <a:ea typeface="Arial"/>
              <a:cs typeface="Arial"/>
              <a:sym typeface="Arial"/>
            </a:endParaRPr>
          </a:p>
        </p:txBody>
      </p:sp>
      <p:pic>
        <p:nvPicPr>
          <p:cNvPr id="118" name="Google Shape;118;p4"/>
          <p:cNvPicPr preferRelativeResize="0">
            <a:picLocks noGrp="1"/>
          </p:cNvPicPr>
          <p:nvPr>
            <p:ph type="pic" idx="2"/>
          </p:nvPr>
        </p:nvPicPr>
        <p:blipFill rotWithShape="1">
          <a:blip r:embed="rId3">
            <a:alphaModFix/>
          </a:blip>
          <a:srcRect t="437" b="809"/>
          <a:stretch/>
        </p:blipFill>
        <p:spPr>
          <a:xfrm>
            <a:off x="459813" y="485578"/>
            <a:ext cx="4209488" cy="5864772"/>
          </a:xfrm>
          <a:prstGeom prst="rect">
            <a:avLst/>
          </a:prstGeom>
          <a:noFill/>
          <a:ln w="12700" cap="flat" cmpd="sng">
            <a:solidFill>
              <a:srgbClr val="611E82"/>
            </a:solidFill>
            <a:prstDash val="solid"/>
            <a:round/>
            <a:headEnd type="none" w="sm" len="sm"/>
            <a:tailEnd type="none" w="sm" len="sm"/>
          </a:ln>
        </p:spPr>
      </p:pic>
      <p:sp>
        <p:nvSpPr>
          <p:cNvPr id="119" name="Google Shape;119;p4"/>
          <p:cNvSpPr txBox="1"/>
          <p:nvPr/>
        </p:nvSpPr>
        <p:spPr>
          <a:xfrm>
            <a:off x="5241846" y="1437896"/>
            <a:ext cx="6683400" cy="47886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1450"/>
              <a:buFont typeface="Arial"/>
              <a:buNone/>
            </a:pPr>
            <a:r>
              <a:rPr lang="de-DE" sz="1350" b="1">
                <a:solidFill>
                  <a:schemeClr val="dk1"/>
                </a:solidFill>
                <a:latin typeface="Arial"/>
                <a:ea typeface="Arial"/>
                <a:cs typeface="Arial"/>
                <a:sym typeface="Arial"/>
              </a:rPr>
              <a:t>Artikel 2 UN-KRK – Diskriminierungsverbot</a:t>
            </a:r>
            <a:endParaRPr sz="1300"/>
          </a:p>
          <a:p>
            <a:pPr marL="0" marR="0" lvl="0" indent="0" algn="l" rtl="0">
              <a:lnSpc>
                <a:spcPct val="120000"/>
              </a:lnSpc>
              <a:spcBef>
                <a:spcPts val="0"/>
              </a:spcBef>
              <a:spcAft>
                <a:spcPts val="0"/>
              </a:spcAft>
              <a:buNone/>
            </a:pPr>
            <a:r>
              <a:rPr lang="de-DE" sz="1350">
                <a:solidFill>
                  <a:srgbClr val="000000"/>
                </a:solidFill>
                <a:latin typeface="Arial"/>
                <a:ea typeface="Arial"/>
                <a:cs typeface="Arial"/>
                <a:sym typeface="Arial"/>
              </a:rPr>
              <a:t>d. h. keine Benachteiligung aufgrund individueller Besonderheiten wie z. B. Entwicklungsstand (z. B. späteres Trockenwerden), gleichwürdige Behandlung unabhängig von Geschlecht oder Herkunft, Respekt gegenüber kulturell unterschiedlichen Hygienepraktiken</a:t>
            </a:r>
            <a:endParaRPr sz="1300"/>
          </a:p>
          <a:p>
            <a:pPr marL="0" marR="0" lvl="0" indent="0" algn="l" rtl="0">
              <a:lnSpc>
                <a:spcPct val="120000"/>
              </a:lnSpc>
              <a:spcBef>
                <a:spcPts val="0"/>
              </a:spcBef>
              <a:spcAft>
                <a:spcPts val="0"/>
              </a:spcAft>
              <a:buClr>
                <a:schemeClr val="dk1"/>
              </a:buClr>
              <a:buSzPts val="1450"/>
              <a:buFont typeface="Arial"/>
              <a:buNone/>
            </a:pPr>
            <a:endParaRPr sz="1350">
              <a:solidFill>
                <a:schemeClr val="dk1"/>
              </a:solidFill>
              <a:latin typeface="Arial"/>
              <a:ea typeface="Arial"/>
              <a:cs typeface="Arial"/>
              <a:sym typeface="Arial"/>
            </a:endParaRPr>
          </a:p>
          <a:p>
            <a:pPr marL="0" marR="0" lvl="0" indent="0" algn="l" rtl="0">
              <a:lnSpc>
                <a:spcPct val="120000"/>
              </a:lnSpc>
              <a:spcBef>
                <a:spcPts val="0"/>
              </a:spcBef>
              <a:spcAft>
                <a:spcPts val="0"/>
              </a:spcAft>
              <a:buClr>
                <a:schemeClr val="dk1"/>
              </a:buClr>
              <a:buSzPts val="1450"/>
              <a:buFont typeface="Arial"/>
              <a:buNone/>
            </a:pPr>
            <a:r>
              <a:rPr lang="de-DE" sz="1350" b="1">
                <a:solidFill>
                  <a:schemeClr val="dk1"/>
                </a:solidFill>
                <a:latin typeface="Arial"/>
                <a:ea typeface="Arial"/>
                <a:cs typeface="Arial"/>
                <a:sym typeface="Arial"/>
              </a:rPr>
              <a:t>Artikel 3 UN-KRK – Vorrang des Kindeswohls</a:t>
            </a:r>
            <a:endParaRPr sz="1300"/>
          </a:p>
          <a:p>
            <a:pPr marL="0" marR="0" lvl="0" indent="0" algn="l" rtl="0">
              <a:lnSpc>
                <a:spcPct val="120000"/>
              </a:lnSpc>
              <a:spcBef>
                <a:spcPts val="0"/>
              </a:spcBef>
              <a:spcAft>
                <a:spcPts val="0"/>
              </a:spcAft>
              <a:buNone/>
            </a:pPr>
            <a:r>
              <a:rPr lang="de-DE" sz="1350">
                <a:solidFill>
                  <a:srgbClr val="000000"/>
                </a:solidFill>
                <a:latin typeface="Arial"/>
                <a:ea typeface="Arial"/>
                <a:cs typeface="Arial"/>
                <a:sym typeface="Arial"/>
              </a:rPr>
              <a:t>Abwägung, was für das Kind in der jeweiligen Situation die bestmögliche Handlungsalternative ist </a:t>
            </a:r>
            <a:r>
              <a:rPr lang="de-DE" sz="1350" b="1"/>
              <a:t>-–</a:t>
            </a:r>
            <a:r>
              <a:rPr lang="de-DE" sz="1350">
                <a:solidFill>
                  <a:srgbClr val="000000"/>
                </a:solidFill>
                <a:latin typeface="Arial"/>
                <a:ea typeface="Arial"/>
                <a:cs typeface="Arial"/>
                <a:sym typeface="Arial"/>
              </a:rPr>
              <a:t> und zwar unter Berücksichtigung der Meinung des Kindes und ohne Gewaltanwendung. Muss ein Kind z. B. wirklich </a:t>
            </a:r>
            <a:r>
              <a:rPr lang="de-DE" sz="1350" i="1">
                <a:solidFill>
                  <a:srgbClr val="000000"/>
                </a:solidFill>
                <a:latin typeface="Arial"/>
                <a:ea typeface="Arial"/>
                <a:cs typeface="Arial"/>
                <a:sym typeface="Arial"/>
              </a:rPr>
              <a:t>sofort</a:t>
            </a:r>
            <a:r>
              <a:rPr lang="de-DE" sz="1350">
                <a:solidFill>
                  <a:srgbClr val="000000"/>
                </a:solidFill>
                <a:latin typeface="Arial"/>
                <a:ea typeface="Arial"/>
                <a:cs typeface="Arial"/>
                <a:sym typeface="Arial"/>
              </a:rPr>
              <a:t> gewickelt werden oder kann dem Kind die Möglichkeit gegeben werden, sich auf die Situation vorzubereiten?</a:t>
            </a:r>
            <a:endParaRPr sz="1300"/>
          </a:p>
          <a:p>
            <a:pPr marL="0" marR="0" lvl="0" indent="0" algn="l" rtl="0">
              <a:lnSpc>
                <a:spcPct val="120000"/>
              </a:lnSpc>
              <a:spcBef>
                <a:spcPts val="0"/>
              </a:spcBef>
              <a:spcAft>
                <a:spcPts val="0"/>
              </a:spcAft>
              <a:buClr>
                <a:schemeClr val="dk1"/>
              </a:buClr>
              <a:buSzPts val="1450"/>
              <a:buFont typeface="Arial"/>
              <a:buNone/>
            </a:pPr>
            <a:endParaRPr sz="1350">
              <a:solidFill>
                <a:schemeClr val="dk1"/>
              </a:solidFill>
              <a:latin typeface="Arial"/>
              <a:ea typeface="Arial"/>
              <a:cs typeface="Arial"/>
              <a:sym typeface="Arial"/>
            </a:endParaRPr>
          </a:p>
          <a:p>
            <a:pPr marL="0" marR="0" lvl="0" indent="0" algn="l" rtl="0">
              <a:lnSpc>
                <a:spcPct val="120000"/>
              </a:lnSpc>
              <a:spcBef>
                <a:spcPts val="0"/>
              </a:spcBef>
              <a:spcAft>
                <a:spcPts val="0"/>
              </a:spcAft>
              <a:buClr>
                <a:schemeClr val="dk1"/>
              </a:buClr>
              <a:buSzPts val="1450"/>
              <a:buFont typeface="Arial"/>
              <a:buNone/>
            </a:pPr>
            <a:r>
              <a:rPr lang="de-DE" sz="1350" b="1">
                <a:solidFill>
                  <a:schemeClr val="dk1"/>
                </a:solidFill>
                <a:latin typeface="Arial"/>
                <a:ea typeface="Arial"/>
                <a:cs typeface="Arial"/>
                <a:sym typeface="Arial"/>
              </a:rPr>
              <a:t>Artikel 12 UN-KRK – Berücksichtigung des Kindeswillens</a:t>
            </a:r>
            <a:endParaRPr sz="1300"/>
          </a:p>
          <a:p>
            <a:pPr marL="0" marR="0" lvl="0" indent="0" algn="l" rtl="0">
              <a:lnSpc>
                <a:spcPct val="120000"/>
              </a:lnSpc>
              <a:spcBef>
                <a:spcPts val="0"/>
              </a:spcBef>
              <a:spcAft>
                <a:spcPts val="0"/>
              </a:spcAft>
              <a:buNone/>
            </a:pPr>
            <a:r>
              <a:rPr lang="de-DE" sz="1350">
                <a:solidFill>
                  <a:srgbClr val="000000"/>
                </a:solidFill>
                <a:latin typeface="Arial"/>
                <a:ea typeface="Arial"/>
                <a:cs typeface="Arial"/>
                <a:sym typeface="Arial"/>
              </a:rPr>
              <a:t>d. h. (Assistenz-)Handlungen ankündigen, Zustimmung des Kindes einholen, Wahlmöglichkeiten geben, verbale und nonverbale „Nein“-Signale ernst nehmen</a:t>
            </a:r>
            <a:endParaRPr sz="1300"/>
          </a:p>
          <a:p>
            <a:pPr marL="0" marR="0" lvl="0" indent="0" algn="l" rtl="0">
              <a:lnSpc>
                <a:spcPct val="120000"/>
              </a:lnSpc>
              <a:spcBef>
                <a:spcPts val="0"/>
              </a:spcBef>
              <a:spcAft>
                <a:spcPts val="0"/>
              </a:spcAft>
              <a:buClr>
                <a:schemeClr val="dk1"/>
              </a:buClr>
              <a:buSzPts val="1450"/>
              <a:buFont typeface="Arial"/>
              <a:buNone/>
            </a:pPr>
            <a:endParaRPr sz="1350">
              <a:solidFill>
                <a:schemeClr val="dk1"/>
              </a:solidFill>
              <a:latin typeface="Arial"/>
              <a:ea typeface="Arial"/>
              <a:cs typeface="Arial"/>
              <a:sym typeface="Arial"/>
            </a:endParaRPr>
          </a:p>
          <a:p>
            <a:pPr marL="0" marR="0" lvl="0" indent="0" algn="l" rtl="0">
              <a:lnSpc>
                <a:spcPct val="120000"/>
              </a:lnSpc>
              <a:spcBef>
                <a:spcPts val="0"/>
              </a:spcBef>
              <a:spcAft>
                <a:spcPts val="0"/>
              </a:spcAft>
              <a:buClr>
                <a:schemeClr val="dk1"/>
              </a:buClr>
              <a:buSzPts val="1450"/>
              <a:buFont typeface="Arial"/>
              <a:buNone/>
            </a:pPr>
            <a:r>
              <a:rPr lang="de-DE" sz="1350" b="1">
                <a:solidFill>
                  <a:schemeClr val="dk1"/>
                </a:solidFill>
                <a:latin typeface="Arial"/>
                <a:ea typeface="Arial"/>
                <a:cs typeface="Arial"/>
                <a:sym typeface="Arial"/>
              </a:rPr>
              <a:t>Artikel 29 UN-KRK – Bildungsziele</a:t>
            </a:r>
            <a:endParaRPr sz="1300"/>
          </a:p>
          <a:p>
            <a:pPr marL="0" marR="0" lvl="0" indent="0" algn="l" rtl="0">
              <a:lnSpc>
                <a:spcPct val="120000"/>
              </a:lnSpc>
              <a:spcBef>
                <a:spcPts val="0"/>
              </a:spcBef>
              <a:spcAft>
                <a:spcPts val="0"/>
              </a:spcAft>
              <a:buNone/>
            </a:pPr>
            <a:r>
              <a:rPr lang="de-DE" sz="1350">
                <a:solidFill>
                  <a:srgbClr val="000000"/>
                </a:solidFill>
                <a:latin typeface="Arial"/>
                <a:ea typeface="Arial"/>
                <a:cs typeface="Arial"/>
                <a:sym typeface="Arial"/>
              </a:rPr>
              <a:t>d. h. Bad- und Hygienesituationen sind Bildungs- und Entwicklungsgelegenheiten</a:t>
            </a:r>
            <a:endParaRPr sz="1350">
              <a:solidFill>
                <a:srgbClr val="000000"/>
              </a:solidFill>
              <a:latin typeface="Arial"/>
              <a:ea typeface="Arial"/>
              <a:cs typeface="Arial"/>
              <a:sym typeface="Arial"/>
            </a:endParaRPr>
          </a:p>
        </p:txBody>
      </p:sp>
      <p:sp>
        <p:nvSpPr>
          <p:cNvPr id="120" name="Google Shape;120;p4"/>
          <p:cNvSpPr txBox="1"/>
          <p:nvPr/>
        </p:nvSpPr>
        <p:spPr>
          <a:xfrm>
            <a:off x="5223148" y="624193"/>
            <a:ext cx="6197393" cy="84405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3200"/>
              <a:buFont typeface="Play"/>
              <a:buNone/>
            </a:pPr>
            <a:r>
              <a:rPr lang="de-DE" sz="3200" b="1">
                <a:solidFill>
                  <a:schemeClr val="lt1"/>
                </a:solidFill>
                <a:latin typeface="Play"/>
                <a:ea typeface="Play"/>
                <a:cs typeface="Play"/>
                <a:sym typeface="Play"/>
              </a:rPr>
              <a:t>DER RECHTLICHE RAHMEN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5"/>
          <p:cNvSpPr txBox="1">
            <a:spLocks noGrp="1"/>
          </p:cNvSpPr>
          <p:nvPr>
            <p:ph type="title"/>
          </p:nvPr>
        </p:nvSpPr>
        <p:spPr>
          <a:xfrm>
            <a:off x="737110" y="625447"/>
            <a:ext cx="4886449" cy="10267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DEN EIGENEN KÖRPER BETREFFENDE SELBSTBESTIMMUNG</a:t>
            </a:r>
            <a:endParaRPr/>
          </a:p>
        </p:txBody>
      </p:sp>
      <p:sp>
        <p:nvSpPr>
          <p:cNvPr id="126" name="Google Shape;126;p5"/>
          <p:cNvSpPr txBox="1">
            <a:spLocks noGrp="1"/>
          </p:cNvSpPr>
          <p:nvPr>
            <p:ph type="body" idx="1"/>
          </p:nvPr>
        </p:nvSpPr>
        <p:spPr>
          <a:xfrm>
            <a:off x="763913" y="2469016"/>
            <a:ext cx="3583343" cy="4881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27" name="Google Shape;127;p5"/>
          <p:cNvSpPr txBox="1"/>
          <p:nvPr/>
        </p:nvSpPr>
        <p:spPr>
          <a:xfrm>
            <a:off x="5537738" y="630174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Uli Malende / Brandenburger Bildungsplan, S. 86</a:t>
            </a:r>
            <a:endParaRPr/>
          </a:p>
        </p:txBody>
      </p:sp>
      <p:pic>
        <p:nvPicPr>
          <p:cNvPr id="128" name="Google Shape;128;p5"/>
          <p:cNvPicPr preferRelativeResize="0">
            <a:picLocks noGrp="1"/>
          </p:cNvPicPr>
          <p:nvPr>
            <p:ph type="pic" idx="2"/>
          </p:nvPr>
        </p:nvPicPr>
        <p:blipFill rotWithShape="1">
          <a:blip r:embed="rId3">
            <a:alphaModFix/>
          </a:blip>
          <a:srcRect l="17401" r="10472"/>
          <a:stretch/>
        </p:blipFill>
        <p:spPr>
          <a:xfrm>
            <a:off x="5623559" y="625447"/>
            <a:ext cx="6031750" cy="5676293"/>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129" name="Google Shape;129;p5"/>
          <p:cNvSpPr txBox="1"/>
          <p:nvPr/>
        </p:nvSpPr>
        <p:spPr>
          <a:xfrm>
            <a:off x="781183" y="4126702"/>
            <a:ext cx="3941100" cy="2385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D</a:t>
            </a:r>
            <a:r>
              <a:rPr lang="de-DE" sz="1700">
                <a:solidFill>
                  <a:srgbClr val="000000"/>
                </a:solidFill>
                <a:latin typeface="Arial"/>
                <a:ea typeface="Arial"/>
                <a:cs typeface="Arial"/>
                <a:sym typeface="Arial"/>
              </a:rPr>
              <a:t>as zeigt sich, wenn Kinder:</a:t>
            </a:r>
            <a:endParaRPr sz="1300"/>
          </a:p>
          <a:p>
            <a:pPr marL="285750" marR="0" lvl="0" indent="-2349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selbst entscheiden, wann sie Hilfe in Anspruch nehmen,</a:t>
            </a:r>
            <a:endParaRPr sz="1300"/>
          </a:p>
          <a:p>
            <a:pPr marL="285750" marR="0" lvl="0" indent="-2349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ihren Körper bewusst wahrnehmen,</a:t>
            </a:r>
            <a:endParaRPr sz="1300"/>
          </a:p>
          <a:p>
            <a:pPr marL="285750" marR="0" lvl="0" indent="-2349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Grenzen spüren und äußern,</a:t>
            </a:r>
            <a:endParaRPr sz="1300"/>
          </a:p>
          <a:p>
            <a:pPr marL="285750" marR="0" lvl="0" indent="-2349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Selbstständigkeit entwickeln.</a:t>
            </a:r>
            <a:endParaRPr sz="1300"/>
          </a:p>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0" name="Google Shape;130;p5"/>
          <p:cNvSpPr txBox="1"/>
          <p:nvPr/>
        </p:nvSpPr>
        <p:spPr>
          <a:xfrm>
            <a:off x="781183" y="2821777"/>
            <a:ext cx="3941002" cy="1107996"/>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a:solidFill>
                  <a:srgbClr val="000000"/>
                </a:solidFill>
                <a:latin typeface="Arial"/>
                <a:ea typeface="Arial"/>
                <a:cs typeface="Arial"/>
                <a:sym typeface="Arial"/>
              </a:rPr>
              <a:t>„Ziel in der Bad- und Hygienesituation ist es, dass Kinder selbstbestimmt entscheiden, wann sie auf die Toilette gehen, ihre Körper säubern oder pflegen und von wem sie berührt werden.“ </a:t>
            </a:r>
            <a:r>
              <a:rPr lang="de-DE" sz="1000">
                <a:solidFill>
                  <a:srgbClr val="000000"/>
                </a:solidFill>
                <a:latin typeface="Arial"/>
                <a:ea typeface="Arial"/>
                <a:cs typeface="Arial"/>
                <a:sym typeface="Arial"/>
              </a:rPr>
              <a:t>(Bildungsplan Brandenburg, 2024, S. 85)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6"/>
          <p:cNvSpPr txBox="1">
            <a:spLocks noGrp="1"/>
          </p:cNvSpPr>
          <p:nvPr>
            <p:ph type="title"/>
          </p:nvPr>
        </p:nvSpPr>
        <p:spPr>
          <a:xfrm>
            <a:off x="5223148" y="624193"/>
            <a:ext cx="6197393" cy="160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PRIVATSPHÄRE</a:t>
            </a:r>
            <a:endParaRPr/>
          </a:p>
        </p:txBody>
      </p:sp>
      <p:sp>
        <p:nvSpPr>
          <p:cNvPr id="136" name="Google Shape;136;p6"/>
          <p:cNvSpPr txBox="1">
            <a:spLocks noGrp="1"/>
          </p:cNvSpPr>
          <p:nvPr>
            <p:ph type="body" idx="1"/>
          </p:nvPr>
        </p:nvSpPr>
        <p:spPr>
          <a:xfrm>
            <a:off x="5241846" y="1165381"/>
            <a:ext cx="1739722" cy="2276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37" name="Google Shape;137;p6"/>
          <p:cNvSpPr txBox="1"/>
          <p:nvPr/>
        </p:nvSpPr>
        <p:spPr>
          <a:xfrm>
            <a:off x="375648" y="6350350"/>
            <a:ext cx="4482600" cy="1848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endParaRPr sz="600">
              <a:solidFill>
                <a:schemeClr val="dk1"/>
              </a:solidFill>
              <a:latin typeface="Arial"/>
              <a:ea typeface="Arial"/>
              <a:cs typeface="Arial"/>
              <a:sym typeface="Arial"/>
            </a:endParaRPr>
          </a:p>
        </p:txBody>
      </p:sp>
      <p:sp>
        <p:nvSpPr>
          <p:cNvPr id="138" name="Google Shape;138;p6"/>
          <p:cNvSpPr txBox="1"/>
          <p:nvPr/>
        </p:nvSpPr>
        <p:spPr>
          <a:xfrm>
            <a:off x="5241846" y="2645631"/>
            <a:ext cx="6260700" cy="329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Privatsphäre entsteht im Alltag – durch viele kleine Handlungen.</a:t>
            </a:r>
            <a:endParaRPr/>
          </a:p>
          <a:p>
            <a:pPr marL="285750" marR="0" lvl="0" indent="-1841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a:p>
            <a:pPr marL="0" marR="0" lvl="0" indent="0" algn="l" rtl="0">
              <a:spcBef>
                <a:spcPts val="0"/>
              </a:spcBef>
              <a:spcAft>
                <a:spcPts val="0"/>
              </a:spcAft>
              <a:buNone/>
            </a:pP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Das heißt für euch, dass ihr:</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vor dem Eintreten ins Bad fragt oder anklopft,</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nicht indiskret über intime Situationen sprecht,</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beim Wickeln einen Sichtschutz nutzt,</a:t>
            </a:r>
            <a:endParaRPr/>
          </a:p>
          <a:p>
            <a:pPr marL="171450" marR="0" lvl="0" indent="-698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Missgeschicke ohne Bloßstellung oder Beschämung begleitet.</a:t>
            </a:r>
            <a:endParaRPr/>
          </a:p>
        </p:txBody>
      </p:sp>
      <p:sp>
        <p:nvSpPr>
          <p:cNvPr id="139" name="Google Shape;139;p6"/>
          <p:cNvSpPr txBox="1"/>
          <p:nvPr/>
        </p:nvSpPr>
        <p:spPr>
          <a:xfrm>
            <a:off x="5324055" y="1624400"/>
            <a:ext cx="5546700" cy="6309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300" i="1">
                <a:solidFill>
                  <a:srgbClr val="000000"/>
                </a:solidFill>
                <a:latin typeface="Arial"/>
                <a:ea typeface="Arial"/>
                <a:cs typeface="Arial"/>
                <a:sym typeface="Arial"/>
              </a:rPr>
              <a:t>„Damit sie das lernen, müssen sie sich darauf verlassen können, dass ihre Privatsphäre und ihr Körpergefühl respektiert werden […].“</a:t>
            </a:r>
            <a:endParaRPr sz="1300"/>
          </a:p>
          <a:p>
            <a:pPr marL="0" marR="0" lvl="0" indent="0" algn="l" rtl="0">
              <a:spcBef>
                <a:spcPts val="0"/>
              </a:spcBef>
              <a:spcAft>
                <a:spcPts val="0"/>
              </a:spcAft>
              <a:buNone/>
            </a:pPr>
            <a:r>
              <a:rPr lang="de-DE" sz="900">
                <a:solidFill>
                  <a:srgbClr val="000000"/>
                </a:solidFill>
                <a:latin typeface="Arial"/>
                <a:ea typeface="Arial"/>
                <a:cs typeface="Arial"/>
                <a:sym typeface="Arial"/>
              </a:rPr>
              <a:t>(Bildungsplan Brandenburg, 2024, S. 63)</a:t>
            </a:r>
            <a:endParaRPr sz="1300"/>
          </a:p>
        </p:txBody>
      </p:sp>
      <p:pic>
        <p:nvPicPr>
          <p:cNvPr id="140" name="Google Shape;140;p6" title="208_BLDG-PLN_HS_DSCF6075-2.jpg"/>
          <p:cNvPicPr preferRelativeResize="0"/>
          <p:nvPr/>
        </p:nvPicPr>
        <p:blipFill>
          <a:blip r:embed="rId3">
            <a:alphaModFix/>
          </a:blip>
          <a:stretch>
            <a:fillRect/>
          </a:stretch>
        </p:blipFill>
        <p:spPr>
          <a:xfrm>
            <a:off x="459825" y="502475"/>
            <a:ext cx="4354376" cy="5805819"/>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7"/>
          <p:cNvSpPr txBox="1">
            <a:spLocks noGrp="1"/>
          </p:cNvSpPr>
          <p:nvPr>
            <p:ph type="body" idx="1"/>
          </p:nvPr>
        </p:nvSpPr>
        <p:spPr>
          <a:xfrm>
            <a:off x="799068" y="1708120"/>
            <a:ext cx="3809111" cy="3093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47" name="Google Shape;147;p7"/>
          <p:cNvSpPr txBox="1"/>
          <p:nvPr/>
        </p:nvSpPr>
        <p:spPr>
          <a:xfrm>
            <a:off x="7499011" y="6367169"/>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lt1"/>
              </a:solidFill>
              <a:latin typeface="Arial"/>
              <a:ea typeface="Arial"/>
              <a:cs typeface="Arial"/>
              <a:sym typeface="Arial"/>
            </a:endParaRPr>
          </a:p>
        </p:txBody>
      </p:sp>
      <p:sp>
        <p:nvSpPr>
          <p:cNvPr id="148" name="Google Shape;148;p7"/>
          <p:cNvSpPr txBox="1"/>
          <p:nvPr/>
        </p:nvSpPr>
        <p:spPr>
          <a:xfrm>
            <a:off x="799068" y="2951446"/>
            <a:ext cx="5919300" cy="3278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Grenzwahrend zu assistieren bedeutet:</a:t>
            </a:r>
            <a:endParaRPr/>
          </a:p>
          <a:p>
            <a:pPr marL="0" marR="0" lvl="0" indent="0" algn="l" rtl="0">
              <a:spcBef>
                <a:spcPts val="0"/>
              </a:spcBef>
              <a:spcAft>
                <a:spcPts val="0"/>
              </a:spcAft>
              <a:buNone/>
            </a:pPr>
            <a:endParaRPr sz="700">
              <a:solidFill>
                <a:schemeClr val="dk1"/>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1600"/>
              <a:buFont typeface="Arial"/>
              <a:buChar char="•"/>
            </a:pPr>
            <a:r>
              <a:rPr lang="de-DE" sz="1600"/>
              <a:t>I</a:t>
            </a:r>
            <a:r>
              <a:rPr lang="de-DE" sz="1600">
                <a:solidFill>
                  <a:srgbClr val="000000"/>
                </a:solidFill>
                <a:latin typeface="Arial"/>
                <a:ea typeface="Arial"/>
                <a:cs typeface="Arial"/>
                <a:sym typeface="Arial"/>
              </a:rPr>
              <a:t>hr sucht Blickkontakt zum Kind und kündigt Handlungen und Berührungen vorher an. </a:t>
            </a:r>
            <a:endParaRPr/>
          </a:p>
          <a:p>
            <a:pPr marL="285750" marR="0" lvl="0" indent="-285750" algn="l" rtl="0">
              <a:lnSpc>
                <a:spcPct val="150000"/>
              </a:lnSpc>
              <a:spcBef>
                <a:spcPts val="0"/>
              </a:spcBef>
              <a:spcAft>
                <a:spcPts val="0"/>
              </a:spcAft>
              <a:buClr>
                <a:srgbClr val="000000"/>
              </a:buClr>
              <a:buSzPts val="1600"/>
              <a:buFont typeface="Arial"/>
              <a:buChar char="•"/>
            </a:pPr>
            <a:r>
              <a:rPr lang="de-DE" sz="1600"/>
              <a:t>I</a:t>
            </a:r>
            <a:r>
              <a:rPr lang="de-DE" sz="1600">
                <a:solidFill>
                  <a:srgbClr val="000000"/>
                </a:solidFill>
                <a:latin typeface="Arial"/>
                <a:ea typeface="Arial"/>
                <a:cs typeface="Arial"/>
                <a:sym typeface="Arial"/>
              </a:rPr>
              <a:t>hr reagiert angemessen auf verbale und nonverbale Signale der Kinder.</a:t>
            </a:r>
            <a:endParaRPr/>
          </a:p>
          <a:p>
            <a:pPr marL="285750" marR="0" lvl="0" indent="-285750" algn="l" rtl="0">
              <a:lnSpc>
                <a:spcPct val="150000"/>
              </a:lnSpc>
              <a:spcBef>
                <a:spcPts val="0"/>
              </a:spcBef>
              <a:spcAft>
                <a:spcPts val="0"/>
              </a:spcAft>
              <a:buClr>
                <a:srgbClr val="000000"/>
              </a:buClr>
              <a:buSzPts val="1600"/>
              <a:buFont typeface="Arial"/>
              <a:buChar char="•"/>
            </a:pPr>
            <a:r>
              <a:rPr lang="de-DE" sz="1600"/>
              <a:t>I</a:t>
            </a:r>
            <a:r>
              <a:rPr lang="de-DE" sz="1600">
                <a:solidFill>
                  <a:srgbClr val="000000"/>
                </a:solidFill>
                <a:latin typeface="Arial"/>
                <a:ea typeface="Arial"/>
                <a:cs typeface="Arial"/>
                <a:sym typeface="Arial"/>
              </a:rPr>
              <a:t>hr helft nur so viel wie nötig.</a:t>
            </a:r>
            <a:endParaRPr/>
          </a:p>
          <a:p>
            <a:pPr marL="285750" marR="0" lvl="0" indent="-285750" algn="l" rtl="0">
              <a:lnSpc>
                <a:spcPct val="150000"/>
              </a:lnSpc>
              <a:spcBef>
                <a:spcPts val="0"/>
              </a:spcBef>
              <a:spcAft>
                <a:spcPts val="0"/>
              </a:spcAft>
              <a:buClr>
                <a:srgbClr val="000000"/>
              </a:buClr>
              <a:buSzPts val="1600"/>
              <a:buFont typeface="Arial"/>
              <a:buChar char="•"/>
            </a:pPr>
            <a:r>
              <a:rPr lang="de-DE" sz="1600"/>
              <a:t>I</a:t>
            </a:r>
            <a:r>
              <a:rPr lang="de-DE" sz="1600">
                <a:solidFill>
                  <a:srgbClr val="000000"/>
                </a:solidFill>
                <a:latin typeface="Arial"/>
                <a:ea typeface="Arial"/>
                <a:cs typeface="Arial"/>
                <a:sym typeface="Arial"/>
              </a:rPr>
              <a:t>hr passt euer Tempo dem Kind an und lasst dem Kind so viel Zeit, wie es benötigt.</a:t>
            </a:r>
            <a:endParaRPr/>
          </a:p>
          <a:p>
            <a:pPr marL="285750" marR="0" lvl="0" indent="-285750" algn="l" rtl="0">
              <a:lnSpc>
                <a:spcPct val="150000"/>
              </a:lnSpc>
              <a:spcBef>
                <a:spcPts val="0"/>
              </a:spcBef>
              <a:spcAft>
                <a:spcPts val="0"/>
              </a:spcAft>
              <a:buClr>
                <a:srgbClr val="000000"/>
              </a:buClr>
              <a:buSzPts val="1600"/>
              <a:buFont typeface="Arial"/>
              <a:buChar char="•"/>
            </a:pPr>
            <a:r>
              <a:rPr lang="de-DE" sz="1600"/>
              <a:t>I</a:t>
            </a:r>
            <a:r>
              <a:rPr lang="de-DE" sz="1600">
                <a:solidFill>
                  <a:srgbClr val="000000"/>
                </a:solidFill>
                <a:latin typeface="Arial"/>
                <a:ea typeface="Arial"/>
                <a:cs typeface="Arial"/>
                <a:sym typeface="Arial"/>
              </a:rPr>
              <a:t>hr fasst Kinder nicht gegen ihren Willen an.</a:t>
            </a:r>
            <a:endParaRPr/>
          </a:p>
        </p:txBody>
      </p:sp>
      <p:sp>
        <p:nvSpPr>
          <p:cNvPr id="149" name="Google Shape;149;p7"/>
          <p:cNvSpPr txBox="1">
            <a:spLocks noGrp="1"/>
          </p:cNvSpPr>
          <p:nvPr>
            <p:ph type="title"/>
          </p:nvPr>
        </p:nvSpPr>
        <p:spPr>
          <a:xfrm>
            <a:off x="799068" y="774159"/>
            <a:ext cx="4687332" cy="101139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GRENZWAHRENDE ASSISTENZ</a:t>
            </a:r>
            <a:endParaRPr/>
          </a:p>
        </p:txBody>
      </p:sp>
      <p:sp>
        <p:nvSpPr>
          <p:cNvPr id="150" name="Google Shape;150;p7"/>
          <p:cNvSpPr txBox="1"/>
          <p:nvPr/>
        </p:nvSpPr>
        <p:spPr>
          <a:xfrm>
            <a:off x="891744" y="2017485"/>
            <a:ext cx="5493816" cy="738664"/>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„Damit sie das lernen, müssen sie sich darauf</a:t>
            </a:r>
            <a:endParaRPr/>
          </a:p>
          <a:p>
            <a:pPr marL="0" marR="0" lvl="0" indent="0" algn="l" rtl="0">
              <a:spcBef>
                <a:spcPts val="0"/>
              </a:spcBef>
              <a:spcAft>
                <a:spcPts val="0"/>
              </a:spcAft>
              <a:buNone/>
            </a:pPr>
            <a:r>
              <a:rPr lang="de-DE" sz="1400" i="1">
                <a:solidFill>
                  <a:srgbClr val="000000"/>
                </a:solidFill>
                <a:latin typeface="Arial"/>
                <a:ea typeface="Arial"/>
                <a:cs typeface="Arial"/>
                <a:sym typeface="Arial"/>
              </a:rPr>
              <a:t>verlassen können, […] dass ihnen von Erwachsenen ausschließlich grenzwahrend assistiert wird.“ </a:t>
            </a:r>
            <a:r>
              <a:rPr lang="de-DE" sz="1000">
                <a:solidFill>
                  <a:srgbClr val="000000"/>
                </a:solidFill>
                <a:latin typeface="Arial"/>
                <a:ea typeface="Arial"/>
                <a:cs typeface="Arial"/>
                <a:sym typeface="Arial"/>
              </a:rPr>
              <a:t>(Bildungsplan Brandenburg, 2024, S. 85)</a:t>
            </a:r>
            <a:endParaRPr/>
          </a:p>
        </p:txBody>
      </p:sp>
      <p:pic>
        <p:nvPicPr>
          <p:cNvPr id="151" name="Google Shape;151;p7" title="105_BLDG-PLN_HS_DSCF5724-2.jpg"/>
          <p:cNvPicPr preferRelativeResize="0"/>
          <p:nvPr/>
        </p:nvPicPr>
        <p:blipFill>
          <a:blip r:embed="rId3">
            <a:alphaModFix/>
          </a:blip>
          <a:stretch>
            <a:fillRect/>
          </a:stretch>
        </p:blipFill>
        <p:spPr>
          <a:xfrm>
            <a:off x="7501607" y="766900"/>
            <a:ext cx="4200192" cy="5600276"/>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8"/>
          <p:cNvSpPr txBox="1"/>
          <p:nvPr/>
        </p:nvSpPr>
        <p:spPr>
          <a:xfrm>
            <a:off x="509001" y="6308105"/>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Ksenia Chernaya / pexels</a:t>
            </a:r>
            <a:endParaRPr sz="600">
              <a:solidFill>
                <a:schemeClr val="dk1"/>
              </a:solidFill>
              <a:latin typeface="Arial"/>
              <a:ea typeface="Arial"/>
              <a:cs typeface="Arial"/>
              <a:sym typeface="Arial"/>
            </a:endParaRPr>
          </a:p>
        </p:txBody>
      </p:sp>
      <p:pic>
        <p:nvPicPr>
          <p:cNvPr id="157" name="Google Shape;157;p8"/>
          <p:cNvPicPr preferRelativeResize="0">
            <a:picLocks noGrp="1"/>
          </p:cNvPicPr>
          <p:nvPr>
            <p:ph type="pic" idx="2"/>
          </p:nvPr>
        </p:nvPicPr>
        <p:blipFill rotWithShape="1">
          <a:blip r:embed="rId3">
            <a:alphaModFix/>
          </a:blip>
          <a:srcRect l="23395" r="6672"/>
          <a:stretch/>
        </p:blipFill>
        <p:spPr>
          <a:xfrm>
            <a:off x="587837" y="564129"/>
            <a:ext cx="5906222" cy="5743976"/>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158" name="Google Shape;158;p8"/>
          <p:cNvSpPr txBox="1"/>
          <p:nvPr/>
        </p:nvSpPr>
        <p:spPr>
          <a:xfrm>
            <a:off x="6970021" y="625075"/>
            <a:ext cx="6795300" cy="1352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de-DE" sz="2700" b="1">
                <a:solidFill>
                  <a:schemeClr val="dk1"/>
                </a:solidFill>
                <a:latin typeface="Arial"/>
                <a:ea typeface="Arial"/>
                <a:cs typeface="Arial"/>
                <a:sym typeface="Arial"/>
              </a:rPr>
              <a:t>WICKELSITUATIONEN SIND BEZIEHUNGS-SITUATIONEN</a:t>
            </a:r>
            <a:endParaRPr sz="2700" b="1">
              <a:solidFill>
                <a:schemeClr val="dk1"/>
              </a:solidFill>
              <a:latin typeface="Arial"/>
              <a:ea typeface="Arial"/>
              <a:cs typeface="Arial"/>
              <a:sym typeface="Arial"/>
            </a:endParaRPr>
          </a:p>
        </p:txBody>
      </p:sp>
      <p:sp>
        <p:nvSpPr>
          <p:cNvPr id="159" name="Google Shape;159;p8"/>
          <p:cNvSpPr txBox="1"/>
          <p:nvPr/>
        </p:nvSpPr>
        <p:spPr>
          <a:xfrm>
            <a:off x="6970022" y="1489051"/>
            <a:ext cx="3583200" cy="4881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800"/>
              <a:buFont typeface="Arial"/>
              <a:buNone/>
            </a:pPr>
            <a:r>
              <a:rPr lang="de-DE" sz="800">
                <a:solidFill>
                  <a:srgbClr val="000000"/>
                </a:solidFill>
                <a:latin typeface="Arial"/>
                <a:ea typeface="Arial"/>
                <a:cs typeface="Arial"/>
                <a:sym typeface="Arial"/>
              </a:rPr>
              <a:t>(Bildungsplan Brandenburg, 2024)</a:t>
            </a:r>
            <a:endParaRPr/>
          </a:p>
        </p:txBody>
      </p:sp>
      <p:sp>
        <p:nvSpPr>
          <p:cNvPr id="160" name="Google Shape;160;p8"/>
          <p:cNvSpPr txBox="1"/>
          <p:nvPr/>
        </p:nvSpPr>
        <p:spPr>
          <a:xfrm>
            <a:off x="6895790" y="3900586"/>
            <a:ext cx="5143800" cy="2434500"/>
          </a:xfrm>
          <a:prstGeom prst="rect">
            <a:avLst/>
          </a:prstGeom>
          <a:noFill/>
          <a:ln>
            <a:noFill/>
          </a:ln>
        </p:spPr>
        <p:txBody>
          <a:bodyPr spcFirstLastPara="1" wrap="square" lIns="91425" tIns="45700" rIns="91425" bIns="45700" anchor="t" anchorCtr="0">
            <a:spAutoFit/>
          </a:bodyPr>
          <a:lstStyle/>
          <a:p>
            <a:pPr marL="0" marR="0" lvl="0" indent="0" algn="l" rtl="0">
              <a:lnSpc>
                <a:spcPct val="92222"/>
              </a:lnSpc>
              <a:spcBef>
                <a:spcPts val="0"/>
              </a:spcBef>
              <a:spcAft>
                <a:spcPts val="0"/>
              </a:spcAft>
              <a:buNone/>
            </a:pPr>
            <a:r>
              <a:rPr lang="de-DE" sz="1500" b="1">
                <a:solidFill>
                  <a:schemeClr val="dk1"/>
                </a:solidFill>
                <a:latin typeface="Arial"/>
                <a:ea typeface="Arial"/>
                <a:cs typeface="Arial"/>
                <a:sym typeface="Arial"/>
              </a:rPr>
              <a:t>Wickelsituationen sind Beziehungssituationen.</a:t>
            </a:r>
            <a:endParaRPr sz="1100"/>
          </a:p>
          <a:p>
            <a:pPr marL="285750" marR="0" lvl="0" indent="-171450" algn="l" rtl="0">
              <a:lnSpc>
                <a:spcPct val="92222"/>
              </a:lnSpc>
              <a:spcBef>
                <a:spcPts val="0"/>
              </a:spcBef>
              <a:spcAft>
                <a:spcPts val="0"/>
              </a:spcAft>
              <a:buClr>
                <a:schemeClr val="dk1"/>
              </a:buClr>
              <a:buSzPts val="1800"/>
              <a:buFont typeface="Arial"/>
              <a:buNone/>
            </a:pPr>
            <a:endParaRPr sz="1500">
              <a:solidFill>
                <a:schemeClr val="dk1"/>
              </a:solidFill>
              <a:latin typeface="Arial"/>
              <a:ea typeface="Arial"/>
              <a:cs typeface="Arial"/>
              <a:sym typeface="Arial"/>
            </a:endParaRPr>
          </a:p>
          <a:p>
            <a:pPr marL="0" marR="0" lvl="0" indent="0" algn="l" rtl="0">
              <a:lnSpc>
                <a:spcPct val="92222"/>
              </a:lnSpc>
              <a:spcBef>
                <a:spcPts val="0"/>
              </a:spcBef>
              <a:spcAft>
                <a:spcPts val="0"/>
              </a:spcAft>
              <a:buNone/>
            </a:pPr>
            <a:r>
              <a:rPr lang="de-DE" sz="1500">
                <a:solidFill>
                  <a:srgbClr val="000000"/>
                </a:solidFill>
                <a:latin typeface="Arial"/>
                <a:ea typeface="Arial"/>
                <a:cs typeface="Arial"/>
                <a:sym typeface="Arial"/>
              </a:rPr>
              <a:t>Das zeigt sich, wenn ihr:</a:t>
            </a:r>
            <a:endParaRPr sz="1100"/>
          </a:p>
          <a:p>
            <a:pPr marL="285750" marR="0" lvl="0" indent="-171450" algn="l" rtl="0">
              <a:lnSpc>
                <a:spcPct val="92222"/>
              </a:lnSpc>
              <a:spcBef>
                <a:spcPts val="0"/>
              </a:spcBef>
              <a:spcAft>
                <a:spcPts val="0"/>
              </a:spcAft>
              <a:buClr>
                <a:schemeClr val="dk1"/>
              </a:buClr>
              <a:buSzPts val="1800"/>
              <a:buFont typeface="Arial"/>
              <a:buNone/>
            </a:pPr>
            <a:endParaRPr sz="1500">
              <a:solidFill>
                <a:srgbClr val="000000"/>
              </a:solidFill>
              <a:latin typeface="Arial"/>
              <a:ea typeface="Arial"/>
              <a:cs typeface="Arial"/>
              <a:sym typeface="Arial"/>
            </a:endParaRPr>
          </a:p>
          <a:p>
            <a:pPr marL="285750" marR="0" lvl="0" indent="-266700" algn="l" rtl="0">
              <a:lnSpc>
                <a:spcPct val="92222"/>
              </a:lnSpc>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präsent und zugewandt seid,</a:t>
            </a:r>
            <a:endParaRPr sz="1100"/>
          </a:p>
          <a:p>
            <a:pPr marL="285750" marR="0" lvl="0" indent="-171450" algn="l" rtl="0">
              <a:lnSpc>
                <a:spcPct val="92222"/>
              </a:lnSpc>
              <a:spcBef>
                <a:spcPts val="0"/>
              </a:spcBef>
              <a:spcAft>
                <a:spcPts val="0"/>
              </a:spcAft>
              <a:buClr>
                <a:schemeClr val="dk1"/>
              </a:buClr>
              <a:buSzPts val="1800"/>
              <a:buFont typeface="Arial"/>
              <a:buNone/>
            </a:pPr>
            <a:endParaRPr sz="1500">
              <a:solidFill>
                <a:srgbClr val="000000"/>
              </a:solidFill>
              <a:latin typeface="Arial"/>
              <a:ea typeface="Arial"/>
              <a:cs typeface="Arial"/>
              <a:sym typeface="Arial"/>
            </a:endParaRPr>
          </a:p>
          <a:p>
            <a:pPr marL="285750" marR="0" lvl="0" indent="-266700" algn="l" rtl="0">
              <a:lnSpc>
                <a:spcPct val="92222"/>
              </a:lnSpc>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ruhig und handlungsbegleitend sprecht,</a:t>
            </a:r>
            <a:endParaRPr sz="1100"/>
          </a:p>
          <a:p>
            <a:pPr marL="285750" marR="0" lvl="0" indent="-171450" algn="l" rtl="0">
              <a:lnSpc>
                <a:spcPct val="92222"/>
              </a:lnSpc>
              <a:spcBef>
                <a:spcPts val="0"/>
              </a:spcBef>
              <a:spcAft>
                <a:spcPts val="0"/>
              </a:spcAft>
              <a:buClr>
                <a:schemeClr val="dk1"/>
              </a:buClr>
              <a:buSzPts val="1800"/>
              <a:buFont typeface="Arial"/>
              <a:buNone/>
            </a:pPr>
            <a:endParaRPr sz="1500">
              <a:solidFill>
                <a:srgbClr val="000000"/>
              </a:solidFill>
              <a:latin typeface="Arial"/>
              <a:ea typeface="Arial"/>
              <a:cs typeface="Arial"/>
              <a:sym typeface="Arial"/>
            </a:endParaRPr>
          </a:p>
          <a:p>
            <a:pPr marL="285750" marR="0" lvl="0" indent="-266700" algn="l" rtl="0">
              <a:lnSpc>
                <a:spcPct val="92222"/>
              </a:lnSpc>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Blickkontakt haltet und</a:t>
            </a:r>
            <a:endParaRPr sz="1100"/>
          </a:p>
          <a:p>
            <a:pPr marL="285750" marR="0" lvl="0" indent="-171450" algn="l" rtl="0">
              <a:lnSpc>
                <a:spcPct val="92222"/>
              </a:lnSpc>
              <a:spcBef>
                <a:spcPts val="0"/>
              </a:spcBef>
              <a:spcAft>
                <a:spcPts val="0"/>
              </a:spcAft>
              <a:buClr>
                <a:schemeClr val="dk1"/>
              </a:buClr>
              <a:buSzPts val="1800"/>
              <a:buFont typeface="Arial"/>
              <a:buNone/>
            </a:pPr>
            <a:endParaRPr sz="1500">
              <a:solidFill>
                <a:srgbClr val="000000"/>
              </a:solidFill>
              <a:latin typeface="Arial"/>
              <a:ea typeface="Arial"/>
              <a:cs typeface="Arial"/>
              <a:sym typeface="Arial"/>
            </a:endParaRPr>
          </a:p>
          <a:p>
            <a:pPr marL="285750" marR="0" lvl="0" indent="-266700" algn="l" rtl="0">
              <a:lnSpc>
                <a:spcPct val="92222"/>
              </a:lnSpc>
              <a:spcBef>
                <a:spcPts val="0"/>
              </a:spcBef>
              <a:spcAft>
                <a:spcPts val="0"/>
              </a:spcAft>
              <a:buClr>
                <a:srgbClr val="000000"/>
              </a:buClr>
              <a:buSzPts val="1500"/>
              <a:buFont typeface="Arial"/>
              <a:buChar char="•"/>
            </a:pPr>
            <a:r>
              <a:rPr lang="de-DE" sz="1500">
                <a:solidFill>
                  <a:srgbClr val="000000"/>
                </a:solidFill>
                <a:latin typeface="Arial"/>
                <a:ea typeface="Arial"/>
                <a:cs typeface="Arial"/>
                <a:sym typeface="Arial"/>
              </a:rPr>
              <a:t>dem Kind Zeit gebt.</a:t>
            </a:r>
            <a:endParaRPr sz="1100"/>
          </a:p>
        </p:txBody>
      </p:sp>
      <p:sp>
        <p:nvSpPr>
          <p:cNvPr id="161" name="Google Shape;161;p8"/>
          <p:cNvSpPr txBox="1"/>
          <p:nvPr/>
        </p:nvSpPr>
        <p:spPr>
          <a:xfrm>
            <a:off x="6970024" y="2198670"/>
            <a:ext cx="4634100" cy="13236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a:solidFill>
                  <a:srgbClr val="000000"/>
                </a:solidFill>
                <a:latin typeface="Arial"/>
                <a:ea typeface="Arial"/>
                <a:cs typeface="Arial"/>
                <a:sym typeface="Arial"/>
              </a:rPr>
              <a:t>„Auch wenn es für euch Routine ist: Gestaltet jede Wickelsituation als kommunikative und vertrauensbildende Eins-zu-eins-Situation. Vergesst nicht, dass sie für die Kinder Momente sind, in denen ihr intime und empfindliche Körperstellen berührt.“</a:t>
            </a:r>
            <a:br>
              <a:rPr lang="de-DE" sz="1400" i="1">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85)</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9"/>
          <p:cNvSpPr txBox="1">
            <a:spLocks noGrp="1"/>
          </p:cNvSpPr>
          <p:nvPr>
            <p:ph type="title"/>
          </p:nvPr>
        </p:nvSpPr>
        <p:spPr>
          <a:xfrm>
            <a:off x="5055508" y="669944"/>
            <a:ext cx="6509039" cy="67710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WÜRDE ACHTEN BEI MISSGESCHICKEN</a:t>
            </a:r>
            <a:endParaRPr/>
          </a:p>
        </p:txBody>
      </p:sp>
      <p:sp>
        <p:nvSpPr>
          <p:cNvPr id="167" name="Google Shape;167;p9"/>
          <p:cNvSpPr txBox="1">
            <a:spLocks noGrp="1"/>
          </p:cNvSpPr>
          <p:nvPr>
            <p:ph type="body" idx="1"/>
          </p:nvPr>
        </p:nvSpPr>
        <p:spPr>
          <a:xfrm>
            <a:off x="5118315" y="1643354"/>
            <a:ext cx="1739722" cy="2276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68" name="Google Shape;168;p9"/>
          <p:cNvSpPr txBox="1"/>
          <p:nvPr/>
        </p:nvSpPr>
        <p:spPr>
          <a:xfrm>
            <a:off x="457844" y="635797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Polina Tankilevitch / pexels</a:t>
            </a:r>
            <a:endParaRPr sz="600">
              <a:solidFill>
                <a:schemeClr val="dk1"/>
              </a:solidFill>
              <a:latin typeface="Arial"/>
              <a:ea typeface="Arial"/>
              <a:cs typeface="Arial"/>
              <a:sym typeface="Arial"/>
            </a:endParaRPr>
          </a:p>
        </p:txBody>
      </p:sp>
      <p:pic>
        <p:nvPicPr>
          <p:cNvPr id="169" name="Google Shape;169;p9"/>
          <p:cNvPicPr preferRelativeResize="0">
            <a:picLocks noGrp="1"/>
          </p:cNvPicPr>
          <p:nvPr>
            <p:ph type="pic" idx="2"/>
          </p:nvPr>
        </p:nvPicPr>
        <p:blipFill rotWithShape="1">
          <a:blip r:embed="rId3">
            <a:alphaModFix/>
          </a:blip>
          <a:srcRect l="1930" t="4436" b="3559"/>
          <a:stretch/>
        </p:blipFill>
        <p:spPr>
          <a:xfrm>
            <a:off x="541019" y="541020"/>
            <a:ext cx="4128281" cy="5809329"/>
          </a:xfrm>
          <a:prstGeom prst="rect">
            <a:avLst/>
          </a:prstGeom>
          <a:noFill/>
          <a:ln w="12700" cap="flat" cmpd="sng">
            <a:solidFill>
              <a:srgbClr val="611E82"/>
            </a:solidFill>
            <a:prstDash val="solid"/>
            <a:round/>
            <a:headEnd type="none" w="sm" len="sm"/>
            <a:tailEnd type="none" w="sm" len="sm"/>
          </a:ln>
        </p:spPr>
      </p:pic>
      <p:sp>
        <p:nvSpPr>
          <p:cNvPr id="170" name="Google Shape;170;p9"/>
          <p:cNvSpPr txBox="1"/>
          <p:nvPr/>
        </p:nvSpPr>
        <p:spPr>
          <a:xfrm>
            <a:off x="5055508" y="3541178"/>
            <a:ext cx="6692100" cy="26475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800"/>
              <a:buFont typeface="Arial"/>
              <a:buChar char="•"/>
            </a:pPr>
            <a:r>
              <a:rPr lang="de-DE" sz="1800"/>
              <a:t>W</a:t>
            </a:r>
            <a:r>
              <a:rPr lang="de-DE" sz="1800">
                <a:solidFill>
                  <a:srgbClr val="000000"/>
                </a:solidFill>
                <a:latin typeface="Arial"/>
                <a:ea typeface="Arial"/>
                <a:cs typeface="Arial"/>
                <a:sym typeface="Arial"/>
              </a:rPr>
              <a:t>enn Kindern Missgeschicke passieren, brauchen sie Schutz und Unterstützung.</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as realisiert ihr z</a:t>
            </a:r>
            <a:r>
              <a:rPr lang="de-DE" sz="1800"/>
              <a:t>. B.</a:t>
            </a:r>
            <a:r>
              <a:rPr lang="de-DE" sz="1800">
                <a:solidFill>
                  <a:srgbClr val="000000"/>
                </a:solidFill>
                <a:latin typeface="Arial"/>
                <a:ea typeface="Arial"/>
                <a:cs typeface="Arial"/>
                <a:sym typeface="Arial"/>
              </a:rPr>
              <a:t>, indem ihr:</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ruhig und unaufgeregt reagiert,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diskret assistiert,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nicht kommentiert oder bewertet,</a:t>
            </a:r>
            <a:endParaRPr/>
          </a:p>
          <a:p>
            <a:pPr marL="171450" marR="0" lvl="0" indent="-1206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Kinder vor Bloßstellung schützt.</a:t>
            </a:r>
            <a:endParaRPr/>
          </a:p>
        </p:txBody>
      </p:sp>
      <p:sp>
        <p:nvSpPr>
          <p:cNvPr id="171" name="Google Shape;171;p9"/>
          <p:cNvSpPr txBox="1"/>
          <p:nvPr/>
        </p:nvSpPr>
        <p:spPr>
          <a:xfrm>
            <a:off x="5118314" y="2029779"/>
            <a:ext cx="5664000" cy="13236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„Wenn Kinder ohne Windeln einnässen oder einkoten, dann gestaltet die Situation so, dass sie sofort Unterstützung beim Säubern sowie Wechselsachen bekommen, dass sie Diskretion und Achtung ihrer Würde und Privatsphäre erleben und dass sie auf keinen Fall beschämt, vorgeführt oder bestraft werden.“ </a:t>
            </a:r>
            <a:r>
              <a:rPr lang="de-DE" sz="1000">
                <a:solidFill>
                  <a:srgbClr val="000000"/>
                </a:solidFill>
                <a:latin typeface="Arial"/>
                <a:ea typeface="Arial"/>
                <a:cs typeface="Arial"/>
                <a:sym typeface="Arial"/>
              </a:rPr>
              <a:t>(Bildungsplan Brandenburg, 2024, S. 63)</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0"/>
          <p:cNvSpPr txBox="1">
            <a:spLocks noGrp="1"/>
          </p:cNvSpPr>
          <p:nvPr>
            <p:ph type="body" idx="1"/>
          </p:nvPr>
        </p:nvSpPr>
        <p:spPr>
          <a:xfrm>
            <a:off x="799068" y="1708120"/>
            <a:ext cx="3809111" cy="3093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(Haug-Schnabel, 2011)</a:t>
            </a:r>
            <a:endParaRPr/>
          </a:p>
        </p:txBody>
      </p:sp>
      <p:sp>
        <p:nvSpPr>
          <p:cNvPr id="177" name="Google Shape;177;p10"/>
          <p:cNvSpPr txBox="1"/>
          <p:nvPr/>
        </p:nvSpPr>
        <p:spPr>
          <a:xfrm>
            <a:off x="7499011" y="6367169"/>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Vie Studio / pexels</a:t>
            </a:r>
            <a:endParaRPr sz="600">
              <a:solidFill>
                <a:schemeClr val="dk1"/>
              </a:solidFill>
              <a:latin typeface="Arial"/>
              <a:ea typeface="Arial"/>
              <a:cs typeface="Arial"/>
              <a:sym typeface="Arial"/>
            </a:endParaRPr>
          </a:p>
        </p:txBody>
      </p:sp>
      <p:pic>
        <p:nvPicPr>
          <p:cNvPr id="178" name="Google Shape;178;p10"/>
          <p:cNvPicPr preferRelativeResize="0">
            <a:picLocks noGrp="1"/>
          </p:cNvPicPr>
          <p:nvPr>
            <p:ph type="pic" idx="2"/>
          </p:nvPr>
        </p:nvPicPr>
        <p:blipFill rotWithShape="1">
          <a:blip r:embed="rId3">
            <a:alphaModFix/>
          </a:blip>
          <a:srcRect l="3296" r="13306"/>
          <a:stretch/>
        </p:blipFill>
        <p:spPr>
          <a:xfrm>
            <a:off x="7583823" y="766901"/>
            <a:ext cx="4117980" cy="5600268"/>
          </a:xfrm>
          <a:prstGeom prst="rect">
            <a:avLst/>
          </a:prstGeom>
          <a:noFill/>
          <a:ln w="12700" cap="flat" cmpd="sng">
            <a:solidFill>
              <a:srgbClr val="611E82"/>
            </a:solidFill>
            <a:prstDash val="solid"/>
            <a:round/>
            <a:headEnd type="none" w="sm" len="sm"/>
            <a:tailEnd type="none" w="sm" len="sm"/>
          </a:ln>
        </p:spPr>
      </p:pic>
      <p:sp>
        <p:nvSpPr>
          <p:cNvPr id="179" name="Google Shape;179;p10"/>
          <p:cNvSpPr txBox="1"/>
          <p:nvPr/>
        </p:nvSpPr>
        <p:spPr>
          <a:xfrm>
            <a:off x="799069" y="2305151"/>
            <a:ext cx="5296800" cy="22473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ie Entwicklung verläuft bei jedem Kind individuell.</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ie Entwicklung hängt </a:t>
            </a:r>
            <a:r>
              <a:rPr lang="de-DE" sz="1800"/>
              <a:t>z. B.</a:t>
            </a:r>
            <a:r>
              <a:rPr lang="de-DE" sz="1800">
                <a:solidFill>
                  <a:srgbClr val="000000"/>
                </a:solidFill>
                <a:latin typeface="Arial"/>
                <a:ea typeface="Arial"/>
                <a:cs typeface="Arial"/>
                <a:sym typeface="Arial"/>
              </a:rPr>
              <a:t> zusammen mit: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körperlicher Reifung,</a:t>
            </a:r>
            <a:endParaRPr/>
          </a:p>
          <a:p>
            <a:pPr marL="742950" marR="0" lvl="1" indent="-234950" algn="l" rtl="0">
              <a:spcBef>
                <a:spcPts val="0"/>
              </a:spcBef>
              <a:spcAft>
                <a:spcPts val="0"/>
              </a:spcAft>
              <a:buClr>
                <a:schemeClr val="dk1"/>
              </a:buClr>
              <a:buSzPts val="800"/>
              <a:buFont typeface="Arial"/>
              <a:buNone/>
            </a:pPr>
            <a:endParaRPr sz="800" b="0" i="0" u="none" strike="noStrike" cap="none">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neurologischer Entwicklung,</a:t>
            </a:r>
            <a:endParaRPr/>
          </a:p>
          <a:p>
            <a:pPr marL="457200" marR="0" lvl="1" indent="0" algn="l" rtl="0">
              <a:spcBef>
                <a:spcPts val="0"/>
              </a:spcBef>
              <a:spcAft>
                <a:spcPts val="0"/>
              </a:spcAft>
              <a:buNone/>
            </a:pPr>
            <a:endParaRPr sz="800" b="0" i="0" u="none" strike="noStrike" cap="none">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Erfahrungen und Umfeld.</a:t>
            </a:r>
            <a:endParaRPr/>
          </a:p>
        </p:txBody>
      </p:sp>
      <p:sp>
        <p:nvSpPr>
          <p:cNvPr id="180" name="Google Shape;180;p10"/>
          <p:cNvSpPr txBox="1">
            <a:spLocks noGrp="1"/>
          </p:cNvSpPr>
          <p:nvPr>
            <p:ph type="title"/>
          </p:nvPr>
        </p:nvSpPr>
        <p:spPr>
          <a:xfrm>
            <a:off x="799068" y="774159"/>
            <a:ext cx="5746512" cy="101139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ENTWICKLUNG RUND UM DEN TOILETTENGANG</a:t>
            </a:r>
            <a:endParaRPr/>
          </a:p>
        </p:txBody>
      </p:sp>
      <p:sp>
        <p:nvSpPr>
          <p:cNvPr id="181" name="Google Shape;181;p10"/>
          <p:cNvSpPr txBox="1"/>
          <p:nvPr/>
        </p:nvSpPr>
        <p:spPr>
          <a:xfrm>
            <a:off x="5995957" y="2158544"/>
            <a:ext cx="2616300" cy="4402200"/>
          </a:xfrm>
          <a:prstGeom prst="rect">
            <a:avLst/>
          </a:prstGeom>
          <a:solidFill>
            <a:srgbClr val="DECAED"/>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b="1">
                <a:solidFill>
                  <a:srgbClr val="611E82"/>
                </a:solidFill>
                <a:latin typeface="Arial"/>
                <a:ea typeface="Arial"/>
                <a:cs typeface="Arial"/>
                <a:sym typeface="Arial"/>
              </a:rPr>
              <a:t>Typische Entwicklungsschritte:</a:t>
            </a:r>
            <a:endParaRPr/>
          </a:p>
          <a:p>
            <a:pPr marL="0" marR="0" lvl="0" indent="0" algn="l" rtl="0">
              <a:spcBef>
                <a:spcPts val="0"/>
              </a:spcBef>
              <a:spcAft>
                <a:spcPts val="0"/>
              </a:spcAft>
              <a:buNone/>
            </a:pPr>
            <a:endParaRPr sz="1400">
              <a:solidFill>
                <a:srgbClr val="611E82"/>
              </a:solidFill>
              <a:latin typeface="Arial"/>
              <a:ea typeface="Arial"/>
              <a:cs typeface="Arial"/>
              <a:sym typeface="Arial"/>
            </a:endParaRPr>
          </a:p>
          <a:p>
            <a:pPr marL="285750" marR="0" lvl="0" indent="-285750" algn="l" rtl="0">
              <a:spcBef>
                <a:spcPts val="0"/>
              </a:spcBef>
              <a:spcAft>
                <a:spcPts val="0"/>
              </a:spcAft>
              <a:buClr>
                <a:srgbClr val="611E82"/>
              </a:buClr>
              <a:buSzPts val="1400"/>
              <a:buFont typeface="Courier New"/>
              <a:buChar char="o"/>
            </a:pPr>
            <a:r>
              <a:rPr lang="de-DE" sz="1400">
                <a:solidFill>
                  <a:srgbClr val="611E82"/>
                </a:solidFill>
                <a:latin typeface="Arial"/>
                <a:ea typeface="Arial"/>
                <a:cs typeface="Arial"/>
                <a:sym typeface="Arial"/>
              </a:rPr>
              <a:t>18-24 Monate: Kinder spüren Harndrang bewusst.</a:t>
            </a:r>
            <a:endParaRPr/>
          </a:p>
          <a:p>
            <a:pPr marL="285750" marR="0" lvl="0" indent="-196850" algn="l" rtl="0">
              <a:spcBef>
                <a:spcPts val="0"/>
              </a:spcBef>
              <a:spcAft>
                <a:spcPts val="0"/>
              </a:spcAft>
              <a:buClr>
                <a:schemeClr val="dk1"/>
              </a:buClr>
              <a:buSzPts val="1400"/>
              <a:buFont typeface="Courier New"/>
              <a:buNone/>
            </a:pPr>
            <a:endParaRPr sz="1400">
              <a:solidFill>
                <a:srgbClr val="611E82"/>
              </a:solidFill>
              <a:latin typeface="Arial"/>
              <a:ea typeface="Arial"/>
              <a:cs typeface="Arial"/>
              <a:sym typeface="Arial"/>
            </a:endParaRPr>
          </a:p>
          <a:p>
            <a:pPr marL="285750" marR="0" lvl="0" indent="-285750" algn="l" rtl="0">
              <a:spcBef>
                <a:spcPts val="0"/>
              </a:spcBef>
              <a:spcAft>
                <a:spcPts val="0"/>
              </a:spcAft>
              <a:buClr>
                <a:srgbClr val="611E82"/>
              </a:buClr>
              <a:buSzPts val="1400"/>
              <a:buFont typeface="Courier New"/>
              <a:buChar char="o"/>
            </a:pPr>
            <a:r>
              <a:rPr lang="de-DE" sz="1400">
                <a:solidFill>
                  <a:srgbClr val="611E82"/>
                </a:solidFill>
                <a:latin typeface="Arial"/>
                <a:ea typeface="Arial"/>
                <a:cs typeface="Arial"/>
                <a:sym typeface="Arial"/>
              </a:rPr>
              <a:t>2-3 Jahre: Kinder zeigen Interesse am Toilettengang, sagen Bescheid, wenn die Windel voll ist und lernen es zunehmend, Blase und Darm zu steuern.</a:t>
            </a:r>
            <a:endParaRPr/>
          </a:p>
          <a:p>
            <a:pPr marL="285750" marR="0" lvl="0" indent="-196850" algn="l" rtl="0">
              <a:spcBef>
                <a:spcPts val="0"/>
              </a:spcBef>
              <a:spcAft>
                <a:spcPts val="0"/>
              </a:spcAft>
              <a:buClr>
                <a:schemeClr val="dk1"/>
              </a:buClr>
              <a:buSzPts val="1400"/>
              <a:buFont typeface="Courier New"/>
              <a:buNone/>
            </a:pPr>
            <a:endParaRPr sz="1400">
              <a:solidFill>
                <a:srgbClr val="611E82"/>
              </a:solidFill>
              <a:latin typeface="Arial"/>
              <a:ea typeface="Arial"/>
              <a:cs typeface="Arial"/>
              <a:sym typeface="Arial"/>
            </a:endParaRPr>
          </a:p>
          <a:p>
            <a:pPr marL="285750" marR="0" lvl="0" indent="-285750" algn="l" rtl="0">
              <a:spcBef>
                <a:spcPts val="0"/>
              </a:spcBef>
              <a:spcAft>
                <a:spcPts val="0"/>
              </a:spcAft>
              <a:buClr>
                <a:srgbClr val="611E82"/>
              </a:buClr>
              <a:buSzPts val="1400"/>
              <a:buFont typeface="Courier New"/>
              <a:buChar char="o"/>
            </a:pPr>
            <a:r>
              <a:rPr lang="de-DE" sz="1400">
                <a:solidFill>
                  <a:srgbClr val="611E82"/>
                </a:solidFill>
                <a:latin typeface="Arial"/>
                <a:ea typeface="Arial"/>
                <a:cs typeface="Arial"/>
                <a:sym typeface="Arial"/>
              </a:rPr>
              <a:t>3-5 Jahre: Kinder können Harndrang rechtzeitig ankündigen und schaffen es teilweise kurzfristig, ihn zurückzuhalten.</a:t>
            </a:r>
            <a:endParaRPr/>
          </a:p>
        </p:txBody>
      </p:sp>
      <p:sp>
        <p:nvSpPr>
          <p:cNvPr id="182" name="Google Shape;182;p10"/>
          <p:cNvSpPr txBox="1"/>
          <p:nvPr/>
        </p:nvSpPr>
        <p:spPr>
          <a:xfrm>
            <a:off x="903823" y="5182770"/>
            <a:ext cx="3704356" cy="92333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Viele Kinder werden erst um das fünfte Lebensjahr selbstständig trocken.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1"/>
          <p:cNvSpPr txBox="1">
            <a:spLocks noGrp="1"/>
          </p:cNvSpPr>
          <p:nvPr>
            <p:ph type="title"/>
          </p:nvPr>
        </p:nvSpPr>
        <p:spPr>
          <a:xfrm>
            <a:off x="5223148" y="624193"/>
            <a:ext cx="6509039" cy="67710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KÖRPERWISSEN STÄRKEN</a:t>
            </a:r>
            <a:endParaRPr/>
          </a:p>
        </p:txBody>
      </p:sp>
      <p:sp>
        <p:nvSpPr>
          <p:cNvPr id="188" name="Google Shape;188;p11"/>
          <p:cNvSpPr txBox="1">
            <a:spLocks noGrp="1"/>
          </p:cNvSpPr>
          <p:nvPr>
            <p:ph type="body" idx="1"/>
          </p:nvPr>
        </p:nvSpPr>
        <p:spPr>
          <a:xfrm>
            <a:off x="5241846" y="1165381"/>
            <a:ext cx="1739722" cy="2276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89" name="Google Shape;189;p11"/>
          <p:cNvSpPr txBox="1"/>
          <p:nvPr/>
        </p:nvSpPr>
        <p:spPr>
          <a:xfrm>
            <a:off x="375648" y="635035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Tara Winstead / pexels</a:t>
            </a:r>
            <a:endParaRPr sz="600">
              <a:solidFill>
                <a:schemeClr val="dk1"/>
              </a:solidFill>
              <a:latin typeface="Arial"/>
              <a:ea typeface="Arial"/>
              <a:cs typeface="Arial"/>
              <a:sym typeface="Arial"/>
            </a:endParaRPr>
          </a:p>
        </p:txBody>
      </p:sp>
      <p:pic>
        <p:nvPicPr>
          <p:cNvPr id="190" name="Google Shape;190;p11"/>
          <p:cNvPicPr preferRelativeResize="0">
            <a:picLocks noGrp="1"/>
          </p:cNvPicPr>
          <p:nvPr>
            <p:ph type="pic" idx="2"/>
          </p:nvPr>
        </p:nvPicPr>
        <p:blipFill rotWithShape="1">
          <a:blip r:embed="rId3">
            <a:alphaModFix/>
          </a:blip>
          <a:srcRect l="16131" t="426" r="19197" b="23153"/>
          <a:stretch/>
        </p:blipFill>
        <p:spPr>
          <a:xfrm>
            <a:off x="459813" y="485578"/>
            <a:ext cx="4209488" cy="5864772"/>
          </a:xfrm>
          <a:prstGeom prst="rect">
            <a:avLst/>
          </a:prstGeom>
          <a:noFill/>
          <a:ln w="12700" cap="flat" cmpd="sng">
            <a:solidFill>
              <a:srgbClr val="611E82"/>
            </a:solidFill>
            <a:prstDash val="solid"/>
            <a:round/>
            <a:headEnd type="none" w="sm" len="sm"/>
            <a:tailEnd type="none" w="sm" len="sm"/>
          </a:ln>
        </p:spPr>
      </p:pic>
      <p:sp>
        <p:nvSpPr>
          <p:cNvPr id="191" name="Google Shape;191;p11"/>
          <p:cNvSpPr txBox="1"/>
          <p:nvPr/>
        </p:nvSpPr>
        <p:spPr>
          <a:xfrm>
            <a:off x="5241846" y="2966616"/>
            <a:ext cx="6260700" cy="1970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Ihr stärkt das Körperwissen der Kinder, indem ihr:</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Körperteile korrekt benennt,</a:t>
            </a:r>
            <a:endParaRPr/>
          </a:p>
          <a:p>
            <a:pPr marL="171450" marR="0" lvl="0" indent="-1206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abwertende Begriffe sensibel korrigiert,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Gespräche über Körper zula</a:t>
            </a:r>
            <a:r>
              <a:rPr lang="de-DE" sz="1800"/>
              <a:t>ss</a:t>
            </a:r>
            <a:r>
              <a:rPr lang="de-DE" sz="1800" b="0" i="0" u="none" strike="noStrike" cap="none">
                <a:solidFill>
                  <a:srgbClr val="000000"/>
                </a:solidFill>
                <a:latin typeface="Arial"/>
                <a:ea typeface="Arial"/>
                <a:cs typeface="Arial"/>
                <a:sym typeface="Arial"/>
              </a:rPr>
              <a:t>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Fragen zu Körpern beantwortet.</a:t>
            </a:r>
            <a:endParaRPr/>
          </a:p>
        </p:txBody>
      </p:sp>
      <p:sp>
        <p:nvSpPr>
          <p:cNvPr id="192" name="Google Shape;192;p11"/>
          <p:cNvSpPr txBox="1"/>
          <p:nvPr/>
        </p:nvSpPr>
        <p:spPr>
          <a:xfrm>
            <a:off x="5308815" y="1572043"/>
            <a:ext cx="5546596" cy="954107"/>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„Verwendet die bildungssprachlichen Begriffe für Körperteile und deren Funktionen, zum Beispiel Penis und Vulva statt Piepmatz und Mumu. Akzeptiert umgangssprachliche Bezeichnungen der Kinder, aber korrigiert abwertende Begriffe.“</a:t>
            </a:r>
            <a:r>
              <a:rPr lang="de-DE" sz="1100" i="1">
                <a:solidFill>
                  <a:srgbClr val="000000"/>
                </a:solidFill>
                <a:latin typeface="Arial"/>
                <a:ea typeface="Arial"/>
                <a:cs typeface="Arial"/>
                <a:sym typeface="Arial"/>
              </a:rPr>
              <a:t> </a:t>
            </a:r>
            <a:r>
              <a:rPr lang="de-DE" sz="1000">
                <a:solidFill>
                  <a:srgbClr val="000000"/>
                </a:solidFill>
                <a:latin typeface="Arial"/>
                <a:ea typeface="Arial"/>
                <a:cs typeface="Arial"/>
                <a:sym typeface="Arial"/>
              </a:rPr>
              <a:t>(Bildungsplan Brandenburg, 2024, S. 63)</a:t>
            </a:r>
            <a:endParaRPr/>
          </a:p>
        </p:txBody>
      </p:sp>
      <p:sp>
        <p:nvSpPr>
          <p:cNvPr id="193" name="Google Shape;193;p11"/>
          <p:cNvSpPr txBox="1"/>
          <p:nvPr/>
        </p:nvSpPr>
        <p:spPr>
          <a:xfrm>
            <a:off x="5223150" y="5240400"/>
            <a:ext cx="5354100" cy="3693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Körperwissen stärkt</a:t>
            </a:r>
            <a:r>
              <a:rPr lang="de-DE" sz="1800" b="1">
                <a:solidFill>
                  <a:schemeClr val="dk1"/>
                </a:solidFill>
              </a:rPr>
              <a:t> </a:t>
            </a:r>
            <a:r>
              <a:rPr lang="de-DE" sz="1800" b="1">
                <a:solidFill>
                  <a:schemeClr val="dk1"/>
                </a:solidFill>
                <a:latin typeface="Arial"/>
                <a:ea typeface="Arial"/>
                <a:cs typeface="Arial"/>
                <a:sym typeface="Arial"/>
              </a:rPr>
              <a:t>Selbstschutz.</a:t>
            </a:r>
            <a:endParaRPr/>
          </a:p>
        </p:txBody>
      </p:sp>
      <p:sp>
        <p:nvSpPr>
          <p:cNvPr id="194" name="Google Shape;194;p11"/>
          <p:cNvSpPr txBox="1"/>
          <p:nvPr/>
        </p:nvSpPr>
        <p:spPr>
          <a:xfrm>
            <a:off x="689429" y="4467106"/>
            <a:ext cx="1522863" cy="1712362"/>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2"/>
          <p:cNvSpPr txBox="1">
            <a:spLocks noGrp="1"/>
          </p:cNvSpPr>
          <p:nvPr>
            <p:ph type="title"/>
          </p:nvPr>
        </p:nvSpPr>
        <p:spPr>
          <a:xfrm>
            <a:off x="737111" y="625447"/>
            <a:ext cx="4427672" cy="10267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SELBTSTÄNDIGKEIT ERMÖGLICHEN</a:t>
            </a:r>
            <a:endParaRPr b="1">
              <a:latin typeface="Arial"/>
              <a:ea typeface="Arial"/>
              <a:cs typeface="Arial"/>
              <a:sym typeface="Arial"/>
            </a:endParaRPr>
          </a:p>
        </p:txBody>
      </p:sp>
      <p:sp>
        <p:nvSpPr>
          <p:cNvPr id="201" name="Google Shape;201;p12"/>
          <p:cNvSpPr txBox="1">
            <a:spLocks noGrp="1"/>
          </p:cNvSpPr>
          <p:nvPr>
            <p:ph type="body" idx="1"/>
          </p:nvPr>
        </p:nvSpPr>
        <p:spPr>
          <a:xfrm>
            <a:off x="781184" y="1652226"/>
            <a:ext cx="1844628" cy="2517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202" name="Google Shape;202;p12"/>
          <p:cNvSpPr txBox="1"/>
          <p:nvPr/>
        </p:nvSpPr>
        <p:spPr>
          <a:xfrm>
            <a:off x="5491812" y="6375116"/>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Atlantic Ambience / pexels</a:t>
            </a:r>
            <a:endParaRPr sz="600">
              <a:solidFill>
                <a:schemeClr val="dk1"/>
              </a:solidFill>
              <a:latin typeface="Arial"/>
              <a:ea typeface="Arial"/>
              <a:cs typeface="Arial"/>
              <a:sym typeface="Arial"/>
            </a:endParaRPr>
          </a:p>
        </p:txBody>
      </p:sp>
      <p:pic>
        <p:nvPicPr>
          <p:cNvPr id="203" name="Google Shape;203;p12"/>
          <p:cNvPicPr preferRelativeResize="0">
            <a:picLocks noGrp="1"/>
          </p:cNvPicPr>
          <p:nvPr>
            <p:ph type="pic" idx="2"/>
          </p:nvPr>
        </p:nvPicPr>
        <p:blipFill rotWithShape="1">
          <a:blip r:embed="rId3">
            <a:alphaModFix/>
          </a:blip>
          <a:srcRect l="5655" r="17374"/>
          <a:stretch/>
        </p:blipFill>
        <p:spPr>
          <a:xfrm>
            <a:off x="5585254" y="625447"/>
            <a:ext cx="6141976" cy="5743976"/>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204" name="Google Shape;204;p12"/>
          <p:cNvSpPr txBox="1"/>
          <p:nvPr/>
        </p:nvSpPr>
        <p:spPr>
          <a:xfrm>
            <a:off x="781183" y="2701327"/>
            <a:ext cx="4130700" cy="3133800"/>
          </a:xfrm>
          <a:prstGeom prst="rect">
            <a:avLst/>
          </a:prstGeom>
          <a:noFill/>
          <a:ln>
            <a:noFill/>
          </a:ln>
        </p:spPr>
        <p:txBody>
          <a:bodyPr spcFirstLastPara="1" wrap="square" lIns="91425" tIns="45700" rIns="91425" bIns="45700" anchor="t" anchorCtr="0">
            <a:spAutoFit/>
          </a:bodyPr>
          <a:lstStyle/>
          <a:p>
            <a:pPr marL="285750" marR="0" lvl="0" indent="-266700" algn="l" rtl="0">
              <a:lnSpc>
                <a:spcPct val="95000"/>
              </a:lnSpc>
              <a:spcBef>
                <a:spcPts val="0"/>
              </a:spcBef>
              <a:spcAft>
                <a:spcPts val="0"/>
              </a:spcAft>
              <a:buClr>
                <a:srgbClr val="000000"/>
              </a:buClr>
              <a:buSzPts val="1300"/>
              <a:buFont typeface="Arial"/>
              <a:buChar char="•"/>
            </a:pPr>
            <a:r>
              <a:rPr lang="de-DE" sz="1300">
                <a:solidFill>
                  <a:srgbClr val="000000"/>
                </a:solidFill>
                <a:latin typeface="Arial"/>
                <a:ea typeface="Arial"/>
                <a:cs typeface="Arial"/>
                <a:sym typeface="Arial"/>
              </a:rPr>
              <a:t>Pflegesituationen sind Bildungs- und Lernsituationen.</a:t>
            </a:r>
            <a:endParaRPr sz="1100"/>
          </a:p>
          <a:p>
            <a:pPr marL="285750" marR="0" lvl="0" indent="-184150" algn="l" rtl="0">
              <a:lnSpc>
                <a:spcPct val="95000"/>
              </a:lnSpc>
              <a:spcBef>
                <a:spcPts val="0"/>
              </a:spcBef>
              <a:spcAft>
                <a:spcPts val="0"/>
              </a:spcAft>
              <a:buClr>
                <a:schemeClr val="dk1"/>
              </a:buClr>
              <a:buSzPts val="1600"/>
              <a:buFont typeface="Arial"/>
              <a:buNone/>
            </a:pPr>
            <a:endParaRPr sz="1300">
              <a:solidFill>
                <a:srgbClr val="000000"/>
              </a:solidFill>
              <a:latin typeface="Arial"/>
              <a:ea typeface="Arial"/>
              <a:cs typeface="Arial"/>
              <a:sym typeface="Arial"/>
            </a:endParaRPr>
          </a:p>
          <a:p>
            <a:pPr marL="285750" marR="0" lvl="0" indent="-266700" algn="l" rtl="0">
              <a:lnSpc>
                <a:spcPct val="95000"/>
              </a:lnSpc>
              <a:spcBef>
                <a:spcPts val="0"/>
              </a:spcBef>
              <a:spcAft>
                <a:spcPts val="0"/>
              </a:spcAft>
              <a:buClr>
                <a:srgbClr val="000000"/>
              </a:buClr>
              <a:buSzPts val="1300"/>
              <a:buFont typeface="Arial"/>
              <a:buChar char="•"/>
            </a:pPr>
            <a:r>
              <a:rPr lang="de-DE" sz="1300">
                <a:solidFill>
                  <a:srgbClr val="000000"/>
                </a:solidFill>
                <a:latin typeface="Arial"/>
                <a:ea typeface="Arial"/>
                <a:cs typeface="Arial"/>
                <a:sym typeface="Arial"/>
              </a:rPr>
              <a:t>Ihr nutzt sie </a:t>
            </a:r>
            <a:r>
              <a:rPr lang="de-DE" sz="1300"/>
              <a:t>z. B.</a:t>
            </a:r>
            <a:r>
              <a:rPr lang="de-DE" sz="1300">
                <a:solidFill>
                  <a:srgbClr val="000000"/>
                </a:solidFill>
                <a:latin typeface="Arial"/>
                <a:ea typeface="Arial"/>
                <a:cs typeface="Arial"/>
                <a:sym typeface="Arial"/>
              </a:rPr>
              <a:t>, indem ihr:</a:t>
            </a:r>
            <a:endParaRPr sz="1100"/>
          </a:p>
          <a:p>
            <a:pPr marL="285750" marR="0" lvl="0" indent="-184150" algn="l" rtl="0">
              <a:lnSpc>
                <a:spcPct val="95000"/>
              </a:lnSpc>
              <a:spcBef>
                <a:spcPts val="0"/>
              </a:spcBef>
              <a:spcAft>
                <a:spcPts val="0"/>
              </a:spcAft>
              <a:buClr>
                <a:schemeClr val="dk1"/>
              </a:buClr>
              <a:buSzPts val="1600"/>
              <a:buFont typeface="Arial"/>
              <a:buNone/>
            </a:pPr>
            <a:endParaRPr sz="1300">
              <a:solidFill>
                <a:srgbClr val="000000"/>
              </a:solidFill>
              <a:latin typeface="Arial"/>
              <a:ea typeface="Arial"/>
              <a:cs typeface="Arial"/>
              <a:sym typeface="Arial"/>
            </a:endParaRPr>
          </a:p>
          <a:p>
            <a:pPr marL="742950" marR="0" lvl="1" indent="-266700" algn="l" rtl="0">
              <a:lnSpc>
                <a:spcPct val="95000"/>
              </a:lnSpc>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Kinder selbst auf den Wickelplatz steigen lasst,</a:t>
            </a:r>
            <a:endParaRPr sz="1100"/>
          </a:p>
          <a:p>
            <a:pPr marL="742950" marR="0" lvl="1" indent="-184150" algn="l" rtl="0">
              <a:lnSpc>
                <a:spcPct val="95000"/>
              </a:lnSpc>
              <a:spcBef>
                <a:spcPts val="0"/>
              </a:spcBef>
              <a:spcAft>
                <a:spcPts val="0"/>
              </a:spcAft>
              <a:buClr>
                <a:schemeClr val="dk1"/>
              </a:buClr>
              <a:buSzPts val="1600"/>
              <a:buFont typeface="Arial"/>
              <a:buNone/>
            </a:pPr>
            <a:endParaRPr sz="1300" b="0" i="0" u="none" strike="noStrike" cap="none">
              <a:solidFill>
                <a:srgbClr val="000000"/>
              </a:solidFill>
              <a:latin typeface="Arial"/>
              <a:ea typeface="Arial"/>
              <a:cs typeface="Arial"/>
              <a:sym typeface="Arial"/>
            </a:endParaRPr>
          </a:p>
          <a:p>
            <a:pPr marL="742950" marR="0" lvl="1" indent="-266700" algn="l" rtl="0">
              <a:lnSpc>
                <a:spcPct val="95000"/>
              </a:lnSpc>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Materialien erreichbar platziert,</a:t>
            </a:r>
            <a:endParaRPr sz="1100"/>
          </a:p>
          <a:p>
            <a:pPr marL="742950" marR="0" lvl="1" indent="-184150" algn="l" rtl="0">
              <a:lnSpc>
                <a:spcPct val="95000"/>
              </a:lnSpc>
              <a:spcBef>
                <a:spcPts val="0"/>
              </a:spcBef>
              <a:spcAft>
                <a:spcPts val="0"/>
              </a:spcAft>
              <a:buClr>
                <a:schemeClr val="dk1"/>
              </a:buClr>
              <a:buSzPts val="1600"/>
              <a:buFont typeface="Arial"/>
              <a:buNone/>
            </a:pPr>
            <a:endParaRPr sz="1300" b="0" i="0" u="none" strike="noStrike" cap="none">
              <a:solidFill>
                <a:srgbClr val="000000"/>
              </a:solidFill>
              <a:latin typeface="Arial"/>
              <a:ea typeface="Arial"/>
              <a:cs typeface="Arial"/>
              <a:sym typeface="Arial"/>
            </a:endParaRPr>
          </a:p>
          <a:p>
            <a:pPr marL="742950" marR="0" lvl="1" indent="-266700" algn="l" rtl="0">
              <a:lnSpc>
                <a:spcPct val="95000"/>
              </a:lnSpc>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Zeit zum Selbermachen gebt,</a:t>
            </a:r>
            <a:endParaRPr sz="1100"/>
          </a:p>
          <a:p>
            <a:pPr marL="742950" marR="0" lvl="1" indent="-184150" algn="l" rtl="0">
              <a:lnSpc>
                <a:spcPct val="95000"/>
              </a:lnSpc>
              <a:spcBef>
                <a:spcPts val="0"/>
              </a:spcBef>
              <a:spcAft>
                <a:spcPts val="0"/>
              </a:spcAft>
              <a:buClr>
                <a:schemeClr val="dk1"/>
              </a:buClr>
              <a:buSzPts val="1600"/>
              <a:buFont typeface="Arial"/>
              <a:buNone/>
            </a:pPr>
            <a:endParaRPr sz="1300" b="0" i="0" u="none" strike="noStrike" cap="none">
              <a:solidFill>
                <a:srgbClr val="000000"/>
              </a:solidFill>
              <a:latin typeface="Arial"/>
              <a:ea typeface="Arial"/>
              <a:cs typeface="Arial"/>
              <a:sym typeface="Arial"/>
            </a:endParaRPr>
          </a:p>
          <a:p>
            <a:pPr marL="742950" marR="0" lvl="1" indent="-266700" algn="l" rtl="0">
              <a:lnSpc>
                <a:spcPct val="95000"/>
              </a:lnSpc>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alle Handlungen (die des Kindes und eure eigenen) sprachlich begleitet,</a:t>
            </a:r>
            <a:endParaRPr sz="1100"/>
          </a:p>
          <a:p>
            <a:pPr marL="742950" marR="0" lvl="1" indent="-184150" algn="l" rtl="0">
              <a:lnSpc>
                <a:spcPct val="95000"/>
              </a:lnSpc>
              <a:spcBef>
                <a:spcPts val="0"/>
              </a:spcBef>
              <a:spcAft>
                <a:spcPts val="0"/>
              </a:spcAft>
              <a:buClr>
                <a:schemeClr val="dk1"/>
              </a:buClr>
              <a:buSzPts val="1600"/>
              <a:buFont typeface="Arial"/>
              <a:buNone/>
            </a:pPr>
            <a:endParaRPr sz="1300" b="0" i="0" u="none" strike="noStrike" cap="none">
              <a:solidFill>
                <a:srgbClr val="000000"/>
              </a:solidFill>
              <a:latin typeface="Arial"/>
              <a:ea typeface="Arial"/>
              <a:cs typeface="Arial"/>
              <a:sym typeface="Arial"/>
            </a:endParaRPr>
          </a:p>
          <a:p>
            <a:pPr marL="742950" marR="0" lvl="1" indent="-266700" algn="l" rtl="0">
              <a:lnSpc>
                <a:spcPct val="95000"/>
              </a:lnSpc>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nicht vorschnell übernehmt.</a:t>
            </a:r>
            <a:endParaRPr sz="1100"/>
          </a:p>
        </p:txBody>
      </p:sp>
      <p:sp>
        <p:nvSpPr>
          <p:cNvPr id="205" name="Google Shape;205;p12"/>
          <p:cNvSpPr txBox="1"/>
          <p:nvPr/>
        </p:nvSpPr>
        <p:spPr>
          <a:xfrm>
            <a:off x="838799" y="2042964"/>
            <a:ext cx="4325984" cy="461665"/>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a:solidFill>
                  <a:srgbClr val="000000"/>
                </a:solidFill>
                <a:latin typeface="Arial"/>
                <a:ea typeface="Arial"/>
                <a:cs typeface="Arial"/>
                <a:sym typeface="Arial"/>
              </a:rPr>
              <a:t>„Lasst die Kinder möglichst viel selbst machen, […].“ </a:t>
            </a:r>
            <a:r>
              <a:rPr lang="de-DE" sz="1000">
                <a:solidFill>
                  <a:srgbClr val="000000"/>
                </a:solidFill>
                <a:latin typeface="Arial"/>
                <a:ea typeface="Arial"/>
                <a:cs typeface="Arial"/>
                <a:sym typeface="Arial"/>
              </a:rPr>
              <a:t>(Bildungsplan Brandenburg, 2024, S. 85)</a:t>
            </a:r>
            <a:endParaRPr/>
          </a:p>
        </p:txBody>
      </p:sp>
      <p:sp>
        <p:nvSpPr>
          <p:cNvPr id="206" name="Google Shape;206;p12"/>
          <p:cNvSpPr txBox="1"/>
          <p:nvPr/>
        </p:nvSpPr>
        <p:spPr>
          <a:xfrm>
            <a:off x="673375" y="6030725"/>
            <a:ext cx="4558200" cy="3387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600" b="1">
                <a:solidFill>
                  <a:schemeClr val="dk1"/>
                </a:solidFill>
                <a:latin typeface="Arial"/>
                <a:ea typeface="Arial"/>
                <a:cs typeface="Arial"/>
                <a:sym typeface="Arial"/>
              </a:rPr>
              <a:t>Selbstständigkeit wächst durch Vertrauen.</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3"/>
          <p:cNvSpPr txBox="1">
            <a:spLocks noGrp="1"/>
          </p:cNvSpPr>
          <p:nvPr>
            <p:ph type="title"/>
          </p:nvPr>
        </p:nvSpPr>
        <p:spPr>
          <a:xfrm>
            <a:off x="737111" y="625447"/>
            <a:ext cx="4427672" cy="10267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DIE WELT ENTDECKEN UND VERSTEHEN </a:t>
            </a:r>
            <a:endParaRPr b="1">
              <a:latin typeface="Arial"/>
              <a:ea typeface="Arial"/>
              <a:cs typeface="Arial"/>
              <a:sym typeface="Arial"/>
            </a:endParaRPr>
          </a:p>
        </p:txBody>
      </p:sp>
      <p:sp>
        <p:nvSpPr>
          <p:cNvPr id="212" name="Google Shape;212;p13"/>
          <p:cNvSpPr txBox="1">
            <a:spLocks noGrp="1"/>
          </p:cNvSpPr>
          <p:nvPr>
            <p:ph type="body" idx="1"/>
          </p:nvPr>
        </p:nvSpPr>
        <p:spPr>
          <a:xfrm>
            <a:off x="737111" y="2027393"/>
            <a:ext cx="3583343" cy="26114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Schneider, 2017)</a:t>
            </a:r>
            <a:endParaRPr/>
          </a:p>
        </p:txBody>
      </p:sp>
      <p:sp>
        <p:nvSpPr>
          <p:cNvPr id="213" name="Google Shape;213;p13"/>
          <p:cNvSpPr txBox="1"/>
          <p:nvPr/>
        </p:nvSpPr>
        <p:spPr>
          <a:xfrm>
            <a:off x="4935758" y="6300843"/>
            <a:ext cx="4482489"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600"/>
              <a:buFont typeface="Arial"/>
              <a:buNone/>
            </a:pPr>
            <a:r>
              <a:rPr lang="de-DE" sz="600">
                <a:solidFill>
                  <a:schemeClr val="lt1"/>
                </a:solidFill>
                <a:latin typeface="Arial"/>
                <a:ea typeface="Arial"/>
                <a:cs typeface="Arial"/>
                <a:sym typeface="Arial"/>
              </a:rPr>
              <a:t>sho eda / Unsplash </a:t>
            </a:r>
            <a:endParaRPr/>
          </a:p>
        </p:txBody>
      </p:sp>
      <p:pic>
        <p:nvPicPr>
          <p:cNvPr id="214" name="Google Shape;214;p13"/>
          <p:cNvPicPr preferRelativeResize="0">
            <a:picLocks noGrp="1"/>
          </p:cNvPicPr>
          <p:nvPr>
            <p:ph type="pic" idx="2"/>
          </p:nvPr>
        </p:nvPicPr>
        <p:blipFill rotWithShape="1">
          <a:blip r:embed="rId3">
            <a:alphaModFix/>
          </a:blip>
          <a:srcRect l="4855" r="6090" b="1311"/>
          <a:stretch/>
        </p:blipFill>
        <p:spPr>
          <a:xfrm>
            <a:off x="5037186" y="625447"/>
            <a:ext cx="6598554" cy="5668673"/>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215" name="Google Shape;215;p13"/>
          <p:cNvSpPr txBox="1"/>
          <p:nvPr/>
        </p:nvSpPr>
        <p:spPr>
          <a:xfrm>
            <a:off x="820150" y="4489750"/>
            <a:ext cx="3858600" cy="19701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„Kinder erforschen die Welt im praktischen Tun. […] Sie betreiben Handlungsforschung. Sie legen Hand an, um Kenntnisse zu gewinnen und praktische Probleme zu lösen, die ihnen begegnen. Sie forschen, um handlungsfähig zu sein. Sie wenden ihre Erkenntnisse unmittelbar an, um zu weiteren Errungenschaften zu gelangen.“ </a:t>
            </a:r>
            <a:r>
              <a:rPr lang="de-DE" sz="1000">
                <a:solidFill>
                  <a:srgbClr val="000000"/>
                </a:solidFill>
                <a:latin typeface="Arial"/>
                <a:ea typeface="Arial"/>
                <a:cs typeface="Arial"/>
                <a:sym typeface="Arial"/>
              </a:rPr>
              <a:t>(Schneider, 2017, S. 31)</a:t>
            </a:r>
            <a:endParaRPr/>
          </a:p>
        </p:txBody>
      </p:sp>
      <p:sp>
        <p:nvSpPr>
          <p:cNvPr id="216" name="Google Shape;216;p13"/>
          <p:cNvSpPr txBox="1"/>
          <p:nvPr/>
        </p:nvSpPr>
        <p:spPr>
          <a:xfrm>
            <a:off x="820150" y="2304449"/>
            <a:ext cx="3858600" cy="21858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a:solidFill>
                  <a:schemeClr val="dk1"/>
                </a:solidFill>
                <a:latin typeface="Arial"/>
                <a:ea typeface="Arial"/>
                <a:cs typeface="Arial"/>
                <a:sym typeface="Arial"/>
              </a:rPr>
              <a:t>„Greift die kindliche Lust am Wasser […] auf. Ermöglicht den Kindern das Spielen und Experimentieren mit Wasser […] und beschreibt dabei, was ihr tut. Ihr könnt Gespräche über Schaum, unsichtbare Keime, die Fließrichtung des Wassers initiieren oder euch laut denkend selbst fragen, woher eigentlich das Wasser kommt oder wohin das Abwasser verschwindet.“ </a:t>
            </a:r>
            <a:r>
              <a:rPr lang="de-DE" sz="1000">
                <a:solidFill>
                  <a:schemeClr val="dk1"/>
                </a:solidFill>
                <a:latin typeface="Arial"/>
                <a:ea typeface="Arial"/>
                <a:cs typeface="Arial"/>
                <a:sym typeface="Arial"/>
              </a:rPr>
              <a:t>(Bildungsplan Brandenburg, 2024, S. 85)</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a:xfrm>
            <a:off x="5223148" y="624193"/>
            <a:ext cx="6509039" cy="67710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BÄDER ALS BILDUNGSRÄUME DENKEN</a:t>
            </a:r>
            <a:endParaRPr b="1">
              <a:latin typeface="Arial"/>
              <a:ea typeface="Arial"/>
              <a:cs typeface="Arial"/>
              <a:sym typeface="Arial"/>
            </a:endParaRPr>
          </a:p>
        </p:txBody>
      </p:sp>
      <p:sp>
        <p:nvSpPr>
          <p:cNvPr id="222" name="Google Shape;222;p14"/>
          <p:cNvSpPr txBox="1">
            <a:spLocks noGrp="1"/>
          </p:cNvSpPr>
          <p:nvPr>
            <p:ph type="body" idx="1"/>
          </p:nvPr>
        </p:nvSpPr>
        <p:spPr>
          <a:xfrm>
            <a:off x="5241845" y="1572149"/>
            <a:ext cx="2604695" cy="26182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Boetius, 2011)</a:t>
            </a:r>
            <a:endParaRPr/>
          </a:p>
        </p:txBody>
      </p:sp>
      <p:sp>
        <p:nvSpPr>
          <p:cNvPr id="223" name="Google Shape;223;p14"/>
          <p:cNvSpPr txBox="1"/>
          <p:nvPr/>
        </p:nvSpPr>
        <p:spPr>
          <a:xfrm>
            <a:off x="489948" y="6278881"/>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rPr>
              <a:t>Foto: Sebastian Treytnar / wamiki-Archiv</a:t>
            </a:r>
            <a:endParaRPr sz="600">
              <a:solidFill>
                <a:schemeClr val="dk1"/>
              </a:solidFill>
              <a:latin typeface="Arial"/>
              <a:ea typeface="Arial"/>
              <a:cs typeface="Arial"/>
              <a:sym typeface="Arial"/>
            </a:endParaRPr>
          </a:p>
        </p:txBody>
      </p:sp>
      <p:sp>
        <p:nvSpPr>
          <p:cNvPr id="224" name="Google Shape;224;p14"/>
          <p:cNvSpPr txBox="1"/>
          <p:nvPr/>
        </p:nvSpPr>
        <p:spPr>
          <a:xfrm>
            <a:off x="5241845" y="3554324"/>
            <a:ext cx="6260700" cy="2370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Das ermöglicht ihr </a:t>
            </a:r>
            <a:r>
              <a:rPr lang="de-DE" sz="1800"/>
              <a:t>z. B.</a:t>
            </a:r>
            <a:r>
              <a:rPr lang="de-DE" sz="1800">
                <a:solidFill>
                  <a:srgbClr val="000000"/>
                </a:solidFill>
                <a:latin typeface="Arial"/>
                <a:ea typeface="Arial"/>
                <a:cs typeface="Arial"/>
                <a:sym typeface="Arial"/>
              </a:rPr>
              <a:t>, indem ihr:</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Kinder mit Wasser experimentieren lasst,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Zeit zum Ausprobieren gebt,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Materialien bereitstellt,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Interessen der Kinder sprachlich aufgreift,</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742950" marR="0" lvl="1" indent="-285750" algn="l" rtl="0">
              <a:spcBef>
                <a:spcPts val="0"/>
              </a:spcBef>
              <a:spcAft>
                <a:spcPts val="0"/>
              </a:spcAft>
              <a:buClr>
                <a:srgbClr val="000000"/>
              </a:buClr>
              <a:buSzPts val="1800"/>
              <a:buFont typeface="Arial"/>
              <a:buChar char="•"/>
            </a:pPr>
            <a:r>
              <a:rPr lang="de-DE" sz="1800" b="0" i="0" u="none" strike="noStrike" cap="none">
                <a:solidFill>
                  <a:srgbClr val="000000"/>
                </a:solidFill>
                <a:latin typeface="Arial"/>
                <a:ea typeface="Arial"/>
                <a:cs typeface="Arial"/>
                <a:sym typeface="Arial"/>
              </a:rPr>
              <a:t>Gespräche entstehen lasst.</a:t>
            </a:r>
            <a:endParaRPr/>
          </a:p>
        </p:txBody>
      </p:sp>
      <p:sp>
        <p:nvSpPr>
          <p:cNvPr id="225" name="Google Shape;225;p14"/>
          <p:cNvSpPr txBox="1"/>
          <p:nvPr/>
        </p:nvSpPr>
        <p:spPr>
          <a:xfrm>
            <a:off x="5308825" y="1918875"/>
            <a:ext cx="5546700" cy="8928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„Gestaltet die Badezimmer als eigene Spiel-, Erfahrungs- und Bildungsräume. Nutzt Waschbecken für vielfältige Sinneserfahrungen und Erkundungsprozesse der Kinder.“ </a:t>
            </a:r>
            <a:r>
              <a:rPr lang="de-DE" sz="1000">
                <a:solidFill>
                  <a:srgbClr val="000000"/>
                </a:solidFill>
                <a:latin typeface="Arial"/>
                <a:ea typeface="Arial"/>
                <a:cs typeface="Arial"/>
                <a:sym typeface="Arial"/>
              </a:rPr>
              <a:t>(Bildungsplan Brandenburg, 2024, S. 63)</a:t>
            </a:r>
            <a:endParaRPr/>
          </a:p>
        </p:txBody>
      </p:sp>
      <p:sp>
        <p:nvSpPr>
          <p:cNvPr id="226" name="Google Shape;226;p14"/>
          <p:cNvSpPr txBox="1"/>
          <p:nvPr/>
        </p:nvSpPr>
        <p:spPr>
          <a:xfrm>
            <a:off x="5308816" y="2963617"/>
            <a:ext cx="5546596" cy="369332"/>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Das Bad ist ein Ort zum Forschen für Kinder.</a:t>
            </a:r>
            <a:endParaRPr/>
          </a:p>
        </p:txBody>
      </p:sp>
      <p:sp>
        <p:nvSpPr>
          <p:cNvPr id="227" name="Google Shape;227;p14"/>
          <p:cNvSpPr/>
          <p:nvPr/>
        </p:nvSpPr>
        <p:spPr>
          <a:xfrm>
            <a:off x="5909700" y="6059856"/>
            <a:ext cx="5237100" cy="306600"/>
          </a:xfrm>
          <a:prstGeom prst="roundRect">
            <a:avLst>
              <a:gd name="adj" fmla="val 16667"/>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200">
                <a:solidFill>
                  <a:schemeClr val="lt1"/>
                </a:solidFill>
                <a:latin typeface="Arial"/>
                <a:ea typeface="Arial"/>
                <a:cs typeface="Arial"/>
                <a:sym typeface="Arial"/>
              </a:rPr>
              <a:t>Weitere Ideen findet ihr im </a:t>
            </a:r>
            <a:r>
              <a:rPr lang="de-DE" sz="1200">
                <a:solidFill>
                  <a:schemeClr val="lt1"/>
                </a:solidFill>
              </a:rPr>
              <a:t>Brandenburger Bildungsplan, z. B. ab S. 89</a:t>
            </a:r>
            <a:endParaRPr/>
          </a:p>
        </p:txBody>
      </p:sp>
      <p:pic>
        <p:nvPicPr>
          <p:cNvPr id="228" name="Google Shape;228;p14"/>
          <p:cNvPicPr preferRelativeResize="0"/>
          <p:nvPr/>
        </p:nvPicPr>
        <p:blipFill rotWithShape="1">
          <a:blip r:embed="rId3">
            <a:alphaModFix/>
          </a:blip>
          <a:srcRect/>
          <a:stretch/>
        </p:blipFill>
        <p:spPr>
          <a:xfrm>
            <a:off x="5479543" y="6105938"/>
            <a:ext cx="254046" cy="254046"/>
          </a:xfrm>
          <a:prstGeom prst="rect">
            <a:avLst/>
          </a:prstGeom>
          <a:noFill/>
          <a:ln>
            <a:noFill/>
          </a:ln>
        </p:spPr>
      </p:pic>
      <p:pic>
        <p:nvPicPr>
          <p:cNvPr id="229" name="Google Shape;229;p14" title="203_BLDG-PLN_HS_DSCF6059-2.jpg"/>
          <p:cNvPicPr preferRelativeResize="0"/>
          <p:nvPr/>
        </p:nvPicPr>
        <p:blipFill>
          <a:blip r:embed="rId4">
            <a:alphaModFix/>
          </a:blip>
          <a:stretch>
            <a:fillRect/>
          </a:stretch>
        </p:blipFill>
        <p:spPr>
          <a:xfrm>
            <a:off x="571500" y="624200"/>
            <a:ext cx="4241000" cy="5654676"/>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5"/>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LITERATUR</a:t>
            </a:r>
            <a:endParaRPr sz="3200" b="1">
              <a:solidFill>
                <a:schemeClr val="dk1"/>
              </a:solidFill>
              <a:latin typeface="Play"/>
              <a:ea typeface="Play"/>
              <a:cs typeface="Play"/>
              <a:sym typeface="Play"/>
            </a:endParaRPr>
          </a:p>
        </p:txBody>
      </p:sp>
      <p:sp>
        <p:nvSpPr>
          <p:cNvPr id="235" name="Google Shape;235;p15"/>
          <p:cNvSpPr txBox="1"/>
          <p:nvPr/>
        </p:nvSpPr>
        <p:spPr>
          <a:xfrm>
            <a:off x="737110" y="1429877"/>
            <a:ext cx="8948214" cy="42396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Boetius, J. (2011). </a:t>
            </a:r>
            <a:r>
              <a:rPr lang="de-DE" sz="1050" i="1">
                <a:solidFill>
                  <a:srgbClr val="000000"/>
                </a:solidFill>
                <a:latin typeface="Arial"/>
                <a:ea typeface="Arial"/>
                <a:cs typeface="Arial"/>
                <a:sym typeface="Arial"/>
              </a:rPr>
              <a:t>Gestaltung einer anregungsreichen Entwicklungsumgebung für Kinder in den ersten drei Lebensjahren.</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https://www.kita-fachtexte.de/fileadmin/Redaktion/Publikationen/KiTaFT_Boetius_2011.pdf</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171450" marR="0" lvl="0" indent="-146050" algn="l" rtl="0">
              <a:spcBef>
                <a:spcPts val="0"/>
              </a:spcBef>
              <a:spcAft>
                <a:spcPts val="0"/>
              </a:spcAft>
              <a:buClr>
                <a:schemeClr val="dk1"/>
              </a:buClr>
              <a:buSzPts val="400"/>
              <a:buFont typeface="Arial"/>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Bundeszentrale für gesundheitliche Aufklärung – BZgA (2005). </a:t>
            </a:r>
            <a:r>
              <a:rPr lang="de-DE" sz="1050" i="1">
                <a:solidFill>
                  <a:srgbClr val="000000"/>
                </a:solidFill>
                <a:latin typeface="Arial"/>
                <a:ea typeface="Arial"/>
                <a:cs typeface="Arial"/>
                <a:sym typeface="Arial"/>
              </a:rPr>
              <a:t>Kindliche Körperscham und familiale Schamregeln.</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https://shop.bioeg.de/pdf/13300011.pdf</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171450" marR="0" lvl="0" indent="-146050" algn="l" rtl="0">
              <a:spcBef>
                <a:spcPts val="0"/>
              </a:spcBef>
              <a:spcAft>
                <a:spcPts val="0"/>
              </a:spcAft>
              <a:buClr>
                <a:schemeClr val="dk1"/>
              </a:buClr>
              <a:buSzPts val="400"/>
              <a:buFont typeface="Arial"/>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Der Paritätische Gesamtverband (2018). </a:t>
            </a:r>
            <a:r>
              <a:rPr lang="de-DE" sz="1050" i="1">
                <a:solidFill>
                  <a:srgbClr val="000000"/>
                </a:solidFill>
                <a:latin typeface="Arial"/>
                <a:ea typeface="Arial"/>
                <a:cs typeface="Arial"/>
                <a:sym typeface="Arial"/>
              </a:rPr>
              <a:t>Arbeitshilfe Kinder- und Jugendschutz in Einrichtungen.</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https://www.der-paritaetische.de/fileadmin/user_upload/Publikationen/doc/180415_kinder-und-jugendschutz-in-einrichtungen.pdf</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171450" marR="0" lvl="0" indent="-146050" algn="l" rtl="0">
              <a:spcBef>
                <a:spcPts val="0"/>
              </a:spcBef>
              <a:spcAft>
                <a:spcPts val="0"/>
              </a:spcAft>
              <a:buClr>
                <a:schemeClr val="dk1"/>
              </a:buClr>
              <a:buSzPts val="400"/>
              <a:buFont typeface="Arial"/>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Haug-Schnabel, G. (2011). </a:t>
            </a:r>
            <a:r>
              <a:rPr lang="de-DE" sz="1050" i="1">
                <a:solidFill>
                  <a:srgbClr val="000000"/>
                </a:solidFill>
                <a:latin typeface="Arial"/>
                <a:ea typeface="Arial"/>
                <a:cs typeface="Arial"/>
                <a:sym typeface="Arial"/>
              </a:rPr>
              <a:t>Physiologische und psychologische Aspekte der Sauberkeitsentwicklung.</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https://www.kita-fachtexte.de/fileadmin/Redaktion/Publikationen/FT_haug_schnabel_2011.pdf</a:t>
            </a:r>
            <a:br>
              <a:rPr lang="de-DE"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a:p>
            <a:pPr marL="0" marR="0" lvl="0" indent="0" algn="l" rtl="0">
              <a:spcBef>
                <a:spcPts val="0"/>
              </a:spcBef>
              <a:spcAft>
                <a:spcPts val="0"/>
              </a:spcAft>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Ministerium für Bildung, Jugend und Sport des Landes Brandenburg (2024). </a:t>
            </a:r>
            <a:r>
              <a:rPr lang="de-DE" sz="1050" i="1">
                <a:solidFill>
                  <a:srgbClr val="000000"/>
                </a:solidFill>
                <a:latin typeface="Arial"/>
                <a:ea typeface="Arial"/>
                <a:cs typeface="Arial"/>
                <a:sym typeface="Arial"/>
              </a:rPr>
              <a:t>Bildungsplan – Erweiterte Grundsätze elementarer Bildung in Einrichtungen der Kindertagesbetreuung im Land Brandenburg.</a:t>
            </a:r>
            <a:r>
              <a:rPr lang="de-DE" sz="1050">
                <a:solidFill>
                  <a:srgbClr val="000000"/>
                </a:solidFill>
                <a:latin typeface="Arial"/>
                <a:ea typeface="Arial"/>
                <a:cs typeface="Arial"/>
                <a:sym typeface="Arial"/>
              </a:rPr>
              <a:t> Wamiki.</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285750" marR="0" lvl="0" indent="-260350" algn="l" rtl="0">
              <a:spcBef>
                <a:spcPts val="0"/>
              </a:spcBef>
              <a:spcAft>
                <a:spcPts val="0"/>
              </a:spcAft>
              <a:buClr>
                <a:schemeClr val="dk1"/>
              </a:buClr>
              <a:buSzPts val="400"/>
              <a:buFont typeface="Arial"/>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National Coalition Deutschland – Netzwerk zur Umsetzung der UN-Kinderrechtskonvention (2025). </a:t>
            </a:r>
            <a:r>
              <a:rPr lang="de-DE" sz="1050" i="1">
                <a:solidFill>
                  <a:srgbClr val="000000"/>
                </a:solidFill>
                <a:latin typeface="Arial"/>
                <a:ea typeface="Arial"/>
                <a:cs typeface="Arial"/>
                <a:sym typeface="Arial"/>
              </a:rPr>
              <a:t>Kinderrechte in Deutschland.</a:t>
            </a:r>
            <a:r>
              <a:rPr lang="de-DE" sz="1050">
                <a:solidFill>
                  <a:srgbClr val="000000"/>
                </a:solidFill>
                <a:latin typeface="Arial"/>
                <a:ea typeface="Arial"/>
                <a:cs typeface="Arial"/>
                <a:sym typeface="Arial"/>
              </a:rPr>
              <a:t> </a:t>
            </a:r>
            <a:r>
              <a:rPr lang="de-DE" sz="1050" u="sng">
                <a:solidFill>
                  <a:schemeClr val="lt1"/>
                </a:solidFill>
                <a:latin typeface="Arial"/>
                <a:ea typeface="Arial"/>
                <a:cs typeface="Arial"/>
                <a:sym typeface="Arial"/>
                <a:hlinkClick r:id="rId7">
                  <a:extLst>
                    <a:ext uri="{A12FA001-AC4F-418D-AE19-62706E023703}">
                      <ahyp:hlinkClr xmlns:ahyp="http://schemas.microsoft.com/office/drawing/2018/hyperlinkcolor" val="tx"/>
                    </a:ext>
                  </a:extLst>
                </a:hlinkClick>
              </a:rPr>
              <a:t>https://www.national-coalition.de</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285750" marR="0" lvl="0" indent="-260350" algn="l" rtl="0">
              <a:spcBef>
                <a:spcPts val="0"/>
              </a:spcBef>
              <a:spcAft>
                <a:spcPts val="0"/>
              </a:spcAft>
              <a:buClr>
                <a:schemeClr val="dk1"/>
              </a:buClr>
              <a:buSzPts val="400"/>
              <a:buFont typeface="Arial"/>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Schneider, K. (2017). </a:t>
            </a:r>
            <a:r>
              <a:rPr lang="de-DE" sz="1050" i="1">
                <a:solidFill>
                  <a:srgbClr val="000000"/>
                </a:solidFill>
                <a:latin typeface="Arial"/>
                <a:ea typeface="Arial"/>
                <a:cs typeface="Arial"/>
                <a:sym typeface="Arial"/>
              </a:rPr>
              <a:t>Forschendes Handeln von Babys und Kleinkindern entdecken.</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8">
                  <a:extLst>
                    <a:ext uri="{A12FA001-AC4F-418D-AE19-62706E023703}">
                      <ahyp:hlinkClr xmlns:ahyp="http://schemas.microsoft.com/office/drawing/2018/hyperlinkcolor" val="tx"/>
                    </a:ext>
                  </a:extLst>
                </a:hlinkClick>
              </a:rPr>
              <a:t>https://www.kita-fachtexte.de/fileadmin/Redaktion/Publikationen/KiTaFT_Schneider_II_2017-ForschendesHandeln.pdf</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4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Vereinte Nationen (1989). </a:t>
            </a:r>
            <a:r>
              <a:rPr lang="de-DE" sz="1050" i="1">
                <a:solidFill>
                  <a:srgbClr val="000000"/>
                </a:solidFill>
                <a:latin typeface="Arial"/>
                <a:ea typeface="Arial"/>
                <a:cs typeface="Arial"/>
                <a:sym typeface="Arial"/>
              </a:rPr>
              <a:t>Übereinkommen über die Rechte des Kindes.</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9">
                  <a:extLst>
                    <a:ext uri="{A12FA001-AC4F-418D-AE19-62706E023703}">
                      <ahyp:hlinkClr xmlns:ahyp="http://schemas.microsoft.com/office/drawing/2018/hyperlinkcolor" val="tx"/>
                    </a:ext>
                  </a:extLst>
                </a:hlinkClick>
              </a:rPr>
              <a:t>https://www.unicef.de/informieren/ueber-uns/fuer-kinderrechte/un-kinderrechtskonvention</a:t>
            </a:r>
            <a:endParaRPr sz="900">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Play"/>
              <a:buNone/>
            </a:pPr>
            <a:endParaRPr/>
          </a:p>
        </p:txBody>
      </p:sp>
      <p:pic>
        <p:nvPicPr>
          <p:cNvPr id="241" name="Google Shape;241;p16"/>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ESSEN">
      <a:dk1>
        <a:srgbClr val="611E82"/>
      </a:dk1>
      <a:lt1>
        <a:srgbClr val="562A79"/>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611E82"/>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1790</Words>
  <Application>Microsoft Macintosh PowerPoint</Application>
  <PresentationFormat>Breitbild</PresentationFormat>
  <Paragraphs>204</Paragraphs>
  <Slides>16</Slides>
  <Notes>16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Play</vt:lpstr>
      <vt:lpstr>Arial</vt:lpstr>
      <vt:lpstr>Courier New</vt:lpstr>
      <vt:lpstr>Calibri</vt:lpstr>
      <vt:lpstr>Office</vt:lpstr>
      <vt:lpstr>PowerPoint-Präsentation</vt:lpstr>
      <vt:lpstr>BAD UND HYGIENE ALS AUTONOMIESITUATION</vt:lpstr>
      <vt:lpstr>DER RECHTLICHE RAHMEN </vt:lpstr>
      <vt:lpstr>PowerPoint-Präsentation</vt:lpstr>
      <vt:lpstr>DEN EIGENEN KÖRPER BETREFFENDE SELBSTBESTIMMUNG</vt:lpstr>
      <vt:lpstr>PRIVATSPHÄRE</vt:lpstr>
      <vt:lpstr>GRENZWAHRENDE ASSISTENZ</vt:lpstr>
      <vt:lpstr>PowerPoint-Präsentation</vt:lpstr>
      <vt:lpstr>WÜRDE ACHTEN BEI MISSGESCHICKEN</vt:lpstr>
      <vt:lpstr>ENTWICKLUNG RUND UM DEN TOILETTENGANG</vt:lpstr>
      <vt:lpstr>KÖRPERWISSEN STÄRKEN</vt:lpstr>
      <vt:lpstr>SELBTSTÄNDIGKEIT ERMÖGLICHEN</vt:lpstr>
      <vt:lpstr>DIE WELT ENTDECKEN UND VERSTEHEN </vt:lpstr>
      <vt:lpstr>BÄDER ALS BILDUNGSRÄUME DENKEN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2026-03-09T10:14:20Z</dcterms:created>
  <dcterms:modified xsi:type="dcterms:W3CDTF">2026-09-16T09:56:39Z</dcterms:modified>
</cp:coreProperties>
</file>