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embeddedFontLst>
    <p:embeddedFont>
      <p:font typeface="Play" pitchFamily="2" charset="0"/>
      <p:regular r:id="rId22"/>
      <p:bold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g99n0VX2WsafqAO6KPcwZl90lhV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 name="Google Shape;79;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8"/>
        <p:cNvGrpSpPr/>
        <p:nvPr/>
      </p:nvGrpSpPr>
      <p:grpSpPr>
        <a:xfrm>
          <a:off x="0" y="0"/>
          <a:ext cx="0" cy="0"/>
          <a:chOff x="0" y="0"/>
          <a:chExt cx="0" cy="0"/>
        </a:xfrm>
      </p:grpSpPr>
      <p:sp>
        <p:nvSpPr>
          <p:cNvPr id="9" name="Google Shape;9;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 name="Google Shape;10;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 name="Google Shape;1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 name="Google Shape;1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Arial"/>
                <a:ea typeface="Arial"/>
                <a:cs typeface="Arial"/>
                <a:sym typeface="Arial"/>
              </a:defRPr>
            </a:lvl1pPr>
            <a:lvl2pPr marL="0" marR="0" lvl="1" indent="0" algn="l" rtl="0">
              <a:spcBef>
                <a:spcPts val="0"/>
              </a:spcBef>
              <a:buNone/>
              <a:defRPr sz="1800" b="0" i="0" u="none" strike="noStrike" cap="none">
                <a:solidFill>
                  <a:schemeClr val="dk1"/>
                </a:solidFill>
                <a:latin typeface="Arial"/>
                <a:ea typeface="Arial"/>
                <a:cs typeface="Arial"/>
                <a:sym typeface="Arial"/>
              </a:defRPr>
            </a:lvl2pPr>
            <a:lvl3pPr marL="0" marR="0" lvl="2" indent="0" algn="l" rtl="0">
              <a:spcBef>
                <a:spcPts val="0"/>
              </a:spcBef>
              <a:buNone/>
              <a:defRPr sz="1800" b="0" i="0" u="none" strike="noStrike" cap="none">
                <a:solidFill>
                  <a:schemeClr val="dk1"/>
                </a:solidFill>
                <a:latin typeface="Arial"/>
                <a:ea typeface="Arial"/>
                <a:cs typeface="Arial"/>
                <a:sym typeface="Arial"/>
              </a:defRPr>
            </a:lvl3pPr>
            <a:lvl4pPr marL="0" marR="0" lvl="3" indent="0" algn="l" rtl="0">
              <a:spcBef>
                <a:spcPts val="0"/>
              </a:spcBef>
              <a:buNone/>
              <a:defRPr sz="1800" b="0" i="0" u="none" strike="noStrike" cap="none">
                <a:solidFill>
                  <a:schemeClr val="dk1"/>
                </a:solidFill>
                <a:latin typeface="Arial"/>
                <a:ea typeface="Arial"/>
                <a:cs typeface="Arial"/>
                <a:sym typeface="Arial"/>
              </a:defRPr>
            </a:lvl4pPr>
            <a:lvl5pPr marL="0" marR="0" lvl="4" indent="0" algn="l" rtl="0">
              <a:spcBef>
                <a:spcPts val="0"/>
              </a:spcBef>
              <a:buNone/>
              <a:defRPr sz="1800" b="0" i="0" u="none" strike="noStrike" cap="none">
                <a:solidFill>
                  <a:schemeClr val="dk1"/>
                </a:solidFill>
                <a:latin typeface="Arial"/>
                <a:ea typeface="Arial"/>
                <a:cs typeface="Arial"/>
                <a:sym typeface="Arial"/>
              </a:defRPr>
            </a:lvl5pPr>
            <a:lvl6pPr marL="0" marR="0" lvl="5" indent="0" algn="l" rtl="0">
              <a:spcBef>
                <a:spcPts val="0"/>
              </a:spcBef>
              <a:buNone/>
              <a:defRPr sz="1800" b="0" i="0" u="none" strike="noStrike" cap="none">
                <a:solidFill>
                  <a:schemeClr val="dk1"/>
                </a:solidFill>
                <a:latin typeface="Arial"/>
                <a:ea typeface="Arial"/>
                <a:cs typeface="Arial"/>
                <a:sym typeface="Arial"/>
              </a:defRPr>
            </a:lvl6pPr>
            <a:lvl7pPr marL="0" marR="0" lvl="6" indent="0" algn="l" rtl="0">
              <a:spcBef>
                <a:spcPts val="0"/>
              </a:spcBef>
              <a:buNone/>
              <a:defRPr sz="1800" b="0" i="0" u="none" strike="noStrike" cap="none">
                <a:solidFill>
                  <a:schemeClr val="dk1"/>
                </a:solidFill>
                <a:latin typeface="Arial"/>
                <a:ea typeface="Arial"/>
                <a:cs typeface="Arial"/>
                <a:sym typeface="Arial"/>
              </a:defRPr>
            </a:lvl7pPr>
            <a:lvl8pPr marL="0" marR="0" lvl="7" indent="0" algn="l" rtl="0">
              <a:spcBef>
                <a:spcPts val="0"/>
              </a:spcBef>
              <a:buNone/>
              <a:defRPr sz="1800" b="0" i="0" u="none" strike="noStrike" cap="none">
                <a:solidFill>
                  <a:schemeClr val="dk1"/>
                </a:solidFill>
                <a:latin typeface="Arial"/>
                <a:ea typeface="Arial"/>
                <a:cs typeface="Arial"/>
                <a:sym typeface="Arial"/>
              </a:defRPr>
            </a:lvl8pPr>
            <a:lvl9pPr marL="0" marR="0" lvl="8" indent="0" algn="l" rtl="0">
              <a:spcBef>
                <a:spcPts val="0"/>
              </a:spcBef>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4"/>
        <p:cNvGrpSpPr/>
        <p:nvPr/>
      </p:nvGrpSpPr>
      <p:grpSpPr>
        <a:xfrm>
          <a:off x="0" y="0"/>
          <a:ext cx="0" cy="0"/>
          <a:chOff x="0" y="0"/>
          <a:chExt cx="0" cy="0"/>
        </a:xfrm>
      </p:grpSpPr>
      <p:sp>
        <p:nvSpPr>
          <p:cNvPr id="15" name="Google Shape;15;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2"/>
          <p:cNvSpPr>
            <a:spLocks noGrp="1"/>
          </p:cNvSpPr>
          <p:nvPr>
            <p:ph type="pic" idx="2"/>
          </p:nvPr>
        </p:nvSpPr>
        <p:spPr>
          <a:xfrm>
            <a:off x="5183188" y="987425"/>
            <a:ext cx="6172200" cy="4873625"/>
          </a:xfrm>
          <a:prstGeom prst="rect">
            <a:avLst/>
          </a:prstGeom>
          <a:noFill/>
          <a:ln>
            <a:noFill/>
          </a:ln>
        </p:spPr>
        <p:txBody>
          <a:bodyPr/>
          <a:lstStyle/>
          <a:p>
            <a:endParaRPr lang="de-DE"/>
          </a:p>
        </p:txBody>
      </p:sp>
      <p:sp>
        <p:nvSpPr>
          <p:cNvPr id="17" name="Google Shape;17;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1"/>
        <p:cNvGrpSpPr/>
        <p:nvPr/>
      </p:nvGrpSpPr>
      <p:grpSpPr>
        <a:xfrm>
          <a:off x="0" y="0"/>
          <a:ext cx="0" cy="0"/>
          <a:chOff x="0" y="0"/>
          <a:chExt cx="0" cy="0"/>
        </a:xfrm>
      </p:grpSpPr>
      <p:sp>
        <p:nvSpPr>
          <p:cNvPr id="22" name="Google Shape;22;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Google Shape;2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 name="Google Shape;2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27"/>
        <p:cNvGrpSpPr/>
        <p:nvPr/>
      </p:nvGrpSpPr>
      <p:grpSpPr>
        <a:xfrm>
          <a:off x="0" y="0"/>
          <a:ext cx="0" cy="0"/>
          <a:chOff x="0" y="0"/>
          <a:chExt cx="0" cy="0"/>
        </a:xfrm>
      </p:grpSpPr>
      <p:sp>
        <p:nvSpPr>
          <p:cNvPr id="28" name="Google Shape;28;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9C89AC"/>
              </a:buClr>
              <a:buSzPts val="2400"/>
              <a:buNone/>
              <a:defRPr sz="2400">
                <a:solidFill>
                  <a:srgbClr val="9C89AC"/>
                </a:solidFill>
              </a:defRPr>
            </a:lvl1pPr>
            <a:lvl2pPr marL="914400" lvl="1" indent="-228600" algn="l">
              <a:lnSpc>
                <a:spcPct val="90000"/>
              </a:lnSpc>
              <a:spcBef>
                <a:spcPts val="500"/>
              </a:spcBef>
              <a:spcAft>
                <a:spcPts val="0"/>
              </a:spcAft>
              <a:buClr>
                <a:srgbClr val="9C89AC"/>
              </a:buClr>
              <a:buSzPts val="2000"/>
              <a:buNone/>
              <a:defRPr sz="2000">
                <a:solidFill>
                  <a:srgbClr val="9C89AC"/>
                </a:solidFill>
              </a:defRPr>
            </a:lvl2pPr>
            <a:lvl3pPr marL="1371600" lvl="2" indent="-228600" algn="l">
              <a:lnSpc>
                <a:spcPct val="90000"/>
              </a:lnSpc>
              <a:spcBef>
                <a:spcPts val="500"/>
              </a:spcBef>
              <a:spcAft>
                <a:spcPts val="0"/>
              </a:spcAft>
              <a:buClr>
                <a:srgbClr val="9C89AC"/>
              </a:buClr>
              <a:buSzPts val="1800"/>
              <a:buNone/>
              <a:defRPr sz="1800">
                <a:solidFill>
                  <a:srgbClr val="9C89AC"/>
                </a:solidFill>
              </a:defRPr>
            </a:lvl3pPr>
            <a:lvl4pPr marL="1828800" lvl="3" indent="-228600" algn="l">
              <a:lnSpc>
                <a:spcPct val="90000"/>
              </a:lnSpc>
              <a:spcBef>
                <a:spcPts val="500"/>
              </a:spcBef>
              <a:spcAft>
                <a:spcPts val="0"/>
              </a:spcAft>
              <a:buClr>
                <a:srgbClr val="9C89AC"/>
              </a:buClr>
              <a:buSzPts val="1600"/>
              <a:buNone/>
              <a:defRPr sz="1600">
                <a:solidFill>
                  <a:srgbClr val="9C89AC"/>
                </a:solidFill>
              </a:defRPr>
            </a:lvl4pPr>
            <a:lvl5pPr marL="2286000" lvl="4" indent="-228600" algn="l">
              <a:lnSpc>
                <a:spcPct val="90000"/>
              </a:lnSpc>
              <a:spcBef>
                <a:spcPts val="500"/>
              </a:spcBef>
              <a:spcAft>
                <a:spcPts val="0"/>
              </a:spcAft>
              <a:buClr>
                <a:srgbClr val="9C89AC"/>
              </a:buClr>
              <a:buSzPts val="1600"/>
              <a:buNone/>
              <a:defRPr sz="1600">
                <a:solidFill>
                  <a:srgbClr val="9C89AC"/>
                </a:solidFill>
              </a:defRPr>
            </a:lvl5pPr>
            <a:lvl6pPr marL="2743200" lvl="5" indent="-228600" algn="l">
              <a:lnSpc>
                <a:spcPct val="90000"/>
              </a:lnSpc>
              <a:spcBef>
                <a:spcPts val="500"/>
              </a:spcBef>
              <a:spcAft>
                <a:spcPts val="0"/>
              </a:spcAft>
              <a:buClr>
                <a:srgbClr val="9C89AC"/>
              </a:buClr>
              <a:buSzPts val="1600"/>
              <a:buNone/>
              <a:defRPr sz="1600">
                <a:solidFill>
                  <a:srgbClr val="9C89AC"/>
                </a:solidFill>
              </a:defRPr>
            </a:lvl6pPr>
            <a:lvl7pPr marL="3200400" lvl="6" indent="-228600" algn="l">
              <a:lnSpc>
                <a:spcPct val="90000"/>
              </a:lnSpc>
              <a:spcBef>
                <a:spcPts val="500"/>
              </a:spcBef>
              <a:spcAft>
                <a:spcPts val="0"/>
              </a:spcAft>
              <a:buClr>
                <a:srgbClr val="9C89AC"/>
              </a:buClr>
              <a:buSzPts val="1600"/>
              <a:buNone/>
              <a:defRPr sz="1600">
                <a:solidFill>
                  <a:srgbClr val="9C89AC"/>
                </a:solidFill>
              </a:defRPr>
            </a:lvl7pPr>
            <a:lvl8pPr marL="3657600" lvl="7" indent="-228600" algn="l">
              <a:lnSpc>
                <a:spcPct val="90000"/>
              </a:lnSpc>
              <a:spcBef>
                <a:spcPts val="500"/>
              </a:spcBef>
              <a:spcAft>
                <a:spcPts val="0"/>
              </a:spcAft>
              <a:buClr>
                <a:srgbClr val="9C89AC"/>
              </a:buClr>
              <a:buSzPts val="1600"/>
              <a:buNone/>
              <a:defRPr sz="1600">
                <a:solidFill>
                  <a:srgbClr val="9C89AC"/>
                </a:solidFill>
              </a:defRPr>
            </a:lvl8pPr>
            <a:lvl9pPr marL="4114800" lvl="8" indent="-228600" algn="l">
              <a:lnSpc>
                <a:spcPct val="90000"/>
              </a:lnSpc>
              <a:spcBef>
                <a:spcPts val="500"/>
              </a:spcBef>
              <a:spcAft>
                <a:spcPts val="0"/>
              </a:spcAft>
              <a:buClr>
                <a:srgbClr val="9C89AC"/>
              </a:buClr>
              <a:buSzPts val="1600"/>
              <a:buNone/>
              <a:defRPr sz="1600">
                <a:solidFill>
                  <a:srgbClr val="9C89AC"/>
                </a:solidFill>
              </a:defRPr>
            </a:lvl9pPr>
          </a:lstStyle>
          <a:p>
            <a:endParaRPr/>
          </a:p>
        </p:txBody>
      </p:sp>
      <p:sp>
        <p:nvSpPr>
          <p:cNvPr id="30" name="Google Shape;30;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 name="Google Shape;31;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Google Shape;32;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33"/>
        <p:cNvGrpSpPr/>
        <p:nvPr/>
      </p:nvGrpSpPr>
      <p:grpSpPr>
        <a:xfrm>
          <a:off x="0" y="0"/>
          <a:ext cx="0" cy="0"/>
          <a:chOff x="0" y="0"/>
          <a:chExt cx="0" cy="0"/>
        </a:xfrm>
      </p:grpSpPr>
      <p:sp>
        <p:nvSpPr>
          <p:cNvPr id="34" name="Google Shape;34;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Google Shape;38;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9" name="Google Shape;39;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0"/>
        <p:cNvGrpSpPr/>
        <p:nvPr/>
      </p:nvGrpSpPr>
      <p:grpSpPr>
        <a:xfrm>
          <a:off x="0" y="0"/>
          <a:ext cx="0" cy="0"/>
          <a:chOff x="0" y="0"/>
          <a:chExt cx="0" cy="0"/>
        </a:xfrm>
      </p:grpSpPr>
      <p:sp>
        <p:nvSpPr>
          <p:cNvPr id="41" name="Google Shape;41;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Google Shape;4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Google Shape;4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49"/>
        <p:cNvGrpSpPr/>
        <p:nvPr/>
      </p:nvGrpSpPr>
      <p:grpSpPr>
        <a:xfrm>
          <a:off x="0" y="0"/>
          <a:ext cx="0" cy="0"/>
          <a:chOff x="0" y="0"/>
          <a:chExt cx="0" cy="0"/>
        </a:xfrm>
      </p:grpSpPr>
      <p:sp>
        <p:nvSpPr>
          <p:cNvPr id="50" name="Google Shape;5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Google Shape;5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Google Shape;53;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4"/>
        <p:cNvGrpSpPr/>
        <p:nvPr/>
      </p:nvGrpSpPr>
      <p:grpSpPr>
        <a:xfrm>
          <a:off x="0" y="0"/>
          <a:ext cx="0" cy="0"/>
          <a:chOff x="0" y="0"/>
          <a:chExt cx="0" cy="0"/>
        </a:xfrm>
      </p:grpSpPr>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9" name="Google Shape;6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Google Shape;7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1"/>
        <p:cNvGrpSpPr/>
        <p:nvPr/>
      </p:nvGrpSpPr>
      <p:grpSpPr>
        <a:xfrm>
          <a:off x="0" y="0"/>
          <a:ext cx="0" cy="0"/>
          <a:chOff x="0" y="0"/>
          <a:chExt cx="0" cy="0"/>
        </a:xfrm>
      </p:grpSpPr>
      <p:sp>
        <p:nvSpPr>
          <p:cNvPr id="72" name="Google Shape;72;p3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5" name="Google Shape;75;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Google Shape;76;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kindergesundheit-info.de/themen/schlafen/1-6-jahre/schlafbedar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hyperlink" Target="https://www.kindergesundheit-info.de/fileadmin/user_upload/kindergesundheit-info.de/Infografiken/Infografiken_als_PDF/Kinder-Tagschlaf_BIOEG_kindergesundheit-info.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hyperlink" Target="https://www.dgsm.de/fileadmin/dgsm/Arbeitsgruppen/paediatrie/Mittagsschlaf_Empfehlungspapier.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www.unicef.de/informieren/ueber-uns/fuer-kinderrechte/un-kinderrechtskonvention" TargetMode="External"/><Relationship Id="rId5" Type="http://schemas.openxmlformats.org/officeDocument/2006/relationships/hyperlink" Target="https://www.national-coalition.de/" TargetMode="External"/><Relationship Id="rId4" Type="http://schemas.openxmlformats.org/officeDocument/2006/relationships/hyperlink" Target="https://www.nifbe.de/component/themensammlung?view=item&amp;id=815:ruhe-und-schlafbeduerfnissen-junger-kinder-in-der-kita&amp;catid=67"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endParaRPr/>
          </a:p>
        </p:txBody>
      </p:sp>
      <p:sp>
        <p:nvSpPr>
          <p:cNvPr id="82" name="Google Shape;82;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83" name="Google Shape;83;p1"/>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2"/>
          <p:cNvSpPr txBox="1">
            <a:spLocks noGrp="1"/>
          </p:cNvSpPr>
          <p:nvPr>
            <p:ph type="title"/>
          </p:nvPr>
        </p:nvSpPr>
        <p:spPr>
          <a:xfrm>
            <a:off x="737111" y="625447"/>
            <a:ext cx="3932237" cy="1600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Arial"/>
              <a:buNone/>
            </a:pPr>
            <a:r>
              <a:rPr lang="de-DE" b="1">
                <a:latin typeface="Arial"/>
                <a:ea typeface="Arial"/>
                <a:cs typeface="Arial"/>
                <a:sym typeface="Arial"/>
              </a:rPr>
              <a:t>WARUM ÜBER </a:t>
            </a:r>
            <a:r>
              <a:rPr lang="de-DE" b="1">
                <a:solidFill>
                  <a:srgbClr val="611E82"/>
                </a:solidFill>
                <a:latin typeface="Arial"/>
                <a:ea typeface="Arial"/>
                <a:cs typeface="Arial"/>
                <a:sym typeface="Arial"/>
              </a:rPr>
              <a:t>AUSRUHEN</a:t>
            </a:r>
            <a:r>
              <a:rPr lang="de-DE" b="1">
                <a:latin typeface="Arial"/>
                <a:ea typeface="Arial"/>
                <a:cs typeface="Arial"/>
                <a:sym typeface="Arial"/>
              </a:rPr>
              <a:t> UND SCHLAFEN SPRECHEN?</a:t>
            </a:r>
            <a:endParaRPr b="1"/>
          </a:p>
        </p:txBody>
      </p:sp>
      <p:sp>
        <p:nvSpPr>
          <p:cNvPr id="89" name="Google Shape;89;p2"/>
          <p:cNvSpPr txBox="1">
            <a:spLocks noGrp="1"/>
          </p:cNvSpPr>
          <p:nvPr>
            <p:ph type="body" idx="1"/>
          </p:nvPr>
        </p:nvSpPr>
        <p:spPr>
          <a:xfrm>
            <a:off x="737111" y="2418729"/>
            <a:ext cx="5310543" cy="52341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(Bildungsplan Brandenburg, 2024; Vereinte Nationen, 1989)</a:t>
            </a:r>
            <a:endParaRPr sz="800">
              <a:solidFill>
                <a:srgbClr val="330745"/>
              </a:solidFill>
            </a:endParaRPr>
          </a:p>
        </p:txBody>
      </p:sp>
      <p:sp>
        <p:nvSpPr>
          <p:cNvPr id="90" name="Google Shape;90;p2"/>
          <p:cNvSpPr txBox="1"/>
          <p:nvPr/>
        </p:nvSpPr>
        <p:spPr>
          <a:xfrm>
            <a:off x="5589972" y="6242447"/>
            <a:ext cx="448248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171616"/>
                </a:solidFill>
                <a:latin typeface="Arial"/>
                <a:ea typeface="Arial"/>
                <a:cs typeface="Arial"/>
                <a:sym typeface="Arial"/>
              </a:rPr>
              <a:t>(Unicef – Kinder haben Rechte Poster, https://www.unicef.de/informieren/materialien/kinder-haben-rechte/27850)</a:t>
            </a:r>
            <a:endParaRPr sz="600">
              <a:solidFill>
                <a:srgbClr val="171616"/>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91" name="Google Shape;91;p2"/>
          <p:cNvPicPr preferRelativeResize="0">
            <a:picLocks noGrp="1"/>
          </p:cNvPicPr>
          <p:nvPr>
            <p:ph type="pic" idx="2"/>
          </p:nvPr>
        </p:nvPicPr>
        <p:blipFill rotWithShape="1">
          <a:blip r:embed="rId3">
            <a:alphaModFix/>
          </a:blip>
          <a:srcRect l="2564" t="3446" r="4571" b="5765"/>
          <a:stretch/>
        </p:blipFill>
        <p:spPr>
          <a:xfrm>
            <a:off x="5636002" y="2031325"/>
            <a:ext cx="6083020" cy="4154193"/>
          </a:xfrm>
          <a:prstGeom prst="rect">
            <a:avLst/>
          </a:prstGeom>
          <a:noFill/>
          <a:ln w="12700" cap="flat" cmpd="sng">
            <a:solidFill>
              <a:srgbClr val="611E82"/>
            </a:solidFill>
            <a:prstDash val="solid"/>
            <a:round/>
            <a:headEnd type="none" w="sm" len="sm"/>
            <a:tailEnd type="none" w="sm" len="sm"/>
          </a:ln>
        </p:spPr>
      </p:pic>
      <p:sp>
        <p:nvSpPr>
          <p:cNvPr id="92" name="Google Shape;92;p2"/>
          <p:cNvSpPr txBox="1"/>
          <p:nvPr/>
        </p:nvSpPr>
        <p:spPr>
          <a:xfrm>
            <a:off x="5636002" y="792225"/>
            <a:ext cx="5412998" cy="892552"/>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330745"/>
                </a:solidFill>
                <a:latin typeface="Arial"/>
                <a:ea typeface="Arial"/>
                <a:cs typeface="Arial"/>
                <a:sym typeface="Arial"/>
              </a:rPr>
              <a:t>„Die Vertragsstaaten erkennen das Recht des Kindes auf Ruhe und Freizeit an, auf Spiel und altersgemäße aktive Erholung so­ wie auf freie Teilnahme am kul­turellen und künstlerischen Le­ben.“</a:t>
            </a:r>
            <a:endParaRPr/>
          </a:p>
          <a:p>
            <a:pPr marL="0" marR="0" lvl="0" indent="0" algn="l" rtl="0">
              <a:spcBef>
                <a:spcPts val="0"/>
              </a:spcBef>
              <a:spcAft>
                <a:spcPts val="0"/>
              </a:spcAft>
              <a:buNone/>
            </a:pPr>
            <a:r>
              <a:rPr lang="de-DE" sz="1000">
                <a:solidFill>
                  <a:srgbClr val="330745"/>
                </a:solidFill>
                <a:latin typeface="Arial"/>
                <a:ea typeface="Arial"/>
                <a:cs typeface="Arial"/>
                <a:sym typeface="Arial"/>
              </a:rPr>
              <a:t>(Vereinte Nationen (1989). UN-Kinderrechtskonvention, Artikel 31 Abs. 1)</a:t>
            </a:r>
            <a:endParaRPr sz="1800" i="1">
              <a:solidFill>
                <a:srgbClr val="330745"/>
              </a:solidFill>
              <a:latin typeface="Arial"/>
              <a:ea typeface="Arial"/>
              <a:cs typeface="Arial"/>
              <a:sym typeface="Arial"/>
            </a:endParaRPr>
          </a:p>
        </p:txBody>
      </p:sp>
      <p:sp>
        <p:nvSpPr>
          <p:cNvPr id="93" name="Google Shape;93;p2"/>
          <p:cNvSpPr txBox="1"/>
          <p:nvPr/>
        </p:nvSpPr>
        <p:spPr>
          <a:xfrm>
            <a:off x="783141" y="2807428"/>
            <a:ext cx="4552061" cy="2585323"/>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Nehmt Ruhezeiten als pädagogisch wichtige Situationen wahr.</a:t>
            </a:r>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Achtet darauf, dass die Kinder sich erholen können.</a:t>
            </a:r>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Wichtig: die Erfüllung von Ruhebedürfnissen sollte nicht abhängig von organisatorischen Rahmenbedingungen sein.</a:t>
            </a:r>
            <a:endParaRPr/>
          </a:p>
          <a:p>
            <a:pPr marL="0" marR="0" lvl="0" indent="0" algn="l" rtl="0">
              <a:spcBef>
                <a:spcPts val="0"/>
              </a:spcBef>
              <a:spcAft>
                <a:spcPts val="0"/>
              </a:spcAft>
              <a:buNone/>
            </a:pPr>
            <a:endParaRPr sz="1800">
              <a:solidFill>
                <a:srgbClr val="330745"/>
              </a:solidFill>
              <a:latin typeface="Arial"/>
              <a:ea typeface="Arial"/>
              <a:cs typeface="Arial"/>
              <a:sym typeface="Arial"/>
            </a:endParaRPr>
          </a:p>
        </p:txBody>
      </p:sp>
      <p:sp>
        <p:nvSpPr>
          <p:cNvPr id="94" name="Google Shape;94;p2"/>
          <p:cNvSpPr txBox="1"/>
          <p:nvPr/>
        </p:nvSpPr>
        <p:spPr>
          <a:xfrm>
            <a:off x="830754" y="5113051"/>
            <a:ext cx="3838500" cy="923400"/>
          </a:xfrm>
          <a:prstGeom prst="rect">
            <a:avLst/>
          </a:prstGeom>
          <a:no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dk1"/>
                </a:solidFill>
                <a:latin typeface="Arial"/>
                <a:ea typeface="Arial"/>
                <a:cs typeface="Arial"/>
                <a:sym typeface="Arial"/>
              </a:rPr>
              <a:t>Erholung unterstützt Stressabbau, </a:t>
            </a:r>
            <a:br>
              <a:rPr lang="de-DE" sz="1800" b="1">
                <a:solidFill>
                  <a:schemeClr val="dk1"/>
                </a:solidFill>
                <a:latin typeface="Arial"/>
                <a:ea typeface="Arial"/>
                <a:cs typeface="Arial"/>
                <a:sym typeface="Arial"/>
              </a:rPr>
            </a:br>
            <a:r>
              <a:rPr lang="de-DE" sz="1800" b="1">
                <a:solidFill>
                  <a:schemeClr val="dk1"/>
                </a:solidFill>
                <a:latin typeface="Arial"/>
                <a:ea typeface="Arial"/>
                <a:cs typeface="Arial"/>
                <a:sym typeface="Arial"/>
              </a:rPr>
              <a:t>Wohlbefinden und Lernprozesse.</a:t>
            </a:r>
            <a:endParaRPr/>
          </a:p>
        </p:txBody>
      </p:sp>
      <p:sp>
        <p:nvSpPr>
          <p:cNvPr id="95" name="Google Shape;95;p2"/>
          <p:cNvSpPr txBox="1"/>
          <p:nvPr/>
        </p:nvSpPr>
        <p:spPr>
          <a:xfrm>
            <a:off x="378672" y="6088545"/>
            <a:ext cx="5361000" cy="7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800">
                <a:solidFill>
                  <a:srgbClr val="000000"/>
                </a:solidFill>
                <a:latin typeface="Arial"/>
                <a:ea typeface="Arial"/>
                <a:cs typeface="Arial"/>
                <a:sym typeface="Arial"/>
              </a:rPr>
              <a:t>Im Folgenden wird der </a:t>
            </a:r>
            <a:r>
              <a:rPr lang="de-DE" sz="800" i="1">
                <a:solidFill>
                  <a:srgbClr val="000000"/>
                </a:solidFill>
                <a:latin typeface="Arial"/>
                <a:ea typeface="Arial"/>
                <a:cs typeface="Arial"/>
                <a:sym typeface="Arial"/>
              </a:rPr>
              <a:t>Bildungsplan – Erweiterte Grundsätze elementarer Bildung in Einrichtungen der Kindertagesbetreuung im Land Brandenburg</a:t>
            </a:r>
            <a:r>
              <a:rPr lang="de-DE" sz="800">
                <a:solidFill>
                  <a:srgbClr val="000000"/>
                </a:solidFill>
                <a:latin typeface="Arial"/>
                <a:ea typeface="Arial"/>
                <a:cs typeface="Arial"/>
                <a:sym typeface="Arial"/>
              </a:rPr>
              <a:t> (MBJS, 2024) verkürzt als </a:t>
            </a:r>
            <a:r>
              <a:rPr lang="de-DE" sz="800" i="1">
                <a:solidFill>
                  <a:srgbClr val="000000"/>
                </a:solidFill>
                <a:latin typeface="Arial"/>
                <a:ea typeface="Arial"/>
                <a:cs typeface="Arial"/>
                <a:sym typeface="Arial"/>
              </a:rPr>
              <a:t>Bildungsplan Brandenburg</a:t>
            </a:r>
            <a:r>
              <a:rPr lang="de-DE" sz="800" i="1"/>
              <a:t>, </a:t>
            </a:r>
            <a:r>
              <a:rPr lang="de-DE" sz="800" i="1">
                <a:solidFill>
                  <a:srgbClr val="000000"/>
                </a:solidFill>
                <a:latin typeface="Arial"/>
                <a:ea typeface="Arial"/>
                <a:cs typeface="Arial"/>
                <a:sym typeface="Arial"/>
              </a:rPr>
              <a:t>2024</a:t>
            </a:r>
            <a:r>
              <a:rPr lang="de-DE" sz="800" i="1"/>
              <a:t> </a:t>
            </a:r>
            <a:r>
              <a:rPr lang="de-DE" sz="800">
                <a:solidFill>
                  <a:srgbClr val="000000"/>
                </a:solidFill>
                <a:latin typeface="Arial"/>
                <a:ea typeface="Arial"/>
                <a:cs typeface="Arial"/>
                <a:sym typeface="Arial"/>
              </a:rPr>
              <a:t>bezeichnet.</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3"/>
          <p:cNvSpPr txBox="1">
            <a:spLocks noGrp="1"/>
          </p:cNvSpPr>
          <p:nvPr>
            <p:ph type="title"/>
          </p:nvPr>
        </p:nvSpPr>
        <p:spPr>
          <a:xfrm>
            <a:off x="5223148" y="624193"/>
            <a:ext cx="6197393" cy="75084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Play"/>
              <a:buNone/>
            </a:pPr>
            <a:r>
              <a:rPr lang="de-DE" sz="3200" b="1"/>
              <a:t>DER </a:t>
            </a:r>
            <a:r>
              <a:rPr lang="de-DE" b="1">
                <a:solidFill>
                  <a:schemeClr val="lt1"/>
                </a:solidFill>
              </a:rPr>
              <a:t>RECHTLICHE</a:t>
            </a:r>
            <a:r>
              <a:rPr lang="de-DE" sz="3200" b="1"/>
              <a:t> RAHMEN </a:t>
            </a:r>
            <a:endParaRPr/>
          </a:p>
        </p:txBody>
      </p:sp>
      <p:sp>
        <p:nvSpPr>
          <p:cNvPr id="101" name="Google Shape;101;p3"/>
          <p:cNvSpPr txBox="1">
            <a:spLocks noGrp="1"/>
          </p:cNvSpPr>
          <p:nvPr>
            <p:ph type="body" idx="1"/>
          </p:nvPr>
        </p:nvSpPr>
        <p:spPr>
          <a:xfrm>
            <a:off x="5241846" y="1147720"/>
            <a:ext cx="5310543" cy="32052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(BGB; National Coalition Deutschland, 2025)</a:t>
            </a:r>
            <a:endParaRPr sz="800">
              <a:solidFill>
                <a:srgbClr val="330745"/>
              </a:solidFill>
            </a:endParaRPr>
          </a:p>
        </p:txBody>
      </p:sp>
      <p:sp>
        <p:nvSpPr>
          <p:cNvPr id="102" name="Google Shape;102;p3"/>
          <p:cNvSpPr txBox="1"/>
          <p:nvPr/>
        </p:nvSpPr>
        <p:spPr>
          <a:xfrm>
            <a:off x="347588" y="6366534"/>
            <a:ext cx="4482489" cy="570734"/>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de-DE" sz="600">
                <a:solidFill>
                  <a:srgbClr val="171616"/>
                </a:solidFill>
                <a:latin typeface="Arial"/>
                <a:ea typeface="Arial"/>
                <a:cs typeface="Arial"/>
                <a:sym typeface="Arial"/>
              </a:rPr>
              <a:t>(Unicef - Kinderrechte Poster, https://www.unicef.de/informieren/materialien/kinderrechte-poster/214672)</a:t>
            </a:r>
            <a:endParaRPr sz="600">
              <a:solidFill>
                <a:srgbClr val="171616"/>
              </a:solidFill>
              <a:latin typeface="Arial"/>
              <a:ea typeface="Arial"/>
              <a:cs typeface="Arial"/>
              <a:sym typeface="Arial"/>
            </a:endParaRPr>
          </a:p>
          <a:p>
            <a:pPr marL="0" marR="0" lvl="0" indent="0" algn="l" rtl="0">
              <a:spcBef>
                <a:spcPts val="800"/>
              </a:spcBef>
              <a:spcAft>
                <a:spcPts val="0"/>
              </a:spcAft>
              <a:buNone/>
            </a:pPr>
            <a:endParaRPr sz="1800">
              <a:solidFill>
                <a:schemeClr val="dk1"/>
              </a:solidFill>
              <a:latin typeface="Arial"/>
              <a:ea typeface="Arial"/>
              <a:cs typeface="Arial"/>
              <a:sym typeface="Arial"/>
            </a:endParaRPr>
          </a:p>
        </p:txBody>
      </p:sp>
      <p:pic>
        <p:nvPicPr>
          <p:cNvPr id="103" name="Google Shape;103;p3"/>
          <p:cNvPicPr preferRelativeResize="0">
            <a:picLocks noGrp="1"/>
          </p:cNvPicPr>
          <p:nvPr>
            <p:ph type="pic" idx="2"/>
          </p:nvPr>
        </p:nvPicPr>
        <p:blipFill rotWithShape="1">
          <a:blip r:embed="rId3">
            <a:alphaModFix/>
          </a:blip>
          <a:srcRect t="437" b="809"/>
          <a:stretch/>
        </p:blipFill>
        <p:spPr>
          <a:xfrm>
            <a:off x="459813" y="485578"/>
            <a:ext cx="4209488" cy="5864772"/>
          </a:xfrm>
          <a:prstGeom prst="rect">
            <a:avLst/>
          </a:prstGeom>
          <a:noFill/>
          <a:ln w="12700" cap="flat" cmpd="sng">
            <a:solidFill>
              <a:srgbClr val="611E82"/>
            </a:solidFill>
            <a:prstDash val="solid"/>
            <a:round/>
            <a:headEnd type="none" w="sm" len="sm"/>
            <a:tailEnd type="none" w="sm" len="sm"/>
          </a:ln>
        </p:spPr>
      </p:pic>
      <p:sp>
        <p:nvSpPr>
          <p:cNvPr id="104" name="Google Shape;104;p3"/>
          <p:cNvSpPr txBox="1"/>
          <p:nvPr/>
        </p:nvSpPr>
        <p:spPr>
          <a:xfrm>
            <a:off x="5350228" y="5457798"/>
            <a:ext cx="5239500" cy="846600"/>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400"/>
              <a:buFont typeface="Arial"/>
              <a:buNone/>
            </a:pPr>
            <a:r>
              <a:rPr lang="de-DE" sz="1300">
                <a:solidFill>
                  <a:srgbClr val="330745"/>
                </a:solidFill>
                <a:latin typeface="Arial"/>
                <a:ea typeface="Arial"/>
                <a:cs typeface="Arial"/>
                <a:sym typeface="Arial"/>
              </a:rPr>
              <a:t>Das </a:t>
            </a:r>
            <a:r>
              <a:rPr lang="de-DE" sz="1300" i="1">
                <a:solidFill>
                  <a:srgbClr val="330745"/>
                </a:solidFill>
                <a:latin typeface="Arial"/>
                <a:ea typeface="Arial"/>
                <a:cs typeface="Arial"/>
                <a:sym typeface="Arial"/>
              </a:rPr>
              <a:t>Netzwerk zur Umsetzung der UN-Kinderrechtskonvention e.V. </a:t>
            </a:r>
            <a:br>
              <a:rPr lang="de-DE" sz="1300" i="1">
                <a:solidFill>
                  <a:srgbClr val="330745"/>
                </a:solidFill>
                <a:latin typeface="Arial"/>
                <a:ea typeface="Arial"/>
                <a:cs typeface="Arial"/>
                <a:sym typeface="Arial"/>
              </a:rPr>
            </a:br>
            <a:r>
              <a:rPr lang="de-DE" sz="1300">
                <a:solidFill>
                  <a:srgbClr val="330745"/>
                </a:solidFill>
                <a:latin typeface="Arial"/>
                <a:ea typeface="Arial"/>
                <a:cs typeface="Arial"/>
                <a:sym typeface="Arial"/>
              </a:rPr>
              <a:t>umfasst über 100 Mitglieder und setzt sich für die Umsetzung und Verbreitung aller Kinderrechte ein.</a:t>
            </a:r>
            <a:endParaRPr sz="1300"/>
          </a:p>
          <a:p>
            <a:pPr marL="0" marR="0" lvl="0" indent="0" algn="l" rtl="0">
              <a:spcBef>
                <a:spcPts val="0"/>
              </a:spcBef>
              <a:spcAft>
                <a:spcPts val="0"/>
              </a:spcAft>
              <a:buNone/>
            </a:pPr>
            <a:r>
              <a:rPr lang="de-DE" sz="1000">
                <a:solidFill>
                  <a:srgbClr val="330745"/>
                </a:solidFill>
                <a:latin typeface="Arial"/>
                <a:ea typeface="Arial"/>
                <a:cs typeface="Arial"/>
                <a:sym typeface="Arial"/>
              </a:rPr>
              <a:t>(National Coalition Deutschland, 2025)</a:t>
            </a:r>
            <a:endParaRPr/>
          </a:p>
        </p:txBody>
      </p:sp>
      <p:sp>
        <p:nvSpPr>
          <p:cNvPr id="105" name="Google Shape;105;p3"/>
          <p:cNvSpPr txBox="1"/>
          <p:nvPr/>
        </p:nvSpPr>
        <p:spPr>
          <a:xfrm>
            <a:off x="5247241" y="2986483"/>
            <a:ext cx="5342400" cy="2154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a:solidFill>
                  <a:srgbClr val="330745"/>
                </a:solidFill>
                <a:latin typeface="Arial"/>
                <a:ea typeface="Arial"/>
                <a:cs typeface="Arial"/>
                <a:sym typeface="Arial"/>
              </a:rPr>
              <a:t>Für Ausruh- und Schlafsituationen bedeutet das u.a.:</a:t>
            </a:r>
            <a:endParaRPr sz="1300"/>
          </a:p>
          <a:p>
            <a:pPr marL="0" marR="0" lvl="0" indent="0" algn="l" rtl="0">
              <a:spcBef>
                <a:spcPts val="0"/>
              </a:spcBef>
              <a:spcAft>
                <a:spcPts val="0"/>
              </a:spcAft>
              <a:buNone/>
            </a:pPr>
            <a:endParaRPr sz="6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500"/>
              <a:buFont typeface="Arial"/>
              <a:buChar char="•"/>
            </a:pPr>
            <a:r>
              <a:rPr lang="de-DE" sz="1500">
                <a:solidFill>
                  <a:srgbClr val="330745"/>
                </a:solidFill>
              </a:rPr>
              <a:t>K</a:t>
            </a:r>
            <a:r>
              <a:rPr lang="de-DE" sz="1500">
                <a:solidFill>
                  <a:srgbClr val="330745"/>
                </a:solidFill>
                <a:latin typeface="Arial"/>
                <a:ea typeface="Arial"/>
                <a:cs typeface="Arial"/>
                <a:sym typeface="Arial"/>
              </a:rPr>
              <a:t>ein Zwang zum Liegen</a:t>
            </a:r>
            <a:r>
              <a:rPr lang="de-DE" sz="1500">
                <a:solidFill>
                  <a:srgbClr val="330745"/>
                </a:solidFill>
              </a:rPr>
              <a:t>: </a:t>
            </a:r>
            <a:r>
              <a:rPr lang="de-DE" sz="1500">
                <a:solidFill>
                  <a:srgbClr val="330745"/>
                </a:solidFill>
                <a:latin typeface="Arial"/>
                <a:ea typeface="Arial"/>
                <a:cs typeface="Arial"/>
                <a:sym typeface="Arial"/>
              </a:rPr>
              <a:t>Kinder dürfen nicht gegen ihren Willen festgehalten oder gedrängt werden, zu liegen</a:t>
            </a:r>
            <a:r>
              <a:rPr lang="de-DE" sz="1500">
                <a:solidFill>
                  <a:srgbClr val="330745"/>
                </a:solidFill>
              </a:rPr>
              <a:t>.</a:t>
            </a:r>
            <a:endParaRPr sz="1300"/>
          </a:p>
          <a:p>
            <a:pPr marL="0" marR="0" lvl="0" indent="0" algn="l" rtl="0">
              <a:spcBef>
                <a:spcPts val="0"/>
              </a:spcBef>
              <a:spcAft>
                <a:spcPts val="0"/>
              </a:spcAft>
              <a:buNone/>
            </a:pPr>
            <a:endParaRPr sz="4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500"/>
              <a:buFont typeface="Arial"/>
              <a:buChar char="•"/>
            </a:pPr>
            <a:r>
              <a:rPr lang="de-DE" sz="1500">
                <a:solidFill>
                  <a:srgbClr val="330745"/>
                </a:solidFill>
              </a:rPr>
              <a:t>K</a:t>
            </a:r>
            <a:r>
              <a:rPr lang="de-DE" sz="1500">
                <a:solidFill>
                  <a:srgbClr val="330745"/>
                </a:solidFill>
                <a:latin typeface="Arial"/>
                <a:ea typeface="Arial"/>
                <a:cs typeface="Arial"/>
                <a:sym typeface="Arial"/>
              </a:rPr>
              <a:t>eine Beschämung</a:t>
            </a:r>
            <a:r>
              <a:rPr lang="de-DE" sz="1500">
                <a:solidFill>
                  <a:srgbClr val="330745"/>
                </a:solidFill>
              </a:rPr>
              <a:t>, z. B. </a:t>
            </a:r>
            <a:r>
              <a:rPr lang="de-DE" sz="1500">
                <a:solidFill>
                  <a:srgbClr val="330745"/>
                </a:solidFill>
                <a:latin typeface="Arial"/>
                <a:ea typeface="Arial"/>
                <a:cs typeface="Arial"/>
                <a:sym typeface="Arial"/>
              </a:rPr>
              <a:t>wenn Kinder länger wach bleiben wollen oder unruhig sind</a:t>
            </a:r>
            <a:r>
              <a:rPr lang="de-DE" sz="1500">
                <a:solidFill>
                  <a:srgbClr val="330745"/>
                </a:solidFill>
              </a:rPr>
              <a:t>.</a:t>
            </a:r>
            <a:endParaRPr sz="1300"/>
          </a:p>
          <a:p>
            <a:pPr marL="285750" marR="0" lvl="0" indent="-254000" algn="l" rtl="0">
              <a:spcBef>
                <a:spcPts val="0"/>
              </a:spcBef>
              <a:spcAft>
                <a:spcPts val="0"/>
              </a:spcAft>
              <a:buClr>
                <a:schemeClr val="dk1"/>
              </a:buClr>
              <a:buSzPts val="500"/>
              <a:buFont typeface="Arial"/>
              <a:buNone/>
            </a:pPr>
            <a:endParaRPr sz="4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500"/>
              <a:buFont typeface="Arial"/>
              <a:buChar char="•"/>
            </a:pPr>
            <a:r>
              <a:rPr lang="de-DE" sz="1500">
                <a:solidFill>
                  <a:srgbClr val="330745"/>
                </a:solidFill>
              </a:rPr>
              <a:t>K</a:t>
            </a:r>
            <a:r>
              <a:rPr lang="de-DE" sz="1500">
                <a:solidFill>
                  <a:srgbClr val="330745"/>
                </a:solidFill>
                <a:latin typeface="Arial"/>
                <a:ea typeface="Arial"/>
                <a:cs typeface="Arial"/>
                <a:sym typeface="Arial"/>
              </a:rPr>
              <a:t>eine Berührung bei der Einschlafbegleitung, wenn Kinder verbal oder nonverbal äußern, dass sie das nicht möchten.</a:t>
            </a:r>
            <a:endParaRPr sz="1300"/>
          </a:p>
        </p:txBody>
      </p:sp>
      <p:sp>
        <p:nvSpPr>
          <p:cNvPr id="106" name="Google Shape;106;p3"/>
          <p:cNvSpPr txBox="1"/>
          <p:nvPr/>
        </p:nvSpPr>
        <p:spPr>
          <a:xfrm>
            <a:off x="5241846" y="1638552"/>
            <a:ext cx="5456100" cy="1139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700" b="1">
                <a:solidFill>
                  <a:schemeClr val="dk1"/>
                </a:solidFill>
                <a:latin typeface="Arial"/>
                <a:ea typeface="Arial"/>
                <a:cs typeface="Arial"/>
                <a:sym typeface="Arial"/>
              </a:rPr>
              <a:t>Kinder haben ein Recht auf gewaltfreie Erziehung </a:t>
            </a:r>
            <a:br>
              <a:rPr lang="de-DE" sz="1700" b="1">
                <a:solidFill>
                  <a:schemeClr val="dk1"/>
                </a:solidFill>
                <a:latin typeface="Arial"/>
                <a:ea typeface="Arial"/>
                <a:cs typeface="Arial"/>
                <a:sym typeface="Arial"/>
              </a:rPr>
            </a:br>
            <a:r>
              <a:rPr lang="de-DE" sz="1700" b="1">
                <a:solidFill>
                  <a:schemeClr val="dk1"/>
                </a:solidFill>
                <a:latin typeface="Arial"/>
                <a:ea typeface="Arial"/>
                <a:cs typeface="Arial"/>
                <a:sym typeface="Arial"/>
              </a:rPr>
              <a:t>(§ 1631 Abs. 2 BGB), d.h. körperliche Bestrafungen, seelische Verletzungen und andere entwürdigende Maßnahmen sind unzulässig.</a:t>
            </a:r>
            <a:endParaRPr sz="17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4"/>
          <p:cNvSpPr txBox="1">
            <a:spLocks noGrp="1"/>
          </p:cNvSpPr>
          <p:nvPr>
            <p:ph type="body" idx="1"/>
          </p:nvPr>
        </p:nvSpPr>
        <p:spPr>
          <a:xfrm>
            <a:off x="5241846" y="1147720"/>
            <a:ext cx="5310543" cy="32052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(Vereinte Nationen, 1989)</a:t>
            </a:r>
            <a:endParaRPr sz="800">
              <a:solidFill>
                <a:srgbClr val="330745"/>
              </a:solidFill>
            </a:endParaRPr>
          </a:p>
        </p:txBody>
      </p:sp>
      <p:sp>
        <p:nvSpPr>
          <p:cNvPr id="112" name="Google Shape;112;p4"/>
          <p:cNvSpPr txBox="1"/>
          <p:nvPr/>
        </p:nvSpPr>
        <p:spPr>
          <a:xfrm>
            <a:off x="347588" y="6366534"/>
            <a:ext cx="4482489" cy="570734"/>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de-DE" sz="600">
                <a:solidFill>
                  <a:srgbClr val="171616"/>
                </a:solidFill>
                <a:latin typeface="Arial"/>
                <a:ea typeface="Arial"/>
                <a:cs typeface="Arial"/>
                <a:sym typeface="Arial"/>
              </a:rPr>
              <a:t>(Unicef - Kinderrechte Poster, https://www.unicef.de/informieren/materialien/kinderrechte-poster/214672)</a:t>
            </a:r>
            <a:endParaRPr sz="600">
              <a:solidFill>
                <a:srgbClr val="171616"/>
              </a:solidFill>
              <a:latin typeface="Arial"/>
              <a:ea typeface="Arial"/>
              <a:cs typeface="Arial"/>
              <a:sym typeface="Arial"/>
            </a:endParaRPr>
          </a:p>
          <a:p>
            <a:pPr marL="0" marR="0" lvl="0" indent="0" algn="l" rtl="0">
              <a:spcBef>
                <a:spcPts val="800"/>
              </a:spcBef>
              <a:spcAft>
                <a:spcPts val="0"/>
              </a:spcAft>
              <a:buNone/>
            </a:pPr>
            <a:endParaRPr sz="1800">
              <a:solidFill>
                <a:schemeClr val="dk1"/>
              </a:solidFill>
              <a:latin typeface="Arial"/>
              <a:ea typeface="Arial"/>
              <a:cs typeface="Arial"/>
              <a:sym typeface="Arial"/>
            </a:endParaRPr>
          </a:p>
        </p:txBody>
      </p:sp>
      <p:pic>
        <p:nvPicPr>
          <p:cNvPr id="113" name="Google Shape;113;p4"/>
          <p:cNvPicPr preferRelativeResize="0">
            <a:picLocks noGrp="1"/>
          </p:cNvPicPr>
          <p:nvPr>
            <p:ph type="pic" idx="2"/>
          </p:nvPr>
        </p:nvPicPr>
        <p:blipFill rotWithShape="1">
          <a:blip r:embed="rId3">
            <a:alphaModFix/>
          </a:blip>
          <a:srcRect t="437" b="809"/>
          <a:stretch/>
        </p:blipFill>
        <p:spPr>
          <a:xfrm>
            <a:off x="459813" y="485578"/>
            <a:ext cx="4209488" cy="5864772"/>
          </a:xfrm>
          <a:prstGeom prst="rect">
            <a:avLst/>
          </a:prstGeom>
          <a:noFill/>
          <a:ln w="12700" cap="flat" cmpd="sng">
            <a:solidFill>
              <a:srgbClr val="611E82"/>
            </a:solidFill>
            <a:prstDash val="solid"/>
            <a:round/>
            <a:headEnd type="none" w="sm" len="sm"/>
            <a:tailEnd type="none" w="sm" len="sm"/>
          </a:ln>
        </p:spPr>
      </p:pic>
      <p:sp>
        <p:nvSpPr>
          <p:cNvPr id="114" name="Google Shape;114;p4"/>
          <p:cNvSpPr txBox="1"/>
          <p:nvPr/>
        </p:nvSpPr>
        <p:spPr>
          <a:xfrm>
            <a:off x="5241844" y="1502875"/>
            <a:ext cx="6602700" cy="48687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lt1"/>
              </a:buClr>
              <a:buSzPts val="1450"/>
              <a:buFont typeface="Arial"/>
              <a:buNone/>
            </a:pPr>
            <a:r>
              <a:rPr lang="de-DE" sz="1450" b="1">
                <a:solidFill>
                  <a:schemeClr val="lt1"/>
                </a:solidFill>
                <a:latin typeface="Arial"/>
                <a:ea typeface="Arial"/>
                <a:cs typeface="Arial"/>
                <a:sym typeface="Arial"/>
              </a:rPr>
              <a:t>Artikel 2 UN-KRK – Diskriminierungsverbot</a:t>
            </a:r>
            <a:endParaRPr/>
          </a:p>
          <a:p>
            <a:pPr marL="0" marR="0" lvl="0" indent="0" algn="l" rtl="0">
              <a:lnSpc>
                <a:spcPct val="120000"/>
              </a:lnSpc>
              <a:spcBef>
                <a:spcPts val="0"/>
              </a:spcBef>
              <a:spcAft>
                <a:spcPts val="0"/>
              </a:spcAft>
              <a:buNone/>
            </a:pPr>
            <a:r>
              <a:rPr lang="de-DE" sz="1450">
                <a:solidFill>
                  <a:srgbClr val="330745"/>
                </a:solidFill>
                <a:latin typeface="Arial"/>
                <a:ea typeface="Arial"/>
                <a:cs typeface="Arial"/>
                <a:sym typeface="Arial"/>
              </a:rPr>
              <a:t>d. h. keine Benachteiligung aufgrund individueller Besonderheiten wie z. B. </a:t>
            </a:r>
            <a:br>
              <a:rPr lang="de-DE" sz="1450">
                <a:solidFill>
                  <a:srgbClr val="330745"/>
                </a:solidFill>
                <a:latin typeface="Arial"/>
                <a:ea typeface="Arial"/>
                <a:cs typeface="Arial"/>
                <a:sym typeface="Arial"/>
              </a:rPr>
            </a:br>
            <a:r>
              <a:rPr lang="de-DE" sz="1450">
                <a:solidFill>
                  <a:srgbClr val="330745"/>
                </a:solidFill>
                <a:latin typeface="Arial"/>
                <a:ea typeface="Arial"/>
                <a:cs typeface="Arial"/>
                <a:sym typeface="Arial"/>
              </a:rPr>
              <a:t>hoher oder geringer Schlaf-/Ruhebedarf, </a:t>
            </a:r>
            <a:r>
              <a:rPr lang="de-DE" sz="1450">
                <a:solidFill>
                  <a:srgbClr val="000000"/>
                </a:solidFill>
                <a:latin typeface="Arial"/>
                <a:ea typeface="Arial"/>
                <a:cs typeface="Arial"/>
                <a:sym typeface="Arial"/>
              </a:rPr>
              <a:t>gleichwürdige Behandlung unabhängig von Geschlecht oder Herkunft, Respekt gegenüber </a:t>
            </a:r>
            <a:r>
              <a:rPr lang="de-DE" sz="1450">
                <a:solidFill>
                  <a:srgbClr val="330745"/>
                </a:solidFill>
                <a:latin typeface="Arial"/>
                <a:ea typeface="Arial"/>
                <a:cs typeface="Arial"/>
                <a:sym typeface="Arial"/>
              </a:rPr>
              <a:t>kulturell unterschiedlichen Schlafritualen. </a:t>
            </a:r>
            <a:endParaRPr/>
          </a:p>
          <a:p>
            <a:pPr marL="0" marR="0" lvl="0" indent="0" algn="l" rtl="0">
              <a:lnSpc>
                <a:spcPct val="120000"/>
              </a:lnSpc>
              <a:spcBef>
                <a:spcPts val="0"/>
              </a:spcBef>
              <a:spcAft>
                <a:spcPts val="0"/>
              </a:spcAft>
              <a:buNone/>
            </a:pPr>
            <a:endParaRPr sz="1450">
              <a:solidFill>
                <a:srgbClr val="330745"/>
              </a:solidFill>
              <a:latin typeface="Arial"/>
              <a:ea typeface="Arial"/>
              <a:cs typeface="Arial"/>
              <a:sym typeface="Arial"/>
            </a:endParaRPr>
          </a:p>
          <a:p>
            <a:pPr marL="0" marR="0" lvl="0" indent="0" algn="l" rtl="0">
              <a:lnSpc>
                <a:spcPct val="120000"/>
              </a:lnSpc>
              <a:spcBef>
                <a:spcPts val="0"/>
              </a:spcBef>
              <a:spcAft>
                <a:spcPts val="0"/>
              </a:spcAft>
              <a:buClr>
                <a:schemeClr val="lt1"/>
              </a:buClr>
              <a:buSzPts val="1450"/>
              <a:buFont typeface="Arial"/>
              <a:buNone/>
            </a:pPr>
            <a:r>
              <a:rPr lang="de-DE" sz="1450" b="1">
                <a:solidFill>
                  <a:schemeClr val="lt1"/>
                </a:solidFill>
                <a:latin typeface="Arial"/>
                <a:ea typeface="Arial"/>
                <a:cs typeface="Arial"/>
                <a:sym typeface="Arial"/>
              </a:rPr>
              <a:t>Artikel 3 UN-KRK – Vorrang des Kindeswohls</a:t>
            </a:r>
            <a:endParaRPr/>
          </a:p>
          <a:p>
            <a:pPr marL="0" marR="0" lvl="0" indent="0" algn="l" rtl="0">
              <a:lnSpc>
                <a:spcPct val="120000"/>
              </a:lnSpc>
              <a:spcBef>
                <a:spcPts val="0"/>
              </a:spcBef>
              <a:spcAft>
                <a:spcPts val="0"/>
              </a:spcAft>
              <a:buNone/>
            </a:pPr>
            <a:r>
              <a:rPr lang="de-DE" sz="1450">
                <a:solidFill>
                  <a:srgbClr val="000000"/>
                </a:solidFill>
                <a:latin typeface="Arial"/>
                <a:ea typeface="Arial"/>
                <a:cs typeface="Arial"/>
                <a:sym typeface="Arial"/>
              </a:rPr>
              <a:t>Abwägung, was für das Kind in der jeweiligen Situation die bestmögliche Handlungsalternative ist </a:t>
            </a:r>
            <a:r>
              <a:rPr lang="de-DE" sz="1450" b="1"/>
              <a:t>–</a:t>
            </a:r>
            <a:r>
              <a:rPr lang="de-DE" sz="1450">
                <a:solidFill>
                  <a:srgbClr val="000000"/>
                </a:solidFill>
                <a:latin typeface="Arial"/>
                <a:ea typeface="Arial"/>
                <a:cs typeface="Arial"/>
                <a:sym typeface="Arial"/>
              </a:rPr>
              <a:t> und zwar unter Berücksichtigung der Meinung des Kindes und ohne Gewaltanwendung. </a:t>
            </a:r>
            <a:br>
              <a:rPr lang="de-DE" sz="1450">
                <a:solidFill>
                  <a:srgbClr val="000000"/>
                </a:solidFill>
                <a:latin typeface="Arial"/>
                <a:ea typeface="Arial"/>
                <a:cs typeface="Arial"/>
                <a:sym typeface="Arial"/>
              </a:rPr>
            </a:br>
            <a:endParaRPr sz="1450">
              <a:solidFill>
                <a:srgbClr val="330745"/>
              </a:solidFill>
              <a:latin typeface="Arial"/>
              <a:ea typeface="Arial"/>
              <a:cs typeface="Arial"/>
              <a:sym typeface="Arial"/>
            </a:endParaRPr>
          </a:p>
          <a:p>
            <a:pPr marL="0" marR="0" lvl="0" indent="0" algn="l" rtl="0">
              <a:lnSpc>
                <a:spcPct val="120000"/>
              </a:lnSpc>
              <a:spcBef>
                <a:spcPts val="0"/>
              </a:spcBef>
              <a:spcAft>
                <a:spcPts val="0"/>
              </a:spcAft>
              <a:buClr>
                <a:schemeClr val="lt1"/>
              </a:buClr>
              <a:buSzPts val="1450"/>
              <a:buFont typeface="Arial"/>
              <a:buNone/>
            </a:pPr>
            <a:r>
              <a:rPr lang="de-DE" sz="1450" b="1">
                <a:solidFill>
                  <a:schemeClr val="lt1"/>
                </a:solidFill>
                <a:latin typeface="Arial"/>
                <a:ea typeface="Arial"/>
                <a:cs typeface="Arial"/>
                <a:sym typeface="Arial"/>
              </a:rPr>
              <a:t>Artikel 12 UN-KRK – Berücksichtigung des Kindeswillens</a:t>
            </a:r>
            <a:endParaRPr/>
          </a:p>
          <a:p>
            <a:pPr marL="0" marR="0" lvl="0" indent="0" algn="l" rtl="0">
              <a:lnSpc>
                <a:spcPct val="120000"/>
              </a:lnSpc>
              <a:spcBef>
                <a:spcPts val="0"/>
              </a:spcBef>
              <a:spcAft>
                <a:spcPts val="0"/>
              </a:spcAft>
              <a:buClr>
                <a:srgbClr val="330745"/>
              </a:buClr>
              <a:buSzPts val="1450"/>
              <a:buFont typeface="Arial"/>
              <a:buNone/>
            </a:pPr>
            <a:r>
              <a:rPr lang="de-DE" sz="1450">
                <a:solidFill>
                  <a:srgbClr val="330745"/>
                </a:solidFill>
                <a:latin typeface="Arial"/>
                <a:ea typeface="Arial"/>
                <a:cs typeface="Arial"/>
                <a:sym typeface="Arial"/>
              </a:rPr>
              <a:t>d. h. Bedürfnisäußerungen von Kindern nach zusätzlicher Ruhe, Aufstehen und individuellen Schlafgewohnheiten berücksichtigen.</a:t>
            </a:r>
            <a:endParaRPr/>
          </a:p>
          <a:p>
            <a:pPr marL="0" marR="0" lvl="0" indent="0" algn="l" rtl="0">
              <a:lnSpc>
                <a:spcPct val="120000"/>
              </a:lnSpc>
              <a:spcBef>
                <a:spcPts val="0"/>
              </a:spcBef>
              <a:spcAft>
                <a:spcPts val="0"/>
              </a:spcAft>
              <a:buClr>
                <a:schemeClr val="dk1"/>
              </a:buClr>
              <a:buSzPts val="1450"/>
              <a:buFont typeface="Arial"/>
              <a:buNone/>
            </a:pPr>
            <a:endParaRPr sz="1450">
              <a:solidFill>
                <a:srgbClr val="330745"/>
              </a:solidFill>
              <a:latin typeface="Arial"/>
              <a:ea typeface="Arial"/>
              <a:cs typeface="Arial"/>
              <a:sym typeface="Arial"/>
            </a:endParaRPr>
          </a:p>
          <a:p>
            <a:pPr marL="0" marR="0" lvl="0" indent="0" algn="l" rtl="0">
              <a:lnSpc>
                <a:spcPct val="120000"/>
              </a:lnSpc>
              <a:spcBef>
                <a:spcPts val="0"/>
              </a:spcBef>
              <a:spcAft>
                <a:spcPts val="0"/>
              </a:spcAft>
              <a:buClr>
                <a:schemeClr val="lt1"/>
              </a:buClr>
              <a:buSzPts val="1450"/>
              <a:buFont typeface="Arial"/>
              <a:buNone/>
            </a:pPr>
            <a:r>
              <a:rPr lang="de-DE" sz="1450" b="1">
                <a:solidFill>
                  <a:schemeClr val="lt1"/>
                </a:solidFill>
                <a:latin typeface="Arial"/>
                <a:ea typeface="Arial"/>
                <a:cs typeface="Arial"/>
                <a:sym typeface="Arial"/>
              </a:rPr>
              <a:t>Artikel 29 UN-KRK – Bildungsziele</a:t>
            </a:r>
            <a:endParaRPr/>
          </a:p>
          <a:p>
            <a:pPr marL="0" marR="0" lvl="0" indent="0" algn="l" rtl="0">
              <a:lnSpc>
                <a:spcPct val="120000"/>
              </a:lnSpc>
              <a:spcBef>
                <a:spcPts val="0"/>
              </a:spcBef>
              <a:spcAft>
                <a:spcPts val="0"/>
              </a:spcAft>
              <a:buClr>
                <a:srgbClr val="330745"/>
              </a:buClr>
              <a:buSzPts val="1450"/>
              <a:buFont typeface="Arial"/>
              <a:buNone/>
            </a:pPr>
            <a:r>
              <a:rPr lang="de-DE" sz="1450">
                <a:solidFill>
                  <a:srgbClr val="330745"/>
                </a:solidFill>
                <a:latin typeface="Arial"/>
                <a:ea typeface="Arial"/>
                <a:cs typeface="Arial"/>
                <a:sym typeface="Arial"/>
              </a:rPr>
              <a:t>d.h. Ruhe- und Schlafsituationen sind Bildungs- und Entwicklungsgelegenheiten. </a:t>
            </a:r>
            <a:endParaRPr sz="1450">
              <a:solidFill>
                <a:srgbClr val="330745"/>
              </a:solidFill>
              <a:latin typeface="Arial"/>
              <a:ea typeface="Arial"/>
              <a:cs typeface="Arial"/>
              <a:sym typeface="Arial"/>
            </a:endParaRPr>
          </a:p>
        </p:txBody>
      </p:sp>
      <p:sp>
        <p:nvSpPr>
          <p:cNvPr id="115" name="Google Shape;115;p4"/>
          <p:cNvSpPr txBox="1"/>
          <p:nvPr/>
        </p:nvSpPr>
        <p:spPr>
          <a:xfrm>
            <a:off x="5223148" y="624193"/>
            <a:ext cx="6197393" cy="75084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3200"/>
              <a:buFont typeface="Play"/>
              <a:buNone/>
            </a:pPr>
            <a:r>
              <a:rPr lang="de-DE" sz="3200" b="1">
                <a:solidFill>
                  <a:schemeClr val="dk1"/>
                </a:solidFill>
                <a:latin typeface="Play"/>
                <a:ea typeface="Play"/>
                <a:cs typeface="Play"/>
                <a:sym typeface="Play"/>
              </a:rPr>
              <a:t>DER </a:t>
            </a:r>
            <a:r>
              <a:rPr lang="de-DE" sz="3200" b="1">
                <a:solidFill>
                  <a:schemeClr val="lt1"/>
                </a:solidFill>
                <a:latin typeface="Play"/>
                <a:ea typeface="Play"/>
                <a:cs typeface="Play"/>
                <a:sym typeface="Play"/>
              </a:rPr>
              <a:t>RECHTLICHE</a:t>
            </a:r>
            <a:r>
              <a:rPr lang="de-DE" sz="3200" b="1">
                <a:solidFill>
                  <a:schemeClr val="dk1"/>
                </a:solidFill>
                <a:latin typeface="Play"/>
                <a:ea typeface="Play"/>
                <a:cs typeface="Play"/>
                <a:sym typeface="Play"/>
              </a:rPr>
              <a:t> RAHMEN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679029" y="640861"/>
            <a:ext cx="4427672" cy="102677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Arial"/>
              <a:buNone/>
            </a:pPr>
            <a:r>
              <a:rPr lang="de-DE" b="1">
                <a:latin typeface="Arial"/>
                <a:ea typeface="Arial"/>
                <a:cs typeface="Arial"/>
                <a:sym typeface="Arial"/>
              </a:rPr>
              <a:t>WARUM SCHLAFEN </a:t>
            </a:r>
            <a:br>
              <a:rPr lang="de-DE" b="1">
                <a:latin typeface="Arial"/>
                <a:ea typeface="Arial"/>
                <a:cs typeface="Arial"/>
                <a:sym typeface="Arial"/>
              </a:rPr>
            </a:br>
            <a:r>
              <a:rPr lang="de-DE" b="1">
                <a:latin typeface="Arial"/>
                <a:ea typeface="Arial"/>
                <a:cs typeface="Arial"/>
                <a:sym typeface="Arial"/>
              </a:rPr>
              <a:t>WIR DENN ÜBERHAUPT?!</a:t>
            </a:r>
            <a:endParaRPr b="1"/>
          </a:p>
        </p:txBody>
      </p:sp>
      <p:sp>
        <p:nvSpPr>
          <p:cNvPr id="121" name="Google Shape;121;p5"/>
          <p:cNvSpPr txBox="1">
            <a:spLocks noGrp="1"/>
          </p:cNvSpPr>
          <p:nvPr>
            <p:ph type="body" idx="1"/>
          </p:nvPr>
        </p:nvSpPr>
        <p:spPr>
          <a:xfrm>
            <a:off x="679029" y="2056311"/>
            <a:ext cx="5310543" cy="52341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(Spork, 2008)</a:t>
            </a:r>
            <a:endParaRPr sz="800">
              <a:solidFill>
                <a:srgbClr val="330745"/>
              </a:solidFill>
            </a:endParaRPr>
          </a:p>
        </p:txBody>
      </p:sp>
      <p:sp>
        <p:nvSpPr>
          <p:cNvPr id="122" name="Google Shape;122;p5"/>
          <p:cNvSpPr txBox="1"/>
          <p:nvPr/>
        </p:nvSpPr>
        <p:spPr>
          <a:xfrm>
            <a:off x="5591574" y="4832452"/>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171616"/>
                </a:solidFill>
                <a:latin typeface="Arial"/>
                <a:ea typeface="Arial"/>
                <a:cs typeface="Arial"/>
                <a:sym typeface="Arial"/>
              </a:rPr>
              <a:t>Bhautik Patel/Unsplash</a:t>
            </a:r>
            <a:endParaRPr sz="600">
              <a:solidFill>
                <a:srgbClr val="171616"/>
              </a:solidFill>
              <a:latin typeface="Arial"/>
              <a:ea typeface="Arial"/>
              <a:cs typeface="Arial"/>
              <a:sym typeface="Arial"/>
            </a:endParaRPr>
          </a:p>
        </p:txBody>
      </p:sp>
      <p:sp>
        <p:nvSpPr>
          <p:cNvPr id="123" name="Google Shape;123;p5"/>
          <p:cNvSpPr txBox="1"/>
          <p:nvPr/>
        </p:nvSpPr>
        <p:spPr>
          <a:xfrm>
            <a:off x="679029" y="3478420"/>
            <a:ext cx="4552200" cy="2832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800"/>
              <a:buFont typeface="Arial"/>
              <a:buNone/>
            </a:pPr>
            <a:r>
              <a:rPr lang="de-DE" sz="1800">
                <a:solidFill>
                  <a:srgbClr val="330745"/>
                </a:solidFill>
                <a:latin typeface="Arial"/>
                <a:ea typeface="Arial"/>
                <a:cs typeface="Arial"/>
                <a:sym typeface="Arial"/>
              </a:rPr>
              <a:t>Im Schlaf:</a:t>
            </a:r>
            <a:br>
              <a:rPr lang="de-DE" sz="1800">
                <a:solidFill>
                  <a:srgbClr val="330745"/>
                </a:solidFill>
                <a:latin typeface="Arial"/>
                <a:ea typeface="Arial"/>
                <a:cs typeface="Arial"/>
                <a:sym typeface="Arial"/>
              </a:rPr>
            </a:br>
            <a:endParaRPr sz="1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verarbeiten wir Informationen, </a:t>
            </a:r>
            <a:endParaRPr/>
          </a:p>
          <a:p>
            <a:pPr marL="171450" marR="0" lvl="0" indent="-1206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werden Synapsen im Gehirn gebildet oder verstärken sich, </a:t>
            </a:r>
            <a:endParaRPr/>
          </a:p>
          <a:p>
            <a:pPr marL="171450" marR="0" lvl="0" indent="-1206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kann der Körper entspannen und </a:t>
            </a:r>
            <a:br>
              <a:rPr lang="de-DE" sz="1800">
                <a:solidFill>
                  <a:srgbClr val="330745"/>
                </a:solidFill>
                <a:latin typeface="Arial"/>
                <a:ea typeface="Arial"/>
                <a:cs typeface="Arial"/>
                <a:sym typeface="Arial"/>
              </a:rPr>
            </a:br>
            <a:r>
              <a:rPr lang="de-DE" sz="1800">
                <a:solidFill>
                  <a:srgbClr val="330745"/>
                </a:solidFill>
                <a:latin typeface="Arial"/>
                <a:ea typeface="Arial"/>
                <a:cs typeface="Arial"/>
                <a:sym typeface="Arial"/>
              </a:rPr>
              <a:t>der Cortisolwert (Stresshormon) im Körper sinkt.</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24" name="Google Shape;124;p5"/>
          <p:cNvSpPr txBox="1"/>
          <p:nvPr/>
        </p:nvSpPr>
        <p:spPr>
          <a:xfrm>
            <a:off x="679029" y="2579726"/>
            <a:ext cx="488382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a:solidFill>
                  <a:srgbClr val="330745"/>
                </a:solidFill>
                <a:latin typeface="Arial"/>
                <a:ea typeface="Arial"/>
                <a:cs typeface="Arial"/>
                <a:sym typeface="Arial"/>
              </a:rPr>
              <a:t>Ergebnisse neurowissenschaftlicher Forschung zeigen: </a:t>
            </a:r>
            <a:r>
              <a:rPr lang="de-DE" sz="1800" b="1">
                <a:solidFill>
                  <a:schemeClr val="dk1"/>
                </a:solidFill>
                <a:latin typeface="Arial"/>
                <a:ea typeface="Arial"/>
                <a:cs typeface="Arial"/>
                <a:sym typeface="Arial"/>
              </a:rPr>
              <a:t>Menschen müssen schlafen.</a:t>
            </a:r>
            <a:endParaRPr sz="1800">
              <a:solidFill>
                <a:schemeClr val="dk1"/>
              </a:solidFill>
              <a:latin typeface="Arial"/>
              <a:ea typeface="Arial"/>
              <a:cs typeface="Arial"/>
              <a:sym typeface="Arial"/>
            </a:endParaRPr>
          </a:p>
        </p:txBody>
      </p:sp>
      <p:sp>
        <p:nvSpPr>
          <p:cNvPr id="125" name="Google Shape;125;p5"/>
          <p:cNvSpPr txBox="1"/>
          <p:nvPr/>
        </p:nvSpPr>
        <p:spPr>
          <a:xfrm>
            <a:off x="6048813" y="5481209"/>
            <a:ext cx="5464200" cy="923400"/>
          </a:xfrm>
          <a:prstGeom prst="rect">
            <a:avLst/>
          </a:prstGeom>
          <a:no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dk1"/>
                </a:solidFill>
                <a:latin typeface="Arial"/>
                <a:ea typeface="Arial"/>
                <a:cs typeface="Arial"/>
                <a:sym typeface="Arial"/>
              </a:rPr>
              <a:t>Schlaf dient der menschlichen Entwicklung und im späteren Alter der Erhaltung der</a:t>
            </a:r>
            <a:r>
              <a:rPr lang="de-DE" sz="1800" b="1">
                <a:solidFill>
                  <a:schemeClr val="dk1"/>
                </a:solidFill>
              </a:rPr>
              <a:t> </a:t>
            </a:r>
            <a:r>
              <a:rPr lang="de-DE" sz="1800" b="1">
                <a:solidFill>
                  <a:schemeClr val="dk1"/>
                </a:solidFill>
                <a:latin typeface="Arial"/>
                <a:ea typeface="Arial"/>
                <a:cs typeface="Arial"/>
                <a:sym typeface="Arial"/>
              </a:rPr>
              <a:t>Lebenskräfte.</a:t>
            </a:r>
            <a:endParaRPr sz="1800" b="1">
              <a:solidFill>
                <a:schemeClr val="dk1"/>
              </a:solidFill>
              <a:latin typeface="Arial"/>
              <a:ea typeface="Arial"/>
              <a:cs typeface="Arial"/>
              <a:sym typeface="Arial"/>
            </a:endParaRPr>
          </a:p>
        </p:txBody>
      </p:sp>
      <p:pic>
        <p:nvPicPr>
          <p:cNvPr id="126" name="Google Shape;126;p5"/>
          <p:cNvPicPr preferRelativeResize="0"/>
          <p:nvPr/>
        </p:nvPicPr>
        <p:blipFill rotWithShape="1">
          <a:blip r:embed="rId3">
            <a:alphaModFix/>
          </a:blip>
          <a:srcRect/>
          <a:stretch/>
        </p:blipFill>
        <p:spPr>
          <a:xfrm>
            <a:off x="5428374" y="5372376"/>
            <a:ext cx="254046" cy="254046"/>
          </a:xfrm>
          <a:prstGeom prst="rect">
            <a:avLst/>
          </a:prstGeom>
          <a:noFill/>
          <a:ln>
            <a:noFill/>
          </a:ln>
        </p:spPr>
      </p:pic>
      <p:pic>
        <p:nvPicPr>
          <p:cNvPr id="127" name="Google Shape;127;p5" title="214_BLDG-PLN_HS_DSCF6100-2.jpg"/>
          <p:cNvPicPr preferRelativeResize="0"/>
          <p:nvPr/>
        </p:nvPicPr>
        <p:blipFill>
          <a:blip r:embed="rId4">
            <a:alphaModFix/>
          </a:blip>
          <a:stretch>
            <a:fillRect/>
          </a:stretch>
        </p:blipFill>
        <p:spPr>
          <a:xfrm>
            <a:off x="5566206" y="742225"/>
            <a:ext cx="5938524" cy="4453870"/>
          </a:xfrm>
          <a:prstGeom prst="rect">
            <a:avLst/>
          </a:prstGeom>
          <a:noFill/>
          <a:ln w="9525" cap="flat" cmpd="sng">
            <a:solidFill>
              <a:schemeClr val="dk1"/>
            </a:solidFill>
            <a:prstDash val="solid"/>
            <a:round/>
            <a:headEnd type="none" w="sm" len="sm"/>
            <a:tailEnd type="none" w="sm" len="sm"/>
          </a:ln>
        </p:spPr>
      </p:pic>
      <p:sp>
        <p:nvSpPr>
          <p:cNvPr id="128" name="Google Shape;128;p5"/>
          <p:cNvSpPr txBox="1"/>
          <p:nvPr/>
        </p:nvSpPr>
        <p:spPr>
          <a:xfrm>
            <a:off x="5562850" y="5196100"/>
            <a:ext cx="61536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800">
                <a:solidFill>
                  <a:schemeClr val="dk1"/>
                </a:solidFill>
              </a:rPr>
              <a:t>                                                                                                                                                        Sebastian Treytnar / wamiki-Archiv</a:t>
            </a:r>
            <a:endParaRPr sz="8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6"/>
          <p:cNvSpPr txBox="1">
            <a:spLocks noGrp="1"/>
          </p:cNvSpPr>
          <p:nvPr>
            <p:ph type="title"/>
          </p:nvPr>
        </p:nvSpPr>
        <p:spPr>
          <a:xfrm>
            <a:off x="5223148" y="624193"/>
            <a:ext cx="6197393" cy="1600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WIE WÄRE ES EIGENTLICH, WENN WIR GAR NICHT SCHLAFEN WÜRDEN?</a:t>
            </a:r>
            <a:endParaRPr sz="3200" b="1"/>
          </a:p>
        </p:txBody>
      </p:sp>
      <p:sp>
        <p:nvSpPr>
          <p:cNvPr id="134" name="Google Shape;134;p6"/>
          <p:cNvSpPr txBox="1">
            <a:spLocks noGrp="1"/>
          </p:cNvSpPr>
          <p:nvPr>
            <p:ph type="body" idx="1"/>
          </p:nvPr>
        </p:nvSpPr>
        <p:spPr>
          <a:xfrm>
            <a:off x="5223148" y="2010248"/>
            <a:ext cx="5834831" cy="52973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(Arbeitsgruppe Pädiatrie der Deutschen Gesellschaft für Schlafforschung und Schlafmedizin, o. J.; Kramer, 2018a, 2018b)</a:t>
            </a:r>
            <a:endParaRPr/>
          </a:p>
        </p:txBody>
      </p:sp>
      <p:sp>
        <p:nvSpPr>
          <p:cNvPr id="135" name="Google Shape;135;p6"/>
          <p:cNvSpPr txBox="1"/>
          <p:nvPr/>
        </p:nvSpPr>
        <p:spPr>
          <a:xfrm>
            <a:off x="375648" y="6350350"/>
            <a:ext cx="4482600" cy="18480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de-DE" sz="600">
                <a:solidFill>
                  <a:srgbClr val="171616"/>
                </a:solidFill>
              </a:rPr>
              <a:t>Sebastian Treytnar / wamiki-Archiv</a:t>
            </a:r>
            <a:endParaRPr sz="600">
              <a:solidFill>
                <a:srgbClr val="171616"/>
              </a:solidFill>
              <a:latin typeface="Arial"/>
              <a:ea typeface="Arial"/>
              <a:cs typeface="Arial"/>
              <a:sym typeface="Arial"/>
            </a:endParaRPr>
          </a:p>
        </p:txBody>
      </p:sp>
      <p:sp>
        <p:nvSpPr>
          <p:cNvPr id="136" name="Google Shape;136;p6"/>
          <p:cNvSpPr txBox="1"/>
          <p:nvPr/>
        </p:nvSpPr>
        <p:spPr>
          <a:xfrm>
            <a:off x="5223150" y="2734900"/>
            <a:ext cx="6058500" cy="2678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800"/>
              <a:buFont typeface="Arial"/>
              <a:buNone/>
            </a:pPr>
            <a:r>
              <a:rPr lang="de-DE" sz="1800">
                <a:solidFill>
                  <a:srgbClr val="330745"/>
                </a:solidFill>
                <a:latin typeface="Arial"/>
                <a:ea typeface="Arial"/>
                <a:cs typeface="Arial"/>
                <a:sym typeface="Arial"/>
              </a:rPr>
              <a:t>Schlafmangel kann dazu führen, dass:</a:t>
            </a:r>
            <a:br>
              <a:rPr lang="de-DE" sz="1800">
                <a:solidFill>
                  <a:srgbClr val="330745"/>
                </a:solidFill>
                <a:latin typeface="Arial"/>
                <a:ea typeface="Arial"/>
                <a:cs typeface="Arial"/>
                <a:sym typeface="Arial"/>
              </a:rPr>
            </a:br>
            <a:endParaRPr sz="1800">
              <a:solidFill>
                <a:srgbClr val="330745"/>
              </a:solidFill>
              <a:latin typeface="Arial"/>
              <a:ea typeface="Arial"/>
              <a:cs typeface="Arial"/>
              <a:sym typeface="Arial"/>
            </a:endParaRPr>
          </a:p>
          <a:p>
            <a:pPr marL="0" marR="0" lvl="0" indent="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558800" marR="0" lvl="1" indent="-285750" algn="l" rtl="0">
              <a:spcBef>
                <a:spcPts val="0"/>
              </a:spcBef>
              <a:spcAft>
                <a:spcPts val="0"/>
              </a:spcAft>
              <a:buClr>
                <a:srgbClr val="330745"/>
              </a:buClr>
              <a:buSzPts val="1800"/>
              <a:buFont typeface="Arial"/>
              <a:buChar char="•"/>
            </a:pPr>
            <a:r>
              <a:rPr lang="de-DE" sz="1800" b="1" i="0" u="none" strike="noStrike" cap="none">
                <a:solidFill>
                  <a:srgbClr val="330745"/>
                </a:solidFill>
                <a:latin typeface="Arial"/>
                <a:ea typeface="Arial"/>
                <a:cs typeface="Arial"/>
                <a:sym typeface="Arial"/>
              </a:rPr>
              <a:t>kognitive Leistungen </a:t>
            </a:r>
            <a:r>
              <a:rPr lang="de-DE" sz="1800" b="0" i="0" u="none" strike="noStrike" cap="none">
                <a:solidFill>
                  <a:srgbClr val="330745"/>
                </a:solidFill>
                <a:latin typeface="Arial"/>
                <a:ea typeface="Arial"/>
                <a:cs typeface="Arial"/>
                <a:sym typeface="Arial"/>
              </a:rPr>
              <a:t>beeinträchtigt werden,</a:t>
            </a:r>
            <a:br>
              <a:rPr lang="de-DE" sz="1800" b="0" i="0" u="none" strike="noStrike" cap="none">
                <a:solidFill>
                  <a:srgbClr val="330745"/>
                </a:solidFill>
                <a:latin typeface="Arial"/>
                <a:ea typeface="Arial"/>
                <a:cs typeface="Arial"/>
                <a:sym typeface="Arial"/>
              </a:rPr>
            </a:br>
            <a:endParaRPr sz="1800" b="0" i="0" u="none" strike="noStrike" cap="none">
              <a:solidFill>
                <a:srgbClr val="330745"/>
              </a:solidFill>
              <a:latin typeface="Arial"/>
              <a:ea typeface="Arial"/>
              <a:cs typeface="Arial"/>
              <a:sym typeface="Arial"/>
            </a:endParaRPr>
          </a:p>
          <a:p>
            <a:pPr marL="558800" marR="0" lvl="1" indent="-285750" algn="l" rtl="0">
              <a:spcBef>
                <a:spcPts val="0"/>
              </a:spcBef>
              <a:spcAft>
                <a:spcPts val="0"/>
              </a:spcAft>
              <a:buClr>
                <a:srgbClr val="330745"/>
              </a:buClr>
              <a:buSzPts val="1800"/>
              <a:buFont typeface="Arial"/>
              <a:buChar char="•"/>
            </a:pPr>
            <a:r>
              <a:rPr lang="de-DE" sz="1800" b="1" i="0" u="none" strike="noStrike" cap="none">
                <a:solidFill>
                  <a:srgbClr val="330745"/>
                </a:solidFill>
                <a:latin typeface="Arial"/>
                <a:ea typeface="Arial"/>
                <a:cs typeface="Arial"/>
                <a:sym typeface="Arial"/>
              </a:rPr>
              <a:t>Lernschwierigkeiten </a:t>
            </a:r>
            <a:r>
              <a:rPr lang="de-DE" sz="1800" b="0" i="0" u="none" strike="noStrike" cap="none">
                <a:solidFill>
                  <a:srgbClr val="330745"/>
                </a:solidFill>
                <a:latin typeface="Arial"/>
                <a:ea typeface="Arial"/>
                <a:cs typeface="Arial"/>
                <a:sym typeface="Arial"/>
              </a:rPr>
              <a:t>und </a:t>
            </a:r>
            <a:r>
              <a:rPr lang="de-DE" sz="1800" b="1" i="0" u="none" strike="noStrike" cap="none">
                <a:solidFill>
                  <a:srgbClr val="330745"/>
                </a:solidFill>
                <a:latin typeface="Arial"/>
                <a:ea typeface="Arial"/>
                <a:cs typeface="Arial"/>
                <a:sym typeface="Arial"/>
              </a:rPr>
              <a:t>emotionale Regulierungsprobleme </a:t>
            </a:r>
            <a:r>
              <a:rPr lang="de-DE" sz="1800" b="0" i="0" u="none" strike="noStrike" cap="none">
                <a:solidFill>
                  <a:srgbClr val="330745"/>
                </a:solidFill>
                <a:latin typeface="Arial"/>
                <a:ea typeface="Arial"/>
                <a:cs typeface="Arial"/>
                <a:sym typeface="Arial"/>
              </a:rPr>
              <a:t>entstehen,</a:t>
            </a:r>
            <a:br>
              <a:rPr lang="de-DE" sz="1800" b="0" i="0" u="none" strike="noStrike" cap="none">
                <a:solidFill>
                  <a:srgbClr val="330745"/>
                </a:solidFill>
                <a:latin typeface="Arial"/>
                <a:ea typeface="Arial"/>
                <a:cs typeface="Arial"/>
                <a:sym typeface="Arial"/>
              </a:rPr>
            </a:br>
            <a:endParaRPr sz="1800" b="0" i="0" u="none" strike="noStrike" cap="none">
              <a:solidFill>
                <a:srgbClr val="330745"/>
              </a:solidFill>
              <a:latin typeface="Arial"/>
              <a:ea typeface="Arial"/>
              <a:cs typeface="Arial"/>
              <a:sym typeface="Arial"/>
            </a:endParaRPr>
          </a:p>
          <a:p>
            <a:pPr marL="558800" marR="0" lvl="1" indent="-285750" algn="l" rtl="0">
              <a:spcBef>
                <a:spcPts val="0"/>
              </a:spcBef>
              <a:spcAft>
                <a:spcPts val="0"/>
              </a:spcAft>
              <a:buClr>
                <a:srgbClr val="330745"/>
              </a:buClr>
              <a:buSzPts val="1800"/>
              <a:buFont typeface="Arial"/>
              <a:buChar char="•"/>
            </a:pPr>
            <a:r>
              <a:rPr lang="de-DE" sz="1800" b="1" i="0" u="none" strike="noStrike" cap="none">
                <a:solidFill>
                  <a:srgbClr val="330745"/>
                </a:solidFill>
                <a:latin typeface="Arial"/>
                <a:ea typeface="Arial"/>
                <a:cs typeface="Arial"/>
                <a:sym typeface="Arial"/>
              </a:rPr>
              <a:t>Erkrankungen</a:t>
            </a:r>
            <a:r>
              <a:rPr lang="de-DE" sz="1800" b="0" i="0" u="none" strike="noStrike" cap="none">
                <a:solidFill>
                  <a:srgbClr val="330745"/>
                </a:solidFill>
                <a:latin typeface="Arial"/>
                <a:ea typeface="Arial"/>
                <a:cs typeface="Arial"/>
                <a:sym typeface="Arial"/>
              </a:rPr>
              <a:t> wahrscheinlicher sind</a:t>
            </a:r>
            <a:r>
              <a:rPr lang="de-DE" sz="1800">
                <a:solidFill>
                  <a:srgbClr val="330745"/>
                </a:solidFill>
              </a:rPr>
              <a:t>, </a:t>
            </a:r>
            <a:r>
              <a:rPr lang="de-DE" sz="1600" b="0" i="0" u="none" strike="noStrike" cap="none">
                <a:solidFill>
                  <a:srgbClr val="330745"/>
                </a:solidFill>
                <a:latin typeface="Arial"/>
                <a:ea typeface="Arial"/>
                <a:cs typeface="Arial"/>
                <a:sym typeface="Arial"/>
              </a:rPr>
              <a:t>z. B. steigendes Risiko von Adipositas, Diabetes mellitus Typ 2</a:t>
            </a:r>
            <a:r>
              <a:rPr lang="de-DE" sz="1600">
                <a:solidFill>
                  <a:srgbClr val="330745"/>
                </a:solidFill>
              </a:rPr>
              <a:t>.</a:t>
            </a:r>
            <a:endParaRPr/>
          </a:p>
        </p:txBody>
      </p:sp>
      <p:pic>
        <p:nvPicPr>
          <p:cNvPr id="137" name="Google Shape;137;p6" title="63_BLDG-PLN_HS_DSCF5534-2.jpg"/>
          <p:cNvPicPr preferRelativeResize="0"/>
          <p:nvPr/>
        </p:nvPicPr>
        <p:blipFill>
          <a:blip r:embed="rId3">
            <a:alphaModFix/>
          </a:blip>
          <a:stretch>
            <a:fillRect/>
          </a:stretch>
        </p:blipFill>
        <p:spPr>
          <a:xfrm>
            <a:off x="476150" y="722356"/>
            <a:ext cx="4209473" cy="5612631"/>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7"/>
          <p:cNvSpPr txBox="1">
            <a:spLocks noGrp="1"/>
          </p:cNvSpPr>
          <p:nvPr>
            <p:ph type="title"/>
          </p:nvPr>
        </p:nvSpPr>
        <p:spPr>
          <a:xfrm>
            <a:off x="7431181" y="624193"/>
            <a:ext cx="4063175" cy="118036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Arial"/>
              <a:buNone/>
            </a:pPr>
            <a:r>
              <a:rPr lang="de-DE" b="1">
                <a:latin typeface="Arial"/>
                <a:ea typeface="Arial"/>
                <a:cs typeface="Arial"/>
                <a:sym typeface="Arial"/>
              </a:rPr>
              <a:t>AUCH BEIM AUSRUHEN LERNEN KINDER</a:t>
            </a:r>
            <a:endParaRPr b="1"/>
          </a:p>
        </p:txBody>
      </p:sp>
      <p:sp>
        <p:nvSpPr>
          <p:cNvPr id="143" name="Google Shape;143;p7"/>
          <p:cNvSpPr txBox="1">
            <a:spLocks noGrp="1"/>
          </p:cNvSpPr>
          <p:nvPr>
            <p:ph type="body" idx="1"/>
          </p:nvPr>
        </p:nvSpPr>
        <p:spPr>
          <a:xfrm>
            <a:off x="7431181" y="2030231"/>
            <a:ext cx="3809111" cy="52973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(Bildungsplan Brandenburg, 2024; Hildebrandt, Wiemann &amp; Macha, 2022; </a:t>
            </a:r>
            <a:br>
              <a:rPr lang="de-DE" sz="800">
                <a:solidFill>
                  <a:srgbClr val="330745"/>
                </a:solidFill>
              </a:rPr>
            </a:br>
            <a:r>
              <a:rPr lang="de-DE" sz="800">
                <a:solidFill>
                  <a:srgbClr val="330745"/>
                </a:solidFill>
              </a:rPr>
              <a:t>Macha &amp; Hildebrandt, 2020)</a:t>
            </a:r>
            <a:endParaRPr/>
          </a:p>
        </p:txBody>
      </p:sp>
      <p:sp>
        <p:nvSpPr>
          <p:cNvPr id="144" name="Google Shape;144;p7"/>
          <p:cNvSpPr txBox="1"/>
          <p:nvPr/>
        </p:nvSpPr>
        <p:spPr>
          <a:xfrm>
            <a:off x="439322" y="6290798"/>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171616"/>
                </a:solidFill>
                <a:latin typeface="Arial"/>
                <a:ea typeface="Arial"/>
                <a:cs typeface="Arial"/>
                <a:sym typeface="Arial"/>
              </a:rPr>
              <a:t>Sebastian Treytnar / Brandenburger Bildungsplan, S.83</a:t>
            </a:r>
            <a:endParaRPr/>
          </a:p>
        </p:txBody>
      </p:sp>
      <p:pic>
        <p:nvPicPr>
          <p:cNvPr id="145" name="Google Shape;145;p7"/>
          <p:cNvPicPr preferRelativeResize="0">
            <a:picLocks noGrp="1"/>
          </p:cNvPicPr>
          <p:nvPr>
            <p:ph type="pic" idx="2"/>
          </p:nvPr>
        </p:nvPicPr>
        <p:blipFill rotWithShape="1">
          <a:blip r:embed="rId3">
            <a:alphaModFix/>
          </a:blip>
          <a:srcRect l="2308" t="801" r="6119" b="1671"/>
          <a:stretch/>
        </p:blipFill>
        <p:spPr>
          <a:xfrm>
            <a:off x="522514" y="515640"/>
            <a:ext cx="6372415" cy="5775158"/>
          </a:xfrm>
          <a:prstGeom prst="rect">
            <a:avLst/>
          </a:prstGeom>
          <a:noFill/>
          <a:ln w="12700" cap="flat" cmpd="sng">
            <a:solidFill>
              <a:srgbClr val="611E82"/>
            </a:solidFill>
            <a:prstDash val="solid"/>
            <a:round/>
            <a:headEnd type="none" w="sm" len="sm"/>
            <a:tailEnd type="none" w="sm" len="sm"/>
          </a:ln>
        </p:spPr>
      </p:pic>
      <p:sp>
        <p:nvSpPr>
          <p:cNvPr id="146" name="Google Shape;146;p7"/>
          <p:cNvSpPr txBox="1"/>
          <p:nvPr/>
        </p:nvSpPr>
        <p:spPr>
          <a:xfrm>
            <a:off x="7468928" y="3930054"/>
            <a:ext cx="3987600" cy="2247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a:solidFill>
                  <a:srgbClr val="330745"/>
                </a:solidFill>
                <a:latin typeface="Arial"/>
                <a:ea typeface="Arial"/>
                <a:cs typeface="Arial"/>
                <a:sym typeface="Arial"/>
              </a:rPr>
              <a:t>Kinder lernen:</a:t>
            </a:r>
            <a:endParaRPr/>
          </a:p>
          <a:p>
            <a:pPr marL="0" marR="0" lvl="0" indent="0" algn="l" rtl="0">
              <a:spcBef>
                <a:spcPts val="0"/>
              </a:spcBef>
              <a:spcAft>
                <a:spcPts val="0"/>
              </a:spcAft>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sich selbst zu spüren,</a:t>
            </a:r>
            <a:endParaRPr/>
          </a:p>
          <a:p>
            <a:pPr marL="285750" marR="0" lvl="0" indent="-2349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zu merken, wann sie müde oder ausgeruht sind,</a:t>
            </a:r>
            <a:endParaRPr/>
          </a:p>
          <a:p>
            <a:pPr marL="285750" marR="0" lvl="0" indent="-2349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gut für sich zu sorgen,</a:t>
            </a:r>
            <a:endParaRPr/>
          </a:p>
          <a:p>
            <a:pPr marL="285750" marR="0" lvl="0" indent="-2349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eigene Entscheidungen zu treffen.</a:t>
            </a:r>
            <a:endParaRPr/>
          </a:p>
        </p:txBody>
      </p:sp>
      <p:sp>
        <p:nvSpPr>
          <p:cNvPr id="147" name="Google Shape;147;p7"/>
          <p:cNvSpPr txBox="1"/>
          <p:nvPr/>
        </p:nvSpPr>
        <p:spPr>
          <a:xfrm>
            <a:off x="7502818" y="2534834"/>
            <a:ext cx="3712159" cy="1123384"/>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rgbClr val="330745"/>
                </a:solidFill>
                <a:latin typeface="Arial"/>
                <a:ea typeface="Arial"/>
                <a:cs typeface="Arial"/>
                <a:sym typeface="Arial"/>
              </a:rPr>
              <a:t>„Ziel bei der Gestaltung der Ruhesituation ist, dass Kinder sich ausruhen können, sich ihrer Erholungsbedürfnisse zunehmend bewusstwerden und sie erfüllen können</a:t>
            </a:r>
            <a:r>
              <a:rPr lang="de-DE" sz="1100" i="1">
                <a:solidFill>
                  <a:srgbClr val="330745"/>
                </a:solidFill>
                <a:latin typeface="Arial"/>
                <a:ea typeface="Arial"/>
                <a:cs typeface="Arial"/>
                <a:sym typeface="Arial"/>
              </a:rPr>
              <a:t>.</a:t>
            </a:r>
            <a:r>
              <a:rPr lang="de-DE" sz="1100">
                <a:solidFill>
                  <a:srgbClr val="330745"/>
                </a:solidFill>
                <a:latin typeface="Arial"/>
                <a:ea typeface="Arial"/>
                <a:cs typeface="Arial"/>
                <a:sym typeface="Arial"/>
              </a:rPr>
              <a:t>“ (Bildungsplan Brandenburg, 2024, S. 75)</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8"/>
          <p:cNvSpPr txBox="1">
            <a:spLocks noGrp="1"/>
          </p:cNvSpPr>
          <p:nvPr>
            <p:ph type="title"/>
          </p:nvPr>
        </p:nvSpPr>
        <p:spPr>
          <a:xfrm>
            <a:off x="737110" y="625447"/>
            <a:ext cx="5358889" cy="10267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0000"/>
              <a:buFont typeface="Arial"/>
              <a:buNone/>
            </a:pPr>
            <a:r>
              <a:rPr lang="de-DE" sz="3600" b="1">
                <a:latin typeface="Arial"/>
                <a:ea typeface="Arial"/>
                <a:cs typeface="Arial"/>
                <a:sym typeface="Arial"/>
              </a:rPr>
              <a:t>ZENTRALE LEITIDEE DES BILDUNGSPLANS</a:t>
            </a:r>
            <a:endParaRPr sz="3600" b="1"/>
          </a:p>
        </p:txBody>
      </p:sp>
      <p:sp>
        <p:nvSpPr>
          <p:cNvPr id="153" name="Google Shape;153;p8"/>
          <p:cNvSpPr txBox="1">
            <a:spLocks noGrp="1"/>
          </p:cNvSpPr>
          <p:nvPr>
            <p:ph type="body" idx="1"/>
          </p:nvPr>
        </p:nvSpPr>
        <p:spPr>
          <a:xfrm>
            <a:off x="737111" y="1614456"/>
            <a:ext cx="5310543" cy="33809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(Bildungsplan Brandenburg, 2024; Hildebrandt, Wiemann &amp; Macha, 2022)</a:t>
            </a:r>
            <a:endParaRPr/>
          </a:p>
        </p:txBody>
      </p:sp>
      <p:sp>
        <p:nvSpPr>
          <p:cNvPr id="154" name="Google Shape;154;p8"/>
          <p:cNvSpPr txBox="1"/>
          <p:nvPr/>
        </p:nvSpPr>
        <p:spPr>
          <a:xfrm>
            <a:off x="9193625" y="5805625"/>
            <a:ext cx="26178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171616"/>
                </a:solidFill>
              </a:rPr>
              <a:t>                 </a:t>
            </a:r>
            <a:r>
              <a:rPr lang="de-DE" sz="600">
                <a:solidFill>
                  <a:srgbClr val="171616"/>
                </a:solidFill>
                <a:latin typeface="Arial"/>
                <a:ea typeface="Arial"/>
                <a:cs typeface="Arial"/>
                <a:sym typeface="Arial"/>
              </a:rPr>
              <a:t>Team Menschenskinder/ Brandenburger Bildungsplan, S.78</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155" name="Google Shape;155;p8"/>
          <p:cNvPicPr preferRelativeResize="0">
            <a:picLocks noGrp="1"/>
          </p:cNvPicPr>
          <p:nvPr>
            <p:ph type="pic" idx="2"/>
          </p:nvPr>
        </p:nvPicPr>
        <p:blipFill rotWithShape="1">
          <a:blip r:embed="rId3">
            <a:alphaModFix/>
          </a:blip>
          <a:srcRect l="10878" t="1983" r="19567" b="736"/>
          <a:stretch/>
        </p:blipFill>
        <p:spPr>
          <a:xfrm>
            <a:off x="6047654" y="728770"/>
            <a:ext cx="5633760" cy="5068145"/>
          </a:xfrm>
          <a:prstGeom prst="rect">
            <a:avLst/>
          </a:prstGeom>
          <a:blipFill rotWithShape="1">
            <a:blip r:embed="rId4">
              <a:alphaModFix/>
            </a:blip>
            <a:tile tx="0" ty="0" sx="100000" sy="100000" flip="none" algn="tl"/>
          </a:blipFill>
          <a:ln w="12700" cap="flat" cmpd="sng">
            <a:solidFill>
              <a:srgbClr val="611E82"/>
            </a:solidFill>
            <a:prstDash val="solid"/>
            <a:round/>
            <a:headEnd type="none" w="sm" len="sm"/>
            <a:tailEnd type="none" w="sm" len="sm"/>
          </a:ln>
        </p:spPr>
      </p:pic>
      <p:sp>
        <p:nvSpPr>
          <p:cNvPr id="156" name="Google Shape;156;p8"/>
          <p:cNvSpPr txBox="1"/>
          <p:nvPr/>
        </p:nvSpPr>
        <p:spPr>
          <a:xfrm>
            <a:off x="737110" y="2080405"/>
            <a:ext cx="4552200" cy="3570900"/>
          </a:xfrm>
          <a:prstGeom prst="rect">
            <a:avLst/>
          </a:prstGeom>
          <a:noFill/>
          <a:ln>
            <a:noFill/>
          </a:ln>
        </p:spPr>
        <p:txBody>
          <a:bodyPr spcFirstLastPara="1" wrap="square" lIns="91425" tIns="45700" rIns="91425" bIns="45700" anchor="t" anchorCtr="0">
            <a:spAutoFit/>
          </a:bodyPr>
          <a:lstStyle/>
          <a:p>
            <a:pPr marL="285750" marR="0" lvl="0" indent="-273050" algn="l" rtl="0">
              <a:spcBef>
                <a:spcPts val="0"/>
              </a:spcBef>
              <a:spcAft>
                <a:spcPts val="0"/>
              </a:spcAft>
              <a:buClr>
                <a:srgbClr val="330745"/>
              </a:buClr>
              <a:buSzPts val="1600"/>
              <a:buFont typeface="Arial"/>
              <a:buChar char="•"/>
            </a:pPr>
            <a:r>
              <a:rPr lang="de-DE" sz="1600">
                <a:solidFill>
                  <a:srgbClr val="330745"/>
                </a:solidFill>
              </a:rPr>
              <a:t>L</a:t>
            </a:r>
            <a:r>
              <a:rPr lang="de-DE" sz="1600">
                <a:solidFill>
                  <a:srgbClr val="330745"/>
                </a:solidFill>
                <a:latin typeface="Arial"/>
                <a:ea typeface="Arial"/>
                <a:cs typeface="Arial"/>
                <a:sym typeface="Arial"/>
              </a:rPr>
              <a:t>asst unterschiedliche Formen von Ausruhen zu.</a:t>
            </a:r>
            <a:endParaRPr sz="1200"/>
          </a:p>
          <a:p>
            <a:pPr marL="285750" marR="0" lvl="0" indent="-234950" algn="l" rtl="0">
              <a:spcBef>
                <a:spcPts val="0"/>
              </a:spcBef>
              <a:spcAft>
                <a:spcPts val="0"/>
              </a:spcAft>
              <a:buClr>
                <a:schemeClr val="dk1"/>
              </a:buClr>
              <a:buSzPts val="800"/>
              <a:buFont typeface="Arial"/>
              <a:buNone/>
            </a:pPr>
            <a:endParaRPr sz="600">
              <a:solidFill>
                <a:srgbClr val="330745"/>
              </a:solidFill>
              <a:latin typeface="Arial"/>
              <a:ea typeface="Arial"/>
              <a:cs typeface="Arial"/>
              <a:sym typeface="Arial"/>
            </a:endParaRPr>
          </a:p>
          <a:p>
            <a:pPr marL="285750" marR="0" lvl="0" indent="-273050" algn="l" rtl="0">
              <a:spcBef>
                <a:spcPts val="0"/>
              </a:spcBef>
              <a:spcAft>
                <a:spcPts val="0"/>
              </a:spcAft>
              <a:buClr>
                <a:srgbClr val="330745"/>
              </a:buClr>
              <a:buSzPts val="1600"/>
              <a:buFont typeface="Arial"/>
              <a:buChar char="•"/>
            </a:pPr>
            <a:r>
              <a:rPr lang="de-DE" sz="1600">
                <a:solidFill>
                  <a:srgbClr val="330745"/>
                </a:solidFill>
              </a:rPr>
              <a:t>E</a:t>
            </a:r>
            <a:r>
              <a:rPr lang="de-DE" sz="1600">
                <a:solidFill>
                  <a:srgbClr val="330745"/>
                </a:solidFill>
                <a:latin typeface="Arial"/>
                <a:ea typeface="Arial"/>
                <a:cs typeface="Arial"/>
                <a:sym typeface="Arial"/>
              </a:rPr>
              <a:t>rkundet und berücksichtigt die Bedürfnisse der Kinder.</a:t>
            </a:r>
            <a:endParaRPr sz="1200"/>
          </a:p>
          <a:p>
            <a:pPr marL="285750" marR="0" lvl="0" indent="-234950" algn="l" rtl="0">
              <a:spcBef>
                <a:spcPts val="0"/>
              </a:spcBef>
              <a:spcAft>
                <a:spcPts val="0"/>
              </a:spcAft>
              <a:buClr>
                <a:schemeClr val="dk1"/>
              </a:buClr>
              <a:buSzPts val="800"/>
              <a:buFont typeface="Arial"/>
              <a:buNone/>
            </a:pPr>
            <a:endParaRPr sz="600">
              <a:solidFill>
                <a:srgbClr val="330745"/>
              </a:solidFill>
              <a:latin typeface="Arial"/>
              <a:ea typeface="Arial"/>
              <a:cs typeface="Arial"/>
              <a:sym typeface="Arial"/>
            </a:endParaRPr>
          </a:p>
          <a:p>
            <a:pPr marL="285750" marR="0" lvl="0" indent="-273050" algn="l" rtl="0">
              <a:spcBef>
                <a:spcPts val="0"/>
              </a:spcBef>
              <a:spcAft>
                <a:spcPts val="0"/>
              </a:spcAft>
              <a:buClr>
                <a:srgbClr val="330745"/>
              </a:buClr>
              <a:buSzPts val="1600"/>
              <a:buFont typeface="Arial"/>
              <a:buChar char="•"/>
            </a:pPr>
            <a:r>
              <a:rPr lang="de-DE" sz="1600">
                <a:solidFill>
                  <a:srgbClr val="330745"/>
                </a:solidFill>
              </a:rPr>
              <a:t>E</a:t>
            </a:r>
            <a:r>
              <a:rPr lang="de-DE" sz="1600">
                <a:solidFill>
                  <a:srgbClr val="330745"/>
                </a:solidFill>
                <a:latin typeface="Arial"/>
                <a:ea typeface="Arial"/>
                <a:cs typeface="Arial"/>
                <a:sym typeface="Arial"/>
              </a:rPr>
              <a:t>rmöglicht Kindern echte Wahlmöglichkeiten.</a:t>
            </a:r>
            <a:endParaRPr sz="1200"/>
          </a:p>
          <a:p>
            <a:pPr marL="285750" marR="0" lvl="0" indent="-234950" algn="l" rtl="0">
              <a:spcBef>
                <a:spcPts val="0"/>
              </a:spcBef>
              <a:spcAft>
                <a:spcPts val="0"/>
              </a:spcAft>
              <a:buClr>
                <a:schemeClr val="dk1"/>
              </a:buClr>
              <a:buSzPts val="800"/>
              <a:buFont typeface="Arial"/>
              <a:buNone/>
            </a:pPr>
            <a:endParaRPr sz="600">
              <a:solidFill>
                <a:srgbClr val="330745"/>
              </a:solidFill>
              <a:latin typeface="Arial"/>
              <a:ea typeface="Arial"/>
              <a:cs typeface="Arial"/>
              <a:sym typeface="Arial"/>
            </a:endParaRPr>
          </a:p>
          <a:p>
            <a:pPr marL="285750" marR="0" lvl="0" indent="-273050" algn="l" rtl="0">
              <a:spcBef>
                <a:spcPts val="0"/>
              </a:spcBef>
              <a:spcAft>
                <a:spcPts val="0"/>
              </a:spcAft>
              <a:buClr>
                <a:srgbClr val="330745"/>
              </a:buClr>
              <a:buSzPts val="1600"/>
              <a:buFont typeface="Arial"/>
              <a:buChar char="•"/>
            </a:pPr>
            <a:r>
              <a:rPr lang="de-DE" sz="1600">
                <a:solidFill>
                  <a:srgbClr val="330745"/>
                </a:solidFill>
              </a:rPr>
              <a:t>H</a:t>
            </a:r>
            <a:r>
              <a:rPr lang="de-DE" sz="1600">
                <a:solidFill>
                  <a:srgbClr val="330745"/>
                </a:solidFill>
                <a:latin typeface="Arial"/>
                <a:ea typeface="Arial"/>
                <a:cs typeface="Arial"/>
                <a:sym typeface="Arial"/>
              </a:rPr>
              <a:t>interfragt starre Abläufe.</a:t>
            </a:r>
            <a:endParaRPr sz="1200"/>
          </a:p>
          <a:p>
            <a:pPr marL="285750" marR="0" lvl="0" indent="-234950" algn="l" rtl="0">
              <a:spcBef>
                <a:spcPts val="0"/>
              </a:spcBef>
              <a:spcAft>
                <a:spcPts val="0"/>
              </a:spcAft>
              <a:buClr>
                <a:schemeClr val="dk1"/>
              </a:buClr>
              <a:buSzPts val="800"/>
              <a:buFont typeface="Arial"/>
              <a:buNone/>
            </a:pPr>
            <a:endParaRPr sz="6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600">
                <a:solidFill>
                  <a:srgbClr val="330745"/>
                </a:solidFill>
              </a:rPr>
              <a:t>G</a:t>
            </a:r>
            <a:r>
              <a:rPr lang="de-DE" sz="1600">
                <a:solidFill>
                  <a:srgbClr val="330745"/>
                </a:solidFill>
                <a:latin typeface="Arial"/>
                <a:ea typeface="Arial"/>
                <a:cs typeface="Arial"/>
                <a:sym typeface="Arial"/>
              </a:rPr>
              <a:t>ebt Kindern Zeit zum Nachspüren und Entscheiden.</a:t>
            </a:r>
            <a:br>
              <a:rPr lang="de-DE" sz="600">
                <a:solidFill>
                  <a:srgbClr val="330745"/>
                </a:solidFill>
                <a:latin typeface="Arial"/>
                <a:ea typeface="Arial"/>
                <a:cs typeface="Arial"/>
                <a:sym typeface="Arial"/>
              </a:rPr>
            </a:br>
            <a:endParaRPr sz="600">
              <a:solidFill>
                <a:srgbClr val="330745"/>
              </a:solidFill>
              <a:latin typeface="Arial"/>
              <a:ea typeface="Arial"/>
              <a:cs typeface="Arial"/>
              <a:sym typeface="Arial"/>
            </a:endParaRPr>
          </a:p>
          <a:p>
            <a:pPr marL="285750" marR="0" lvl="0" indent="-273050" algn="l" rtl="0">
              <a:spcBef>
                <a:spcPts val="0"/>
              </a:spcBef>
              <a:spcAft>
                <a:spcPts val="0"/>
              </a:spcAft>
              <a:buClr>
                <a:srgbClr val="330745"/>
              </a:buClr>
              <a:buSzPts val="1600"/>
              <a:buFont typeface="Arial"/>
              <a:buChar char="•"/>
            </a:pPr>
            <a:r>
              <a:rPr lang="de-DE" sz="1600">
                <a:solidFill>
                  <a:srgbClr val="330745"/>
                </a:solidFill>
              </a:rPr>
              <a:t>S</a:t>
            </a:r>
            <a:r>
              <a:rPr lang="de-DE" sz="1600">
                <a:solidFill>
                  <a:srgbClr val="330745"/>
                </a:solidFill>
                <a:latin typeface="Arial"/>
                <a:ea typeface="Arial"/>
                <a:cs typeface="Arial"/>
                <a:sym typeface="Arial"/>
              </a:rPr>
              <a:t>precht mit den Kindern über Bedürfniswahrnehmung und </a:t>
            </a:r>
            <a:r>
              <a:rPr lang="de-DE" sz="1600">
                <a:solidFill>
                  <a:srgbClr val="330745"/>
                </a:solidFill>
              </a:rPr>
              <a:t>-</a:t>
            </a:r>
            <a:r>
              <a:rPr lang="de-DE" sz="1600">
                <a:solidFill>
                  <a:srgbClr val="330745"/>
                </a:solidFill>
                <a:latin typeface="Arial"/>
                <a:ea typeface="Arial"/>
                <a:cs typeface="Arial"/>
                <a:sym typeface="Arial"/>
              </a:rPr>
              <a:t>signale. </a:t>
            </a:r>
            <a:endParaRPr sz="1200"/>
          </a:p>
          <a:p>
            <a:pPr marL="0" marR="0" lvl="0" indent="0" algn="l" rtl="0">
              <a:spcBef>
                <a:spcPts val="0"/>
              </a:spcBef>
              <a:spcAft>
                <a:spcPts val="0"/>
              </a:spcAft>
              <a:buNone/>
            </a:pPr>
            <a:endParaRPr sz="1800">
              <a:solidFill>
                <a:srgbClr val="330745"/>
              </a:solidFill>
              <a:latin typeface="Arial"/>
              <a:ea typeface="Arial"/>
              <a:cs typeface="Arial"/>
              <a:sym typeface="Arial"/>
            </a:endParaRPr>
          </a:p>
        </p:txBody>
      </p:sp>
      <p:sp>
        <p:nvSpPr>
          <p:cNvPr id="157" name="Google Shape;157;p8"/>
          <p:cNvSpPr txBox="1"/>
          <p:nvPr/>
        </p:nvSpPr>
        <p:spPr>
          <a:xfrm>
            <a:off x="5744750" y="5175125"/>
            <a:ext cx="3448800" cy="1108200"/>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400"/>
              <a:buFont typeface="Arial"/>
              <a:buNone/>
            </a:pPr>
            <a:r>
              <a:rPr lang="de-DE" sz="1400" i="1">
                <a:solidFill>
                  <a:srgbClr val="330745"/>
                </a:solidFill>
                <a:latin typeface="Arial"/>
                <a:ea typeface="Arial"/>
                <a:cs typeface="Arial"/>
                <a:sym typeface="Arial"/>
              </a:rPr>
              <a:t>„[…] den Kindern größtmögliche Mitsprache dabei einzuräumen, ob, wann, wie und wo sie schlafen oder ruhen wollen“ </a:t>
            </a:r>
            <a:r>
              <a:rPr lang="de-DE" sz="1100">
                <a:solidFill>
                  <a:srgbClr val="330745"/>
                </a:solidFill>
                <a:latin typeface="Arial"/>
                <a:ea typeface="Arial"/>
                <a:cs typeface="Arial"/>
                <a:sym typeface="Arial"/>
              </a:rPr>
              <a:t>(</a:t>
            </a:r>
            <a:r>
              <a:rPr lang="de-DE" sz="1000">
                <a:solidFill>
                  <a:srgbClr val="330745"/>
                </a:solidFill>
                <a:latin typeface="Arial"/>
                <a:ea typeface="Arial"/>
                <a:cs typeface="Arial"/>
                <a:sym typeface="Arial"/>
              </a:rPr>
              <a:t>Bildungsplan Brandenburg, 2024, S. 74)</a:t>
            </a:r>
            <a:endParaRPr/>
          </a:p>
        </p:txBody>
      </p:sp>
      <p:sp>
        <p:nvSpPr>
          <p:cNvPr id="158" name="Google Shape;158;p8"/>
          <p:cNvSpPr/>
          <p:nvPr/>
        </p:nvSpPr>
        <p:spPr>
          <a:xfrm>
            <a:off x="1841675" y="5651303"/>
            <a:ext cx="3242100" cy="65370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200">
                <a:solidFill>
                  <a:schemeClr val="dk1"/>
                </a:solidFill>
                <a:latin typeface="Arial"/>
                <a:ea typeface="Arial"/>
                <a:cs typeface="Arial"/>
                <a:sym typeface="Arial"/>
              </a:rPr>
              <a:t>Für konkrete Tipps und Ideen: </a:t>
            </a:r>
            <a:r>
              <a:rPr lang="de-DE" sz="1200">
                <a:solidFill>
                  <a:schemeClr val="dk1"/>
                </a:solidFill>
              </a:rPr>
              <a:t>S</a:t>
            </a:r>
            <a:r>
              <a:rPr lang="de-DE" sz="1200">
                <a:solidFill>
                  <a:schemeClr val="dk1"/>
                </a:solidFill>
                <a:latin typeface="Arial"/>
                <a:ea typeface="Arial"/>
                <a:cs typeface="Arial"/>
                <a:sym typeface="Arial"/>
              </a:rPr>
              <a:t>chaut euch </a:t>
            </a:r>
            <a:endParaRPr/>
          </a:p>
          <a:p>
            <a:pPr marL="0" marR="0" lvl="0" indent="0" algn="l" rtl="0">
              <a:spcBef>
                <a:spcPts val="0"/>
              </a:spcBef>
              <a:spcAft>
                <a:spcPts val="0"/>
              </a:spcAft>
              <a:buNone/>
            </a:pPr>
            <a:r>
              <a:rPr lang="de-DE" sz="1200" b="1">
                <a:solidFill>
                  <a:schemeClr val="lt1"/>
                </a:solidFill>
                <a:latin typeface="Arial"/>
                <a:ea typeface="Arial"/>
                <a:cs typeface="Arial"/>
                <a:sym typeface="Arial"/>
              </a:rPr>
              <a:t>S. 75-77 im Brandenburger Bildungsplan </a:t>
            </a:r>
            <a:r>
              <a:rPr lang="de-DE" sz="1200">
                <a:solidFill>
                  <a:schemeClr val="dk1"/>
                </a:solidFill>
                <a:latin typeface="Arial"/>
                <a:ea typeface="Arial"/>
                <a:cs typeface="Arial"/>
                <a:sym typeface="Arial"/>
              </a:rPr>
              <a:t>an.</a:t>
            </a:r>
            <a:endParaRPr/>
          </a:p>
        </p:txBody>
      </p:sp>
      <p:pic>
        <p:nvPicPr>
          <p:cNvPr id="159" name="Google Shape;159;p8"/>
          <p:cNvPicPr preferRelativeResize="0"/>
          <p:nvPr/>
        </p:nvPicPr>
        <p:blipFill rotWithShape="1">
          <a:blip r:embed="rId5">
            <a:alphaModFix/>
          </a:blip>
          <a:srcRect/>
          <a:stretch/>
        </p:blipFill>
        <p:spPr>
          <a:xfrm>
            <a:off x="1365367" y="5984550"/>
            <a:ext cx="308158" cy="30815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9"/>
          <p:cNvSpPr txBox="1">
            <a:spLocks noGrp="1"/>
          </p:cNvSpPr>
          <p:nvPr>
            <p:ph type="title"/>
          </p:nvPr>
        </p:nvSpPr>
        <p:spPr>
          <a:xfrm>
            <a:off x="7413859" y="550015"/>
            <a:ext cx="4462325" cy="118036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Arial"/>
              <a:buNone/>
            </a:pPr>
            <a:r>
              <a:rPr lang="de-DE" b="1">
                <a:latin typeface="Arial"/>
                <a:ea typeface="Arial"/>
                <a:cs typeface="Arial"/>
                <a:sym typeface="Arial"/>
              </a:rPr>
              <a:t>EURE ROLLE ALS PÄDAGOGISCHE FACHKRÄFTE</a:t>
            </a:r>
            <a:endParaRPr b="1"/>
          </a:p>
        </p:txBody>
      </p:sp>
      <p:sp>
        <p:nvSpPr>
          <p:cNvPr id="165" name="Google Shape;165;p9"/>
          <p:cNvSpPr txBox="1">
            <a:spLocks noGrp="1"/>
          </p:cNvSpPr>
          <p:nvPr>
            <p:ph type="body" idx="1"/>
          </p:nvPr>
        </p:nvSpPr>
        <p:spPr>
          <a:xfrm>
            <a:off x="7434484" y="1948370"/>
            <a:ext cx="3683812" cy="52973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(Bildungsplan Brandenburg, 2024; Hildebrandt, Wiemann &amp; Macha, 2022; Kramer &amp; Gutknecht, 2018; Macha &amp; Hildebrandt, 2020)</a:t>
            </a:r>
            <a:endParaRPr/>
          </a:p>
        </p:txBody>
      </p:sp>
      <p:sp>
        <p:nvSpPr>
          <p:cNvPr id="166" name="Google Shape;166;p9"/>
          <p:cNvSpPr txBox="1"/>
          <p:nvPr/>
        </p:nvSpPr>
        <p:spPr>
          <a:xfrm>
            <a:off x="415973" y="6307985"/>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171616"/>
                </a:solidFill>
                <a:latin typeface="Arial"/>
                <a:ea typeface="Arial"/>
                <a:cs typeface="Arial"/>
                <a:sym typeface="Arial"/>
              </a:rPr>
              <a:t>Team Menschenskinder/ Brandenburger Bildungsplan, S.74</a:t>
            </a:r>
            <a:endParaRPr/>
          </a:p>
        </p:txBody>
      </p:sp>
      <p:pic>
        <p:nvPicPr>
          <p:cNvPr id="167" name="Google Shape;167;p9"/>
          <p:cNvPicPr preferRelativeResize="0">
            <a:picLocks noGrp="1"/>
          </p:cNvPicPr>
          <p:nvPr>
            <p:ph type="pic" idx="2"/>
          </p:nvPr>
        </p:nvPicPr>
        <p:blipFill rotWithShape="1">
          <a:blip r:embed="rId3">
            <a:alphaModFix/>
          </a:blip>
          <a:srcRect l="14766" t="1381" r="14595" b="1555"/>
          <a:stretch/>
        </p:blipFill>
        <p:spPr>
          <a:xfrm>
            <a:off x="515639" y="550015"/>
            <a:ext cx="6371658" cy="5747657"/>
          </a:xfrm>
          <a:prstGeom prst="rect">
            <a:avLst/>
          </a:prstGeom>
          <a:noFill/>
          <a:ln w="12700" cap="flat" cmpd="sng">
            <a:solidFill>
              <a:srgbClr val="611E82"/>
            </a:solidFill>
            <a:prstDash val="solid"/>
            <a:round/>
            <a:headEnd type="none" w="sm" len="sm"/>
            <a:tailEnd type="none" w="sm" len="sm"/>
          </a:ln>
        </p:spPr>
      </p:pic>
      <p:sp>
        <p:nvSpPr>
          <p:cNvPr id="168" name="Google Shape;168;p9"/>
          <p:cNvSpPr txBox="1"/>
          <p:nvPr/>
        </p:nvSpPr>
        <p:spPr>
          <a:xfrm>
            <a:off x="7413859" y="3891978"/>
            <a:ext cx="3987600" cy="16470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330745"/>
              </a:buClr>
              <a:buSzPts val="1600"/>
              <a:buFont typeface="Arial"/>
              <a:buChar char="•"/>
            </a:pPr>
            <a:r>
              <a:rPr lang="de-DE" sz="1600">
                <a:solidFill>
                  <a:srgbClr val="330745"/>
                </a:solidFill>
              </a:rPr>
              <a:t>B</a:t>
            </a:r>
            <a:r>
              <a:rPr lang="de-DE" sz="1600">
                <a:solidFill>
                  <a:srgbClr val="330745"/>
                </a:solidFill>
                <a:latin typeface="Arial"/>
                <a:ea typeface="Arial"/>
                <a:cs typeface="Arial"/>
                <a:sym typeface="Arial"/>
              </a:rPr>
              <a:t>eobachtet und spiegelt den Kindern Müdigkeitssignale.</a:t>
            </a:r>
            <a:br>
              <a:rPr lang="de-DE" sz="1600">
                <a:solidFill>
                  <a:srgbClr val="330745"/>
                </a:solidFill>
                <a:latin typeface="Arial"/>
                <a:ea typeface="Arial"/>
                <a:cs typeface="Arial"/>
                <a:sym typeface="Arial"/>
              </a:rPr>
            </a:br>
            <a:endParaRPr sz="7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600"/>
              <a:buFont typeface="Arial"/>
              <a:buChar char="•"/>
            </a:pPr>
            <a:r>
              <a:rPr lang="de-DE" sz="1600">
                <a:solidFill>
                  <a:srgbClr val="330745"/>
                </a:solidFill>
              </a:rPr>
              <a:t>G</a:t>
            </a:r>
            <a:r>
              <a:rPr lang="de-DE" sz="1600">
                <a:solidFill>
                  <a:srgbClr val="330745"/>
                </a:solidFill>
                <a:latin typeface="Arial"/>
                <a:ea typeface="Arial"/>
                <a:cs typeface="Arial"/>
                <a:sym typeface="Arial"/>
              </a:rPr>
              <a:t>ebt Zeit zum Nachspüren.</a:t>
            </a:r>
            <a:endParaRPr/>
          </a:p>
          <a:p>
            <a:pPr marL="285750" marR="0" lvl="0" indent="-241300" algn="l" rtl="0">
              <a:spcBef>
                <a:spcPts val="0"/>
              </a:spcBef>
              <a:spcAft>
                <a:spcPts val="0"/>
              </a:spcAft>
              <a:buClr>
                <a:schemeClr val="dk1"/>
              </a:buClr>
              <a:buSzPts val="700"/>
              <a:buFont typeface="Arial"/>
              <a:buNone/>
            </a:pPr>
            <a:endParaRPr sz="7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600"/>
              <a:buFont typeface="Arial"/>
              <a:buChar char="•"/>
            </a:pPr>
            <a:r>
              <a:rPr lang="de-DE" sz="1600">
                <a:solidFill>
                  <a:srgbClr val="330745"/>
                </a:solidFill>
              </a:rPr>
              <a:t>N</a:t>
            </a:r>
            <a:r>
              <a:rPr lang="de-DE" sz="1600">
                <a:solidFill>
                  <a:srgbClr val="330745"/>
                </a:solidFill>
                <a:latin typeface="Arial"/>
                <a:ea typeface="Arial"/>
                <a:cs typeface="Arial"/>
                <a:sym typeface="Arial"/>
              </a:rPr>
              <a:t>ehmt Antworten ernst.</a:t>
            </a:r>
            <a:endParaRPr/>
          </a:p>
          <a:p>
            <a:pPr marL="285750" marR="0" lvl="0" indent="-241300" algn="l" rtl="0">
              <a:spcBef>
                <a:spcPts val="0"/>
              </a:spcBef>
              <a:spcAft>
                <a:spcPts val="0"/>
              </a:spcAft>
              <a:buClr>
                <a:schemeClr val="dk1"/>
              </a:buClr>
              <a:buSzPts val="700"/>
              <a:buFont typeface="Arial"/>
              <a:buNone/>
            </a:pPr>
            <a:endParaRPr sz="7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600"/>
              <a:buFont typeface="Arial"/>
              <a:buChar char="•"/>
            </a:pPr>
            <a:r>
              <a:rPr lang="de-DE" sz="1600">
                <a:solidFill>
                  <a:srgbClr val="330745"/>
                </a:solidFill>
              </a:rPr>
              <a:t>B</a:t>
            </a:r>
            <a:r>
              <a:rPr lang="de-DE" sz="1600">
                <a:solidFill>
                  <a:srgbClr val="330745"/>
                </a:solidFill>
                <a:latin typeface="Arial"/>
                <a:ea typeface="Arial"/>
                <a:cs typeface="Arial"/>
                <a:sym typeface="Arial"/>
              </a:rPr>
              <a:t>egleitet, statt zu bestimmen.</a:t>
            </a:r>
            <a:endParaRPr/>
          </a:p>
        </p:txBody>
      </p:sp>
      <p:sp>
        <p:nvSpPr>
          <p:cNvPr id="169" name="Google Shape;169;p9"/>
          <p:cNvSpPr txBox="1"/>
          <p:nvPr/>
        </p:nvSpPr>
        <p:spPr>
          <a:xfrm>
            <a:off x="7434475" y="2265702"/>
            <a:ext cx="4131600" cy="1539300"/>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400"/>
              <a:buFont typeface="Arial"/>
              <a:buNone/>
            </a:pPr>
            <a:r>
              <a:rPr lang="de-DE" sz="1400" i="1">
                <a:solidFill>
                  <a:srgbClr val="330745"/>
                </a:solidFill>
                <a:latin typeface="Arial"/>
                <a:ea typeface="Arial"/>
                <a:cs typeface="Arial"/>
                <a:sym typeface="Arial"/>
              </a:rPr>
              <a:t>„Eure Aufgabe ist es, die Kinder dabei zu begleiten und die Rahmenbedingungen so anzupassen, dass ihnen beides gelingt: ihr Ruhebedürfnis wahrzunehmen und selbstbestimmt über die Erholungssituation mitzuentscheiden.“</a:t>
            </a:r>
            <a:endParaRPr/>
          </a:p>
          <a:p>
            <a:pPr marL="0" marR="0" lvl="0" indent="0" algn="l" rtl="0">
              <a:spcBef>
                <a:spcPts val="0"/>
              </a:spcBef>
              <a:spcAft>
                <a:spcPts val="0"/>
              </a:spcAft>
              <a:buClr>
                <a:srgbClr val="330745"/>
              </a:buClr>
              <a:buSzPts val="1000"/>
              <a:buFont typeface="Arial"/>
              <a:buNone/>
            </a:pPr>
            <a:r>
              <a:rPr lang="de-DE" sz="1000">
                <a:solidFill>
                  <a:srgbClr val="330745"/>
                </a:solidFill>
                <a:latin typeface="Arial"/>
                <a:ea typeface="Arial"/>
                <a:cs typeface="Arial"/>
                <a:sym typeface="Arial"/>
              </a:rPr>
              <a:t>(Bildungsplan Brandenburg, 2024, S. 75)</a:t>
            </a:r>
            <a:endParaRPr/>
          </a:p>
        </p:txBody>
      </p:sp>
      <p:sp>
        <p:nvSpPr>
          <p:cNvPr id="170" name="Google Shape;170;p9"/>
          <p:cNvSpPr txBox="1"/>
          <p:nvPr/>
        </p:nvSpPr>
        <p:spPr>
          <a:xfrm>
            <a:off x="7491862" y="5723210"/>
            <a:ext cx="3332657" cy="584775"/>
          </a:xfrm>
          <a:prstGeom prst="rect">
            <a:avLst/>
          </a:prstGeom>
          <a:no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dk1"/>
                </a:solidFill>
                <a:latin typeface="Arial"/>
                <a:ea typeface="Arial"/>
                <a:cs typeface="Arial"/>
                <a:sym typeface="Arial"/>
              </a:rPr>
              <a:t>Feinfühlige Begleitung stärkt </a:t>
            </a:r>
            <a:br>
              <a:rPr lang="de-DE" sz="1600" b="1">
                <a:solidFill>
                  <a:schemeClr val="dk1"/>
                </a:solidFill>
                <a:latin typeface="Arial"/>
                <a:ea typeface="Arial"/>
                <a:cs typeface="Arial"/>
                <a:sym typeface="Arial"/>
              </a:rPr>
            </a:br>
            <a:r>
              <a:rPr lang="de-DE" sz="1600" b="1">
                <a:solidFill>
                  <a:schemeClr val="dk1"/>
                </a:solidFill>
                <a:latin typeface="Arial"/>
                <a:ea typeface="Arial"/>
                <a:cs typeface="Arial"/>
                <a:sym typeface="Arial"/>
              </a:rPr>
              <a:t>Bindung und Selbstregulation.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10"/>
          <p:cNvSpPr txBox="1">
            <a:spLocks noGrp="1"/>
          </p:cNvSpPr>
          <p:nvPr>
            <p:ph type="title"/>
          </p:nvPr>
        </p:nvSpPr>
        <p:spPr>
          <a:xfrm>
            <a:off x="737111" y="625447"/>
            <a:ext cx="4427672" cy="102677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BETEILIGUNG IM ALLTAG</a:t>
            </a:r>
            <a:endParaRPr b="1"/>
          </a:p>
        </p:txBody>
      </p:sp>
      <p:sp>
        <p:nvSpPr>
          <p:cNvPr id="176" name="Google Shape;176;p10"/>
          <p:cNvSpPr txBox="1">
            <a:spLocks noGrp="1"/>
          </p:cNvSpPr>
          <p:nvPr>
            <p:ph type="body" idx="1"/>
          </p:nvPr>
        </p:nvSpPr>
        <p:spPr>
          <a:xfrm>
            <a:off x="737111" y="1567481"/>
            <a:ext cx="5310543" cy="52341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(Bildungsplan Brandenburg, 2024; Pergande &amp; Hildebrandt, 2025)</a:t>
            </a:r>
            <a:endParaRPr/>
          </a:p>
        </p:txBody>
      </p:sp>
      <p:sp>
        <p:nvSpPr>
          <p:cNvPr id="177" name="Google Shape;177;p10"/>
          <p:cNvSpPr txBox="1"/>
          <p:nvPr/>
        </p:nvSpPr>
        <p:spPr>
          <a:xfrm>
            <a:off x="9572445" y="5322550"/>
            <a:ext cx="448248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171616"/>
                </a:solidFill>
                <a:latin typeface="Arial"/>
                <a:ea typeface="Arial"/>
                <a:cs typeface="Arial"/>
                <a:sym typeface="Arial"/>
              </a:rPr>
              <a:t>Team Menschenskinder/ Brandenburger Bildungsplan, S.78</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178" name="Google Shape;178;p10"/>
          <p:cNvPicPr preferRelativeResize="0">
            <a:picLocks noGrp="1"/>
          </p:cNvPicPr>
          <p:nvPr>
            <p:ph type="pic" idx="2"/>
          </p:nvPr>
        </p:nvPicPr>
        <p:blipFill rotWithShape="1">
          <a:blip r:embed="rId3">
            <a:alphaModFix/>
          </a:blip>
          <a:srcRect t="8546" b="8546"/>
          <a:stretch/>
        </p:blipFill>
        <p:spPr>
          <a:xfrm flipH="1">
            <a:off x="5225143" y="938523"/>
            <a:ext cx="6373298" cy="4384027"/>
          </a:xfrm>
          <a:prstGeom prst="rect">
            <a:avLst/>
          </a:prstGeom>
          <a:blipFill rotWithShape="1">
            <a:blip r:embed="rId4">
              <a:alphaModFix/>
            </a:blip>
            <a:tile tx="0" ty="0" sx="100000" sy="100000" flip="none" algn="tl"/>
          </a:blipFill>
          <a:ln w="12700" cap="flat" cmpd="sng">
            <a:solidFill>
              <a:srgbClr val="611E82"/>
            </a:solidFill>
            <a:prstDash val="solid"/>
            <a:round/>
            <a:headEnd type="none" w="sm" len="sm"/>
            <a:tailEnd type="none" w="sm" len="sm"/>
          </a:ln>
        </p:spPr>
      </p:pic>
      <p:sp>
        <p:nvSpPr>
          <p:cNvPr id="179" name="Google Shape;179;p10"/>
          <p:cNvSpPr txBox="1"/>
          <p:nvPr/>
        </p:nvSpPr>
        <p:spPr>
          <a:xfrm>
            <a:off x="737112" y="2090896"/>
            <a:ext cx="4116900" cy="3032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700">
                <a:solidFill>
                  <a:srgbClr val="330745"/>
                </a:solidFill>
                <a:latin typeface="Arial"/>
                <a:ea typeface="Arial"/>
                <a:cs typeface="Arial"/>
                <a:sym typeface="Arial"/>
              </a:rPr>
              <a:t>So könnt ihr Kindern beim Ausruhen und Schlafen Mitbestimmung ermöglichen:</a:t>
            </a:r>
            <a:endParaRPr sz="1300"/>
          </a:p>
          <a:p>
            <a:pPr marL="0" marR="0" lvl="0" indent="0" algn="l" rtl="0">
              <a:spcBef>
                <a:spcPts val="0"/>
              </a:spcBef>
              <a:spcAft>
                <a:spcPts val="0"/>
              </a:spcAft>
              <a:buNone/>
            </a:pPr>
            <a:endParaRPr sz="7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700"/>
              <a:buFont typeface="Arial"/>
              <a:buChar char="•"/>
            </a:pPr>
            <a:r>
              <a:rPr lang="de-DE" sz="1700">
                <a:solidFill>
                  <a:srgbClr val="330745"/>
                </a:solidFill>
              </a:rPr>
              <a:t>L</a:t>
            </a:r>
            <a:r>
              <a:rPr lang="de-DE" sz="1700">
                <a:solidFill>
                  <a:srgbClr val="330745"/>
                </a:solidFill>
                <a:latin typeface="Arial"/>
                <a:ea typeface="Arial"/>
                <a:cs typeface="Arial"/>
                <a:sym typeface="Arial"/>
              </a:rPr>
              <a:t>asst sie zwischen Varianten der Ruhe wählen</a:t>
            </a:r>
            <a:r>
              <a:rPr lang="de-DE" sz="1700">
                <a:solidFill>
                  <a:srgbClr val="330745"/>
                </a:solidFill>
              </a:rPr>
              <a:t>, </a:t>
            </a:r>
            <a:r>
              <a:rPr lang="de-DE" sz="1700">
                <a:solidFill>
                  <a:srgbClr val="330745"/>
                </a:solidFill>
                <a:latin typeface="Arial"/>
                <a:ea typeface="Arial"/>
                <a:cs typeface="Arial"/>
                <a:sym typeface="Arial"/>
              </a:rPr>
              <a:t>z. B. schlafen, liegen, lesen</a:t>
            </a:r>
            <a:r>
              <a:rPr lang="de-DE" sz="1700">
                <a:solidFill>
                  <a:srgbClr val="330745"/>
                </a:solidFill>
              </a:rPr>
              <a:t>.</a:t>
            </a:r>
            <a:endParaRPr sz="1300"/>
          </a:p>
          <a:p>
            <a:pPr marL="285750" marR="0" lvl="0" indent="-234950" algn="l" rtl="0">
              <a:spcBef>
                <a:spcPts val="0"/>
              </a:spcBef>
              <a:spcAft>
                <a:spcPts val="0"/>
              </a:spcAft>
              <a:buClr>
                <a:schemeClr val="dk1"/>
              </a:buClr>
              <a:buSzPts val="800"/>
              <a:buFont typeface="Arial"/>
              <a:buNone/>
            </a:pPr>
            <a:endParaRPr sz="7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700"/>
              <a:buFont typeface="Arial"/>
              <a:buChar char="•"/>
            </a:pPr>
            <a:r>
              <a:rPr lang="de-DE" sz="1700">
                <a:solidFill>
                  <a:srgbClr val="330745"/>
                </a:solidFill>
              </a:rPr>
              <a:t>L</a:t>
            </a:r>
            <a:r>
              <a:rPr lang="de-DE" sz="1700">
                <a:solidFill>
                  <a:srgbClr val="330745"/>
                </a:solidFill>
                <a:latin typeface="Arial"/>
                <a:ea typeface="Arial"/>
                <a:cs typeface="Arial"/>
                <a:sym typeface="Arial"/>
              </a:rPr>
              <a:t>asst zu, dass sie ihre Entscheidung, ob sie schlafen möchten oder nicht, ändern dürfen.</a:t>
            </a:r>
            <a:endParaRPr sz="1300"/>
          </a:p>
          <a:p>
            <a:pPr marL="285750" marR="0" lvl="0" indent="-234950" algn="l" rtl="0">
              <a:spcBef>
                <a:spcPts val="0"/>
              </a:spcBef>
              <a:spcAft>
                <a:spcPts val="0"/>
              </a:spcAft>
              <a:buClr>
                <a:schemeClr val="dk1"/>
              </a:buClr>
              <a:buSzPts val="800"/>
              <a:buFont typeface="Arial"/>
              <a:buNone/>
            </a:pPr>
            <a:endParaRPr sz="7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700"/>
              <a:buFont typeface="Arial"/>
              <a:buChar char="•"/>
            </a:pPr>
            <a:r>
              <a:rPr lang="de-DE" sz="1700">
                <a:solidFill>
                  <a:srgbClr val="330745"/>
                </a:solidFill>
              </a:rPr>
              <a:t>L</a:t>
            </a:r>
            <a:r>
              <a:rPr lang="de-DE" sz="1700">
                <a:solidFill>
                  <a:srgbClr val="330745"/>
                </a:solidFill>
                <a:latin typeface="Arial"/>
                <a:ea typeface="Arial"/>
                <a:cs typeface="Arial"/>
                <a:sym typeface="Arial"/>
              </a:rPr>
              <a:t>asst sie zwischen Ruhe und Aktivität wechseln.</a:t>
            </a:r>
            <a:endParaRPr sz="1300"/>
          </a:p>
        </p:txBody>
      </p:sp>
      <p:sp>
        <p:nvSpPr>
          <p:cNvPr id="180" name="Google Shape;180;p10"/>
          <p:cNvSpPr txBox="1"/>
          <p:nvPr/>
        </p:nvSpPr>
        <p:spPr>
          <a:xfrm>
            <a:off x="5536042" y="1379065"/>
            <a:ext cx="3064817" cy="900246"/>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400"/>
              <a:buFont typeface="Arial"/>
              <a:buNone/>
            </a:pPr>
            <a:r>
              <a:rPr lang="de-DE" sz="1400" i="1">
                <a:solidFill>
                  <a:srgbClr val="330745"/>
                </a:solidFill>
                <a:latin typeface="Arial"/>
                <a:ea typeface="Arial"/>
                <a:cs typeface="Arial"/>
                <a:sym typeface="Arial"/>
              </a:rPr>
              <a:t>„Deshalb müssen sie selbst entscheiden können, ob, wann, wie und wo sie schlafen oder ruhen.“ </a:t>
            </a:r>
            <a:r>
              <a:rPr lang="de-DE" sz="1050">
                <a:solidFill>
                  <a:srgbClr val="330745"/>
                </a:solidFill>
                <a:latin typeface="Arial"/>
                <a:ea typeface="Arial"/>
                <a:cs typeface="Arial"/>
                <a:sym typeface="Arial"/>
              </a:rPr>
              <a:t>(Bildungsplan Brandenburg, 2024, S. 75)</a:t>
            </a:r>
            <a:endParaRPr sz="1000">
              <a:solidFill>
                <a:srgbClr val="330745"/>
              </a:solidFill>
              <a:latin typeface="Arial"/>
              <a:ea typeface="Arial"/>
              <a:cs typeface="Arial"/>
              <a:sym typeface="Arial"/>
            </a:endParaRPr>
          </a:p>
        </p:txBody>
      </p:sp>
      <p:sp>
        <p:nvSpPr>
          <p:cNvPr id="181" name="Google Shape;181;p10"/>
          <p:cNvSpPr txBox="1"/>
          <p:nvPr/>
        </p:nvSpPr>
        <p:spPr>
          <a:xfrm>
            <a:off x="801925" y="5421424"/>
            <a:ext cx="7747200" cy="923400"/>
          </a:xfrm>
          <a:prstGeom prst="rect">
            <a:avLst/>
          </a:prstGeom>
          <a:no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dk1"/>
                </a:solidFill>
                <a:latin typeface="Arial"/>
                <a:ea typeface="Arial"/>
                <a:cs typeface="Arial"/>
                <a:sym typeface="Arial"/>
              </a:rPr>
              <a:t>Beteiligung braucht echte Entscheidungsspielräume – respektiert die Entscheidungen der Kinder und nehmt sie in ihren Bedürfnissen ernst.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1"/>
          <p:cNvSpPr txBox="1">
            <a:spLocks noGrp="1"/>
          </p:cNvSpPr>
          <p:nvPr>
            <p:ph type="title"/>
          </p:nvPr>
        </p:nvSpPr>
        <p:spPr>
          <a:xfrm>
            <a:off x="7431181" y="624194"/>
            <a:ext cx="4462325" cy="104064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PARTIZIPATIVE RUHEUMGEBUNG</a:t>
            </a:r>
            <a:endParaRPr sz="3200" b="1"/>
          </a:p>
        </p:txBody>
      </p:sp>
      <p:sp>
        <p:nvSpPr>
          <p:cNvPr id="187" name="Google Shape;187;p11"/>
          <p:cNvSpPr txBox="1">
            <a:spLocks noGrp="1"/>
          </p:cNvSpPr>
          <p:nvPr>
            <p:ph type="body" idx="1"/>
          </p:nvPr>
        </p:nvSpPr>
        <p:spPr>
          <a:xfrm>
            <a:off x="7405866" y="1570235"/>
            <a:ext cx="4351006" cy="52973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(Betz &amp; Franz, 2022; Bildungsplan Brandenburg, 2024; </a:t>
            </a:r>
            <a:br>
              <a:rPr lang="de-DE" sz="800">
                <a:solidFill>
                  <a:srgbClr val="330745"/>
                </a:solidFill>
              </a:rPr>
            </a:br>
            <a:r>
              <a:rPr lang="de-DE" sz="800">
                <a:solidFill>
                  <a:srgbClr val="330745"/>
                </a:solidFill>
              </a:rPr>
              <a:t>Hildebrandt, Wiemann &amp; Macha, 2022; Macha &amp; Hildebrandt, 2020)</a:t>
            </a:r>
            <a:endParaRPr/>
          </a:p>
        </p:txBody>
      </p:sp>
      <p:sp>
        <p:nvSpPr>
          <p:cNvPr id="188" name="Google Shape;188;p11"/>
          <p:cNvSpPr txBox="1"/>
          <p:nvPr/>
        </p:nvSpPr>
        <p:spPr>
          <a:xfrm>
            <a:off x="398057" y="6389764"/>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171616"/>
                </a:solidFill>
                <a:latin typeface="Arial"/>
                <a:ea typeface="Arial"/>
                <a:cs typeface="Arial"/>
                <a:sym typeface="Arial"/>
              </a:rPr>
              <a:t>Eren Li / Pexels</a:t>
            </a:r>
            <a:endParaRPr sz="600">
              <a:solidFill>
                <a:srgbClr val="171616"/>
              </a:solidFill>
              <a:latin typeface="Arial"/>
              <a:ea typeface="Arial"/>
              <a:cs typeface="Arial"/>
              <a:sym typeface="Arial"/>
            </a:endParaRPr>
          </a:p>
        </p:txBody>
      </p:sp>
      <p:pic>
        <p:nvPicPr>
          <p:cNvPr id="189" name="Google Shape;189;p11"/>
          <p:cNvPicPr preferRelativeResize="0">
            <a:picLocks noGrp="1"/>
          </p:cNvPicPr>
          <p:nvPr>
            <p:ph type="pic" idx="2"/>
          </p:nvPr>
        </p:nvPicPr>
        <p:blipFill rotWithShape="1">
          <a:blip r:embed="rId3">
            <a:alphaModFix/>
          </a:blip>
          <a:srcRect l="10884" t="917" r="10005"/>
          <a:stretch/>
        </p:blipFill>
        <p:spPr>
          <a:xfrm>
            <a:off x="506766" y="522514"/>
            <a:ext cx="6445506" cy="5867250"/>
          </a:xfrm>
          <a:prstGeom prst="rect">
            <a:avLst/>
          </a:prstGeom>
          <a:noFill/>
          <a:ln w="12700" cap="flat" cmpd="sng">
            <a:solidFill>
              <a:srgbClr val="611E82"/>
            </a:solidFill>
            <a:prstDash val="solid"/>
            <a:round/>
            <a:headEnd type="none" w="sm" len="sm"/>
            <a:tailEnd type="none" w="sm" len="sm"/>
          </a:ln>
        </p:spPr>
      </p:pic>
      <p:sp>
        <p:nvSpPr>
          <p:cNvPr id="190" name="Google Shape;190;p11"/>
          <p:cNvSpPr txBox="1"/>
          <p:nvPr/>
        </p:nvSpPr>
        <p:spPr>
          <a:xfrm>
            <a:off x="7431181" y="2952203"/>
            <a:ext cx="4254000" cy="2616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a:solidFill>
                  <a:srgbClr val="330745"/>
                </a:solidFill>
                <a:latin typeface="Arial"/>
                <a:ea typeface="Arial"/>
                <a:cs typeface="Arial"/>
                <a:sym typeface="Arial"/>
              </a:rPr>
              <a:t>Das bedeutet:</a:t>
            </a:r>
            <a:endParaRPr/>
          </a:p>
          <a:p>
            <a:pPr marL="0" marR="0" lvl="0" indent="0" algn="l" rtl="0">
              <a:spcBef>
                <a:spcPts val="0"/>
              </a:spcBef>
              <a:spcAft>
                <a:spcPts val="0"/>
              </a:spcAft>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unterschiedlich gestaltete, </a:t>
            </a:r>
            <a:r>
              <a:rPr lang="de-DE" sz="1800" b="1">
                <a:solidFill>
                  <a:srgbClr val="330745"/>
                </a:solidFill>
                <a:latin typeface="Arial"/>
                <a:ea typeface="Arial"/>
                <a:cs typeface="Arial"/>
                <a:sym typeface="Arial"/>
              </a:rPr>
              <a:t>gemütliche</a:t>
            </a:r>
            <a:r>
              <a:rPr lang="de-DE" sz="1800">
                <a:solidFill>
                  <a:srgbClr val="330745"/>
                </a:solidFill>
                <a:latin typeface="Arial"/>
                <a:ea typeface="Arial"/>
                <a:cs typeface="Arial"/>
                <a:sym typeface="Arial"/>
              </a:rPr>
              <a:t> Rückzugsorte, </a:t>
            </a:r>
            <a:br>
              <a:rPr lang="de-DE" sz="1800">
                <a:solidFill>
                  <a:srgbClr val="330745"/>
                </a:solidFill>
                <a:latin typeface="Arial"/>
                <a:ea typeface="Arial"/>
                <a:cs typeface="Arial"/>
                <a:sym typeface="Arial"/>
              </a:rPr>
            </a:br>
            <a:r>
              <a:rPr lang="de-DE" sz="1600">
                <a:solidFill>
                  <a:srgbClr val="330745"/>
                </a:solidFill>
                <a:latin typeface="Arial"/>
                <a:ea typeface="Arial"/>
                <a:cs typeface="Arial"/>
                <a:sym typeface="Arial"/>
              </a:rPr>
              <a:t>z. B. „Ausruhinseln“ wie Sitzsäcke, Zelte usw. auch dort, wo die Kinder spielen</a:t>
            </a:r>
            <a:r>
              <a:rPr lang="de-DE" sz="1600">
                <a:solidFill>
                  <a:srgbClr val="330745"/>
                </a:solidFill>
              </a:rPr>
              <a:t>,</a:t>
            </a:r>
            <a:endParaRPr/>
          </a:p>
          <a:p>
            <a:pPr marL="171450" marR="0" lvl="0" indent="-1206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b="1">
                <a:solidFill>
                  <a:srgbClr val="330745"/>
                </a:solidFill>
                <a:latin typeface="Arial"/>
                <a:ea typeface="Arial"/>
                <a:cs typeface="Arial"/>
                <a:sym typeface="Arial"/>
              </a:rPr>
              <a:t>vertraute</a:t>
            </a:r>
            <a:r>
              <a:rPr lang="de-DE" sz="1800">
                <a:solidFill>
                  <a:srgbClr val="330745"/>
                </a:solidFill>
                <a:latin typeface="Arial"/>
                <a:ea typeface="Arial"/>
                <a:cs typeface="Arial"/>
                <a:sym typeface="Arial"/>
              </a:rPr>
              <a:t> Schlafplätze,</a:t>
            </a:r>
            <a:endParaRPr/>
          </a:p>
          <a:p>
            <a:pPr marL="171450" marR="0" lvl="0" indent="-1206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Räume, die die Kinder </a:t>
            </a:r>
            <a:r>
              <a:rPr lang="de-DE" sz="1800" b="1">
                <a:solidFill>
                  <a:srgbClr val="330745"/>
                </a:solidFill>
                <a:latin typeface="Arial"/>
                <a:ea typeface="Arial"/>
                <a:cs typeface="Arial"/>
                <a:sym typeface="Arial"/>
              </a:rPr>
              <a:t>selbst</a:t>
            </a:r>
            <a:r>
              <a:rPr lang="de-DE" sz="1800">
                <a:solidFill>
                  <a:srgbClr val="330745"/>
                </a:solidFill>
                <a:latin typeface="Arial"/>
                <a:ea typeface="Arial"/>
                <a:cs typeface="Arial"/>
                <a:sym typeface="Arial"/>
              </a:rPr>
              <a:t> verlassen können.</a:t>
            </a:r>
            <a:endParaRPr/>
          </a:p>
        </p:txBody>
      </p:sp>
      <p:sp>
        <p:nvSpPr>
          <p:cNvPr id="191" name="Google Shape;191;p11"/>
          <p:cNvSpPr txBox="1"/>
          <p:nvPr/>
        </p:nvSpPr>
        <p:spPr>
          <a:xfrm>
            <a:off x="7502817" y="2049406"/>
            <a:ext cx="4182417" cy="738664"/>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400"/>
              <a:buFont typeface="Arial"/>
              <a:buNone/>
            </a:pPr>
            <a:r>
              <a:rPr lang="de-DE" sz="1400" i="1">
                <a:solidFill>
                  <a:srgbClr val="330745"/>
                </a:solidFill>
                <a:latin typeface="Arial"/>
                <a:ea typeface="Arial"/>
                <a:cs typeface="Arial"/>
                <a:sym typeface="Arial"/>
              </a:rPr>
              <a:t>„Kinder sollten jederzeit Zugang zu ihrem Ruheplatz haben und sich hinlegen können, wenn sie müde sind.“ </a:t>
            </a:r>
            <a:r>
              <a:rPr lang="de-DE" sz="1000">
                <a:solidFill>
                  <a:srgbClr val="330745"/>
                </a:solidFill>
                <a:latin typeface="Arial"/>
                <a:ea typeface="Arial"/>
                <a:cs typeface="Arial"/>
                <a:sym typeface="Arial"/>
              </a:rPr>
              <a:t>(Bildungsplan Brandenburg, 2024, S. 75)</a:t>
            </a:r>
            <a:endParaRPr/>
          </a:p>
        </p:txBody>
      </p:sp>
      <p:sp>
        <p:nvSpPr>
          <p:cNvPr id="192" name="Google Shape;192;p11"/>
          <p:cNvSpPr txBox="1"/>
          <p:nvPr/>
        </p:nvSpPr>
        <p:spPr>
          <a:xfrm>
            <a:off x="7502818" y="5743433"/>
            <a:ext cx="4254053" cy="646331"/>
          </a:xfrm>
          <a:prstGeom prst="rect">
            <a:avLst/>
          </a:prstGeom>
          <a:no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dk1"/>
                </a:solidFill>
                <a:latin typeface="Arial"/>
                <a:ea typeface="Arial"/>
                <a:cs typeface="Arial"/>
                <a:sym typeface="Arial"/>
              </a:rPr>
              <a:t>Räume beeinflussen das Verhalten und die Selbstständigkeit der Kinder.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2"/>
          <p:cNvSpPr txBox="1">
            <a:spLocks noGrp="1"/>
          </p:cNvSpPr>
          <p:nvPr>
            <p:ph type="title"/>
          </p:nvPr>
        </p:nvSpPr>
        <p:spPr>
          <a:xfrm>
            <a:off x="737111" y="625447"/>
            <a:ext cx="6533946" cy="102677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SPANNUNGSFELDER WAHRNEHMEN</a:t>
            </a:r>
            <a:endParaRPr b="1"/>
          </a:p>
        </p:txBody>
      </p:sp>
      <p:sp>
        <p:nvSpPr>
          <p:cNvPr id="198" name="Google Shape;198;p12"/>
          <p:cNvSpPr txBox="1">
            <a:spLocks noGrp="1"/>
          </p:cNvSpPr>
          <p:nvPr>
            <p:ph type="body" idx="1"/>
          </p:nvPr>
        </p:nvSpPr>
        <p:spPr>
          <a:xfrm>
            <a:off x="759539" y="1558693"/>
            <a:ext cx="5796119" cy="52341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(Betz &amp; Franz, 2022; Bildungsplan Brandenburg, 2024; Kramer &amp; Gutknecht, 2018)</a:t>
            </a:r>
            <a:endParaRPr/>
          </a:p>
        </p:txBody>
      </p:sp>
      <p:sp>
        <p:nvSpPr>
          <p:cNvPr id="199" name="Google Shape;199;p12"/>
          <p:cNvSpPr txBox="1"/>
          <p:nvPr/>
        </p:nvSpPr>
        <p:spPr>
          <a:xfrm>
            <a:off x="7387036" y="6361386"/>
            <a:ext cx="1012831"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171616"/>
                </a:solidFill>
                <a:latin typeface="Arial"/>
                <a:ea typeface="Arial"/>
                <a:cs typeface="Arial"/>
                <a:sym typeface="Arial"/>
              </a:rPr>
              <a:t>Brett Sayles / Pexels</a:t>
            </a:r>
            <a:endParaRPr sz="600">
              <a:solidFill>
                <a:srgbClr val="171616"/>
              </a:solidFill>
              <a:latin typeface="Arial"/>
              <a:ea typeface="Arial"/>
              <a:cs typeface="Arial"/>
              <a:sym typeface="Arial"/>
            </a:endParaRPr>
          </a:p>
        </p:txBody>
      </p:sp>
      <p:sp>
        <p:nvSpPr>
          <p:cNvPr id="200" name="Google Shape;200;p12"/>
          <p:cNvSpPr txBox="1"/>
          <p:nvPr/>
        </p:nvSpPr>
        <p:spPr>
          <a:xfrm>
            <a:off x="833347" y="2832176"/>
            <a:ext cx="2824200" cy="381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a:solidFill>
                  <a:srgbClr val="330745"/>
                </a:solidFill>
                <a:latin typeface="Arial"/>
                <a:ea typeface="Arial"/>
                <a:cs typeface="Arial"/>
                <a:sym typeface="Arial"/>
              </a:rPr>
              <a:t>Typische Spannungen</a:t>
            </a:r>
            <a:r>
              <a:rPr lang="de-DE" sz="1600">
                <a:solidFill>
                  <a:srgbClr val="330745"/>
                </a:solidFill>
              </a:rPr>
              <a:t> </a:t>
            </a:r>
            <a:r>
              <a:rPr lang="de-DE" sz="1600">
                <a:solidFill>
                  <a:srgbClr val="330745"/>
                </a:solidFill>
                <a:latin typeface="Arial"/>
                <a:ea typeface="Arial"/>
                <a:cs typeface="Arial"/>
                <a:sym typeface="Arial"/>
              </a:rPr>
              <a:t>wie</a:t>
            </a:r>
            <a:endParaRPr sz="1600">
              <a:solidFill>
                <a:srgbClr val="330745"/>
              </a:solidFill>
            </a:endParaRPr>
          </a:p>
          <a:p>
            <a:pPr marL="0" marR="0" lvl="0" indent="0" algn="l" rtl="0">
              <a:spcBef>
                <a:spcPts val="0"/>
              </a:spcBef>
              <a:spcAft>
                <a:spcPts val="0"/>
              </a:spcAft>
              <a:buNone/>
            </a:pPr>
            <a:r>
              <a:rPr lang="de-DE" sz="1600">
                <a:solidFill>
                  <a:srgbClr val="330745"/>
                </a:solidFill>
                <a:latin typeface="Arial"/>
                <a:ea typeface="Arial"/>
                <a:cs typeface="Arial"/>
                <a:sym typeface="Arial"/>
              </a:rPr>
              <a:t>z. B.</a:t>
            </a:r>
            <a:endParaRPr sz="1600"/>
          </a:p>
          <a:p>
            <a:pPr marL="0" marR="0" lvl="0" indent="0" algn="l" rtl="0">
              <a:spcBef>
                <a:spcPts val="0"/>
              </a:spcBef>
              <a:spcAft>
                <a:spcPts val="0"/>
              </a:spcAft>
              <a:buNone/>
            </a:pPr>
            <a:endParaRPr sz="1600">
              <a:solidFill>
                <a:srgbClr val="330745"/>
              </a:solidFill>
              <a:latin typeface="Arial"/>
              <a:ea typeface="Arial"/>
              <a:cs typeface="Arial"/>
              <a:sym typeface="Arial"/>
            </a:endParaRPr>
          </a:p>
          <a:p>
            <a:pPr marL="285750" marR="0" lvl="0" indent="-273050" algn="l" rtl="0">
              <a:spcBef>
                <a:spcPts val="0"/>
              </a:spcBef>
              <a:spcAft>
                <a:spcPts val="0"/>
              </a:spcAft>
              <a:buClr>
                <a:srgbClr val="330745"/>
              </a:buClr>
              <a:buSzPts val="1600"/>
              <a:buFont typeface="Arial"/>
              <a:buChar char="•"/>
            </a:pPr>
            <a:r>
              <a:rPr lang="de-DE" sz="1600">
                <a:solidFill>
                  <a:srgbClr val="330745"/>
                </a:solidFill>
                <a:latin typeface="Arial"/>
                <a:ea typeface="Arial"/>
                <a:cs typeface="Arial"/>
                <a:sym typeface="Arial"/>
              </a:rPr>
              <a:t>feste Abläufe vs. kindliche Bedürfnisse,</a:t>
            </a:r>
            <a:endParaRPr sz="1600"/>
          </a:p>
          <a:p>
            <a:pPr marL="285750" marR="0" lvl="0" indent="-234950" algn="l" rtl="0">
              <a:spcBef>
                <a:spcPts val="0"/>
              </a:spcBef>
              <a:spcAft>
                <a:spcPts val="0"/>
              </a:spcAft>
              <a:buClr>
                <a:schemeClr val="dk1"/>
              </a:buClr>
              <a:buSzPts val="800"/>
              <a:buFont typeface="Arial"/>
              <a:buNone/>
            </a:pPr>
            <a:endParaRPr sz="1600">
              <a:solidFill>
                <a:srgbClr val="330745"/>
              </a:solidFill>
              <a:latin typeface="Arial"/>
              <a:ea typeface="Arial"/>
              <a:cs typeface="Arial"/>
              <a:sym typeface="Arial"/>
            </a:endParaRPr>
          </a:p>
          <a:p>
            <a:pPr marL="285750" marR="0" lvl="0" indent="-273050" algn="l" rtl="0">
              <a:spcBef>
                <a:spcPts val="0"/>
              </a:spcBef>
              <a:spcAft>
                <a:spcPts val="0"/>
              </a:spcAft>
              <a:buClr>
                <a:srgbClr val="330745"/>
              </a:buClr>
              <a:buSzPts val="1600"/>
              <a:buFont typeface="Arial"/>
              <a:buChar char="•"/>
            </a:pPr>
            <a:r>
              <a:rPr lang="de-DE" sz="1600">
                <a:solidFill>
                  <a:srgbClr val="330745"/>
                </a:solidFill>
                <a:latin typeface="Arial"/>
                <a:ea typeface="Arial"/>
                <a:cs typeface="Arial"/>
                <a:sym typeface="Arial"/>
              </a:rPr>
              <a:t>Elternwünsche v</a:t>
            </a:r>
            <a:r>
              <a:rPr lang="de-DE" sz="1600">
                <a:solidFill>
                  <a:srgbClr val="330745"/>
                </a:solidFill>
              </a:rPr>
              <a:t>s</a:t>
            </a:r>
            <a:r>
              <a:rPr lang="de-DE" sz="1600">
                <a:solidFill>
                  <a:srgbClr val="330745"/>
                </a:solidFill>
                <a:latin typeface="Arial"/>
                <a:ea typeface="Arial"/>
                <a:cs typeface="Arial"/>
                <a:sym typeface="Arial"/>
              </a:rPr>
              <a:t>. Bedürfnisse des Kindes,</a:t>
            </a:r>
            <a:endParaRPr sz="1600"/>
          </a:p>
          <a:p>
            <a:pPr marL="285750" marR="0" lvl="0" indent="-234950" algn="l" rtl="0">
              <a:spcBef>
                <a:spcPts val="0"/>
              </a:spcBef>
              <a:spcAft>
                <a:spcPts val="0"/>
              </a:spcAft>
              <a:buClr>
                <a:schemeClr val="dk1"/>
              </a:buClr>
              <a:buSzPts val="800"/>
              <a:buFont typeface="Arial"/>
              <a:buNone/>
            </a:pPr>
            <a:endParaRPr sz="1600">
              <a:solidFill>
                <a:srgbClr val="330745"/>
              </a:solidFill>
              <a:latin typeface="Arial"/>
              <a:ea typeface="Arial"/>
              <a:cs typeface="Arial"/>
              <a:sym typeface="Arial"/>
            </a:endParaRPr>
          </a:p>
          <a:p>
            <a:pPr marL="285750" marR="0" lvl="0" indent="-273050" algn="l" rtl="0">
              <a:spcBef>
                <a:spcPts val="0"/>
              </a:spcBef>
              <a:spcAft>
                <a:spcPts val="0"/>
              </a:spcAft>
              <a:buClr>
                <a:srgbClr val="330745"/>
              </a:buClr>
              <a:buSzPts val="1600"/>
              <a:buFont typeface="Arial"/>
              <a:buChar char="•"/>
            </a:pPr>
            <a:r>
              <a:rPr lang="de-DE" sz="1600">
                <a:solidFill>
                  <a:srgbClr val="330745"/>
                </a:solidFill>
                <a:latin typeface="Arial"/>
                <a:ea typeface="Arial"/>
                <a:cs typeface="Arial"/>
                <a:sym typeface="Arial"/>
              </a:rPr>
              <a:t>individuelles Ruhebedürfnis vs. Bedürfnis nach Teilhabe, wenn andere Kinder nicht ruhen</a:t>
            </a:r>
            <a:r>
              <a:rPr lang="de-DE" sz="1600">
                <a:solidFill>
                  <a:srgbClr val="330745"/>
                </a:solidFill>
              </a:rPr>
              <a:t> oder</a:t>
            </a:r>
            <a:r>
              <a:rPr lang="de-DE" sz="1600">
                <a:solidFill>
                  <a:srgbClr val="330745"/>
                </a:solidFill>
                <a:latin typeface="Arial"/>
                <a:ea typeface="Arial"/>
                <a:cs typeface="Arial"/>
                <a:sym typeface="Arial"/>
              </a:rPr>
              <a:t> schlafen</a:t>
            </a:r>
            <a:endParaRPr sz="1600"/>
          </a:p>
          <a:p>
            <a:pPr marL="0" marR="0" lvl="0" indent="0" algn="l" rtl="0">
              <a:spcBef>
                <a:spcPts val="0"/>
              </a:spcBef>
              <a:spcAft>
                <a:spcPts val="0"/>
              </a:spcAft>
              <a:buNone/>
            </a:pPr>
            <a:endParaRPr sz="1800">
              <a:solidFill>
                <a:srgbClr val="330745"/>
              </a:solidFill>
              <a:latin typeface="Arial"/>
              <a:ea typeface="Arial"/>
              <a:cs typeface="Arial"/>
              <a:sym typeface="Arial"/>
            </a:endParaRPr>
          </a:p>
        </p:txBody>
      </p:sp>
      <p:sp>
        <p:nvSpPr>
          <p:cNvPr id="201" name="Google Shape;201;p12"/>
          <p:cNvSpPr txBox="1"/>
          <p:nvPr/>
        </p:nvSpPr>
        <p:spPr>
          <a:xfrm>
            <a:off x="838629" y="1863728"/>
            <a:ext cx="6355728" cy="738664"/>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400"/>
              <a:buFont typeface="Arial"/>
              <a:buNone/>
            </a:pPr>
            <a:r>
              <a:rPr lang="de-DE" sz="1400" i="1">
                <a:solidFill>
                  <a:srgbClr val="330745"/>
                </a:solidFill>
                <a:latin typeface="Arial"/>
                <a:ea typeface="Arial"/>
                <a:cs typeface="Arial"/>
                <a:sym typeface="Arial"/>
              </a:rPr>
              <a:t>„Risiken sind, dass die individuellen Bedürfnisse der Kinder den Überzeugungen der Erwachsenen widersprechen oder nicht zu den etablierten Abläufen in der Einrichtung passen.“ </a:t>
            </a:r>
            <a:r>
              <a:rPr lang="de-DE" sz="1000">
                <a:solidFill>
                  <a:srgbClr val="330745"/>
                </a:solidFill>
                <a:latin typeface="Arial"/>
                <a:ea typeface="Arial"/>
                <a:cs typeface="Arial"/>
                <a:sym typeface="Arial"/>
              </a:rPr>
              <a:t>(Bildungsplan Brandenburg, 2024, S. 75)</a:t>
            </a:r>
            <a:endParaRPr/>
          </a:p>
        </p:txBody>
      </p:sp>
      <p:pic>
        <p:nvPicPr>
          <p:cNvPr id="202" name="Google Shape;202;p12"/>
          <p:cNvPicPr preferRelativeResize="0"/>
          <p:nvPr/>
        </p:nvPicPr>
        <p:blipFill rotWithShape="1">
          <a:blip r:embed="rId3">
            <a:alphaModFix/>
          </a:blip>
          <a:srcRect l="3671" r="3671"/>
          <a:stretch/>
        </p:blipFill>
        <p:spPr>
          <a:xfrm>
            <a:off x="7491234" y="496614"/>
            <a:ext cx="4209488" cy="5864772"/>
          </a:xfrm>
          <a:prstGeom prst="rect">
            <a:avLst/>
          </a:prstGeom>
          <a:noFill/>
          <a:ln w="12700" cap="flat" cmpd="sng">
            <a:solidFill>
              <a:srgbClr val="611E82"/>
            </a:solidFill>
            <a:prstDash val="solid"/>
            <a:round/>
            <a:headEnd type="none" w="sm" len="sm"/>
            <a:tailEnd type="none" w="sm" len="sm"/>
          </a:ln>
        </p:spPr>
      </p:pic>
      <p:sp>
        <p:nvSpPr>
          <p:cNvPr id="203" name="Google Shape;203;p12"/>
          <p:cNvSpPr txBox="1"/>
          <p:nvPr/>
        </p:nvSpPr>
        <p:spPr>
          <a:xfrm>
            <a:off x="4375388" y="2862954"/>
            <a:ext cx="2824200" cy="3524700"/>
          </a:xfrm>
          <a:prstGeom prst="rect">
            <a:avLst/>
          </a:prstGeom>
          <a:noFill/>
          <a:ln>
            <a:noFill/>
          </a:ln>
        </p:spPr>
        <p:txBody>
          <a:bodyPr spcFirstLastPara="1" wrap="square" lIns="91425" tIns="45700" rIns="91425" bIns="45700" anchor="t" anchorCtr="0">
            <a:spAutoFit/>
          </a:bodyPr>
          <a:lstStyle/>
          <a:p>
            <a:pPr marL="285750" marR="0" lvl="0" indent="-279400" algn="l" rtl="0">
              <a:spcBef>
                <a:spcPts val="0"/>
              </a:spcBef>
              <a:spcAft>
                <a:spcPts val="0"/>
              </a:spcAft>
              <a:buClr>
                <a:srgbClr val="330745"/>
              </a:buClr>
              <a:buSzPts val="1700"/>
              <a:buFont typeface="Arial"/>
              <a:buChar char="•"/>
            </a:pPr>
            <a:r>
              <a:rPr lang="de-DE" sz="1700">
                <a:solidFill>
                  <a:srgbClr val="330745"/>
                </a:solidFill>
              </a:rPr>
              <a:t>S</a:t>
            </a:r>
            <a:r>
              <a:rPr lang="de-DE" sz="1700">
                <a:solidFill>
                  <a:srgbClr val="330745"/>
                </a:solidFill>
                <a:latin typeface="Arial"/>
                <a:ea typeface="Arial"/>
                <a:cs typeface="Arial"/>
                <a:sym typeface="Arial"/>
              </a:rPr>
              <a:t>tellt organisatorische Abläufe nicht über die Bedürfnisse der Kinder.</a:t>
            </a:r>
            <a:endParaRPr sz="1300"/>
          </a:p>
          <a:p>
            <a:pPr marL="285750" marR="0" lvl="0" indent="-234950" algn="l" rtl="0">
              <a:spcBef>
                <a:spcPts val="0"/>
              </a:spcBef>
              <a:spcAft>
                <a:spcPts val="0"/>
              </a:spcAft>
              <a:buClr>
                <a:schemeClr val="dk1"/>
              </a:buClr>
              <a:buSzPts val="800"/>
              <a:buFont typeface="Arial"/>
              <a:buNone/>
            </a:pPr>
            <a:endParaRPr sz="7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700">
                <a:solidFill>
                  <a:srgbClr val="330745"/>
                </a:solidFill>
              </a:rPr>
              <a:t>W</a:t>
            </a:r>
            <a:r>
              <a:rPr lang="de-DE" sz="1700">
                <a:solidFill>
                  <a:srgbClr val="330745"/>
                </a:solidFill>
                <a:latin typeface="Arial"/>
                <a:ea typeface="Arial"/>
                <a:cs typeface="Arial"/>
                <a:sym typeface="Arial"/>
              </a:rPr>
              <a:t>ägt Spannungen bewusst ab,  </a:t>
            </a:r>
            <a:br>
              <a:rPr lang="de-DE" sz="1700">
                <a:solidFill>
                  <a:srgbClr val="330745"/>
                </a:solidFill>
                <a:latin typeface="Arial"/>
                <a:ea typeface="Arial"/>
                <a:cs typeface="Arial"/>
                <a:sym typeface="Arial"/>
              </a:rPr>
            </a:br>
            <a:r>
              <a:rPr lang="de-DE" sz="1500">
                <a:solidFill>
                  <a:srgbClr val="330745"/>
                </a:solidFill>
                <a:latin typeface="Arial"/>
                <a:ea typeface="Arial"/>
                <a:cs typeface="Arial"/>
                <a:sym typeface="Arial"/>
              </a:rPr>
              <a:t>z. B. Kindeswille vs. Elternwunsch</a:t>
            </a:r>
            <a:r>
              <a:rPr lang="de-DE" sz="1500">
                <a:solidFill>
                  <a:srgbClr val="330745"/>
                </a:solidFill>
              </a:rPr>
              <a:t>.</a:t>
            </a:r>
            <a:endParaRPr sz="1300"/>
          </a:p>
          <a:p>
            <a:pPr marL="285750" marR="0" lvl="0" indent="-234950" algn="l" rtl="0">
              <a:spcBef>
                <a:spcPts val="0"/>
              </a:spcBef>
              <a:spcAft>
                <a:spcPts val="0"/>
              </a:spcAft>
              <a:buClr>
                <a:schemeClr val="dk1"/>
              </a:buClr>
              <a:buSzPts val="800"/>
              <a:buFont typeface="Arial"/>
              <a:buNone/>
            </a:pPr>
            <a:endParaRPr sz="7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700"/>
              <a:buFont typeface="Arial"/>
              <a:buChar char="•"/>
            </a:pPr>
            <a:r>
              <a:rPr lang="de-DE" sz="1700">
                <a:solidFill>
                  <a:srgbClr val="330745"/>
                </a:solidFill>
              </a:rPr>
              <a:t>B</a:t>
            </a:r>
            <a:r>
              <a:rPr lang="de-DE" sz="1700">
                <a:solidFill>
                  <a:srgbClr val="330745"/>
                </a:solidFill>
                <a:latin typeface="Arial"/>
                <a:ea typeface="Arial"/>
                <a:cs typeface="Arial"/>
                <a:sym typeface="Arial"/>
              </a:rPr>
              <a:t>ehaltet das Wohl des Kindes im Blick.</a:t>
            </a:r>
            <a:endParaRPr sz="1300"/>
          </a:p>
          <a:p>
            <a:pPr marL="285750" marR="0" lvl="0" indent="-234950" algn="l" rtl="0">
              <a:spcBef>
                <a:spcPts val="0"/>
              </a:spcBef>
              <a:spcAft>
                <a:spcPts val="0"/>
              </a:spcAft>
              <a:buClr>
                <a:schemeClr val="dk1"/>
              </a:buClr>
              <a:buSzPts val="800"/>
              <a:buFont typeface="Arial"/>
              <a:buNone/>
            </a:pPr>
            <a:endParaRPr sz="7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700"/>
              <a:buFont typeface="Arial"/>
              <a:buChar char="•"/>
            </a:pPr>
            <a:r>
              <a:rPr lang="de-DE" sz="1700">
                <a:solidFill>
                  <a:srgbClr val="330745"/>
                </a:solidFill>
              </a:rPr>
              <a:t>T</a:t>
            </a:r>
            <a:r>
              <a:rPr lang="de-DE" sz="1700">
                <a:solidFill>
                  <a:srgbClr val="330745"/>
                </a:solidFill>
                <a:latin typeface="Arial"/>
                <a:ea typeface="Arial"/>
                <a:cs typeface="Arial"/>
                <a:sym typeface="Arial"/>
              </a:rPr>
              <a:t>refft begründete Entscheidungen.</a:t>
            </a:r>
            <a:endParaRPr sz="1300"/>
          </a:p>
          <a:p>
            <a:pPr marL="0" marR="0" lvl="0" indent="0" algn="l" rtl="0">
              <a:spcBef>
                <a:spcPts val="0"/>
              </a:spcBef>
              <a:spcAft>
                <a:spcPts val="0"/>
              </a:spcAft>
              <a:buNone/>
            </a:pPr>
            <a:endParaRPr sz="1800">
              <a:solidFill>
                <a:srgbClr val="330745"/>
              </a:solidFill>
              <a:latin typeface="Arial"/>
              <a:ea typeface="Arial"/>
              <a:cs typeface="Arial"/>
              <a:sym typeface="Arial"/>
            </a:endParaRPr>
          </a:p>
        </p:txBody>
      </p:sp>
      <p:pic>
        <p:nvPicPr>
          <p:cNvPr id="204" name="Google Shape;204;p12"/>
          <p:cNvPicPr preferRelativeResize="0"/>
          <p:nvPr/>
        </p:nvPicPr>
        <p:blipFill rotWithShape="1">
          <a:blip r:embed="rId4">
            <a:alphaModFix/>
          </a:blip>
          <a:srcRect/>
          <a:stretch/>
        </p:blipFill>
        <p:spPr>
          <a:xfrm>
            <a:off x="3736034" y="4164083"/>
            <a:ext cx="560919" cy="56091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3"/>
          <p:cNvSpPr txBox="1">
            <a:spLocks noGrp="1"/>
          </p:cNvSpPr>
          <p:nvPr>
            <p:ph type="title"/>
          </p:nvPr>
        </p:nvSpPr>
        <p:spPr>
          <a:xfrm>
            <a:off x="726822" y="610004"/>
            <a:ext cx="6488646" cy="1002808"/>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0000"/>
              <a:buFont typeface="Arial"/>
              <a:buNone/>
            </a:pPr>
            <a:r>
              <a:rPr lang="de-DE" sz="3200" b="1">
                <a:latin typeface="Arial"/>
                <a:ea typeface="Arial"/>
                <a:cs typeface="Arial"/>
                <a:sym typeface="Arial"/>
              </a:rPr>
              <a:t>UNTERSCHIEDLICHE BEDÜRFNISSE ERNST NEHMEN</a:t>
            </a:r>
            <a:endParaRPr sz="3200" b="1"/>
          </a:p>
        </p:txBody>
      </p:sp>
      <p:sp>
        <p:nvSpPr>
          <p:cNvPr id="210" name="Google Shape;210;p13"/>
          <p:cNvSpPr txBox="1">
            <a:spLocks noGrp="1"/>
          </p:cNvSpPr>
          <p:nvPr>
            <p:ph type="body" idx="1"/>
          </p:nvPr>
        </p:nvSpPr>
        <p:spPr>
          <a:xfrm>
            <a:off x="745520" y="1474402"/>
            <a:ext cx="5834831" cy="52973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(Betz &amp; Franz, 2022; Bildungsplan Brandenburg, 2024; Hildebrandt, </a:t>
            </a:r>
            <a:br>
              <a:rPr lang="de-DE" sz="800">
                <a:solidFill>
                  <a:srgbClr val="330745"/>
                </a:solidFill>
              </a:rPr>
            </a:br>
            <a:r>
              <a:rPr lang="de-DE" sz="800">
                <a:solidFill>
                  <a:srgbClr val="330745"/>
                </a:solidFill>
              </a:rPr>
              <a:t>Wiemann &amp; Macha, 2022; Kramer &amp; Gutknecht, 2018; Macha &amp; Hildebrandt, 2020)</a:t>
            </a:r>
            <a:endParaRPr/>
          </a:p>
        </p:txBody>
      </p:sp>
      <p:sp>
        <p:nvSpPr>
          <p:cNvPr id="211" name="Google Shape;211;p13"/>
          <p:cNvSpPr txBox="1"/>
          <p:nvPr/>
        </p:nvSpPr>
        <p:spPr>
          <a:xfrm>
            <a:off x="7252290" y="4881214"/>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171616"/>
                </a:solidFill>
                <a:latin typeface="Arial"/>
                <a:ea typeface="Arial"/>
                <a:cs typeface="Arial"/>
                <a:sym typeface="Arial"/>
              </a:rPr>
              <a:t>Ksenia Chernaya / pexels</a:t>
            </a:r>
            <a:endParaRPr sz="600">
              <a:solidFill>
                <a:srgbClr val="171616"/>
              </a:solidFill>
              <a:latin typeface="Arial"/>
              <a:ea typeface="Arial"/>
              <a:cs typeface="Arial"/>
              <a:sym typeface="Arial"/>
            </a:endParaRPr>
          </a:p>
        </p:txBody>
      </p:sp>
      <p:pic>
        <p:nvPicPr>
          <p:cNvPr id="212" name="Google Shape;212;p13"/>
          <p:cNvPicPr preferRelativeResize="0">
            <a:picLocks noGrp="1"/>
          </p:cNvPicPr>
          <p:nvPr>
            <p:ph type="pic" idx="2"/>
          </p:nvPr>
        </p:nvPicPr>
        <p:blipFill rotWithShape="1">
          <a:blip r:embed="rId3">
            <a:alphaModFix/>
          </a:blip>
          <a:srcRect l="20739" t="1167" r="8041" b="1"/>
          <a:stretch/>
        </p:blipFill>
        <p:spPr>
          <a:xfrm>
            <a:off x="7353038" y="610004"/>
            <a:ext cx="4344919" cy="4271210"/>
          </a:xfrm>
          <a:prstGeom prst="rect">
            <a:avLst/>
          </a:prstGeom>
          <a:noFill/>
          <a:ln w="12700" cap="flat" cmpd="sng">
            <a:solidFill>
              <a:srgbClr val="330745"/>
            </a:solidFill>
            <a:prstDash val="solid"/>
            <a:round/>
            <a:headEnd type="none" w="sm" len="sm"/>
            <a:tailEnd type="none" w="sm" len="sm"/>
          </a:ln>
        </p:spPr>
      </p:pic>
      <p:sp>
        <p:nvSpPr>
          <p:cNvPr id="213" name="Google Shape;213;p13"/>
          <p:cNvSpPr txBox="1"/>
          <p:nvPr/>
        </p:nvSpPr>
        <p:spPr>
          <a:xfrm>
            <a:off x="745520" y="3131586"/>
            <a:ext cx="5342400" cy="2616600"/>
          </a:xfrm>
          <a:prstGeom prst="rect">
            <a:avLst/>
          </a:prstGeom>
          <a:noFill/>
          <a:ln>
            <a:noFill/>
          </a:ln>
        </p:spPr>
        <p:txBody>
          <a:bodyPr spcFirstLastPara="1" wrap="square" lIns="91425" tIns="45700" rIns="91425" bIns="45700" anchor="t" anchorCtr="0">
            <a:spAutoFit/>
          </a:bodyPr>
          <a:lstStyle/>
          <a:p>
            <a:pPr marL="285750" marR="0" lvl="0" indent="-279400" algn="l" rtl="0">
              <a:spcBef>
                <a:spcPts val="0"/>
              </a:spcBef>
              <a:spcAft>
                <a:spcPts val="0"/>
              </a:spcAft>
              <a:buClr>
                <a:srgbClr val="330745"/>
              </a:buClr>
              <a:buSzPts val="1700"/>
              <a:buFont typeface="Arial"/>
              <a:buChar char="•"/>
            </a:pPr>
            <a:r>
              <a:rPr lang="de-DE" sz="1700">
                <a:solidFill>
                  <a:srgbClr val="330745"/>
                </a:solidFill>
                <a:latin typeface="Arial"/>
                <a:ea typeface="Arial"/>
                <a:cs typeface="Arial"/>
                <a:sym typeface="Arial"/>
              </a:rPr>
              <a:t>Kinder im gleichen Alter brauchen </a:t>
            </a:r>
            <a:r>
              <a:rPr lang="de-DE" sz="1700" b="1">
                <a:solidFill>
                  <a:srgbClr val="330745"/>
                </a:solidFill>
                <a:latin typeface="Arial"/>
                <a:ea typeface="Arial"/>
                <a:cs typeface="Arial"/>
                <a:sym typeface="Arial"/>
              </a:rPr>
              <a:t>unterschiedlich</a:t>
            </a:r>
            <a:r>
              <a:rPr lang="de-DE" sz="1700">
                <a:solidFill>
                  <a:srgbClr val="330745"/>
                </a:solidFill>
                <a:latin typeface="Arial"/>
                <a:ea typeface="Arial"/>
                <a:cs typeface="Arial"/>
                <a:sym typeface="Arial"/>
              </a:rPr>
              <a:t> viel Ruhe.</a:t>
            </a:r>
            <a:endParaRPr sz="1300"/>
          </a:p>
          <a:p>
            <a:pPr marL="285750" marR="0" lvl="0" indent="-234950" algn="l" rtl="0">
              <a:spcBef>
                <a:spcPts val="0"/>
              </a:spcBef>
              <a:spcAft>
                <a:spcPts val="0"/>
              </a:spcAft>
              <a:buClr>
                <a:schemeClr val="dk1"/>
              </a:buClr>
              <a:buSzPts val="800"/>
              <a:buFont typeface="Arial"/>
              <a:buNone/>
            </a:pPr>
            <a:endParaRPr sz="7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700"/>
              <a:buFont typeface="Arial"/>
              <a:buChar char="•"/>
            </a:pPr>
            <a:r>
              <a:rPr lang="de-DE" sz="1700">
                <a:solidFill>
                  <a:srgbClr val="330745"/>
                </a:solidFill>
                <a:latin typeface="Arial"/>
                <a:ea typeface="Arial"/>
                <a:cs typeface="Arial"/>
                <a:sym typeface="Arial"/>
              </a:rPr>
              <a:t>Bedürfnisse verändern sich mit </a:t>
            </a:r>
            <a:r>
              <a:rPr lang="de-DE" sz="1700" b="1">
                <a:solidFill>
                  <a:srgbClr val="330745"/>
                </a:solidFill>
                <a:latin typeface="Arial"/>
                <a:ea typeface="Arial"/>
                <a:cs typeface="Arial"/>
                <a:sym typeface="Arial"/>
              </a:rPr>
              <a:t>Alter und Entwicklung.</a:t>
            </a:r>
            <a:endParaRPr sz="1300"/>
          </a:p>
          <a:p>
            <a:pPr marL="285750" marR="0" lvl="0" indent="-234950" algn="l" rtl="0">
              <a:spcBef>
                <a:spcPts val="0"/>
              </a:spcBef>
              <a:spcAft>
                <a:spcPts val="0"/>
              </a:spcAft>
              <a:buClr>
                <a:schemeClr val="dk1"/>
              </a:buClr>
              <a:buSzPts val="800"/>
              <a:buFont typeface="Arial"/>
              <a:buNone/>
            </a:pPr>
            <a:endParaRPr sz="7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700"/>
              <a:buFont typeface="Arial"/>
              <a:buChar char="•"/>
            </a:pPr>
            <a:r>
              <a:rPr lang="de-DE" sz="1700" b="1">
                <a:solidFill>
                  <a:srgbClr val="330745"/>
                </a:solidFill>
                <a:latin typeface="Arial"/>
                <a:ea typeface="Arial"/>
                <a:cs typeface="Arial"/>
                <a:sym typeface="Arial"/>
              </a:rPr>
              <a:t>Familiengewohnheiten</a:t>
            </a:r>
            <a:r>
              <a:rPr lang="de-DE" sz="1700">
                <a:solidFill>
                  <a:srgbClr val="330745"/>
                </a:solidFill>
                <a:latin typeface="Arial"/>
                <a:ea typeface="Arial"/>
                <a:cs typeface="Arial"/>
                <a:sym typeface="Arial"/>
              </a:rPr>
              <a:t> prägen Schlafverhalten.</a:t>
            </a:r>
            <a:endParaRPr sz="1300"/>
          </a:p>
          <a:p>
            <a:pPr marL="285750" marR="0" lvl="0" indent="-234950" algn="l" rtl="0">
              <a:spcBef>
                <a:spcPts val="0"/>
              </a:spcBef>
              <a:spcAft>
                <a:spcPts val="0"/>
              </a:spcAft>
              <a:buClr>
                <a:schemeClr val="dk1"/>
              </a:buClr>
              <a:buSzPts val="800"/>
              <a:buFont typeface="Arial"/>
              <a:buNone/>
            </a:pPr>
            <a:endParaRPr sz="7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700"/>
              <a:buFont typeface="Arial"/>
              <a:buChar char="•"/>
            </a:pPr>
            <a:r>
              <a:rPr lang="de-DE" sz="1700">
                <a:solidFill>
                  <a:srgbClr val="330745"/>
                </a:solidFill>
              </a:rPr>
              <a:t>M</a:t>
            </a:r>
            <a:r>
              <a:rPr lang="de-DE" sz="1700">
                <a:solidFill>
                  <a:srgbClr val="330745"/>
                </a:solidFill>
                <a:latin typeface="Arial"/>
                <a:ea typeface="Arial"/>
                <a:cs typeface="Arial"/>
                <a:sym typeface="Arial"/>
              </a:rPr>
              <a:t>anche Kinder brauchen z. B. nach dem Essen </a:t>
            </a:r>
            <a:r>
              <a:rPr lang="de-DE" sz="1700" b="1">
                <a:solidFill>
                  <a:srgbClr val="330745"/>
                </a:solidFill>
                <a:latin typeface="Arial"/>
                <a:ea typeface="Arial"/>
                <a:cs typeface="Arial"/>
                <a:sym typeface="Arial"/>
              </a:rPr>
              <a:t>Rückzug</a:t>
            </a:r>
            <a:r>
              <a:rPr lang="de-DE" sz="1700">
                <a:solidFill>
                  <a:srgbClr val="330745"/>
                </a:solidFill>
                <a:latin typeface="Arial"/>
                <a:ea typeface="Arial"/>
                <a:cs typeface="Arial"/>
                <a:sym typeface="Arial"/>
              </a:rPr>
              <a:t>, andere </a:t>
            </a:r>
            <a:r>
              <a:rPr lang="de-DE" sz="1700" b="1">
                <a:solidFill>
                  <a:srgbClr val="330745"/>
                </a:solidFill>
                <a:latin typeface="Arial"/>
                <a:ea typeface="Arial"/>
                <a:cs typeface="Arial"/>
                <a:sym typeface="Arial"/>
              </a:rPr>
              <a:t>Bewegung.</a:t>
            </a:r>
            <a:endParaRPr sz="1300"/>
          </a:p>
          <a:p>
            <a:pPr marL="285750" marR="0" lvl="0" indent="-234950" algn="l" rtl="0">
              <a:spcBef>
                <a:spcPts val="0"/>
              </a:spcBef>
              <a:spcAft>
                <a:spcPts val="0"/>
              </a:spcAft>
              <a:buClr>
                <a:schemeClr val="dk1"/>
              </a:buClr>
              <a:buSzPts val="800"/>
              <a:buFont typeface="Arial"/>
              <a:buNone/>
            </a:pPr>
            <a:endParaRPr sz="700">
              <a:solidFill>
                <a:srgbClr val="330745"/>
              </a:solidFill>
              <a:latin typeface="Arial"/>
              <a:ea typeface="Arial"/>
              <a:cs typeface="Arial"/>
              <a:sym typeface="Arial"/>
            </a:endParaRPr>
          </a:p>
          <a:p>
            <a:pPr marL="285750" marR="0" lvl="0" indent="-279400" algn="l" rtl="0">
              <a:spcBef>
                <a:spcPts val="0"/>
              </a:spcBef>
              <a:spcAft>
                <a:spcPts val="0"/>
              </a:spcAft>
              <a:buClr>
                <a:srgbClr val="330745"/>
              </a:buClr>
              <a:buSzPts val="1700"/>
              <a:buFont typeface="Arial"/>
              <a:buChar char="•"/>
            </a:pPr>
            <a:r>
              <a:rPr lang="de-DE" sz="1700">
                <a:solidFill>
                  <a:srgbClr val="330745"/>
                </a:solidFill>
                <a:latin typeface="Arial"/>
                <a:ea typeface="Arial"/>
                <a:cs typeface="Arial"/>
                <a:sym typeface="Arial"/>
              </a:rPr>
              <a:t>Müdigkeit zeigt sich bei Kindern unterschiedlich.</a:t>
            </a:r>
            <a:endParaRPr sz="1300"/>
          </a:p>
        </p:txBody>
      </p:sp>
      <p:sp>
        <p:nvSpPr>
          <p:cNvPr id="214" name="Google Shape;214;p13"/>
          <p:cNvSpPr txBox="1"/>
          <p:nvPr/>
        </p:nvSpPr>
        <p:spPr>
          <a:xfrm>
            <a:off x="845031" y="2000156"/>
            <a:ext cx="6079184" cy="954107"/>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400"/>
              <a:buFont typeface="Arial"/>
              <a:buNone/>
            </a:pPr>
            <a:r>
              <a:rPr lang="de-DE" sz="1400" i="1">
                <a:solidFill>
                  <a:srgbClr val="330745"/>
                </a:solidFill>
                <a:latin typeface="Arial"/>
                <a:ea typeface="Arial"/>
                <a:cs typeface="Arial"/>
                <a:sym typeface="Arial"/>
              </a:rPr>
              <a:t>„Während der Kindheit verändert sich das Ausruhbedürfnis und Schlafverhalten mehrmals. Zudem wirken sich die Gewohnheiten und Tagesabläufe der Familien unmittelbar darauf aus, wie viel Ruhe oder Schlaf die Kinder tagsüber haben.“ </a:t>
            </a:r>
            <a:r>
              <a:rPr lang="de-DE" sz="1000">
                <a:solidFill>
                  <a:srgbClr val="330745"/>
                </a:solidFill>
                <a:latin typeface="Arial"/>
                <a:ea typeface="Arial"/>
                <a:cs typeface="Arial"/>
                <a:sym typeface="Arial"/>
              </a:rPr>
              <a:t>(Bildungsplan Brandenburg, 2024, S. 77)</a:t>
            </a:r>
            <a:endParaRPr/>
          </a:p>
        </p:txBody>
      </p:sp>
      <p:sp>
        <p:nvSpPr>
          <p:cNvPr id="215" name="Google Shape;215;p13"/>
          <p:cNvSpPr txBox="1"/>
          <p:nvPr/>
        </p:nvSpPr>
        <p:spPr>
          <a:xfrm>
            <a:off x="845031" y="5925480"/>
            <a:ext cx="5479500" cy="354000"/>
          </a:xfrm>
          <a:prstGeom prst="rect">
            <a:avLst/>
          </a:prstGeom>
          <a:no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700" b="1">
                <a:solidFill>
                  <a:schemeClr val="dk1"/>
                </a:solidFill>
                <a:latin typeface="Arial"/>
                <a:ea typeface="Arial"/>
                <a:cs typeface="Arial"/>
                <a:sym typeface="Arial"/>
              </a:rPr>
              <a:t>Schlaf ist individuell biologisch und sozial geprägt.</a:t>
            </a:r>
            <a:endParaRPr sz="1300"/>
          </a:p>
        </p:txBody>
      </p:sp>
      <p:sp>
        <p:nvSpPr>
          <p:cNvPr id="216" name="Google Shape;216;p13"/>
          <p:cNvSpPr txBox="1"/>
          <p:nvPr/>
        </p:nvSpPr>
        <p:spPr>
          <a:xfrm>
            <a:off x="8561611" y="4403736"/>
            <a:ext cx="2720100" cy="2001000"/>
          </a:xfrm>
          <a:prstGeom prst="rect">
            <a:avLst/>
          </a:prstGeom>
          <a:solidFill>
            <a:srgbClr val="FFFFFF"/>
          </a:solid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l" rtl="0">
              <a:spcBef>
                <a:spcPts val="0"/>
              </a:spcBef>
              <a:spcAft>
                <a:spcPts val="0"/>
              </a:spcAft>
              <a:buClr>
                <a:srgbClr val="330745"/>
              </a:buClr>
              <a:buSzPts val="1800"/>
              <a:buFont typeface="Arial"/>
              <a:buChar char="•"/>
            </a:pPr>
            <a:r>
              <a:rPr lang="de-DE" sz="1800">
                <a:solidFill>
                  <a:srgbClr val="330745"/>
                </a:solidFill>
              </a:rPr>
              <a:t>B</a:t>
            </a:r>
            <a:r>
              <a:rPr lang="de-DE" sz="1800">
                <a:solidFill>
                  <a:srgbClr val="330745"/>
                </a:solidFill>
                <a:latin typeface="Arial"/>
                <a:ea typeface="Arial"/>
                <a:cs typeface="Arial"/>
                <a:sym typeface="Arial"/>
              </a:rPr>
              <a:t>eobachtet Kinder immer wieder neu.</a:t>
            </a:r>
            <a:endParaRPr/>
          </a:p>
          <a:p>
            <a:pPr marL="285750" marR="0" lvl="0" indent="-2349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rPr>
              <a:t>V</a:t>
            </a:r>
            <a:r>
              <a:rPr lang="de-DE" sz="1800">
                <a:solidFill>
                  <a:srgbClr val="330745"/>
                </a:solidFill>
                <a:latin typeface="Arial"/>
                <a:ea typeface="Arial"/>
                <a:cs typeface="Arial"/>
                <a:sym typeface="Arial"/>
              </a:rPr>
              <a:t>erzichtet auf starre Regeln.</a:t>
            </a:r>
            <a:endParaRPr/>
          </a:p>
          <a:p>
            <a:pPr marL="285750" marR="0" lvl="0" indent="-2349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rPr>
              <a:t>D</a:t>
            </a:r>
            <a:r>
              <a:rPr lang="de-DE" sz="1800">
                <a:solidFill>
                  <a:srgbClr val="330745"/>
                </a:solidFill>
                <a:latin typeface="Arial"/>
                <a:ea typeface="Arial"/>
                <a:cs typeface="Arial"/>
                <a:sym typeface="Arial"/>
              </a:rPr>
              <a:t>enkt entwicklungs- und kultursensibel.</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4"/>
          <p:cNvSpPr txBox="1">
            <a:spLocks noGrp="1"/>
          </p:cNvSpPr>
          <p:nvPr>
            <p:ph type="body" idx="1"/>
          </p:nvPr>
        </p:nvSpPr>
        <p:spPr>
          <a:xfrm>
            <a:off x="737110" y="6204125"/>
            <a:ext cx="4351006" cy="39799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800"/>
              <a:buNone/>
            </a:pPr>
            <a:r>
              <a:rPr lang="de-DE" sz="800"/>
              <a:t>(Bundesinstitut für Öffentliche Gesundheit </a:t>
            </a:r>
            <a:r>
              <a:rPr lang="de-DE" sz="800" u="sng">
                <a:solidFill>
                  <a:schemeClr val="hlink"/>
                </a:solidFill>
                <a:hlinkClick r:id="rId3"/>
              </a:rPr>
              <a:t>–</a:t>
            </a:r>
            <a:r>
              <a:rPr lang="de-DE" sz="800"/>
              <a:t> </a:t>
            </a:r>
            <a:br>
              <a:rPr lang="de-DE" sz="800"/>
            </a:br>
            <a:r>
              <a:rPr lang="de-DE" sz="800" u="sng">
                <a:solidFill>
                  <a:schemeClr val="hlink"/>
                </a:solidFill>
                <a:hlinkClick r:id="rId3"/>
              </a:rPr>
              <a:t>https://www.kindergesundheit-info.de/themen/schlafen/1-6-jahre/schlafbedarf/</a:t>
            </a:r>
            <a:r>
              <a:rPr lang="de-DE" sz="800"/>
              <a:t> ) </a:t>
            </a:r>
            <a:endParaRPr/>
          </a:p>
        </p:txBody>
      </p:sp>
      <p:sp>
        <p:nvSpPr>
          <p:cNvPr id="222" name="Google Shape;222;p14"/>
          <p:cNvSpPr txBox="1"/>
          <p:nvPr/>
        </p:nvSpPr>
        <p:spPr>
          <a:xfrm>
            <a:off x="5660847" y="6264625"/>
            <a:ext cx="50922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572A79"/>
                </a:solidFill>
                <a:latin typeface="Arial"/>
                <a:ea typeface="Arial"/>
                <a:cs typeface="Arial"/>
                <a:sym typeface="Arial"/>
              </a:rPr>
              <a:t>Angaben nach: Oskar G. Jenni, Ivo Iglowstein, C. Benz, Remo H. Largo: Perzentilenkurven für die Schlafdauer in den ersten 16 Lebensjahren. pädiat. prax. 63 481-489 (2003) Hans Marseille Verlag. München.</a:t>
            </a:r>
            <a:endParaRPr/>
          </a:p>
        </p:txBody>
      </p:sp>
      <p:pic>
        <p:nvPicPr>
          <p:cNvPr id="223" name="Google Shape;223;p14"/>
          <p:cNvPicPr preferRelativeResize="0">
            <a:picLocks noGrp="1"/>
          </p:cNvPicPr>
          <p:nvPr>
            <p:ph type="pic" idx="2"/>
          </p:nvPr>
        </p:nvPicPr>
        <p:blipFill rotWithShape="1">
          <a:blip r:embed="rId4">
            <a:alphaModFix/>
          </a:blip>
          <a:srcRect l="675" r="675"/>
          <a:stretch/>
        </p:blipFill>
        <p:spPr>
          <a:xfrm>
            <a:off x="5660859" y="1169662"/>
            <a:ext cx="5220349" cy="5112000"/>
          </a:xfrm>
          <a:prstGeom prst="rect">
            <a:avLst/>
          </a:prstGeom>
          <a:noFill/>
          <a:ln>
            <a:noFill/>
          </a:ln>
        </p:spPr>
      </p:pic>
      <p:sp>
        <p:nvSpPr>
          <p:cNvPr id="224" name="Google Shape;224;p14"/>
          <p:cNvSpPr txBox="1"/>
          <p:nvPr/>
        </p:nvSpPr>
        <p:spPr>
          <a:xfrm>
            <a:off x="737110" y="625447"/>
            <a:ext cx="9674437" cy="56125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3200"/>
              <a:buFont typeface="Arial"/>
              <a:buNone/>
            </a:pPr>
            <a:r>
              <a:rPr lang="de-DE" sz="3200" b="1">
                <a:solidFill>
                  <a:schemeClr val="dk1"/>
                </a:solidFill>
                <a:latin typeface="Arial"/>
                <a:ea typeface="Arial"/>
                <a:cs typeface="Arial"/>
                <a:sym typeface="Arial"/>
              </a:rPr>
              <a:t>SCHLAFDAUER, SCHLAFVERTEILUNG UND SCHLAFBEDARF</a:t>
            </a:r>
            <a:endParaRPr sz="3200" b="1">
              <a:solidFill>
                <a:schemeClr val="dk1"/>
              </a:solidFill>
              <a:latin typeface="Play"/>
              <a:ea typeface="Play"/>
              <a:cs typeface="Play"/>
              <a:sym typeface="Play"/>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5"/>
          <p:cNvSpPr txBox="1">
            <a:spLocks noGrp="1"/>
          </p:cNvSpPr>
          <p:nvPr>
            <p:ph type="body" idx="1"/>
          </p:nvPr>
        </p:nvSpPr>
        <p:spPr>
          <a:xfrm>
            <a:off x="737110" y="5983400"/>
            <a:ext cx="4870494" cy="49830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900"/>
              <a:buNone/>
            </a:pPr>
            <a:r>
              <a:rPr lang="de-DE" sz="900"/>
              <a:t>(Bundesinstitut für Öffentliche Gesundheit -</a:t>
            </a:r>
            <a:br>
              <a:rPr lang="de-DE" sz="900" u="sng">
                <a:solidFill>
                  <a:schemeClr val="hlink"/>
                </a:solidFill>
                <a:hlinkClick r:id="rId3"/>
              </a:rPr>
            </a:br>
            <a:r>
              <a:rPr lang="de-DE" sz="900" u="sng">
                <a:solidFill>
                  <a:schemeClr val="hlink"/>
                </a:solidFill>
                <a:hlinkClick r:id="rId3"/>
              </a:rPr>
              <a:t>https://www.kindergesundheit-info.de/fileadmin/user_upload/kindergesundheit-info.de/Infografiken/Infografiken_als_PDF/Kinder-Tagschlaf_BIOEG_kindergesundheit-info.pdf</a:t>
            </a:r>
            <a:r>
              <a:rPr lang="de-DE" sz="900"/>
              <a:t>)</a:t>
            </a:r>
            <a:endParaRPr/>
          </a:p>
        </p:txBody>
      </p:sp>
      <p:pic>
        <p:nvPicPr>
          <p:cNvPr id="230" name="Google Shape;230;p15"/>
          <p:cNvPicPr preferRelativeResize="0">
            <a:picLocks noGrp="1"/>
          </p:cNvPicPr>
          <p:nvPr>
            <p:ph type="pic" idx="2"/>
          </p:nvPr>
        </p:nvPicPr>
        <p:blipFill rotWithShape="1">
          <a:blip r:embed="rId4">
            <a:alphaModFix/>
          </a:blip>
          <a:srcRect/>
          <a:stretch/>
        </p:blipFill>
        <p:spPr>
          <a:xfrm>
            <a:off x="6333069" y="1229529"/>
            <a:ext cx="5128696" cy="5175428"/>
          </a:xfrm>
          <a:prstGeom prst="rect">
            <a:avLst/>
          </a:prstGeom>
          <a:noFill/>
          <a:ln w="12700" cap="flat" cmpd="sng">
            <a:solidFill>
              <a:srgbClr val="611E82"/>
            </a:solidFill>
            <a:prstDash val="solid"/>
            <a:round/>
            <a:headEnd type="none" w="sm" len="sm"/>
            <a:tailEnd type="none" w="sm" len="sm"/>
          </a:ln>
        </p:spPr>
      </p:pic>
      <p:grpSp>
        <p:nvGrpSpPr>
          <p:cNvPr id="231" name="Google Shape;231;p15"/>
          <p:cNvGrpSpPr/>
          <p:nvPr/>
        </p:nvGrpSpPr>
        <p:grpSpPr>
          <a:xfrm>
            <a:off x="843644" y="1971186"/>
            <a:ext cx="4575852" cy="1101134"/>
            <a:chOff x="6605052" y="1671145"/>
            <a:chExt cx="4575852" cy="1101134"/>
          </a:xfrm>
        </p:grpSpPr>
        <p:pic>
          <p:nvPicPr>
            <p:cNvPr id="232" name="Google Shape;232;p15"/>
            <p:cNvPicPr preferRelativeResize="0"/>
            <p:nvPr/>
          </p:nvPicPr>
          <p:blipFill rotWithShape="1">
            <a:blip r:embed="rId5">
              <a:alphaModFix/>
            </a:blip>
            <a:srcRect/>
            <a:stretch/>
          </p:blipFill>
          <p:spPr>
            <a:xfrm>
              <a:off x="6605052" y="1671145"/>
              <a:ext cx="489432" cy="489432"/>
            </a:xfrm>
            <a:prstGeom prst="rect">
              <a:avLst/>
            </a:prstGeom>
            <a:noFill/>
            <a:ln>
              <a:noFill/>
            </a:ln>
          </p:spPr>
        </p:pic>
        <p:pic>
          <p:nvPicPr>
            <p:cNvPr id="233" name="Google Shape;233;p15"/>
            <p:cNvPicPr preferRelativeResize="0"/>
            <p:nvPr/>
          </p:nvPicPr>
          <p:blipFill rotWithShape="1">
            <a:blip r:embed="rId6">
              <a:alphaModFix/>
            </a:blip>
            <a:srcRect/>
            <a:stretch/>
          </p:blipFill>
          <p:spPr>
            <a:xfrm>
              <a:off x="6605052" y="2282847"/>
              <a:ext cx="489432" cy="489432"/>
            </a:xfrm>
            <a:prstGeom prst="rect">
              <a:avLst/>
            </a:prstGeom>
            <a:noFill/>
            <a:ln>
              <a:noFill/>
            </a:ln>
          </p:spPr>
        </p:pic>
        <p:sp>
          <p:nvSpPr>
            <p:cNvPr id="234" name="Google Shape;234;p15"/>
            <p:cNvSpPr txBox="1"/>
            <p:nvPr/>
          </p:nvSpPr>
          <p:spPr>
            <a:xfrm>
              <a:off x="7324635" y="1785988"/>
              <a:ext cx="2095762" cy="25974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1200"/>
                <a:buFont typeface="Arial"/>
                <a:buNone/>
              </a:pPr>
              <a:r>
                <a:rPr lang="de-DE" sz="1200">
                  <a:solidFill>
                    <a:schemeClr val="dk1"/>
                  </a:solidFill>
                  <a:latin typeface="Arial"/>
                  <a:ea typeface="Arial"/>
                  <a:cs typeface="Arial"/>
                  <a:sym typeface="Arial"/>
                </a:rPr>
                <a:t>Kinder, die tagsüber schlafen</a:t>
              </a:r>
              <a:endParaRPr/>
            </a:p>
          </p:txBody>
        </p:sp>
        <p:sp>
          <p:nvSpPr>
            <p:cNvPr id="235" name="Google Shape;235;p15"/>
            <p:cNvSpPr txBox="1"/>
            <p:nvPr/>
          </p:nvSpPr>
          <p:spPr>
            <a:xfrm>
              <a:off x="7337247" y="2403996"/>
              <a:ext cx="3843657" cy="25974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1200"/>
                <a:buFont typeface="Arial"/>
                <a:buNone/>
              </a:pPr>
              <a:r>
                <a:rPr lang="de-DE" sz="1200">
                  <a:solidFill>
                    <a:schemeClr val="dk1"/>
                  </a:solidFill>
                  <a:latin typeface="Arial"/>
                  <a:ea typeface="Arial"/>
                  <a:cs typeface="Arial"/>
                  <a:sym typeface="Arial"/>
                </a:rPr>
                <a:t>Kinder, die tagsüber nicht mehr schlafen</a:t>
              </a:r>
              <a:endParaRPr/>
            </a:p>
          </p:txBody>
        </p:sp>
      </p:grpSp>
      <p:sp>
        <p:nvSpPr>
          <p:cNvPr id="236" name="Google Shape;236;p15"/>
          <p:cNvSpPr txBox="1"/>
          <p:nvPr/>
        </p:nvSpPr>
        <p:spPr>
          <a:xfrm>
            <a:off x="737110" y="625447"/>
            <a:ext cx="9674437" cy="56125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3200"/>
              <a:buFont typeface="Arial"/>
              <a:buNone/>
            </a:pPr>
            <a:r>
              <a:rPr lang="de-DE" sz="3200" b="1">
                <a:solidFill>
                  <a:schemeClr val="dk1"/>
                </a:solidFill>
                <a:latin typeface="Arial"/>
                <a:ea typeface="Arial"/>
                <a:cs typeface="Arial"/>
                <a:sym typeface="Arial"/>
              </a:rPr>
              <a:t>SCHLAFDAUER, SCHLAFVERTEILUNG UND SCHLAFBEDARF</a:t>
            </a:r>
            <a:endParaRPr sz="3200" b="1">
              <a:solidFill>
                <a:schemeClr val="dk1"/>
              </a:solidFill>
              <a:latin typeface="Play"/>
              <a:ea typeface="Play"/>
              <a:cs typeface="Play"/>
              <a:sym typeface="Play"/>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6"/>
          <p:cNvSpPr txBox="1">
            <a:spLocks noGrp="1"/>
          </p:cNvSpPr>
          <p:nvPr>
            <p:ph type="title"/>
          </p:nvPr>
        </p:nvSpPr>
        <p:spPr>
          <a:xfrm>
            <a:off x="737111" y="625447"/>
            <a:ext cx="4427672" cy="102677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Font typeface="Arial"/>
              <a:buNone/>
            </a:pPr>
            <a:r>
              <a:rPr lang="de-DE" sz="3200" b="1">
                <a:latin typeface="Arial"/>
                <a:ea typeface="Arial"/>
                <a:cs typeface="Arial"/>
                <a:sym typeface="Arial"/>
              </a:rPr>
              <a:t>ZUSAMMENARBEIT </a:t>
            </a:r>
            <a:br>
              <a:rPr lang="de-DE" sz="3200" b="1">
                <a:latin typeface="Arial"/>
                <a:ea typeface="Arial"/>
                <a:cs typeface="Arial"/>
                <a:sym typeface="Arial"/>
              </a:rPr>
            </a:br>
            <a:r>
              <a:rPr lang="de-DE" sz="3200" b="1">
                <a:latin typeface="Arial"/>
                <a:ea typeface="Arial"/>
                <a:cs typeface="Arial"/>
                <a:sym typeface="Arial"/>
              </a:rPr>
              <a:t>MIT FAMILIEN</a:t>
            </a:r>
            <a:endParaRPr b="1"/>
          </a:p>
        </p:txBody>
      </p:sp>
      <p:sp>
        <p:nvSpPr>
          <p:cNvPr id="242" name="Google Shape;242;p16"/>
          <p:cNvSpPr txBox="1">
            <a:spLocks noGrp="1"/>
          </p:cNvSpPr>
          <p:nvPr>
            <p:ph type="body" idx="1"/>
          </p:nvPr>
        </p:nvSpPr>
        <p:spPr>
          <a:xfrm>
            <a:off x="737109" y="1624654"/>
            <a:ext cx="5310543" cy="31369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(Betz &amp; Franz, 2022; Bildungsplan Brandenburg, 2024; Hildebrandt, Wiemann &amp; Macha, 2022; Kramer &amp; Gutknecht, 2018; Macha &amp; Hildebrandt, 2020)</a:t>
            </a:r>
            <a:endParaRPr/>
          </a:p>
        </p:txBody>
      </p:sp>
      <p:sp>
        <p:nvSpPr>
          <p:cNvPr id="243" name="Google Shape;243;p16"/>
          <p:cNvSpPr txBox="1"/>
          <p:nvPr/>
        </p:nvSpPr>
        <p:spPr>
          <a:xfrm>
            <a:off x="6270837" y="5922563"/>
            <a:ext cx="448248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rgbClr val="171616"/>
                </a:solidFill>
                <a:latin typeface="Arial"/>
                <a:ea typeface="Arial"/>
                <a:cs typeface="Arial"/>
                <a:sym typeface="Arial"/>
              </a:rPr>
              <a:t>Simon Berger/Pexels</a:t>
            </a:r>
            <a:endParaRPr sz="600">
              <a:solidFill>
                <a:srgbClr val="171616"/>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244" name="Google Shape;244;p16"/>
          <p:cNvPicPr preferRelativeResize="0">
            <a:picLocks noGrp="1"/>
          </p:cNvPicPr>
          <p:nvPr>
            <p:ph type="pic" idx="2"/>
          </p:nvPr>
        </p:nvPicPr>
        <p:blipFill rotWithShape="1">
          <a:blip r:embed="rId3">
            <a:alphaModFix/>
          </a:blip>
          <a:srcRect/>
          <a:stretch/>
        </p:blipFill>
        <p:spPr>
          <a:xfrm>
            <a:off x="6373250" y="625447"/>
            <a:ext cx="5297116" cy="5297116"/>
          </a:xfrm>
          <a:prstGeom prst="rect">
            <a:avLst/>
          </a:prstGeom>
          <a:blipFill rotWithShape="1">
            <a:blip r:embed="rId4">
              <a:alphaModFix/>
            </a:blip>
            <a:tile tx="0" ty="0" sx="100000" sy="100000" flip="none" algn="tl"/>
          </a:blipFill>
          <a:ln w="12700" cap="flat" cmpd="sng">
            <a:solidFill>
              <a:srgbClr val="611E82"/>
            </a:solidFill>
            <a:prstDash val="solid"/>
            <a:round/>
            <a:headEnd type="none" w="sm" len="sm"/>
            <a:tailEnd type="none" w="sm" len="sm"/>
          </a:ln>
        </p:spPr>
      </p:pic>
      <p:sp>
        <p:nvSpPr>
          <p:cNvPr id="245" name="Google Shape;245;p16"/>
          <p:cNvSpPr txBox="1"/>
          <p:nvPr/>
        </p:nvSpPr>
        <p:spPr>
          <a:xfrm>
            <a:off x="743822" y="2191803"/>
            <a:ext cx="5297116" cy="3200876"/>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fragt nach </a:t>
            </a:r>
            <a:r>
              <a:rPr lang="de-DE" sz="1800" b="1">
                <a:solidFill>
                  <a:srgbClr val="330745"/>
                </a:solidFill>
                <a:latin typeface="Arial"/>
                <a:ea typeface="Arial"/>
                <a:cs typeface="Arial"/>
                <a:sym typeface="Arial"/>
              </a:rPr>
              <a:t>Schlafroutinen</a:t>
            </a:r>
            <a:r>
              <a:rPr lang="de-DE" sz="1800">
                <a:solidFill>
                  <a:srgbClr val="330745"/>
                </a:solidFill>
                <a:latin typeface="Arial"/>
                <a:ea typeface="Arial"/>
                <a:cs typeface="Arial"/>
                <a:sym typeface="Arial"/>
              </a:rPr>
              <a:t> im häuslichen Umfeld</a:t>
            </a:r>
            <a:endParaRPr/>
          </a:p>
          <a:p>
            <a:pPr marL="285750" marR="0" lvl="0" indent="-2349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sprecht über </a:t>
            </a:r>
            <a:r>
              <a:rPr lang="de-DE" sz="1800" b="1">
                <a:solidFill>
                  <a:srgbClr val="330745"/>
                </a:solidFill>
                <a:latin typeface="Arial"/>
                <a:ea typeface="Arial"/>
                <a:cs typeface="Arial"/>
                <a:sym typeface="Arial"/>
              </a:rPr>
              <a:t>Einschlafrituale</a:t>
            </a:r>
            <a:endParaRPr/>
          </a:p>
          <a:p>
            <a:pPr marL="285750" marR="0" lvl="0" indent="-2349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klärt, </a:t>
            </a:r>
            <a:r>
              <a:rPr lang="de-DE" sz="1800" b="1">
                <a:solidFill>
                  <a:srgbClr val="330745"/>
                </a:solidFill>
                <a:latin typeface="Arial"/>
                <a:ea typeface="Arial"/>
                <a:cs typeface="Arial"/>
                <a:sym typeface="Arial"/>
              </a:rPr>
              <a:t>was</a:t>
            </a:r>
            <a:r>
              <a:rPr lang="de-DE" sz="1800">
                <a:solidFill>
                  <a:srgbClr val="330745"/>
                </a:solidFill>
                <a:latin typeface="Arial"/>
                <a:ea typeface="Arial"/>
                <a:cs typeface="Arial"/>
                <a:sym typeface="Arial"/>
              </a:rPr>
              <a:t> dem Kind beim Ausruhen </a:t>
            </a:r>
            <a:r>
              <a:rPr lang="de-DE" sz="1800" b="1">
                <a:solidFill>
                  <a:srgbClr val="330745"/>
                </a:solidFill>
                <a:latin typeface="Arial"/>
                <a:ea typeface="Arial"/>
                <a:cs typeface="Arial"/>
                <a:sym typeface="Arial"/>
              </a:rPr>
              <a:t>hilft</a:t>
            </a:r>
            <a:endParaRPr/>
          </a:p>
          <a:p>
            <a:pPr marL="285750" marR="0" lvl="0" indent="-2349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sprecht über </a:t>
            </a:r>
            <a:r>
              <a:rPr lang="de-DE" sz="1800" b="1">
                <a:solidFill>
                  <a:srgbClr val="330745"/>
                </a:solidFill>
                <a:latin typeface="Arial"/>
                <a:ea typeface="Arial"/>
                <a:cs typeface="Arial"/>
                <a:sym typeface="Arial"/>
              </a:rPr>
              <a:t>Gemeinsamkeiten und Unterschiede </a:t>
            </a:r>
            <a:r>
              <a:rPr lang="de-DE" sz="1800">
                <a:solidFill>
                  <a:srgbClr val="330745"/>
                </a:solidFill>
                <a:latin typeface="Arial"/>
                <a:ea typeface="Arial"/>
                <a:cs typeface="Arial"/>
                <a:sym typeface="Arial"/>
              </a:rPr>
              <a:t>zwischen dem häuslichen Umfeld und der Einrichtung</a:t>
            </a:r>
            <a:endParaRPr/>
          </a:p>
          <a:p>
            <a:pPr marL="285750" marR="0" lvl="0" indent="-2349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teilt eure </a:t>
            </a:r>
            <a:r>
              <a:rPr lang="de-DE" sz="1800" b="1">
                <a:solidFill>
                  <a:srgbClr val="330745"/>
                </a:solidFill>
                <a:latin typeface="Arial"/>
                <a:ea typeface="Arial"/>
                <a:cs typeface="Arial"/>
                <a:sym typeface="Arial"/>
              </a:rPr>
              <a:t>Beobachtungen</a:t>
            </a:r>
            <a:r>
              <a:rPr lang="de-DE" sz="1800">
                <a:solidFill>
                  <a:srgbClr val="330745"/>
                </a:solidFill>
                <a:latin typeface="Arial"/>
                <a:ea typeface="Arial"/>
                <a:cs typeface="Arial"/>
                <a:sym typeface="Arial"/>
              </a:rPr>
              <a:t> wertschätzend</a:t>
            </a:r>
            <a:endParaRPr/>
          </a:p>
          <a:p>
            <a:pPr marL="285750" marR="0" lvl="0" indent="-234950" algn="l" rtl="0">
              <a:spcBef>
                <a:spcPts val="0"/>
              </a:spcBef>
              <a:spcAft>
                <a:spcPts val="0"/>
              </a:spcAft>
              <a:buClr>
                <a:schemeClr val="dk1"/>
              </a:buClr>
              <a:buSzPts val="800"/>
              <a:buFont typeface="Arial"/>
              <a:buNone/>
            </a:pPr>
            <a:endParaRPr sz="8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800"/>
              <a:buFont typeface="Arial"/>
              <a:buChar char="•"/>
            </a:pPr>
            <a:r>
              <a:rPr lang="de-DE" sz="1800">
                <a:solidFill>
                  <a:srgbClr val="330745"/>
                </a:solidFill>
                <a:latin typeface="Arial"/>
                <a:ea typeface="Arial"/>
                <a:cs typeface="Arial"/>
                <a:sym typeface="Arial"/>
              </a:rPr>
              <a:t>sucht frühzeitig das </a:t>
            </a:r>
            <a:r>
              <a:rPr lang="de-DE" sz="1800" b="1">
                <a:solidFill>
                  <a:srgbClr val="330745"/>
                </a:solidFill>
                <a:latin typeface="Arial"/>
                <a:ea typeface="Arial"/>
                <a:cs typeface="Arial"/>
                <a:sym typeface="Arial"/>
              </a:rPr>
              <a:t>Gespräch</a:t>
            </a:r>
            <a:r>
              <a:rPr lang="de-DE" sz="1800">
                <a:solidFill>
                  <a:srgbClr val="330745"/>
                </a:solidFill>
                <a:latin typeface="Arial"/>
                <a:ea typeface="Arial"/>
                <a:cs typeface="Arial"/>
                <a:sym typeface="Arial"/>
              </a:rPr>
              <a:t> bei Unsicherheiten</a:t>
            </a:r>
            <a:endParaRPr/>
          </a:p>
        </p:txBody>
      </p:sp>
      <p:sp>
        <p:nvSpPr>
          <p:cNvPr id="246" name="Google Shape;246;p16"/>
          <p:cNvSpPr txBox="1"/>
          <p:nvPr/>
        </p:nvSpPr>
        <p:spPr>
          <a:xfrm>
            <a:off x="8069764" y="4753581"/>
            <a:ext cx="3385127" cy="1538883"/>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400"/>
              <a:buFont typeface="Arial"/>
              <a:buNone/>
            </a:pPr>
            <a:r>
              <a:rPr lang="de-DE" sz="1400" i="1">
                <a:solidFill>
                  <a:srgbClr val="330745"/>
                </a:solidFill>
                <a:latin typeface="Arial"/>
                <a:ea typeface="Arial"/>
                <a:cs typeface="Arial"/>
                <a:sym typeface="Arial"/>
              </a:rPr>
              <a:t>„Tauscht euch auch mit den Familien regelmäßig über die Ruhebedürfnisse und Schlafgewohnheiten der Kinder aus und besprecht, wie in der Familie und in der Einrichtung darauf bestmöglich Rücksicht genommen werden kann.“</a:t>
            </a:r>
            <a:br>
              <a:rPr lang="de-DE" sz="1400" i="1">
                <a:solidFill>
                  <a:srgbClr val="330745"/>
                </a:solidFill>
                <a:latin typeface="Arial"/>
                <a:ea typeface="Arial"/>
                <a:cs typeface="Arial"/>
                <a:sym typeface="Arial"/>
              </a:rPr>
            </a:br>
            <a:r>
              <a:rPr lang="de-DE" sz="1000">
                <a:solidFill>
                  <a:srgbClr val="330745"/>
                </a:solidFill>
                <a:latin typeface="Arial"/>
                <a:ea typeface="Arial"/>
                <a:cs typeface="Arial"/>
                <a:sym typeface="Arial"/>
              </a:rPr>
              <a:t>(Bildungsplan Brandenburg, 2024, S. 77)</a:t>
            </a:r>
            <a:endParaRPr/>
          </a:p>
        </p:txBody>
      </p:sp>
      <p:sp>
        <p:nvSpPr>
          <p:cNvPr id="247" name="Google Shape;247;p16"/>
          <p:cNvSpPr txBox="1"/>
          <p:nvPr/>
        </p:nvSpPr>
        <p:spPr>
          <a:xfrm>
            <a:off x="770350" y="5646127"/>
            <a:ext cx="5277300" cy="646500"/>
          </a:xfrm>
          <a:prstGeom prst="rect">
            <a:avLst/>
          </a:prstGeom>
          <a:noFill/>
          <a:ln w="12700" cap="flat" cmpd="sng">
            <a:solidFill>
              <a:srgbClr val="611E8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dk1"/>
                </a:solidFill>
                <a:latin typeface="Arial"/>
                <a:ea typeface="Arial"/>
                <a:cs typeface="Arial"/>
                <a:sym typeface="Arial"/>
              </a:rPr>
              <a:t>Orientiert euch gemeinsam am Wohl des Kindes.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7"/>
          <p:cNvSpPr txBox="1">
            <a:spLocks noGrp="1"/>
          </p:cNvSpPr>
          <p:nvPr>
            <p:ph type="title"/>
          </p:nvPr>
        </p:nvSpPr>
        <p:spPr>
          <a:xfrm>
            <a:off x="7431181" y="624194"/>
            <a:ext cx="4578757" cy="1040646"/>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0000"/>
              <a:buFont typeface="Arial"/>
              <a:buNone/>
            </a:pPr>
            <a:r>
              <a:rPr lang="de-DE" sz="3200" b="1">
                <a:latin typeface="Arial"/>
                <a:ea typeface="Arial"/>
                <a:cs typeface="Arial"/>
                <a:sym typeface="Arial"/>
              </a:rPr>
              <a:t>RUHE- UND SCHLAFSITUATIONEN BRAUCHEN …</a:t>
            </a:r>
            <a:endParaRPr sz="3200" b="1"/>
          </a:p>
        </p:txBody>
      </p:sp>
      <p:sp>
        <p:nvSpPr>
          <p:cNvPr id="253" name="Google Shape;253;p17"/>
          <p:cNvSpPr txBox="1">
            <a:spLocks noGrp="1"/>
          </p:cNvSpPr>
          <p:nvPr>
            <p:ph type="body" idx="1"/>
          </p:nvPr>
        </p:nvSpPr>
        <p:spPr>
          <a:xfrm>
            <a:off x="7405866" y="1903318"/>
            <a:ext cx="4351006" cy="29009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30745"/>
              </a:buClr>
              <a:buSzPts val="800"/>
              <a:buNone/>
            </a:pPr>
            <a:r>
              <a:rPr lang="de-DE" sz="800">
                <a:solidFill>
                  <a:srgbClr val="330745"/>
                </a:solidFill>
              </a:rPr>
              <a:t>(Bildungsplan Brandenburg, 2024)</a:t>
            </a:r>
            <a:endParaRPr/>
          </a:p>
        </p:txBody>
      </p:sp>
      <p:sp>
        <p:nvSpPr>
          <p:cNvPr id="254" name="Google Shape;254;p17"/>
          <p:cNvSpPr txBox="1"/>
          <p:nvPr/>
        </p:nvSpPr>
        <p:spPr>
          <a:xfrm>
            <a:off x="329305" y="6389764"/>
            <a:ext cx="448248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600">
              <a:solidFill>
                <a:srgbClr val="171616"/>
              </a:solidFill>
              <a:latin typeface="Arial"/>
              <a:ea typeface="Arial"/>
              <a:cs typeface="Arial"/>
              <a:sym typeface="Arial"/>
            </a:endParaRPr>
          </a:p>
        </p:txBody>
      </p:sp>
      <p:sp>
        <p:nvSpPr>
          <p:cNvPr id="255" name="Google Shape;255;p17"/>
          <p:cNvSpPr txBox="1"/>
          <p:nvPr/>
        </p:nvSpPr>
        <p:spPr>
          <a:xfrm>
            <a:off x="7405866" y="3673891"/>
            <a:ext cx="4254000" cy="18933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330745"/>
              </a:buClr>
              <a:buSzPts val="1300"/>
              <a:buFont typeface="Arial"/>
              <a:buChar char="•"/>
            </a:pPr>
            <a:r>
              <a:rPr lang="de-DE" sz="1300">
                <a:solidFill>
                  <a:srgbClr val="330745"/>
                </a:solidFill>
              </a:rPr>
              <a:t>Z</a:t>
            </a:r>
            <a:r>
              <a:rPr lang="de-DE" sz="1300">
                <a:solidFill>
                  <a:srgbClr val="330745"/>
                </a:solidFill>
                <a:latin typeface="Arial"/>
                <a:ea typeface="Arial"/>
                <a:cs typeface="Arial"/>
                <a:sym typeface="Arial"/>
              </a:rPr>
              <a:t>wingt Kinder nicht zum Liegen.  </a:t>
            </a:r>
            <a:endParaRPr/>
          </a:p>
          <a:p>
            <a:pPr marL="285750" marR="0" lvl="0" indent="-203200" algn="l" rtl="0">
              <a:spcBef>
                <a:spcPts val="0"/>
              </a:spcBef>
              <a:spcAft>
                <a:spcPts val="0"/>
              </a:spcAft>
              <a:buClr>
                <a:schemeClr val="dk1"/>
              </a:buClr>
              <a:buSzPts val="1300"/>
              <a:buFont typeface="Arial"/>
              <a:buNone/>
            </a:pPr>
            <a:endParaRPr sz="13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300"/>
              <a:buFont typeface="Arial"/>
              <a:buChar char="•"/>
            </a:pPr>
            <a:r>
              <a:rPr lang="de-DE" sz="1300">
                <a:solidFill>
                  <a:srgbClr val="330745"/>
                </a:solidFill>
              </a:rPr>
              <a:t>H</a:t>
            </a:r>
            <a:r>
              <a:rPr lang="de-DE" sz="1300">
                <a:solidFill>
                  <a:srgbClr val="330745"/>
                </a:solidFill>
                <a:latin typeface="Arial"/>
                <a:ea typeface="Arial"/>
                <a:cs typeface="Arial"/>
                <a:sym typeface="Arial"/>
              </a:rPr>
              <a:t>altet Kinder nicht vom Ausruhen ab und vermeidet es, schlafende Kinder zu wecken. </a:t>
            </a:r>
            <a:endParaRPr/>
          </a:p>
          <a:p>
            <a:pPr marL="285750" marR="0" lvl="0" indent="-203200" algn="l" rtl="0">
              <a:spcBef>
                <a:spcPts val="0"/>
              </a:spcBef>
              <a:spcAft>
                <a:spcPts val="0"/>
              </a:spcAft>
              <a:buClr>
                <a:schemeClr val="dk1"/>
              </a:buClr>
              <a:buSzPts val="1300"/>
              <a:buFont typeface="Arial"/>
              <a:buNone/>
            </a:pPr>
            <a:endParaRPr sz="1300">
              <a:solidFill>
                <a:srgbClr val="330745"/>
              </a:solidFill>
              <a:latin typeface="Arial"/>
              <a:ea typeface="Arial"/>
              <a:cs typeface="Arial"/>
              <a:sym typeface="Arial"/>
            </a:endParaRPr>
          </a:p>
          <a:p>
            <a:pPr marL="285750" marR="0" lvl="0" indent="-285750" algn="l" rtl="0">
              <a:spcBef>
                <a:spcPts val="0"/>
              </a:spcBef>
              <a:spcAft>
                <a:spcPts val="0"/>
              </a:spcAft>
              <a:buClr>
                <a:srgbClr val="330745"/>
              </a:buClr>
              <a:buSzPts val="1300"/>
              <a:buFont typeface="Arial"/>
              <a:buChar char="•"/>
            </a:pPr>
            <a:r>
              <a:rPr lang="de-DE" sz="1300">
                <a:solidFill>
                  <a:srgbClr val="330745"/>
                </a:solidFill>
              </a:rPr>
              <a:t>A</a:t>
            </a:r>
            <a:r>
              <a:rPr lang="de-DE" sz="1300">
                <a:solidFill>
                  <a:srgbClr val="330745"/>
                </a:solidFill>
                <a:latin typeface="Arial"/>
                <a:ea typeface="Arial"/>
                <a:cs typeface="Arial"/>
                <a:sym typeface="Arial"/>
              </a:rPr>
              <a:t>chtet Grenzen bei Nähe und Berührung.</a:t>
            </a:r>
            <a:endParaRPr/>
          </a:p>
          <a:p>
            <a:pPr marL="0" marR="0" lvl="0" indent="0" algn="l" rtl="0">
              <a:spcBef>
                <a:spcPts val="0"/>
              </a:spcBef>
              <a:spcAft>
                <a:spcPts val="0"/>
              </a:spcAft>
              <a:buNone/>
            </a:pPr>
            <a:r>
              <a:rPr lang="de-DE" sz="1300">
                <a:solidFill>
                  <a:srgbClr val="330745"/>
                </a:solidFill>
                <a:latin typeface="Arial"/>
                <a:ea typeface="Arial"/>
                <a:cs typeface="Arial"/>
                <a:sym typeface="Arial"/>
              </a:rPr>
              <a:t>  </a:t>
            </a:r>
            <a:endParaRPr/>
          </a:p>
          <a:p>
            <a:pPr marL="285750" marR="0" lvl="0" indent="-285750" algn="l" rtl="0">
              <a:spcBef>
                <a:spcPts val="0"/>
              </a:spcBef>
              <a:spcAft>
                <a:spcPts val="0"/>
              </a:spcAft>
              <a:buClr>
                <a:srgbClr val="330745"/>
              </a:buClr>
              <a:buSzPts val="1300"/>
              <a:buFont typeface="Arial"/>
              <a:buChar char="•"/>
            </a:pPr>
            <a:r>
              <a:rPr lang="de-DE" sz="1300">
                <a:solidFill>
                  <a:srgbClr val="330745"/>
                </a:solidFill>
              </a:rPr>
              <a:t>G</a:t>
            </a:r>
            <a:r>
              <a:rPr lang="de-DE" sz="1300">
                <a:solidFill>
                  <a:srgbClr val="330745"/>
                </a:solidFill>
                <a:latin typeface="Arial"/>
                <a:ea typeface="Arial"/>
                <a:cs typeface="Arial"/>
                <a:sym typeface="Arial"/>
              </a:rPr>
              <a:t>estaltet Räume so, dass Kinder selbstbestimmt agieren können.</a:t>
            </a:r>
            <a:endParaRPr/>
          </a:p>
        </p:txBody>
      </p:sp>
      <p:sp>
        <p:nvSpPr>
          <p:cNvPr id="256" name="Google Shape;256;p17"/>
          <p:cNvSpPr txBox="1"/>
          <p:nvPr/>
        </p:nvSpPr>
        <p:spPr>
          <a:xfrm>
            <a:off x="7509124" y="2420829"/>
            <a:ext cx="1297992" cy="369332"/>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600"/>
              <a:buFont typeface="Arial"/>
              <a:buNone/>
            </a:pPr>
            <a:r>
              <a:rPr lang="de-DE" sz="1600" b="1">
                <a:solidFill>
                  <a:srgbClr val="330745"/>
                </a:solidFill>
                <a:latin typeface="Arial"/>
                <a:ea typeface="Arial"/>
                <a:cs typeface="Arial"/>
                <a:sym typeface="Arial"/>
              </a:rPr>
              <a:t>… </a:t>
            </a:r>
            <a:r>
              <a:rPr lang="de-DE" sz="1800" b="1">
                <a:solidFill>
                  <a:srgbClr val="330745"/>
                </a:solidFill>
                <a:latin typeface="Arial"/>
                <a:ea typeface="Arial"/>
                <a:cs typeface="Arial"/>
                <a:sym typeface="Arial"/>
              </a:rPr>
              <a:t>Schutz</a:t>
            </a:r>
            <a:endParaRPr sz="1050" b="1">
              <a:solidFill>
                <a:srgbClr val="330745"/>
              </a:solidFill>
              <a:latin typeface="Arial"/>
              <a:ea typeface="Arial"/>
              <a:cs typeface="Arial"/>
              <a:sym typeface="Arial"/>
            </a:endParaRPr>
          </a:p>
        </p:txBody>
      </p:sp>
      <p:sp>
        <p:nvSpPr>
          <p:cNvPr id="257" name="Google Shape;257;p17"/>
          <p:cNvSpPr txBox="1"/>
          <p:nvPr/>
        </p:nvSpPr>
        <p:spPr>
          <a:xfrm>
            <a:off x="8706625" y="3077125"/>
            <a:ext cx="1715100" cy="369300"/>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600"/>
              <a:buFont typeface="Arial"/>
              <a:buNone/>
            </a:pPr>
            <a:r>
              <a:rPr lang="de-DE" sz="1600" b="1">
                <a:solidFill>
                  <a:srgbClr val="330745"/>
                </a:solidFill>
                <a:latin typeface="Arial"/>
                <a:ea typeface="Arial"/>
                <a:cs typeface="Arial"/>
                <a:sym typeface="Arial"/>
              </a:rPr>
              <a:t>… </a:t>
            </a:r>
            <a:r>
              <a:rPr lang="de-DE" sz="1800" b="1">
                <a:solidFill>
                  <a:srgbClr val="330745"/>
                </a:solidFill>
                <a:latin typeface="Arial"/>
                <a:ea typeface="Arial"/>
                <a:cs typeface="Arial"/>
                <a:sym typeface="Arial"/>
              </a:rPr>
              <a:t>Beteiligung</a:t>
            </a:r>
            <a:endParaRPr sz="1050" b="1">
              <a:solidFill>
                <a:srgbClr val="330745"/>
              </a:solidFill>
              <a:latin typeface="Arial"/>
              <a:ea typeface="Arial"/>
              <a:cs typeface="Arial"/>
              <a:sym typeface="Arial"/>
            </a:endParaRPr>
          </a:p>
        </p:txBody>
      </p:sp>
      <p:sp>
        <p:nvSpPr>
          <p:cNvPr id="258" name="Google Shape;258;p17"/>
          <p:cNvSpPr txBox="1"/>
          <p:nvPr/>
        </p:nvSpPr>
        <p:spPr>
          <a:xfrm>
            <a:off x="10081976" y="2431900"/>
            <a:ext cx="1674900" cy="369300"/>
          </a:xfrm>
          <a:prstGeom prst="rect">
            <a:avLst/>
          </a:prstGeom>
          <a:solidFill>
            <a:srgbClr val="DECAED"/>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330745"/>
              </a:buClr>
              <a:buSzPts val="1600"/>
              <a:buFont typeface="Arial"/>
              <a:buNone/>
            </a:pPr>
            <a:r>
              <a:rPr lang="de-DE" sz="1600" b="1">
                <a:solidFill>
                  <a:srgbClr val="330745"/>
                </a:solidFill>
                <a:latin typeface="Arial"/>
                <a:ea typeface="Arial"/>
                <a:cs typeface="Arial"/>
                <a:sym typeface="Arial"/>
              </a:rPr>
              <a:t>… </a:t>
            </a:r>
            <a:r>
              <a:rPr lang="de-DE" sz="1800" b="1">
                <a:solidFill>
                  <a:srgbClr val="330745"/>
                </a:solidFill>
                <a:latin typeface="Arial"/>
                <a:ea typeface="Arial"/>
                <a:cs typeface="Arial"/>
                <a:sym typeface="Arial"/>
              </a:rPr>
              <a:t>Beziehung</a:t>
            </a:r>
            <a:endParaRPr sz="1050" b="1">
              <a:solidFill>
                <a:srgbClr val="330745"/>
              </a:solidFill>
              <a:latin typeface="Arial"/>
              <a:ea typeface="Arial"/>
              <a:cs typeface="Arial"/>
              <a:sym typeface="Arial"/>
            </a:endParaRPr>
          </a:p>
        </p:txBody>
      </p:sp>
      <p:pic>
        <p:nvPicPr>
          <p:cNvPr id="259" name="Google Shape;259;p17"/>
          <p:cNvPicPr preferRelativeResize="0"/>
          <p:nvPr/>
        </p:nvPicPr>
        <p:blipFill rotWithShape="1">
          <a:blip r:embed="rId3">
            <a:alphaModFix/>
          </a:blip>
          <a:srcRect/>
          <a:stretch/>
        </p:blipFill>
        <p:spPr>
          <a:xfrm>
            <a:off x="7509124" y="5894044"/>
            <a:ext cx="375590" cy="375590"/>
          </a:xfrm>
          <a:prstGeom prst="rect">
            <a:avLst/>
          </a:prstGeom>
          <a:noFill/>
          <a:ln>
            <a:noFill/>
          </a:ln>
        </p:spPr>
      </p:pic>
      <p:sp>
        <p:nvSpPr>
          <p:cNvPr id="260" name="Google Shape;260;p17"/>
          <p:cNvSpPr/>
          <p:nvPr/>
        </p:nvSpPr>
        <p:spPr>
          <a:xfrm>
            <a:off x="8056625" y="5724301"/>
            <a:ext cx="3603300" cy="802200"/>
          </a:xfrm>
          <a:prstGeom prst="roundRect">
            <a:avLst>
              <a:gd name="adj" fmla="val 16667"/>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200">
                <a:solidFill>
                  <a:schemeClr val="lt1"/>
                </a:solidFill>
                <a:latin typeface="Arial"/>
                <a:ea typeface="Arial"/>
                <a:cs typeface="Arial"/>
                <a:sym typeface="Arial"/>
              </a:rPr>
              <a:t>Nutzt im Team die Vorsicht-Sätze im </a:t>
            </a:r>
            <a:r>
              <a:rPr lang="de-DE" sz="1200" b="1">
                <a:solidFill>
                  <a:schemeClr val="lt1"/>
                </a:solidFill>
                <a:latin typeface="Arial"/>
                <a:ea typeface="Arial"/>
                <a:cs typeface="Arial"/>
                <a:sym typeface="Arial"/>
              </a:rPr>
              <a:t>Brandenburger Bildungsplan ab S. 79</a:t>
            </a:r>
            <a:r>
              <a:rPr lang="de-DE" sz="1200">
                <a:solidFill>
                  <a:schemeClr val="lt1"/>
                </a:solidFill>
                <a:latin typeface="Arial"/>
                <a:ea typeface="Arial"/>
                <a:cs typeface="Arial"/>
                <a:sym typeface="Arial"/>
              </a:rPr>
              <a:t>, um eure Ausruh- und Schlafsituationen zu reflektieren.</a:t>
            </a:r>
            <a:endParaRPr/>
          </a:p>
        </p:txBody>
      </p:sp>
      <p:pic>
        <p:nvPicPr>
          <p:cNvPr id="261" name="Google Shape;261;p17" title="207_BLDG-PLN_HS_DSCF6063-3.jpg"/>
          <p:cNvPicPr preferRelativeResize="0"/>
          <p:nvPr/>
        </p:nvPicPr>
        <p:blipFill>
          <a:blip r:embed="rId4">
            <a:alphaModFix/>
          </a:blip>
          <a:stretch>
            <a:fillRect/>
          </a:stretch>
        </p:blipFill>
        <p:spPr>
          <a:xfrm>
            <a:off x="435125" y="729725"/>
            <a:ext cx="6622976" cy="5297075"/>
          </a:xfrm>
          <a:prstGeom prst="rect">
            <a:avLst/>
          </a:prstGeom>
          <a:noFill/>
          <a:ln w="9525" cap="flat" cmpd="sng">
            <a:solidFill>
              <a:schemeClr val="dk1"/>
            </a:solidFill>
            <a:prstDash val="solid"/>
            <a:round/>
            <a:headEnd type="none" w="sm" len="sm"/>
            <a:tailEnd type="none" w="sm" len="sm"/>
          </a:ln>
        </p:spPr>
      </p:pic>
      <p:sp>
        <p:nvSpPr>
          <p:cNvPr id="262" name="Google Shape;262;p17"/>
          <p:cNvSpPr txBox="1"/>
          <p:nvPr/>
        </p:nvSpPr>
        <p:spPr>
          <a:xfrm>
            <a:off x="372950" y="6132825"/>
            <a:ext cx="51900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800">
                <a:solidFill>
                  <a:schemeClr val="dk1"/>
                </a:solidFill>
              </a:rPr>
              <a:t>Sebastian Treytnar /wamiki-Archiv</a:t>
            </a:r>
            <a:endParaRPr sz="8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8"/>
          <p:cNvSpPr txBox="1"/>
          <p:nvPr/>
        </p:nvSpPr>
        <p:spPr>
          <a:xfrm>
            <a:off x="737110" y="625447"/>
            <a:ext cx="9674437" cy="56125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3200"/>
              <a:buFont typeface="Arial"/>
              <a:buNone/>
            </a:pPr>
            <a:r>
              <a:rPr lang="de-DE" sz="3200" b="1">
                <a:solidFill>
                  <a:schemeClr val="dk1"/>
                </a:solidFill>
                <a:latin typeface="Arial"/>
                <a:ea typeface="Arial"/>
                <a:cs typeface="Arial"/>
                <a:sym typeface="Arial"/>
              </a:rPr>
              <a:t>LITERATUR</a:t>
            </a:r>
            <a:endParaRPr sz="3200" b="1">
              <a:solidFill>
                <a:schemeClr val="dk1"/>
              </a:solidFill>
              <a:latin typeface="Play"/>
              <a:ea typeface="Play"/>
              <a:cs typeface="Play"/>
              <a:sym typeface="Play"/>
            </a:endParaRPr>
          </a:p>
        </p:txBody>
      </p:sp>
      <p:sp>
        <p:nvSpPr>
          <p:cNvPr id="268" name="Google Shape;268;p18"/>
          <p:cNvSpPr txBox="1"/>
          <p:nvPr/>
        </p:nvSpPr>
        <p:spPr>
          <a:xfrm>
            <a:off x="737110" y="1329887"/>
            <a:ext cx="10399800" cy="4525200"/>
          </a:xfrm>
          <a:prstGeom prst="rect">
            <a:avLst/>
          </a:prstGeom>
          <a:noFill/>
          <a:ln>
            <a:noFill/>
          </a:ln>
        </p:spPr>
        <p:txBody>
          <a:bodyPr spcFirstLastPara="1" wrap="square" lIns="91425" tIns="45700" rIns="91425" bIns="45700" anchor="t" anchorCtr="0">
            <a:spAutoFit/>
          </a:bodyPr>
          <a:lstStyle/>
          <a:p>
            <a:pPr marL="171450" marR="0" lvl="0" indent="-165100" algn="l" rtl="0">
              <a:lnSpc>
                <a:spcPct val="12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Arbeitsgruppe Pädiatrie der Deutschen Gesellschaft für Schlafforschung und Schlafmedizin (o. J.). </a:t>
            </a:r>
            <a:r>
              <a:rPr lang="de-DE" sz="900" i="1">
                <a:solidFill>
                  <a:srgbClr val="171616"/>
                </a:solidFill>
                <a:latin typeface="Arial"/>
                <a:ea typeface="Arial"/>
                <a:cs typeface="Arial"/>
                <a:sym typeface="Arial"/>
              </a:rPr>
              <a:t>Empfehlungen zum Mittagsschlaf im Kindergarten.</a:t>
            </a:r>
            <a:r>
              <a:rPr lang="de-DE" sz="900">
                <a:solidFill>
                  <a:srgbClr val="171616"/>
                </a:solidFill>
                <a:latin typeface="Arial"/>
                <a:ea typeface="Arial"/>
                <a:cs typeface="Arial"/>
                <a:sym typeface="Arial"/>
              </a:rPr>
              <a:t> </a:t>
            </a:r>
            <a:r>
              <a:rPr lang="de-DE" sz="900" u="sng">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https://www.dgsm.de/fileadmin/dgsm/Arbeitsgruppen/paediatrie/Mittagsschlaf_Empfehlungspapier.pdf</a:t>
            </a:r>
            <a:br>
              <a:rPr lang="de-DE" sz="900">
                <a:solidFill>
                  <a:srgbClr val="171616"/>
                </a:solidFill>
                <a:latin typeface="Arial"/>
                <a:ea typeface="Arial"/>
                <a:cs typeface="Arial"/>
                <a:sym typeface="Arial"/>
              </a:rPr>
            </a:br>
            <a:endParaRPr sz="900">
              <a:solidFill>
                <a:srgbClr val="171616"/>
              </a:solidFill>
              <a:latin typeface="Arial"/>
              <a:ea typeface="Arial"/>
              <a:cs typeface="Arial"/>
              <a:sym typeface="Arial"/>
            </a:endParaRPr>
          </a:p>
          <a:p>
            <a:pPr marL="171450" marR="0" lvl="0" indent="-165100" algn="l" rtl="0">
              <a:lnSpc>
                <a:spcPct val="12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Betz, C., &amp; Franz, M. (2022). </a:t>
            </a:r>
            <a:r>
              <a:rPr lang="de-DE" sz="900" i="1">
                <a:solidFill>
                  <a:srgbClr val="171616"/>
                </a:solidFill>
                <a:latin typeface="Arial"/>
                <a:ea typeface="Arial"/>
                <a:cs typeface="Arial"/>
                <a:sym typeface="Arial"/>
              </a:rPr>
              <a:t>Partizipation im Kita-Alltag leben: Mit Kindern zur Ruhe kommen - Bedürfnisorientierte Begleitung von Schlaf und Erholung in Krippe und Kita</a:t>
            </a:r>
            <a:r>
              <a:rPr lang="de-DE" sz="900">
                <a:solidFill>
                  <a:srgbClr val="171616"/>
                </a:solidFill>
                <a:latin typeface="Arial"/>
                <a:ea typeface="Arial"/>
                <a:cs typeface="Arial"/>
                <a:sym typeface="Arial"/>
              </a:rPr>
              <a:t>. Klett Kita.</a:t>
            </a:r>
            <a:br>
              <a:rPr lang="de-DE" sz="900">
                <a:solidFill>
                  <a:srgbClr val="171616"/>
                </a:solidFill>
                <a:latin typeface="Arial"/>
                <a:ea typeface="Arial"/>
                <a:cs typeface="Arial"/>
                <a:sym typeface="Arial"/>
              </a:rPr>
            </a:br>
            <a:endParaRPr sz="900">
              <a:solidFill>
                <a:srgbClr val="171616"/>
              </a:solidFill>
              <a:latin typeface="Arial"/>
              <a:ea typeface="Arial"/>
              <a:cs typeface="Arial"/>
              <a:sym typeface="Arial"/>
            </a:endParaRPr>
          </a:p>
          <a:p>
            <a:pPr marL="171450" marR="0" lvl="0" indent="-165100" algn="l" rtl="0">
              <a:lnSpc>
                <a:spcPct val="12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Hildebrandt, A., Wiemann, M. J., &amp; Macha, K. (2022). </a:t>
            </a:r>
            <a:r>
              <a:rPr lang="de-DE" sz="900" i="1">
                <a:solidFill>
                  <a:srgbClr val="171616"/>
                </a:solidFill>
                <a:latin typeface="Arial"/>
                <a:ea typeface="Arial"/>
                <a:cs typeface="Arial"/>
                <a:sym typeface="Arial"/>
              </a:rPr>
              <a:t>Partizipation im Kita-Alltag: Impulse aus der Praxis</a:t>
            </a:r>
            <a:r>
              <a:rPr lang="de-DE" sz="900">
                <a:solidFill>
                  <a:srgbClr val="171616"/>
                </a:solidFill>
                <a:latin typeface="Arial"/>
                <a:ea typeface="Arial"/>
                <a:cs typeface="Arial"/>
                <a:sym typeface="Arial"/>
              </a:rPr>
              <a:t>. Wamiki.</a:t>
            </a:r>
            <a:br>
              <a:rPr lang="de-DE" sz="900">
                <a:solidFill>
                  <a:srgbClr val="171616"/>
                </a:solidFill>
                <a:latin typeface="Arial"/>
                <a:ea typeface="Arial"/>
                <a:cs typeface="Arial"/>
                <a:sym typeface="Arial"/>
              </a:rPr>
            </a:br>
            <a:endParaRPr sz="900">
              <a:solidFill>
                <a:srgbClr val="171616"/>
              </a:solidFill>
              <a:latin typeface="Arial"/>
              <a:ea typeface="Arial"/>
              <a:cs typeface="Arial"/>
              <a:sym typeface="Arial"/>
            </a:endParaRPr>
          </a:p>
          <a:p>
            <a:pPr marL="171450" marR="0" lvl="0" indent="-165100" algn="l" rtl="0">
              <a:lnSpc>
                <a:spcPct val="12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Kramer, M. (2018a). Ruhen und Schlafen in der Kita. </a:t>
            </a:r>
            <a:r>
              <a:rPr lang="de-DE" sz="900" i="1">
                <a:solidFill>
                  <a:srgbClr val="171616"/>
                </a:solidFill>
                <a:latin typeface="Arial"/>
                <a:ea typeface="Arial"/>
                <a:cs typeface="Arial"/>
                <a:sym typeface="Arial"/>
              </a:rPr>
              <a:t>Wamiki, 5</a:t>
            </a:r>
            <a:r>
              <a:rPr lang="de-DE" sz="900">
                <a:solidFill>
                  <a:srgbClr val="171616"/>
                </a:solidFill>
                <a:latin typeface="Arial"/>
                <a:ea typeface="Arial"/>
                <a:cs typeface="Arial"/>
                <a:sym typeface="Arial"/>
              </a:rPr>
              <a:t>(2018).</a:t>
            </a:r>
            <a:br>
              <a:rPr lang="de-DE" sz="900">
                <a:solidFill>
                  <a:srgbClr val="171616"/>
                </a:solidFill>
                <a:latin typeface="Arial"/>
                <a:ea typeface="Arial"/>
                <a:cs typeface="Arial"/>
                <a:sym typeface="Arial"/>
              </a:rPr>
            </a:br>
            <a:endParaRPr sz="900">
              <a:solidFill>
                <a:srgbClr val="171616"/>
              </a:solidFill>
              <a:latin typeface="Arial"/>
              <a:ea typeface="Arial"/>
              <a:cs typeface="Arial"/>
              <a:sym typeface="Arial"/>
            </a:endParaRPr>
          </a:p>
          <a:p>
            <a:pPr marL="171450" marR="0" lvl="0" indent="-165100" algn="l" rtl="0">
              <a:lnSpc>
                <a:spcPct val="12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Kramer, M. (2018b). Ruhe- und Schlafbedürfnisse junger Kinder in der Kita. </a:t>
            </a:r>
            <a:r>
              <a:rPr lang="de-DE" sz="900" i="1">
                <a:solidFill>
                  <a:srgbClr val="171616"/>
                </a:solidFill>
                <a:latin typeface="Arial"/>
                <a:ea typeface="Arial"/>
                <a:cs typeface="Arial"/>
                <a:sym typeface="Arial"/>
              </a:rPr>
              <a:t>Frühe Kindheit. </a:t>
            </a:r>
            <a:br>
              <a:rPr lang="de-DE" sz="900">
                <a:solidFill>
                  <a:srgbClr val="171616"/>
                </a:solidFill>
                <a:latin typeface="Arial"/>
                <a:ea typeface="Arial"/>
                <a:cs typeface="Arial"/>
                <a:sym typeface="Arial"/>
              </a:rPr>
            </a:br>
            <a:r>
              <a:rPr lang="de-DE" sz="900" u="sng">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https://www.nifbe.de/component/themensammlung?view=item&amp;id=815:ruhe-und-schlafbeduerfnissen-junger-kinder-in-der-kita&amp;catid=67</a:t>
            </a:r>
            <a:br>
              <a:rPr lang="de-DE" sz="900">
                <a:solidFill>
                  <a:srgbClr val="171616"/>
                </a:solidFill>
                <a:latin typeface="Arial"/>
                <a:ea typeface="Arial"/>
                <a:cs typeface="Arial"/>
                <a:sym typeface="Arial"/>
              </a:rPr>
            </a:br>
            <a:endParaRPr sz="900">
              <a:solidFill>
                <a:srgbClr val="171616"/>
              </a:solidFill>
              <a:latin typeface="Arial"/>
              <a:ea typeface="Arial"/>
              <a:cs typeface="Arial"/>
              <a:sym typeface="Arial"/>
            </a:endParaRPr>
          </a:p>
          <a:p>
            <a:pPr marL="171450" marR="0" lvl="0" indent="-165100" algn="l" rtl="0">
              <a:lnSpc>
                <a:spcPct val="12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Kramer, M., &amp; Gutknecht, D. (2018). </a:t>
            </a:r>
            <a:r>
              <a:rPr lang="de-DE" sz="900" i="1">
                <a:solidFill>
                  <a:srgbClr val="171616"/>
                </a:solidFill>
                <a:latin typeface="Arial"/>
                <a:ea typeface="Arial"/>
                <a:cs typeface="Arial"/>
                <a:sym typeface="Arial"/>
              </a:rPr>
              <a:t>Schlafen in der Kinderkrippe: Achtsame und konkrete Gestaltungsmöglichkeiten</a:t>
            </a:r>
            <a:r>
              <a:rPr lang="de-DE" sz="900">
                <a:solidFill>
                  <a:srgbClr val="171616"/>
                </a:solidFill>
                <a:latin typeface="Arial"/>
                <a:ea typeface="Arial"/>
                <a:cs typeface="Arial"/>
                <a:sym typeface="Arial"/>
              </a:rPr>
              <a:t>. Herder.</a:t>
            </a:r>
            <a:br>
              <a:rPr lang="de-DE" sz="900">
                <a:solidFill>
                  <a:srgbClr val="171616"/>
                </a:solidFill>
                <a:latin typeface="Arial"/>
                <a:ea typeface="Arial"/>
                <a:cs typeface="Arial"/>
                <a:sym typeface="Arial"/>
              </a:rPr>
            </a:br>
            <a:endParaRPr sz="900">
              <a:solidFill>
                <a:srgbClr val="171616"/>
              </a:solidFill>
              <a:latin typeface="Arial"/>
              <a:ea typeface="Arial"/>
              <a:cs typeface="Arial"/>
              <a:sym typeface="Arial"/>
            </a:endParaRPr>
          </a:p>
          <a:p>
            <a:pPr marL="171450" marR="0" lvl="0" indent="-165100" algn="l" rtl="0">
              <a:lnSpc>
                <a:spcPct val="12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Macha, K., &amp; Hildebrandt, F. (2020). </a:t>
            </a:r>
            <a:r>
              <a:rPr lang="de-DE" sz="900" i="1">
                <a:solidFill>
                  <a:srgbClr val="171616"/>
                </a:solidFill>
                <a:latin typeface="Arial"/>
                <a:ea typeface="Arial"/>
                <a:cs typeface="Arial"/>
                <a:sym typeface="Arial"/>
              </a:rPr>
              <a:t>Wir müssen mittags nicht mehr schlafen! Veränderungsprozesse mit Kita-Kindern gestalten</a:t>
            </a:r>
            <a:r>
              <a:rPr lang="de-DE" sz="900">
                <a:solidFill>
                  <a:srgbClr val="171616"/>
                </a:solidFill>
                <a:latin typeface="Arial"/>
                <a:ea typeface="Arial"/>
                <a:cs typeface="Arial"/>
                <a:sym typeface="Arial"/>
              </a:rPr>
              <a:t>. Wamiki.</a:t>
            </a:r>
            <a:br>
              <a:rPr lang="de-DE" sz="900">
                <a:solidFill>
                  <a:srgbClr val="171616"/>
                </a:solidFill>
                <a:latin typeface="Arial"/>
                <a:ea typeface="Arial"/>
                <a:cs typeface="Arial"/>
                <a:sym typeface="Arial"/>
              </a:rPr>
            </a:br>
            <a:endParaRPr sz="900">
              <a:solidFill>
                <a:srgbClr val="171616"/>
              </a:solidFill>
              <a:latin typeface="Arial"/>
              <a:ea typeface="Arial"/>
              <a:cs typeface="Arial"/>
              <a:sym typeface="Arial"/>
            </a:endParaRPr>
          </a:p>
          <a:p>
            <a:pPr marL="171450" marR="0" lvl="0" indent="-165100" algn="l" rtl="0">
              <a:lnSpc>
                <a:spcPct val="12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Ministerium für Bildung, Jugend und Sport des Landes Brandenburg (2024). </a:t>
            </a:r>
            <a:r>
              <a:rPr lang="de-DE" sz="900" i="1">
                <a:solidFill>
                  <a:srgbClr val="171616"/>
                </a:solidFill>
                <a:latin typeface="Arial"/>
                <a:ea typeface="Arial"/>
                <a:cs typeface="Arial"/>
                <a:sym typeface="Arial"/>
              </a:rPr>
              <a:t>Bildungsplan – Erweiterte Grundsätze elementarer Bildung in Einrichtungen der Kindertagesbetreuung im Land Brandenburg.</a:t>
            </a:r>
            <a:r>
              <a:rPr lang="de-DE" sz="900">
                <a:solidFill>
                  <a:srgbClr val="171616"/>
                </a:solidFill>
                <a:latin typeface="Arial"/>
                <a:ea typeface="Arial"/>
                <a:cs typeface="Arial"/>
                <a:sym typeface="Arial"/>
              </a:rPr>
              <a:t> Wamiki.</a:t>
            </a:r>
            <a:br>
              <a:rPr lang="de-DE" sz="900">
                <a:solidFill>
                  <a:srgbClr val="171616"/>
                </a:solidFill>
                <a:latin typeface="Arial"/>
                <a:ea typeface="Arial"/>
                <a:cs typeface="Arial"/>
                <a:sym typeface="Arial"/>
              </a:rPr>
            </a:br>
            <a:endParaRPr sz="900">
              <a:solidFill>
                <a:srgbClr val="171616"/>
              </a:solidFill>
              <a:latin typeface="Arial"/>
              <a:ea typeface="Arial"/>
              <a:cs typeface="Arial"/>
              <a:sym typeface="Arial"/>
            </a:endParaRPr>
          </a:p>
          <a:p>
            <a:pPr marL="171450" marR="0" lvl="0" indent="-165100" algn="l" rtl="0">
              <a:lnSpc>
                <a:spcPct val="12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National Coalition Deutschland – Netzwerk zur Umsetzung der UN-Kinderrechtskonvention (2025). </a:t>
            </a:r>
            <a:r>
              <a:rPr lang="de-DE" sz="900" i="1">
                <a:solidFill>
                  <a:srgbClr val="171616"/>
                </a:solidFill>
                <a:latin typeface="Arial"/>
                <a:ea typeface="Arial"/>
                <a:cs typeface="Arial"/>
                <a:sym typeface="Arial"/>
              </a:rPr>
              <a:t>Kinderrechte in Deutschland.</a:t>
            </a:r>
            <a:r>
              <a:rPr lang="de-DE" sz="900">
                <a:solidFill>
                  <a:srgbClr val="171616"/>
                </a:solidFill>
                <a:latin typeface="Arial"/>
                <a:ea typeface="Arial"/>
                <a:cs typeface="Arial"/>
                <a:sym typeface="Arial"/>
              </a:rPr>
              <a:t> </a:t>
            </a:r>
            <a:r>
              <a:rPr lang="de-DE" sz="900" u="sng">
                <a:solidFill>
                  <a:schemeClr val="lt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https://www.national-coalition.de/</a:t>
            </a:r>
            <a:br>
              <a:rPr lang="de-DE" sz="900">
                <a:solidFill>
                  <a:srgbClr val="171616"/>
                </a:solidFill>
                <a:latin typeface="Arial"/>
                <a:ea typeface="Arial"/>
                <a:cs typeface="Arial"/>
                <a:sym typeface="Arial"/>
              </a:rPr>
            </a:br>
            <a:endParaRPr sz="900">
              <a:solidFill>
                <a:srgbClr val="171616"/>
              </a:solidFill>
              <a:latin typeface="Arial"/>
              <a:ea typeface="Arial"/>
              <a:cs typeface="Arial"/>
              <a:sym typeface="Arial"/>
            </a:endParaRPr>
          </a:p>
          <a:p>
            <a:pPr marL="171450" marR="0" lvl="0" indent="-165100" algn="l" rtl="0">
              <a:lnSpc>
                <a:spcPct val="11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Pergande, B., &amp; Hildebrandt, F. (2025). Beteiligung von Kindern im KiTa-Alltag. In nifbe (Hrsg.), </a:t>
            </a:r>
            <a:r>
              <a:rPr lang="de-DE" sz="900" i="1">
                <a:solidFill>
                  <a:srgbClr val="171616"/>
                </a:solidFill>
                <a:latin typeface="Arial"/>
                <a:ea typeface="Arial"/>
                <a:cs typeface="Arial"/>
                <a:sym typeface="Arial"/>
              </a:rPr>
              <a:t>Von Anfang an dabei! Partizipation und Demokratiebildung in der KiTa</a:t>
            </a:r>
            <a:r>
              <a:rPr lang="de-DE" sz="900">
                <a:solidFill>
                  <a:srgbClr val="171616"/>
                </a:solidFill>
                <a:latin typeface="Arial"/>
                <a:ea typeface="Arial"/>
                <a:cs typeface="Arial"/>
                <a:sym typeface="Arial"/>
              </a:rPr>
              <a:t> (S. 31–45). Herder.</a:t>
            </a:r>
            <a:br>
              <a:rPr lang="de-DE" sz="900">
                <a:solidFill>
                  <a:srgbClr val="171616"/>
                </a:solidFill>
                <a:latin typeface="Arial"/>
                <a:ea typeface="Arial"/>
                <a:cs typeface="Arial"/>
                <a:sym typeface="Arial"/>
              </a:rPr>
            </a:br>
            <a:endParaRPr sz="900">
              <a:solidFill>
                <a:srgbClr val="171616"/>
              </a:solidFill>
              <a:latin typeface="Arial"/>
              <a:ea typeface="Arial"/>
              <a:cs typeface="Arial"/>
              <a:sym typeface="Arial"/>
            </a:endParaRPr>
          </a:p>
          <a:p>
            <a:pPr marL="171450" marR="0" lvl="0" indent="-165100" algn="l" rtl="0">
              <a:lnSpc>
                <a:spcPct val="12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Spork, P. (2018). </a:t>
            </a:r>
            <a:r>
              <a:rPr lang="de-DE" sz="900" i="1">
                <a:solidFill>
                  <a:srgbClr val="171616"/>
                </a:solidFill>
                <a:latin typeface="Arial"/>
                <a:ea typeface="Arial"/>
                <a:cs typeface="Arial"/>
                <a:sym typeface="Arial"/>
              </a:rPr>
              <a:t>Das Schlafbuch.</a:t>
            </a:r>
            <a:r>
              <a:rPr lang="de-DE" sz="900">
                <a:solidFill>
                  <a:srgbClr val="171616"/>
                </a:solidFill>
                <a:latin typeface="Arial"/>
                <a:ea typeface="Arial"/>
                <a:cs typeface="Arial"/>
                <a:sym typeface="Arial"/>
              </a:rPr>
              <a:t> Rowohlt.</a:t>
            </a:r>
            <a:br>
              <a:rPr lang="de-DE" sz="900">
                <a:solidFill>
                  <a:srgbClr val="171616"/>
                </a:solidFill>
                <a:latin typeface="Arial"/>
                <a:ea typeface="Arial"/>
                <a:cs typeface="Arial"/>
                <a:sym typeface="Arial"/>
              </a:rPr>
            </a:br>
            <a:endParaRPr sz="900">
              <a:solidFill>
                <a:srgbClr val="171616"/>
              </a:solidFill>
              <a:latin typeface="Arial"/>
              <a:ea typeface="Arial"/>
              <a:cs typeface="Arial"/>
              <a:sym typeface="Arial"/>
            </a:endParaRPr>
          </a:p>
          <a:p>
            <a:pPr marL="171450" marR="0" lvl="0" indent="-165100" algn="l" rtl="0">
              <a:lnSpc>
                <a:spcPct val="120000"/>
              </a:lnSpc>
              <a:spcBef>
                <a:spcPts val="0"/>
              </a:spcBef>
              <a:spcAft>
                <a:spcPts val="0"/>
              </a:spcAft>
              <a:buClr>
                <a:srgbClr val="171616"/>
              </a:buClr>
              <a:buSzPts val="900"/>
              <a:buFont typeface="Arial"/>
              <a:buChar char="•"/>
            </a:pPr>
            <a:r>
              <a:rPr lang="de-DE" sz="900">
                <a:solidFill>
                  <a:srgbClr val="171616"/>
                </a:solidFill>
                <a:latin typeface="Arial"/>
                <a:ea typeface="Arial"/>
                <a:cs typeface="Arial"/>
                <a:sym typeface="Arial"/>
              </a:rPr>
              <a:t>Vereinte Nationen (1989). </a:t>
            </a:r>
            <a:r>
              <a:rPr lang="de-DE" sz="900" i="1">
                <a:solidFill>
                  <a:srgbClr val="171616"/>
                </a:solidFill>
                <a:latin typeface="Arial"/>
                <a:ea typeface="Arial"/>
                <a:cs typeface="Arial"/>
                <a:sym typeface="Arial"/>
              </a:rPr>
              <a:t>Übereinkommen über die Rechte des Kindes. </a:t>
            </a:r>
            <a:br>
              <a:rPr lang="de-DE" sz="900">
                <a:solidFill>
                  <a:srgbClr val="171616"/>
                </a:solidFill>
                <a:latin typeface="Arial"/>
                <a:ea typeface="Arial"/>
                <a:cs typeface="Arial"/>
                <a:sym typeface="Arial"/>
              </a:rPr>
            </a:br>
            <a:r>
              <a:rPr lang="de-DE" sz="900" u="sng">
                <a:solidFill>
                  <a:schemeClr val="lt1"/>
                </a:solidFill>
                <a:latin typeface="Arial"/>
                <a:ea typeface="Arial"/>
                <a:cs typeface="Arial"/>
                <a:sym typeface="Arial"/>
                <a:hlinkClick r:id="rId6">
                  <a:extLst>
                    <a:ext uri="{A12FA001-AC4F-418D-AE19-62706E023703}">
                      <ahyp:hlinkClr xmlns:ahyp="http://schemas.microsoft.com/office/drawing/2018/hyperlinkcolor" val="tx"/>
                    </a:ext>
                  </a:extLst>
                </a:hlinkClick>
              </a:rPr>
              <a:t>https://www.unicef.de/informieren/ueber-uns/fuer-kinderrechte/un-kinderrechtskonvention</a:t>
            </a:r>
            <a:r>
              <a:rPr lang="de-DE" sz="900">
                <a:solidFill>
                  <a:schemeClr val="lt1"/>
                </a:solidFill>
                <a:latin typeface="Arial"/>
                <a:ea typeface="Arial"/>
                <a:cs typeface="Arial"/>
                <a:sym typeface="Arial"/>
              </a:rPr>
              <a:t> </a:t>
            </a:r>
            <a:endParaRPr sz="900" b="1">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Play"/>
              <a:buNone/>
            </a:pPr>
            <a:endParaRPr/>
          </a:p>
        </p:txBody>
      </p:sp>
      <p:pic>
        <p:nvPicPr>
          <p:cNvPr id="274" name="Google Shape;274;p19"/>
          <p:cNvPicPr preferRelativeResize="0">
            <a:picLocks noGrp="1"/>
          </p:cNvPicPr>
          <p:nvPr>
            <p:ph type="pic" idx="2"/>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name="Office">
  <a:themeElements>
    <a:clrScheme name="WMK-Lila-V2">
      <a:dk1>
        <a:srgbClr val="611E82"/>
      </a:dk1>
      <a:lt1>
        <a:srgbClr val="562A79"/>
      </a:lt1>
      <a:dk2>
        <a:srgbClr val="44546A"/>
      </a:dk2>
      <a:lt2>
        <a:srgbClr val="E7E6E6"/>
      </a:lt2>
      <a:accent1>
        <a:srgbClr val="562A79"/>
      </a:accent1>
      <a:accent2>
        <a:srgbClr val="ED7D31"/>
      </a:accent2>
      <a:accent3>
        <a:srgbClr val="A5A5A5"/>
      </a:accent3>
      <a:accent4>
        <a:srgbClr val="FFC000"/>
      </a:accent4>
      <a:accent5>
        <a:srgbClr val="5B9BD5"/>
      </a:accent5>
      <a:accent6>
        <a:srgbClr val="70AD47"/>
      </a:accent6>
      <a:hlink>
        <a:srgbClr val="592B6A"/>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2196</Words>
  <Application>Microsoft Macintosh PowerPoint</Application>
  <PresentationFormat>Breitbild</PresentationFormat>
  <Paragraphs>209</Paragraphs>
  <Slides>19</Slides>
  <Notes>19</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19</vt:i4>
      </vt:variant>
    </vt:vector>
  </HeadingPairs>
  <TitlesOfParts>
    <vt:vector size="22" baseType="lpstr">
      <vt:lpstr>Play</vt:lpstr>
      <vt:lpstr>Arial</vt:lpstr>
      <vt:lpstr>Office</vt:lpstr>
      <vt:lpstr>PowerPoint-Präsentation</vt:lpstr>
      <vt:lpstr>WARUM ÜBER AUSRUHEN UND SCHLAFEN SPRECHEN?</vt:lpstr>
      <vt:lpstr>DER RECHTLICHE RAHMEN </vt:lpstr>
      <vt:lpstr>PowerPoint-Präsentation</vt:lpstr>
      <vt:lpstr>WARUM SCHLAFEN  WIR DENN ÜBERHAUPT?!</vt:lpstr>
      <vt:lpstr>WIE WÄRE ES EIGENTLICH, WENN WIR GAR NICHT SCHLAFEN WÜRDEN?</vt:lpstr>
      <vt:lpstr>AUCH BEIM AUSRUHEN LERNEN KINDER</vt:lpstr>
      <vt:lpstr>ZENTRALE LEITIDEE DES BILDUNGSPLANS</vt:lpstr>
      <vt:lpstr>EURE ROLLE ALS PÄDAGOGISCHE FACHKRÄFTE</vt:lpstr>
      <vt:lpstr>BETEILIGUNG IM ALLTAG</vt:lpstr>
      <vt:lpstr>PARTIZIPATIVE RUHEUMGEBUNG</vt:lpstr>
      <vt:lpstr>SPANNUNGSFELDER WAHRNEHMEN</vt:lpstr>
      <vt:lpstr>UNTERSCHIEDLICHE BEDÜRFNISSE ERNST NEHMEN</vt:lpstr>
      <vt:lpstr>PowerPoint-Präsentation</vt:lpstr>
      <vt:lpstr>PowerPoint-Präsentation</vt:lpstr>
      <vt:lpstr>ZUSAMMENARBEIT  MIT FAMILIEN</vt:lpstr>
      <vt:lpstr>RUHE- UND SCHLAFSITUATIONEN BRAUCHEN …</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parakenings@aufsiemitgebruell.de</dc:creator>
  <cp:lastModifiedBy>Eva Grüber</cp:lastModifiedBy>
  <cp:revision>1</cp:revision>
  <dcterms:created xsi:type="dcterms:W3CDTF">2026-03-09T14:27:53Z</dcterms:created>
  <dcterms:modified xsi:type="dcterms:W3CDTF">2026-09-16T20:50:26Z</dcterms:modified>
</cp:coreProperties>
</file>