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embeddedFontLst>
    <p:embeddedFont>
      <p:font typeface="Play" pitchFamily="2" charset="0"/>
      <p:regular r:id="rId18"/>
      <p:bold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747775"/>
          </p15:clr>
        </p15:guide>
        <p15:guide id="2" pos="384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3" roundtripDataSignature="AMtx7mgntIRHmXsupBbRCHUx2za6Y8wYF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800" y="1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customschemas.google.com/relationships/presentationmetadata" Target="metadata"/><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de-DE"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 name="Google Shape;8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 name="Google Shape;9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1" name="Google Shape;10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1" name="Google Shape;11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 name="Google Shape;12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3" name="Google Shape;133;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 name="Google Shape;14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 name="Google Shape;15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7" name="Google Shape;157;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 name="Google Shape;16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 name="Google Shape;16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 name="Google Shape;17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 name="Google Shape;189;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9" name="Google Shape;209;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0" name="Google Shape;210;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0" name="Google Shape;220;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 name="Google Shape;22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12"/>
        <p:cNvGrpSpPr/>
        <p:nvPr/>
      </p:nvGrpSpPr>
      <p:grpSpPr>
        <a:xfrm>
          <a:off x="0" y="0"/>
          <a:ext cx="0" cy="0"/>
          <a:chOff x="0" y="0"/>
          <a:chExt cx="0" cy="0"/>
        </a:xfrm>
      </p:grpSpPr>
      <p:sp>
        <p:nvSpPr>
          <p:cNvPr id="13" name="Google Shape;13;p1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1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5" name="Google Shape;15;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6" name="Google Shape;16;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7" name="Google Shape;17;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chemeClr val="dk1"/>
                </a:solidFill>
                <a:latin typeface="Arial"/>
                <a:ea typeface="Arial"/>
                <a:cs typeface="Arial"/>
                <a:sym typeface="Arial"/>
              </a:defRPr>
            </a:lvl1pPr>
            <a:lvl2pPr marL="0" marR="0" lvl="1" indent="0" algn="l" rtl="0">
              <a:spcBef>
                <a:spcPts val="0"/>
              </a:spcBef>
              <a:buNone/>
              <a:defRPr sz="1800" b="0" i="0" u="none" strike="noStrike" cap="none">
                <a:solidFill>
                  <a:schemeClr val="dk1"/>
                </a:solidFill>
                <a:latin typeface="Arial"/>
                <a:ea typeface="Arial"/>
                <a:cs typeface="Arial"/>
                <a:sym typeface="Arial"/>
              </a:defRPr>
            </a:lvl2pPr>
            <a:lvl3pPr marL="0" marR="0" lvl="2" indent="0" algn="l" rtl="0">
              <a:spcBef>
                <a:spcPts val="0"/>
              </a:spcBef>
              <a:buNone/>
              <a:defRPr sz="1800" b="0" i="0" u="none" strike="noStrike" cap="none">
                <a:solidFill>
                  <a:schemeClr val="dk1"/>
                </a:solidFill>
                <a:latin typeface="Arial"/>
                <a:ea typeface="Arial"/>
                <a:cs typeface="Arial"/>
                <a:sym typeface="Arial"/>
              </a:defRPr>
            </a:lvl3pPr>
            <a:lvl4pPr marL="0" marR="0" lvl="3" indent="0" algn="l" rtl="0">
              <a:spcBef>
                <a:spcPts val="0"/>
              </a:spcBef>
              <a:buNone/>
              <a:defRPr sz="1800" b="0" i="0" u="none" strike="noStrike" cap="none">
                <a:solidFill>
                  <a:schemeClr val="dk1"/>
                </a:solidFill>
                <a:latin typeface="Arial"/>
                <a:ea typeface="Arial"/>
                <a:cs typeface="Arial"/>
                <a:sym typeface="Arial"/>
              </a:defRPr>
            </a:lvl4pPr>
            <a:lvl5pPr marL="0" marR="0" lvl="4" indent="0" algn="l" rtl="0">
              <a:spcBef>
                <a:spcPts val="0"/>
              </a:spcBef>
              <a:buNone/>
              <a:defRPr sz="1800" b="0" i="0" u="none" strike="noStrike" cap="none">
                <a:solidFill>
                  <a:schemeClr val="dk1"/>
                </a:solidFill>
                <a:latin typeface="Arial"/>
                <a:ea typeface="Arial"/>
                <a:cs typeface="Arial"/>
                <a:sym typeface="Arial"/>
              </a:defRPr>
            </a:lvl5pPr>
            <a:lvl6pPr marL="0" marR="0" lvl="5" indent="0" algn="l" rtl="0">
              <a:spcBef>
                <a:spcPts val="0"/>
              </a:spcBef>
              <a:buNone/>
              <a:defRPr sz="1800" b="0" i="0" u="none" strike="noStrike" cap="none">
                <a:solidFill>
                  <a:schemeClr val="dk1"/>
                </a:solidFill>
                <a:latin typeface="Arial"/>
                <a:ea typeface="Arial"/>
                <a:cs typeface="Arial"/>
                <a:sym typeface="Arial"/>
              </a:defRPr>
            </a:lvl6pPr>
            <a:lvl7pPr marL="0" marR="0" lvl="6" indent="0" algn="l" rtl="0">
              <a:spcBef>
                <a:spcPts val="0"/>
              </a:spcBef>
              <a:buNone/>
              <a:defRPr sz="1800" b="0" i="0" u="none" strike="noStrike" cap="none">
                <a:solidFill>
                  <a:schemeClr val="dk1"/>
                </a:solidFill>
                <a:latin typeface="Arial"/>
                <a:ea typeface="Arial"/>
                <a:cs typeface="Arial"/>
                <a:sym typeface="Arial"/>
              </a:defRPr>
            </a:lvl7pPr>
            <a:lvl8pPr marL="0" marR="0" lvl="7" indent="0" algn="l" rtl="0">
              <a:spcBef>
                <a:spcPts val="0"/>
              </a:spcBef>
              <a:buNone/>
              <a:defRPr sz="1800" b="0" i="0" u="none" strike="noStrike" cap="none">
                <a:solidFill>
                  <a:schemeClr val="dk1"/>
                </a:solidFill>
                <a:latin typeface="Arial"/>
                <a:ea typeface="Arial"/>
                <a:cs typeface="Arial"/>
                <a:sym typeface="Arial"/>
              </a:defRPr>
            </a:lvl8pPr>
            <a:lvl9pPr marL="0" marR="0" lvl="8" indent="0" algn="l" rtl="0">
              <a:spcBef>
                <a:spcPts val="0"/>
              </a:spcBef>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18"/>
        <p:cNvGrpSpPr/>
        <p:nvPr/>
      </p:nvGrpSpPr>
      <p:grpSpPr>
        <a:xfrm>
          <a:off x="0" y="0"/>
          <a:ext cx="0" cy="0"/>
          <a:chOff x="0" y="0"/>
          <a:chExt cx="0" cy="0"/>
        </a:xfrm>
      </p:grpSpPr>
      <p:sp>
        <p:nvSpPr>
          <p:cNvPr id="19" name="Google Shape;19;p1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18"/>
          <p:cNvSpPr>
            <a:spLocks noGrp="1"/>
          </p:cNvSpPr>
          <p:nvPr>
            <p:ph type="pic" idx="2"/>
          </p:nvPr>
        </p:nvSpPr>
        <p:spPr>
          <a:xfrm>
            <a:off x="5183188" y="987425"/>
            <a:ext cx="6172200" cy="4873625"/>
          </a:xfrm>
          <a:prstGeom prst="rect">
            <a:avLst/>
          </a:prstGeom>
          <a:noFill/>
          <a:ln>
            <a:noFill/>
          </a:ln>
        </p:spPr>
        <p:txBody>
          <a:bodyPr/>
          <a:lstStyle/>
          <a:p>
            <a:endParaRPr lang="de-DE"/>
          </a:p>
        </p:txBody>
      </p:sp>
      <p:sp>
        <p:nvSpPr>
          <p:cNvPr id="21" name="Google Shape;21;p1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2" name="Google Shape;22;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3" name="Google Shape;23;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4" name="Google Shape;24;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25"/>
        <p:cNvGrpSpPr/>
        <p:nvPr/>
      </p:nvGrpSpPr>
      <p:grpSpPr>
        <a:xfrm>
          <a:off x="0" y="0"/>
          <a:ext cx="0" cy="0"/>
          <a:chOff x="0" y="0"/>
          <a:chExt cx="0" cy="0"/>
        </a:xfrm>
      </p:grpSpPr>
      <p:sp>
        <p:nvSpPr>
          <p:cNvPr id="26" name="Google Shape;26;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1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9" name="Google Shape;2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0" name="Google Shape;3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31"/>
        <p:cNvGrpSpPr/>
        <p:nvPr/>
      </p:nvGrpSpPr>
      <p:grpSpPr>
        <a:xfrm>
          <a:off x="0" y="0"/>
          <a:ext cx="0" cy="0"/>
          <a:chOff x="0" y="0"/>
          <a:chExt cx="0" cy="0"/>
        </a:xfrm>
      </p:grpSpPr>
      <p:sp>
        <p:nvSpPr>
          <p:cNvPr id="32" name="Google Shape;32;p2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2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C3D08C"/>
              </a:buClr>
              <a:buSzPts val="2400"/>
              <a:buNone/>
              <a:defRPr sz="2400">
                <a:solidFill>
                  <a:srgbClr val="C3D08C"/>
                </a:solidFill>
              </a:defRPr>
            </a:lvl1pPr>
            <a:lvl2pPr marL="914400" lvl="1" indent="-228600" algn="l">
              <a:lnSpc>
                <a:spcPct val="90000"/>
              </a:lnSpc>
              <a:spcBef>
                <a:spcPts val="500"/>
              </a:spcBef>
              <a:spcAft>
                <a:spcPts val="0"/>
              </a:spcAft>
              <a:buClr>
                <a:srgbClr val="C3D08C"/>
              </a:buClr>
              <a:buSzPts val="2000"/>
              <a:buNone/>
              <a:defRPr sz="2000">
                <a:solidFill>
                  <a:srgbClr val="C3D08C"/>
                </a:solidFill>
              </a:defRPr>
            </a:lvl2pPr>
            <a:lvl3pPr marL="1371600" lvl="2" indent="-228600" algn="l">
              <a:lnSpc>
                <a:spcPct val="90000"/>
              </a:lnSpc>
              <a:spcBef>
                <a:spcPts val="500"/>
              </a:spcBef>
              <a:spcAft>
                <a:spcPts val="0"/>
              </a:spcAft>
              <a:buClr>
                <a:srgbClr val="C3D08C"/>
              </a:buClr>
              <a:buSzPts val="1800"/>
              <a:buNone/>
              <a:defRPr sz="1800">
                <a:solidFill>
                  <a:srgbClr val="C3D08C"/>
                </a:solidFill>
              </a:defRPr>
            </a:lvl3pPr>
            <a:lvl4pPr marL="1828800" lvl="3" indent="-228600" algn="l">
              <a:lnSpc>
                <a:spcPct val="90000"/>
              </a:lnSpc>
              <a:spcBef>
                <a:spcPts val="500"/>
              </a:spcBef>
              <a:spcAft>
                <a:spcPts val="0"/>
              </a:spcAft>
              <a:buClr>
                <a:srgbClr val="C3D08C"/>
              </a:buClr>
              <a:buSzPts val="1600"/>
              <a:buNone/>
              <a:defRPr sz="1600">
                <a:solidFill>
                  <a:srgbClr val="C3D08C"/>
                </a:solidFill>
              </a:defRPr>
            </a:lvl4pPr>
            <a:lvl5pPr marL="2286000" lvl="4" indent="-228600" algn="l">
              <a:lnSpc>
                <a:spcPct val="90000"/>
              </a:lnSpc>
              <a:spcBef>
                <a:spcPts val="500"/>
              </a:spcBef>
              <a:spcAft>
                <a:spcPts val="0"/>
              </a:spcAft>
              <a:buClr>
                <a:srgbClr val="C3D08C"/>
              </a:buClr>
              <a:buSzPts val="1600"/>
              <a:buNone/>
              <a:defRPr sz="1600">
                <a:solidFill>
                  <a:srgbClr val="C3D08C"/>
                </a:solidFill>
              </a:defRPr>
            </a:lvl5pPr>
            <a:lvl6pPr marL="2743200" lvl="5" indent="-228600" algn="l">
              <a:lnSpc>
                <a:spcPct val="90000"/>
              </a:lnSpc>
              <a:spcBef>
                <a:spcPts val="500"/>
              </a:spcBef>
              <a:spcAft>
                <a:spcPts val="0"/>
              </a:spcAft>
              <a:buClr>
                <a:srgbClr val="C3D08C"/>
              </a:buClr>
              <a:buSzPts val="1600"/>
              <a:buNone/>
              <a:defRPr sz="1600">
                <a:solidFill>
                  <a:srgbClr val="C3D08C"/>
                </a:solidFill>
              </a:defRPr>
            </a:lvl6pPr>
            <a:lvl7pPr marL="3200400" lvl="6" indent="-228600" algn="l">
              <a:lnSpc>
                <a:spcPct val="90000"/>
              </a:lnSpc>
              <a:spcBef>
                <a:spcPts val="500"/>
              </a:spcBef>
              <a:spcAft>
                <a:spcPts val="0"/>
              </a:spcAft>
              <a:buClr>
                <a:srgbClr val="C3D08C"/>
              </a:buClr>
              <a:buSzPts val="1600"/>
              <a:buNone/>
              <a:defRPr sz="1600">
                <a:solidFill>
                  <a:srgbClr val="C3D08C"/>
                </a:solidFill>
              </a:defRPr>
            </a:lvl7pPr>
            <a:lvl8pPr marL="3657600" lvl="7" indent="-228600" algn="l">
              <a:lnSpc>
                <a:spcPct val="90000"/>
              </a:lnSpc>
              <a:spcBef>
                <a:spcPts val="500"/>
              </a:spcBef>
              <a:spcAft>
                <a:spcPts val="0"/>
              </a:spcAft>
              <a:buClr>
                <a:srgbClr val="C3D08C"/>
              </a:buClr>
              <a:buSzPts val="1600"/>
              <a:buNone/>
              <a:defRPr sz="1600">
                <a:solidFill>
                  <a:srgbClr val="C3D08C"/>
                </a:solidFill>
              </a:defRPr>
            </a:lvl8pPr>
            <a:lvl9pPr marL="4114800" lvl="8" indent="-228600" algn="l">
              <a:lnSpc>
                <a:spcPct val="90000"/>
              </a:lnSpc>
              <a:spcBef>
                <a:spcPts val="500"/>
              </a:spcBef>
              <a:spcAft>
                <a:spcPts val="0"/>
              </a:spcAft>
              <a:buClr>
                <a:srgbClr val="C3D08C"/>
              </a:buClr>
              <a:buSzPts val="1600"/>
              <a:buNone/>
              <a:defRPr sz="1600">
                <a:solidFill>
                  <a:srgbClr val="C3D08C"/>
                </a:solidFill>
              </a:defRPr>
            </a:lvl9pPr>
          </a:lstStyle>
          <a:p>
            <a:endParaRPr/>
          </a:p>
        </p:txBody>
      </p:sp>
      <p:sp>
        <p:nvSpPr>
          <p:cNvPr id="34" name="Google Shape;34;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5" name="Google Shape;35;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6" name="Google Shape;36;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37"/>
        <p:cNvGrpSpPr/>
        <p:nvPr/>
      </p:nvGrpSpPr>
      <p:grpSpPr>
        <a:xfrm>
          <a:off x="0" y="0"/>
          <a:ext cx="0" cy="0"/>
          <a:chOff x="0" y="0"/>
          <a:chExt cx="0" cy="0"/>
        </a:xfrm>
      </p:grpSpPr>
      <p:sp>
        <p:nvSpPr>
          <p:cNvPr id="38" name="Google Shape;38;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2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2" name="Google Shape;4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3" name="Google Shape;4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44"/>
        <p:cNvGrpSpPr/>
        <p:nvPr/>
      </p:nvGrpSpPr>
      <p:grpSpPr>
        <a:xfrm>
          <a:off x="0" y="0"/>
          <a:ext cx="0" cy="0"/>
          <a:chOff x="0" y="0"/>
          <a:chExt cx="0" cy="0"/>
        </a:xfrm>
      </p:grpSpPr>
      <p:sp>
        <p:nvSpPr>
          <p:cNvPr id="45" name="Google Shape;45;p2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2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2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2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2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1" name="Google Shape;51;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Google Shape;52;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53"/>
        <p:cNvGrpSpPr/>
        <p:nvPr/>
      </p:nvGrpSpPr>
      <p:grpSpPr>
        <a:xfrm>
          <a:off x="0" y="0"/>
          <a:ext cx="0" cy="0"/>
          <a:chOff x="0" y="0"/>
          <a:chExt cx="0" cy="0"/>
        </a:xfrm>
      </p:grpSpPr>
      <p:sp>
        <p:nvSpPr>
          <p:cNvPr id="54" name="Google Shape;54;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Google Shape;56;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Google Shape;57;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58"/>
        <p:cNvGrpSpPr/>
        <p:nvPr/>
      </p:nvGrpSpPr>
      <p:grpSpPr>
        <a:xfrm>
          <a:off x="0" y="0"/>
          <a:ext cx="0" cy="0"/>
          <a:chOff x="0" y="0"/>
          <a:chExt cx="0" cy="0"/>
        </a:xfrm>
      </p:grpSpPr>
      <p:sp>
        <p:nvSpPr>
          <p:cNvPr id="59" name="Google Shape;59;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0" name="Google Shape;60;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1" name="Google Shape;61;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62"/>
        <p:cNvGrpSpPr/>
        <p:nvPr/>
      </p:nvGrpSpPr>
      <p:grpSpPr>
        <a:xfrm>
          <a:off x="0" y="0"/>
          <a:ext cx="0" cy="0"/>
          <a:chOff x="0" y="0"/>
          <a:chExt cx="0" cy="0"/>
        </a:xfrm>
      </p:grpSpPr>
      <p:sp>
        <p:nvSpPr>
          <p:cNvPr id="63" name="Google Shape;63;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2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5" name="Google Shape;65;p2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6" name="Google Shape;66;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7" name="Google Shape;67;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8" name="Google Shape;68;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69"/>
        <p:cNvGrpSpPr/>
        <p:nvPr/>
      </p:nvGrpSpPr>
      <p:grpSpPr>
        <a:xfrm>
          <a:off x="0" y="0"/>
          <a:ext cx="0" cy="0"/>
          <a:chOff x="0" y="0"/>
          <a:chExt cx="0" cy="0"/>
        </a:xfrm>
      </p:grpSpPr>
      <p:sp>
        <p:nvSpPr>
          <p:cNvPr id="70" name="Google Shape;70;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2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3" name="Google Shape;73;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4" name="Google Shape;74;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75"/>
        <p:cNvGrpSpPr/>
        <p:nvPr/>
      </p:nvGrpSpPr>
      <p:grpSpPr>
        <a:xfrm>
          <a:off x="0" y="0"/>
          <a:ext cx="0" cy="0"/>
          <a:chOff x="0" y="0"/>
          <a:chExt cx="0" cy="0"/>
        </a:xfrm>
      </p:grpSpPr>
      <p:sp>
        <p:nvSpPr>
          <p:cNvPr id="76" name="Google Shape;76;p2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2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9" name="Google Shape;79;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0" name="Google Shape;80;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kita-fachtexte.de/fileadmin/Redaktion/Publikationen/KiTaFT_Hoeke_2011.pdf"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www.herder.de/kiga-heute/fachmagazin/archiv/2022-52-jg/9-2022/alles-zurueck-an-seinen-platz-aufraeumen-mit-kindern/" TargetMode="External"/><Relationship Id="rId4" Type="http://schemas.openxmlformats.org/officeDocument/2006/relationships/hyperlink" Target="https://www.herder.de/kk/zeitschrift/archiv/2016/1-2016/pro-und-contra-muessen-kleinstkinder-aufraeumen/"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Play"/>
              <a:buNone/>
            </a:pPr>
            <a:endParaRPr/>
          </a:p>
        </p:txBody>
      </p:sp>
      <p:sp>
        <p:nvSpPr>
          <p:cNvPr id="86" name="Google Shape;86;p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a:p>
        </p:txBody>
      </p:sp>
      <p:pic>
        <p:nvPicPr>
          <p:cNvPr id="87" name="Google Shape;87;p1"/>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2"/>
          <p:cNvSpPr txBox="1">
            <a:spLocks noGrp="1"/>
          </p:cNvSpPr>
          <p:nvPr>
            <p:ph type="title"/>
          </p:nvPr>
        </p:nvSpPr>
        <p:spPr>
          <a:xfrm>
            <a:off x="5223148" y="624193"/>
            <a:ext cx="6197393" cy="1600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Play"/>
              <a:buNone/>
            </a:pPr>
            <a:r>
              <a:rPr lang="de-DE" sz="3200" b="1"/>
              <a:t>AUFRÄUMEN GEHÖRT ZUM ALLTAG</a:t>
            </a:r>
            <a:endParaRPr/>
          </a:p>
        </p:txBody>
      </p:sp>
      <p:sp>
        <p:nvSpPr>
          <p:cNvPr id="93" name="Google Shape;93;p2"/>
          <p:cNvSpPr txBox="1">
            <a:spLocks noGrp="1"/>
          </p:cNvSpPr>
          <p:nvPr>
            <p:ph type="body" idx="1"/>
          </p:nvPr>
        </p:nvSpPr>
        <p:spPr>
          <a:xfrm>
            <a:off x="5241846" y="1695993"/>
            <a:ext cx="5834831" cy="27858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800"/>
              <a:buNone/>
            </a:pPr>
            <a:r>
              <a:rPr lang="de-DE" sz="800">
                <a:solidFill>
                  <a:srgbClr val="000000"/>
                </a:solidFill>
              </a:rPr>
              <a:t>(Bildungsplan Brandenburg, 2024; Macha, Ries-Schemainda &amp; Schmidt, 2023; Ries-Schemainda, 2022)</a:t>
            </a:r>
            <a:endParaRPr/>
          </a:p>
        </p:txBody>
      </p:sp>
      <p:sp>
        <p:nvSpPr>
          <p:cNvPr id="94" name="Google Shape;94;p2"/>
          <p:cNvSpPr txBox="1"/>
          <p:nvPr/>
        </p:nvSpPr>
        <p:spPr>
          <a:xfrm>
            <a:off x="375648" y="6350350"/>
            <a:ext cx="4482489"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600">
              <a:solidFill>
                <a:srgbClr val="000000"/>
              </a:solidFill>
              <a:latin typeface="Arial"/>
              <a:ea typeface="Arial"/>
              <a:cs typeface="Arial"/>
              <a:sym typeface="Arial"/>
            </a:endParaRPr>
          </a:p>
        </p:txBody>
      </p:sp>
      <p:sp>
        <p:nvSpPr>
          <p:cNvPr id="95" name="Google Shape;95;p2"/>
          <p:cNvSpPr txBox="1"/>
          <p:nvPr/>
        </p:nvSpPr>
        <p:spPr>
          <a:xfrm>
            <a:off x="5241846" y="3753454"/>
            <a:ext cx="6260700" cy="2247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600" b="1">
                <a:solidFill>
                  <a:schemeClr val="lt1"/>
                </a:solidFill>
                <a:latin typeface="Arial"/>
                <a:ea typeface="Arial"/>
                <a:cs typeface="Arial"/>
                <a:sym typeface="Arial"/>
              </a:rPr>
              <a:t>Das bedeutet:</a:t>
            </a:r>
            <a:endParaRPr/>
          </a:p>
          <a:p>
            <a:pPr marL="0" marR="0" lvl="0" indent="0" algn="l" rtl="0">
              <a:spcBef>
                <a:spcPts val="0"/>
              </a:spcBef>
              <a:spcAft>
                <a:spcPts val="0"/>
              </a:spcAft>
              <a:buNone/>
            </a:pPr>
            <a:endParaRPr sz="700">
              <a:solidFill>
                <a:schemeClr val="lt1"/>
              </a:solidFill>
              <a:latin typeface="Arial"/>
              <a:ea typeface="Arial"/>
              <a:cs typeface="Arial"/>
              <a:sym typeface="Arial"/>
            </a:endParaRPr>
          </a:p>
          <a:p>
            <a:pPr marL="285750" marR="0" lvl="0" indent="-285750" algn="l" rtl="0">
              <a:spcBef>
                <a:spcPts val="0"/>
              </a:spcBef>
              <a:spcAft>
                <a:spcPts val="0"/>
              </a:spcAft>
              <a:buClr>
                <a:srgbClr val="000000"/>
              </a:buClr>
              <a:buSzPts val="1600"/>
              <a:buFont typeface="Arial"/>
              <a:buChar char="•"/>
            </a:pPr>
            <a:r>
              <a:rPr lang="de-DE" sz="1600">
                <a:solidFill>
                  <a:srgbClr val="000000"/>
                </a:solidFill>
                <a:latin typeface="Arial"/>
                <a:ea typeface="Arial"/>
                <a:cs typeface="Arial"/>
                <a:sym typeface="Arial"/>
              </a:rPr>
              <a:t>Kinder lernen, Räume als gemeinsame Lernorte ernst zu nehmen.</a:t>
            </a:r>
            <a:endParaRPr/>
          </a:p>
          <a:p>
            <a:pPr marL="285750" marR="0" lvl="0" indent="-241300" algn="l" rtl="0">
              <a:spcBef>
                <a:spcPts val="0"/>
              </a:spcBef>
              <a:spcAft>
                <a:spcPts val="0"/>
              </a:spcAft>
              <a:buClr>
                <a:schemeClr val="dk1"/>
              </a:buClr>
              <a:buSzPts val="700"/>
              <a:buFont typeface="Arial"/>
              <a:buNone/>
            </a:pPr>
            <a:endParaRPr sz="7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600"/>
              <a:buFont typeface="Arial"/>
              <a:buChar char="•"/>
            </a:pPr>
            <a:r>
              <a:rPr lang="de-DE" sz="1600">
                <a:solidFill>
                  <a:srgbClr val="000000"/>
                </a:solidFill>
                <a:latin typeface="Arial"/>
                <a:ea typeface="Arial"/>
                <a:cs typeface="Arial"/>
                <a:sym typeface="Arial"/>
              </a:rPr>
              <a:t>Kinder lernen, Verantwortung für geteilte Umgebungen zu übernehmen.</a:t>
            </a:r>
            <a:endParaRPr/>
          </a:p>
          <a:p>
            <a:pPr marL="285750" marR="0" lvl="0" indent="-241300" algn="l" rtl="0">
              <a:spcBef>
                <a:spcPts val="0"/>
              </a:spcBef>
              <a:spcAft>
                <a:spcPts val="0"/>
              </a:spcAft>
              <a:buClr>
                <a:schemeClr val="dk1"/>
              </a:buClr>
              <a:buSzPts val="700"/>
              <a:buFont typeface="Arial"/>
              <a:buNone/>
            </a:pPr>
            <a:endParaRPr sz="7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600"/>
              <a:buFont typeface="Arial"/>
              <a:buChar char="•"/>
            </a:pPr>
            <a:r>
              <a:rPr lang="de-DE" sz="1600">
                <a:solidFill>
                  <a:srgbClr val="000000"/>
                </a:solidFill>
                <a:latin typeface="Arial"/>
                <a:ea typeface="Arial"/>
                <a:cs typeface="Arial"/>
                <a:sym typeface="Arial"/>
              </a:rPr>
              <a:t>Kinder erleben, dass Räume von uns allen gestaltet werden.</a:t>
            </a:r>
            <a:endParaRPr/>
          </a:p>
          <a:p>
            <a:pPr marL="285750" marR="0" lvl="0" indent="-241300" algn="l" rtl="0">
              <a:spcBef>
                <a:spcPts val="0"/>
              </a:spcBef>
              <a:spcAft>
                <a:spcPts val="0"/>
              </a:spcAft>
              <a:buClr>
                <a:schemeClr val="dk1"/>
              </a:buClr>
              <a:buSzPts val="700"/>
              <a:buFont typeface="Arial"/>
              <a:buNone/>
            </a:pPr>
            <a:endParaRPr sz="7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600"/>
              <a:buFont typeface="Arial"/>
              <a:buChar char="•"/>
            </a:pPr>
            <a:r>
              <a:rPr lang="de-DE" sz="1600">
                <a:solidFill>
                  <a:srgbClr val="000000"/>
                </a:solidFill>
                <a:latin typeface="Arial"/>
                <a:ea typeface="Arial"/>
                <a:cs typeface="Arial"/>
                <a:sym typeface="Arial"/>
              </a:rPr>
              <a:t>Kinder erfahren Ordnung als gemeinschaftliche Praxis.</a:t>
            </a:r>
            <a:endParaRPr/>
          </a:p>
        </p:txBody>
      </p:sp>
      <p:sp>
        <p:nvSpPr>
          <p:cNvPr id="96" name="Google Shape;96;p2"/>
          <p:cNvSpPr txBox="1"/>
          <p:nvPr/>
        </p:nvSpPr>
        <p:spPr>
          <a:xfrm>
            <a:off x="5308815" y="2121963"/>
            <a:ext cx="4737229" cy="1384995"/>
          </a:xfrm>
          <a:prstGeom prst="rect">
            <a:avLst/>
          </a:prstGeom>
          <a:solidFill>
            <a:srgbClr val="DFE9A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rgbClr val="000000"/>
                </a:solidFill>
                <a:latin typeface="Arial"/>
                <a:ea typeface="Arial"/>
                <a:cs typeface="Arial"/>
                <a:sym typeface="Arial"/>
              </a:rPr>
              <a:t>„Kinder nutzen Räume als Spiel- und Bildungsorte. […] Beim Aufräumen übernehmen Kinder Mitverantwortung dafür, gemeinschaftlich alles so wiederherzustellen, dass es freie Flächen für die nächsten Aktivitäten gibt und sie die Materialien an den Orten finden, an denen sie aufbewahrt werden.“ </a:t>
            </a:r>
            <a:r>
              <a:rPr lang="de-DE" sz="1000">
                <a:solidFill>
                  <a:srgbClr val="000000"/>
                </a:solidFill>
                <a:latin typeface="Arial"/>
                <a:ea typeface="Arial"/>
                <a:cs typeface="Arial"/>
                <a:sym typeface="Arial"/>
              </a:rPr>
              <a:t>(Bildungsplan Brandenburg, 2024, S. 164)</a:t>
            </a:r>
            <a:endParaRPr/>
          </a:p>
        </p:txBody>
      </p:sp>
      <p:sp>
        <p:nvSpPr>
          <p:cNvPr id="97" name="Google Shape;97;p2"/>
          <p:cNvSpPr txBox="1"/>
          <p:nvPr/>
        </p:nvSpPr>
        <p:spPr>
          <a:xfrm>
            <a:off x="5223148" y="6134906"/>
            <a:ext cx="5361000" cy="738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800">
                <a:solidFill>
                  <a:srgbClr val="000000"/>
                </a:solidFill>
                <a:latin typeface="Arial"/>
                <a:ea typeface="Arial"/>
                <a:cs typeface="Arial"/>
                <a:sym typeface="Arial"/>
              </a:rPr>
              <a:t>Im Folgenden wird der </a:t>
            </a:r>
            <a:r>
              <a:rPr lang="de-DE" sz="800" i="1">
                <a:solidFill>
                  <a:srgbClr val="000000"/>
                </a:solidFill>
                <a:latin typeface="Arial"/>
                <a:ea typeface="Arial"/>
                <a:cs typeface="Arial"/>
                <a:sym typeface="Arial"/>
              </a:rPr>
              <a:t>Bildungsplan – Erweiterte Grundsätze elementarer Bildung in Einrichtungen der Kindertagesbetreuung im Land Brandenburg</a:t>
            </a:r>
            <a:r>
              <a:rPr lang="de-DE" sz="800">
                <a:solidFill>
                  <a:srgbClr val="000000"/>
                </a:solidFill>
                <a:latin typeface="Arial"/>
                <a:ea typeface="Arial"/>
                <a:cs typeface="Arial"/>
                <a:sym typeface="Arial"/>
              </a:rPr>
              <a:t> (MBJS, 2024) verkürzt als </a:t>
            </a:r>
            <a:r>
              <a:rPr lang="de-DE" sz="800" i="1">
                <a:solidFill>
                  <a:srgbClr val="000000"/>
                </a:solidFill>
                <a:latin typeface="Arial"/>
                <a:ea typeface="Arial"/>
                <a:cs typeface="Arial"/>
                <a:sym typeface="Arial"/>
              </a:rPr>
              <a:t>Bildungsplan Brandenburg</a:t>
            </a:r>
            <a:r>
              <a:rPr lang="de-DE" sz="800" i="1"/>
              <a:t>, </a:t>
            </a:r>
            <a:r>
              <a:rPr lang="de-DE" sz="800" i="1">
                <a:solidFill>
                  <a:srgbClr val="000000"/>
                </a:solidFill>
                <a:latin typeface="Arial"/>
                <a:ea typeface="Arial"/>
                <a:cs typeface="Arial"/>
                <a:sym typeface="Arial"/>
              </a:rPr>
              <a:t>2024</a:t>
            </a:r>
            <a:r>
              <a:rPr lang="de-DE" sz="800" i="1"/>
              <a:t> </a:t>
            </a:r>
            <a:r>
              <a:rPr lang="de-DE" sz="800">
                <a:solidFill>
                  <a:srgbClr val="000000"/>
                </a:solidFill>
                <a:latin typeface="Arial"/>
                <a:ea typeface="Arial"/>
                <a:cs typeface="Arial"/>
                <a:sym typeface="Arial"/>
              </a:rPr>
              <a:t>bezeichnet.</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pic>
        <p:nvPicPr>
          <p:cNvPr id="98" name="Google Shape;98;p2" title="179_BLDG-PLN_HS_DSCF5941-2.jpg"/>
          <p:cNvPicPr preferRelativeResize="0"/>
          <p:nvPr/>
        </p:nvPicPr>
        <p:blipFill>
          <a:blip r:embed="rId3">
            <a:alphaModFix/>
          </a:blip>
          <a:stretch>
            <a:fillRect/>
          </a:stretch>
        </p:blipFill>
        <p:spPr>
          <a:xfrm>
            <a:off x="436975" y="511412"/>
            <a:ext cx="4359825" cy="5813100"/>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3"/>
          <p:cNvSpPr txBox="1">
            <a:spLocks noGrp="1"/>
          </p:cNvSpPr>
          <p:nvPr>
            <p:ph type="body" idx="1"/>
          </p:nvPr>
        </p:nvSpPr>
        <p:spPr>
          <a:xfrm>
            <a:off x="799068" y="1775753"/>
            <a:ext cx="3809111" cy="30936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800"/>
              <a:buNone/>
            </a:pPr>
            <a:r>
              <a:rPr lang="de-DE" sz="800">
                <a:solidFill>
                  <a:srgbClr val="000000"/>
                </a:solidFill>
              </a:rPr>
              <a:t>(Bildungsplan Brandenburg, 2024; Macha, Ries-Schemainda &amp; Schmidt, 2023)</a:t>
            </a:r>
            <a:endParaRPr/>
          </a:p>
        </p:txBody>
      </p:sp>
      <p:sp>
        <p:nvSpPr>
          <p:cNvPr id="104" name="Google Shape;104;p3"/>
          <p:cNvSpPr txBox="1"/>
          <p:nvPr/>
        </p:nvSpPr>
        <p:spPr>
          <a:xfrm>
            <a:off x="7499011" y="6367169"/>
            <a:ext cx="2346737"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rgbClr val="000000"/>
                </a:solidFill>
                <a:latin typeface="Arial"/>
                <a:ea typeface="Arial"/>
                <a:cs typeface="Arial"/>
                <a:sym typeface="Arial"/>
              </a:rPr>
              <a:t>Bildungsplan Brandenburg, S. 27, Team Menschenskinder</a:t>
            </a:r>
            <a:endParaRPr/>
          </a:p>
        </p:txBody>
      </p:sp>
      <p:pic>
        <p:nvPicPr>
          <p:cNvPr id="105" name="Google Shape;105;p3"/>
          <p:cNvPicPr preferRelativeResize="0">
            <a:picLocks noGrp="1"/>
          </p:cNvPicPr>
          <p:nvPr>
            <p:ph type="pic" idx="2"/>
          </p:nvPr>
        </p:nvPicPr>
        <p:blipFill rotWithShape="1">
          <a:blip r:embed="rId3">
            <a:alphaModFix/>
          </a:blip>
          <a:srcRect l="4960" r="4960"/>
          <a:stretch/>
        </p:blipFill>
        <p:spPr>
          <a:xfrm>
            <a:off x="7583823" y="766901"/>
            <a:ext cx="4117980" cy="5600268"/>
          </a:xfrm>
          <a:prstGeom prst="rect">
            <a:avLst/>
          </a:prstGeom>
          <a:noFill/>
          <a:ln w="12700" cap="flat" cmpd="sng">
            <a:solidFill>
              <a:schemeClr val="lt1"/>
            </a:solidFill>
            <a:prstDash val="solid"/>
            <a:round/>
            <a:headEnd type="none" w="sm" len="sm"/>
            <a:tailEnd type="none" w="sm" len="sm"/>
          </a:ln>
        </p:spPr>
      </p:pic>
      <p:sp>
        <p:nvSpPr>
          <p:cNvPr id="106" name="Google Shape;106;p3"/>
          <p:cNvSpPr txBox="1"/>
          <p:nvPr/>
        </p:nvSpPr>
        <p:spPr>
          <a:xfrm>
            <a:off x="737283" y="3440132"/>
            <a:ext cx="6398700" cy="28014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000000"/>
              </a:buClr>
              <a:buSzPts val="1600"/>
              <a:buFont typeface="Arial"/>
              <a:buChar char="•"/>
            </a:pPr>
            <a:r>
              <a:rPr lang="de-DE" sz="1600">
                <a:solidFill>
                  <a:srgbClr val="000000"/>
                </a:solidFill>
                <a:latin typeface="Arial"/>
                <a:ea typeface="Arial"/>
                <a:cs typeface="Arial"/>
                <a:sym typeface="Arial"/>
              </a:rPr>
              <a:t>Kinder entwickeln eigene Ordnungssysteme,</a:t>
            </a:r>
            <a:br>
              <a:rPr lang="de-DE" sz="1600">
                <a:solidFill>
                  <a:srgbClr val="000000"/>
                </a:solidFill>
                <a:latin typeface="Arial"/>
                <a:ea typeface="Arial"/>
                <a:cs typeface="Arial"/>
                <a:sym typeface="Arial"/>
              </a:rPr>
            </a:br>
            <a:r>
              <a:rPr lang="de-DE" sz="1600">
                <a:solidFill>
                  <a:srgbClr val="000000"/>
                </a:solidFill>
                <a:latin typeface="Arial"/>
                <a:ea typeface="Arial"/>
                <a:cs typeface="Arial"/>
                <a:sym typeface="Arial"/>
              </a:rPr>
              <a:t>z. B. sortieren sie Bausteine nach Farben oder Formen.</a:t>
            </a:r>
            <a:endParaRPr/>
          </a:p>
          <a:p>
            <a:pPr marL="285750" marR="0" lvl="0" indent="-184150" algn="l" rtl="0">
              <a:spcBef>
                <a:spcPts val="0"/>
              </a:spcBef>
              <a:spcAft>
                <a:spcPts val="0"/>
              </a:spcAft>
              <a:buClr>
                <a:schemeClr val="dk1"/>
              </a:buClr>
              <a:buSzPts val="1600"/>
              <a:buFont typeface="Arial"/>
              <a:buNone/>
            </a:pPr>
            <a:endParaRPr sz="16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600"/>
              <a:buFont typeface="Arial"/>
              <a:buChar char="•"/>
            </a:pPr>
            <a:r>
              <a:rPr lang="de-DE" sz="1600">
                <a:solidFill>
                  <a:srgbClr val="000000"/>
                </a:solidFill>
                <a:latin typeface="Arial"/>
                <a:ea typeface="Arial"/>
                <a:cs typeface="Arial"/>
                <a:sym typeface="Arial"/>
              </a:rPr>
              <a:t>Kinder strukturieren ihre Umwelt aktiv, </a:t>
            </a:r>
            <a:br>
              <a:rPr lang="de-DE" sz="1600">
                <a:solidFill>
                  <a:srgbClr val="000000"/>
                </a:solidFill>
                <a:latin typeface="Arial"/>
                <a:ea typeface="Arial"/>
                <a:cs typeface="Arial"/>
                <a:sym typeface="Arial"/>
              </a:rPr>
            </a:br>
            <a:r>
              <a:rPr lang="de-DE" sz="1600">
                <a:solidFill>
                  <a:srgbClr val="000000"/>
                </a:solidFill>
                <a:latin typeface="Arial"/>
                <a:ea typeface="Arial"/>
                <a:cs typeface="Arial"/>
                <a:sym typeface="Arial"/>
              </a:rPr>
              <a:t>d. h. sie entscheiden mit, wo Dinge ihren Platz haben.</a:t>
            </a:r>
            <a:endParaRPr/>
          </a:p>
          <a:p>
            <a:pPr marL="285750" marR="0" lvl="0" indent="-184150" algn="l" rtl="0">
              <a:spcBef>
                <a:spcPts val="0"/>
              </a:spcBef>
              <a:spcAft>
                <a:spcPts val="0"/>
              </a:spcAft>
              <a:buClr>
                <a:schemeClr val="dk1"/>
              </a:buClr>
              <a:buSzPts val="1600"/>
              <a:buFont typeface="Arial"/>
              <a:buNone/>
            </a:pPr>
            <a:endParaRPr sz="16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600"/>
              <a:buFont typeface="Arial"/>
              <a:buChar char="•"/>
            </a:pPr>
            <a:r>
              <a:rPr lang="de-DE" sz="1600">
                <a:solidFill>
                  <a:srgbClr val="000000"/>
                </a:solidFill>
                <a:latin typeface="Arial"/>
                <a:ea typeface="Arial"/>
                <a:cs typeface="Arial"/>
                <a:sym typeface="Arial"/>
              </a:rPr>
              <a:t>Kinder koordinieren sich mit anderen, </a:t>
            </a:r>
            <a:br>
              <a:rPr lang="de-DE" sz="1600">
                <a:solidFill>
                  <a:srgbClr val="000000"/>
                </a:solidFill>
                <a:latin typeface="Arial"/>
                <a:ea typeface="Arial"/>
                <a:cs typeface="Arial"/>
                <a:sym typeface="Arial"/>
              </a:rPr>
            </a:br>
            <a:r>
              <a:rPr lang="de-DE" sz="1600">
                <a:solidFill>
                  <a:srgbClr val="000000"/>
                </a:solidFill>
                <a:latin typeface="Arial"/>
                <a:ea typeface="Arial"/>
                <a:cs typeface="Arial"/>
                <a:sym typeface="Arial"/>
              </a:rPr>
              <a:t>z. B. sie sprechen ab, wer was aufräumt.</a:t>
            </a:r>
            <a:endParaRPr/>
          </a:p>
          <a:p>
            <a:pPr marL="285750" marR="0" lvl="0" indent="-184150" algn="l" rtl="0">
              <a:spcBef>
                <a:spcPts val="0"/>
              </a:spcBef>
              <a:spcAft>
                <a:spcPts val="0"/>
              </a:spcAft>
              <a:buClr>
                <a:schemeClr val="dk1"/>
              </a:buClr>
              <a:buSzPts val="1600"/>
              <a:buFont typeface="Arial"/>
              <a:buNone/>
            </a:pPr>
            <a:endParaRPr sz="16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600"/>
              <a:buFont typeface="Arial"/>
              <a:buChar char="•"/>
            </a:pPr>
            <a:r>
              <a:rPr lang="de-DE" sz="1600">
                <a:solidFill>
                  <a:srgbClr val="000000"/>
                </a:solidFill>
                <a:latin typeface="Arial"/>
                <a:ea typeface="Arial"/>
                <a:cs typeface="Arial"/>
                <a:sym typeface="Arial"/>
              </a:rPr>
              <a:t>Kinder erleben praxisnah Verantwortungsübernahme.</a:t>
            </a:r>
            <a:br>
              <a:rPr lang="de-DE" sz="1600">
                <a:solidFill>
                  <a:srgbClr val="000000"/>
                </a:solidFill>
                <a:latin typeface="Arial"/>
                <a:ea typeface="Arial"/>
                <a:cs typeface="Arial"/>
                <a:sym typeface="Arial"/>
              </a:rPr>
            </a:br>
            <a:r>
              <a:rPr lang="de-DE" sz="1600" i="1">
                <a:solidFill>
                  <a:srgbClr val="000000"/>
                </a:solidFill>
                <a:latin typeface="Arial"/>
                <a:ea typeface="Arial"/>
                <a:cs typeface="Arial"/>
                <a:sym typeface="Arial"/>
              </a:rPr>
              <a:t>„Unser Raum funktioniert, wenn wir ihn gemeinsam gestalten.“</a:t>
            </a:r>
            <a:endParaRPr/>
          </a:p>
        </p:txBody>
      </p:sp>
      <p:sp>
        <p:nvSpPr>
          <p:cNvPr id="107" name="Google Shape;107;p3"/>
          <p:cNvSpPr txBox="1">
            <a:spLocks noGrp="1"/>
          </p:cNvSpPr>
          <p:nvPr>
            <p:ph type="title"/>
          </p:nvPr>
        </p:nvSpPr>
        <p:spPr>
          <a:xfrm>
            <a:off x="799068" y="774158"/>
            <a:ext cx="5058393" cy="98050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Play"/>
              <a:buNone/>
            </a:pPr>
            <a:r>
              <a:rPr lang="de-DE" sz="3200" b="1"/>
              <a:t>AUFRÄUMEN ALS BILDUNGSSITUATION</a:t>
            </a:r>
            <a:endParaRPr/>
          </a:p>
        </p:txBody>
      </p:sp>
      <p:sp>
        <p:nvSpPr>
          <p:cNvPr id="108" name="Google Shape;108;p3"/>
          <p:cNvSpPr txBox="1"/>
          <p:nvPr/>
        </p:nvSpPr>
        <p:spPr>
          <a:xfrm>
            <a:off x="892171" y="2220895"/>
            <a:ext cx="4510432" cy="892552"/>
          </a:xfrm>
          <a:prstGeom prst="rect">
            <a:avLst/>
          </a:prstGeom>
          <a:solidFill>
            <a:srgbClr val="DFE9A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rgbClr val="000000"/>
                </a:solidFill>
                <a:latin typeface="Arial"/>
                <a:ea typeface="Arial"/>
                <a:cs typeface="Arial"/>
                <a:sym typeface="Arial"/>
              </a:rPr>
              <a:t>„Als Bildungssituation hat es aber einen eigenen Wert: Die Kinder ordnen Dinge einander zu, sortieren und kooperieren mit anderen Personen.“</a:t>
            </a:r>
            <a:br>
              <a:rPr lang="de-DE" sz="1400" i="1">
                <a:solidFill>
                  <a:srgbClr val="000000"/>
                </a:solidFill>
                <a:latin typeface="Arial"/>
                <a:ea typeface="Arial"/>
                <a:cs typeface="Arial"/>
                <a:sym typeface="Arial"/>
              </a:rPr>
            </a:br>
            <a:r>
              <a:rPr lang="de-DE" sz="1000">
                <a:solidFill>
                  <a:srgbClr val="000000"/>
                </a:solidFill>
                <a:latin typeface="Arial"/>
                <a:ea typeface="Arial"/>
                <a:cs typeface="Arial"/>
                <a:sym typeface="Arial"/>
              </a:rPr>
              <a:t>(Bildungsplan Brandenburg, 2024, S. 164)</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4"/>
          <p:cNvSpPr txBox="1">
            <a:spLocks noGrp="1"/>
          </p:cNvSpPr>
          <p:nvPr>
            <p:ph type="title"/>
          </p:nvPr>
        </p:nvSpPr>
        <p:spPr>
          <a:xfrm>
            <a:off x="5223148" y="624193"/>
            <a:ext cx="6197393" cy="100072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Play"/>
              <a:buNone/>
            </a:pPr>
            <a:r>
              <a:rPr lang="de-DE" sz="3200" b="1"/>
              <a:t>RISIKEN VON AUFRÄUMSITUATIONEN</a:t>
            </a:r>
            <a:endParaRPr/>
          </a:p>
        </p:txBody>
      </p:sp>
      <p:sp>
        <p:nvSpPr>
          <p:cNvPr id="114" name="Google Shape;114;p4"/>
          <p:cNvSpPr txBox="1">
            <a:spLocks noGrp="1"/>
          </p:cNvSpPr>
          <p:nvPr>
            <p:ph type="body" idx="1"/>
          </p:nvPr>
        </p:nvSpPr>
        <p:spPr>
          <a:xfrm>
            <a:off x="5241846" y="1648230"/>
            <a:ext cx="5834831" cy="22149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800"/>
              <a:buNone/>
            </a:pPr>
            <a:r>
              <a:rPr lang="de-DE" sz="800">
                <a:solidFill>
                  <a:srgbClr val="000000"/>
                </a:solidFill>
              </a:rPr>
              <a:t>(Bildungsplan Brandenburg, 2024; Ries-Schemainda, 2022)</a:t>
            </a:r>
            <a:endParaRPr/>
          </a:p>
        </p:txBody>
      </p:sp>
      <p:sp>
        <p:nvSpPr>
          <p:cNvPr id="115" name="Google Shape;115;p4"/>
          <p:cNvSpPr txBox="1"/>
          <p:nvPr/>
        </p:nvSpPr>
        <p:spPr>
          <a:xfrm>
            <a:off x="375648" y="6350350"/>
            <a:ext cx="4482489"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t>Foto: Sebastian Treytnar / wamiki-Archiv</a:t>
            </a:r>
            <a:endParaRPr sz="600">
              <a:solidFill>
                <a:srgbClr val="000000"/>
              </a:solidFill>
              <a:latin typeface="Arial"/>
              <a:ea typeface="Arial"/>
              <a:cs typeface="Arial"/>
              <a:sym typeface="Arial"/>
            </a:endParaRPr>
          </a:p>
        </p:txBody>
      </p:sp>
      <p:sp>
        <p:nvSpPr>
          <p:cNvPr id="116" name="Google Shape;116;p4"/>
          <p:cNvSpPr txBox="1"/>
          <p:nvPr/>
        </p:nvSpPr>
        <p:spPr>
          <a:xfrm>
            <a:off x="5241846" y="3365604"/>
            <a:ext cx="5372700" cy="24936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600">
                <a:solidFill>
                  <a:srgbClr val="000000"/>
                </a:solidFill>
                <a:latin typeface="Arial"/>
                <a:ea typeface="Arial"/>
                <a:cs typeface="Arial"/>
                <a:sym typeface="Arial"/>
              </a:rPr>
              <a:t>Widerstand entsteht oft, wenn Kinder:</a:t>
            </a:r>
            <a:endParaRPr/>
          </a:p>
          <a:p>
            <a:pPr marL="171450" marR="0" lvl="0" indent="-127000" algn="l" rtl="0">
              <a:spcBef>
                <a:spcPts val="0"/>
              </a:spcBef>
              <a:spcAft>
                <a:spcPts val="0"/>
              </a:spcAft>
              <a:buClr>
                <a:schemeClr val="dk1"/>
              </a:buClr>
              <a:buSzPts val="700"/>
              <a:buFont typeface="Arial"/>
              <a:buNone/>
            </a:pPr>
            <a:endParaRPr sz="7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600"/>
              <a:buFont typeface="Arial"/>
              <a:buChar char="•"/>
            </a:pPr>
            <a:r>
              <a:rPr lang="de-DE" sz="1600">
                <a:solidFill>
                  <a:srgbClr val="000000"/>
                </a:solidFill>
                <a:latin typeface="Arial"/>
                <a:ea typeface="Arial"/>
                <a:cs typeface="Arial"/>
                <a:sym typeface="Arial"/>
              </a:rPr>
              <a:t>plötzlich aus vertieftem Spiel herausgerissen werden,</a:t>
            </a:r>
            <a:endParaRPr/>
          </a:p>
          <a:p>
            <a:pPr marL="285750" marR="0" lvl="0" indent="-241300" algn="l" rtl="0">
              <a:spcBef>
                <a:spcPts val="0"/>
              </a:spcBef>
              <a:spcAft>
                <a:spcPts val="0"/>
              </a:spcAft>
              <a:buClr>
                <a:schemeClr val="dk1"/>
              </a:buClr>
              <a:buSzPts val="700"/>
              <a:buFont typeface="Arial"/>
              <a:buNone/>
            </a:pPr>
            <a:endParaRPr sz="7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600"/>
              <a:buFont typeface="Arial"/>
              <a:buChar char="•"/>
            </a:pPr>
            <a:r>
              <a:rPr lang="de-DE" sz="1600">
                <a:solidFill>
                  <a:srgbClr val="000000"/>
                </a:solidFill>
                <a:latin typeface="Arial"/>
                <a:ea typeface="Arial"/>
                <a:cs typeface="Arial"/>
                <a:sym typeface="Arial"/>
              </a:rPr>
              <a:t>in Aufräumsituationen befürchten, etwas zu verlieren, </a:t>
            </a:r>
            <a:br>
              <a:rPr lang="de-DE" sz="1600">
                <a:solidFill>
                  <a:srgbClr val="000000"/>
                </a:solidFill>
                <a:latin typeface="Arial"/>
                <a:ea typeface="Arial"/>
                <a:cs typeface="Arial"/>
                <a:sym typeface="Arial"/>
              </a:rPr>
            </a:br>
            <a:r>
              <a:rPr lang="de-DE" sz="1600">
                <a:solidFill>
                  <a:srgbClr val="000000"/>
                </a:solidFill>
                <a:latin typeface="Arial"/>
                <a:ea typeface="Arial"/>
                <a:cs typeface="Arial"/>
                <a:sym typeface="Arial"/>
              </a:rPr>
              <a:t>das ihnen wichtig ist,</a:t>
            </a:r>
            <a:endParaRPr/>
          </a:p>
          <a:p>
            <a:pPr marL="285750" marR="0" lvl="0" indent="-241300" algn="l" rtl="0">
              <a:spcBef>
                <a:spcPts val="0"/>
              </a:spcBef>
              <a:spcAft>
                <a:spcPts val="0"/>
              </a:spcAft>
              <a:buClr>
                <a:schemeClr val="dk1"/>
              </a:buClr>
              <a:buSzPts val="700"/>
              <a:buFont typeface="Arial"/>
              <a:buNone/>
            </a:pPr>
            <a:endParaRPr sz="7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600"/>
              <a:buFont typeface="Arial"/>
              <a:buChar char="•"/>
            </a:pPr>
            <a:r>
              <a:rPr lang="de-DE" sz="1600">
                <a:solidFill>
                  <a:srgbClr val="000000"/>
                </a:solidFill>
                <a:latin typeface="Arial"/>
                <a:ea typeface="Arial"/>
                <a:cs typeface="Arial"/>
                <a:sym typeface="Arial"/>
              </a:rPr>
              <a:t>keinen Einfluss auf Zeitpunkt oder Ablauf des Aufräumens haben,</a:t>
            </a:r>
            <a:endParaRPr/>
          </a:p>
          <a:p>
            <a:pPr marL="285750" marR="0" lvl="0" indent="-241300" algn="l" rtl="0">
              <a:spcBef>
                <a:spcPts val="0"/>
              </a:spcBef>
              <a:spcAft>
                <a:spcPts val="0"/>
              </a:spcAft>
              <a:buClr>
                <a:schemeClr val="dk1"/>
              </a:buClr>
              <a:buSzPts val="700"/>
              <a:buFont typeface="Arial"/>
              <a:buNone/>
            </a:pPr>
            <a:endParaRPr sz="7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600"/>
              <a:buFont typeface="Arial"/>
              <a:buChar char="•"/>
            </a:pPr>
            <a:r>
              <a:rPr lang="de-DE" sz="1600">
                <a:solidFill>
                  <a:srgbClr val="000000"/>
                </a:solidFill>
                <a:latin typeface="Arial"/>
                <a:ea typeface="Arial"/>
                <a:cs typeface="Arial"/>
                <a:sym typeface="Arial"/>
              </a:rPr>
              <a:t>die Art der Ordnung im Raum als unklar oder nicht nachvollziehbar erleben.</a:t>
            </a:r>
            <a:endParaRPr/>
          </a:p>
        </p:txBody>
      </p:sp>
      <p:sp>
        <p:nvSpPr>
          <p:cNvPr id="117" name="Google Shape;117;p4"/>
          <p:cNvSpPr txBox="1"/>
          <p:nvPr/>
        </p:nvSpPr>
        <p:spPr>
          <a:xfrm>
            <a:off x="5302200" y="2143376"/>
            <a:ext cx="4737300" cy="1108200"/>
          </a:xfrm>
          <a:prstGeom prst="rect">
            <a:avLst/>
          </a:prstGeom>
          <a:solidFill>
            <a:srgbClr val="DFE9A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rgbClr val="000000"/>
                </a:solidFill>
                <a:latin typeface="Arial"/>
                <a:ea typeface="Arial"/>
                <a:cs typeface="Arial"/>
                <a:sym typeface="Arial"/>
              </a:rPr>
              <a:t>„Zu den typischen Risiken von Aufräum-Situationen gehören Zeitdruck, der Abbruch der Tätigkeiten von Kindern oder ihre Sorge, Ressourcen beim Aufräumen wieder herausgeben zu müssen.“ </a:t>
            </a:r>
            <a:r>
              <a:rPr lang="de-DE" sz="1000">
                <a:solidFill>
                  <a:srgbClr val="000000"/>
                </a:solidFill>
                <a:latin typeface="Arial"/>
                <a:ea typeface="Arial"/>
                <a:cs typeface="Arial"/>
                <a:sym typeface="Arial"/>
              </a:rPr>
              <a:t>(Bildungsplan Brandenburg, 2024, S. 164)</a:t>
            </a:r>
            <a:endParaRPr/>
          </a:p>
        </p:txBody>
      </p:sp>
      <p:pic>
        <p:nvPicPr>
          <p:cNvPr id="118" name="Google Shape;118;p4" title="121_BLDG-PLN_HS_DSCF5787-2.jpg"/>
          <p:cNvPicPr preferRelativeResize="0"/>
          <p:nvPr/>
        </p:nvPicPr>
        <p:blipFill>
          <a:blip r:embed="rId3">
            <a:alphaModFix/>
          </a:blip>
          <a:stretch>
            <a:fillRect/>
          </a:stretch>
        </p:blipFill>
        <p:spPr>
          <a:xfrm>
            <a:off x="459825" y="494031"/>
            <a:ext cx="4348051" cy="5797402"/>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5"/>
          <p:cNvSpPr txBox="1">
            <a:spLocks noGrp="1"/>
          </p:cNvSpPr>
          <p:nvPr>
            <p:ph type="body" idx="1"/>
          </p:nvPr>
        </p:nvSpPr>
        <p:spPr>
          <a:xfrm>
            <a:off x="799067" y="1734924"/>
            <a:ext cx="3809111" cy="30936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800"/>
              <a:buNone/>
            </a:pPr>
            <a:r>
              <a:rPr lang="de-DE" sz="800">
                <a:solidFill>
                  <a:srgbClr val="000000"/>
                </a:solidFill>
              </a:rPr>
              <a:t>(Bildungsplan Brandenburg, 2024)</a:t>
            </a:r>
            <a:endParaRPr/>
          </a:p>
        </p:txBody>
      </p:sp>
      <p:sp>
        <p:nvSpPr>
          <p:cNvPr id="124" name="Google Shape;124;p5"/>
          <p:cNvSpPr txBox="1"/>
          <p:nvPr/>
        </p:nvSpPr>
        <p:spPr>
          <a:xfrm>
            <a:off x="7499011" y="6294783"/>
            <a:ext cx="2126997"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rgbClr val="000000"/>
                </a:solidFill>
                <a:latin typeface="Arial"/>
                <a:ea typeface="Arial"/>
                <a:cs typeface="Arial"/>
                <a:sym typeface="Arial"/>
              </a:rPr>
              <a:t>Bildungsplan Brandenburg, S. 225 Sebastian Treytnar</a:t>
            </a:r>
            <a:endParaRPr sz="600">
              <a:solidFill>
                <a:srgbClr val="000000"/>
              </a:solidFill>
              <a:latin typeface="Arial"/>
              <a:ea typeface="Arial"/>
              <a:cs typeface="Arial"/>
              <a:sym typeface="Arial"/>
            </a:endParaRPr>
          </a:p>
        </p:txBody>
      </p:sp>
      <p:pic>
        <p:nvPicPr>
          <p:cNvPr id="125" name="Google Shape;125;p5"/>
          <p:cNvPicPr preferRelativeResize="0">
            <a:picLocks noGrp="1"/>
          </p:cNvPicPr>
          <p:nvPr>
            <p:ph type="pic" idx="2"/>
          </p:nvPr>
        </p:nvPicPr>
        <p:blipFill rotWithShape="1">
          <a:blip r:embed="rId3">
            <a:alphaModFix/>
          </a:blip>
          <a:srcRect l="28386" t="304" r="15255" b="786"/>
          <a:stretch/>
        </p:blipFill>
        <p:spPr>
          <a:xfrm>
            <a:off x="7583823" y="766901"/>
            <a:ext cx="4044960" cy="5527882"/>
          </a:xfrm>
          <a:prstGeom prst="rect">
            <a:avLst/>
          </a:prstGeom>
          <a:noFill/>
          <a:ln w="12700" cap="flat" cmpd="sng">
            <a:solidFill>
              <a:schemeClr val="lt1"/>
            </a:solidFill>
            <a:prstDash val="solid"/>
            <a:round/>
            <a:headEnd type="none" w="sm" len="sm"/>
            <a:tailEnd type="none" w="sm" len="sm"/>
          </a:ln>
        </p:spPr>
      </p:pic>
      <p:sp>
        <p:nvSpPr>
          <p:cNvPr id="126" name="Google Shape;126;p5"/>
          <p:cNvSpPr txBox="1"/>
          <p:nvPr/>
        </p:nvSpPr>
        <p:spPr>
          <a:xfrm>
            <a:off x="799067" y="3429000"/>
            <a:ext cx="5645100" cy="2001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600">
                <a:solidFill>
                  <a:srgbClr val="000000"/>
                </a:solidFill>
                <a:latin typeface="Arial"/>
                <a:ea typeface="Arial"/>
                <a:cs typeface="Arial"/>
                <a:sym typeface="Arial"/>
              </a:rPr>
              <a:t>Gestaltet Aufräumsituationen so, dass Kinder:</a:t>
            </a:r>
            <a:endParaRPr/>
          </a:p>
          <a:p>
            <a:pPr marL="0" marR="0" lvl="0" indent="0" algn="l" rtl="0">
              <a:spcBef>
                <a:spcPts val="0"/>
              </a:spcBef>
              <a:spcAft>
                <a:spcPts val="0"/>
              </a:spcAft>
              <a:buNone/>
            </a:pPr>
            <a:endParaRPr sz="7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600"/>
              <a:buFont typeface="Arial"/>
              <a:buChar char="•"/>
            </a:pPr>
            <a:r>
              <a:rPr lang="de-DE" sz="1600">
                <a:solidFill>
                  <a:srgbClr val="000000"/>
                </a:solidFill>
                <a:latin typeface="Arial"/>
                <a:ea typeface="Arial"/>
                <a:cs typeface="Arial"/>
                <a:sym typeface="Arial"/>
              </a:rPr>
              <a:t>Verantwortung für Räume und Materialien </a:t>
            </a:r>
            <a:br>
              <a:rPr lang="de-DE" sz="1600">
                <a:solidFill>
                  <a:srgbClr val="000000"/>
                </a:solidFill>
                <a:latin typeface="Arial"/>
                <a:ea typeface="Arial"/>
                <a:cs typeface="Arial"/>
                <a:sym typeface="Arial"/>
              </a:rPr>
            </a:br>
            <a:r>
              <a:rPr lang="de-DE" sz="1600">
                <a:solidFill>
                  <a:srgbClr val="000000"/>
                </a:solidFill>
                <a:latin typeface="Arial"/>
                <a:ea typeface="Arial"/>
                <a:cs typeface="Arial"/>
                <a:sym typeface="Arial"/>
              </a:rPr>
              <a:t>übernehmen können,</a:t>
            </a:r>
            <a:endParaRPr/>
          </a:p>
          <a:p>
            <a:pPr marL="285750" marR="0" lvl="0" indent="-241300" algn="l" rtl="0">
              <a:spcBef>
                <a:spcPts val="0"/>
              </a:spcBef>
              <a:spcAft>
                <a:spcPts val="0"/>
              </a:spcAft>
              <a:buClr>
                <a:schemeClr val="dk1"/>
              </a:buClr>
              <a:buSzPts val="700"/>
              <a:buFont typeface="Arial"/>
              <a:buNone/>
            </a:pPr>
            <a:endParaRPr sz="7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600"/>
              <a:buFont typeface="Arial"/>
              <a:buChar char="•"/>
            </a:pPr>
            <a:r>
              <a:rPr lang="de-DE" sz="1600">
                <a:solidFill>
                  <a:srgbClr val="000000"/>
                </a:solidFill>
                <a:latin typeface="Arial"/>
                <a:ea typeface="Arial"/>
                <a:cs typeface="Arial"/>
                <a:sym typeface="Arial"/>
              </a:rPr>
              <a:t>verstehen, warum Aufräumen wichtig ist,</a:t>
            </a:r>
            <a:endParaRPr/>
          </a:p>
          <a:p>
            <a:pPr marL="285750" marR="0" lvl="0" indent="-241300" algn="l" rtl="0">
              <a:spcBef>
                <a:spcPts val="0"/>
              </a:spcBef>
              <a:spcAft>
                <a:spcPts val="0"/>
              </a:spcAft>
              <a:buClr>
                <a:schemeClr val="dk1"/>
              </a:buClr>
              <a:buSzPts val="700"/>
              <a:buFont typeface="Arial"/>
              <a:buNone/>
            </a:pPr>
            <a:endParaRPr sz="7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600"/>
              <a:buFont typeface="Arial"/>
              <a:buChar char="•"/>
            </a:pPr>
            <a:r>
              <a:rPr lang="de-DE" sz="1600">
                <a:solidFill>
                  <a:srgbClr val="000000"/>
                </a:solidFill>
                <a:latin typeface="Arial"/>
                <a:ea typeface="Arial"/>
                <a:cs typeface="Arial"/>
                <a:sym typeface="Arial"/>
              </a:rPr>
              <a:t>Aufräumen als Teil des Spielens erleben und</a:t>
            </a:r>
            <a:endParaRPr/>
          </a:p>
          <a:p>
            <a:pPr marL="285750" marR="0" lvl="0" indent="-241300" algn="l" rtl="0">
              <a:spcBef>
                <a:spcPts val="0"/>
              </a:spcBef>
              <a:spcAft>
                <a:spcPts val="0"/>
              </a:spcAft>
              <a:buClr>
                <a:schemeClr val="dk1"/>
              </a:buClr>
              <a:buSzPts val="700"/>
              <a:buFont typeface="Arial"/>
              <a:buNone/>
            </a:pPr>
            <a:endParaRPr sz="7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600"/>
              <a:buFont typeface="Arial"/>
              <a:buChar char="•"/>
            </a:pPr>
            <a:r>
              <a:rPr lang="de-DE" sz="1600">
                <a:solidFill>
                  <a:srgbClr val="000000"/>
                </a:solidFill>
                <a:latin typeface="Arial"/>
                <a:ea typeface="Arial"/>
                <a:cs typeface="Arial"/>
                <a:sym typeface="Arial"/>
              </a:rPr>
              <a:t>Übergänge bewusst mitgestalten.</a:t>
            </a:r>
            <a:endParaRPr/>
          </a:p>
        </p:txBody>
      </p:sp>
      <p:sp>
        <p:nvSpPr>
          <p:cNvPr id="127" name="Google Shape;127;p5"/>
          <p:cNvSpPr txBox="1"/>
          <p:nvPr/>
        </p:nvSpPr>
        <p:spPr>
          <a:xfrm>
            <a:off x="872750" y="2170949"/>
            <a:ext cx="5157300" cy="1108200"/>
          </a:xfrm>
          <a:prstGeom prst="rect">
            <a:avLst/>
          </a:prstGeom>
          <a:solidFill>
            <a:srgbClr val="DFE9A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rgbClr val="000000"/>
                </a:solidFill>
                <a:latin typeface="Arial"/>
                <a:ea typeface="Arial"/>
                <a:cs typeface="Arial"/>
                <a:sym typeface="Arial"/>
              </a:rPr>
              <a:t>„Ziel in Aufräumsituationen ist, dass Kinder Mitverantwortung für die Räume und das Material übernehmen und das Aufräumen als Abschluss des Spielens oder als Vorbereitung zu neuen Aktivitäten wahrnehmen.“ </a:t>
            </a:r>
            <a:r>
              <a:rPr lang="de-DE" sz="1000">
                <a:solidFill>
                  <a:srgbClr val="000000"/>
                </a:solidFill>
                <a:latin typeface="Arial"/>
                <a:ea typeface="Arial"/>
                <a:cs typeface="Arial"/>
                <a:sym typeface="Arial"/>
              </a:rPr>
              <a:t>(Bildungsplan Brandenburg, 2024, S. 164)</a:t>
            </a:r>
            <a:endParaRPr/>
          </a:p>
        </p:txBody>
      </p:sp>
      <p:sp>
        <p:nvSpPr>
          <p:cNvPr id="128" name="Google Shape;128;p5"/>
          <p:cNvSpPr txBox="1"/>
          <p:nvPr/>
        </p:nvSpPr>
        <p:spPr>
          <a:xfrm>
            <a:off x="799067" y="5597753"/>
            <a:ext cx="5231030" cy="646331"/>
          </a:xfrm>
          <a:prstGeom prst="rect">
            <a:avLst/>
          </a:prstGeom>
          <a:noFill/>
          <a:ln w="12700"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b="1">
                <a:solidFill>
                  <a:schemeClr val="lt1"/>
                </a:solidFill>
                <a:latin typeface="Arial"/>
                <a:ea typeface="Arial"/>
                <a:cs typeface="Arial"/>
                <a:sym typeface="Arial"/>
              </a:rPr>
              <a:t>Aufräumen wird bedeutsam, wenn Kinder Sinn darin erkennen.</a:t>
            </a:r>
            <a:endParaRPr/>
          </a:p>
        </p:txBody>
      </p:sp>
      <p:sp>
        <p:nvSpPr>
          <p:cNvPr id="129" name="Google Shape;129;p5"/>
          <p:cNvSpPr txBox="1">
            <a:spLocks noGrp="1"/>
          </p:cNvSpPr>
          <p:nvPr>
            <p:ph type="title"/>
          </p:nvPr>
        </p:nvSpPr>
        <p:spPr>
          <a:xfrm>
            <a:off x="799067" y="749933"/>
            <a:ext cx="6078810" cy="954107"/>
          </a:xfrm>
          <a:prstGeom prst="rect">
            <a:avLst/>
          </a:prstGeom>
          <a:noFill/>
          <a:ln>
            <a:noFill/>
          </a:ln>
        </p:spPr>
        <p:txBody>
          <a:bodyPr spcFirstLastPara="1" wrap="square" lIns="91425" tIns="45700" rIns="91425" bIns="45700" anchor="t" anchorCtr="0">
            <a:normAutofit fontScale="90000"/>
          </a:bodyPr>
          <a:lstStyle/>
          <a:p>
            <a:pPr marL="0" lvl="0" indent="0" algn="l" rtl="0">
              <a:lnSpc>
                <a:spcPct val="90000"/>
              </a:lnSpc>
              <a:spcBef>
                <a:spcPts val="0"/>
              </a:spcBef>
              <a:spcAft>
                <a:spcPts val="0"/>
              </a:spcAft>
              <a:buClr>
                <a:schemeClr val="dk1"/>
              </a:buClr>
              <a:buSzPct val="100000"/>
              <a:buFont typeface="Play"/>
              <a:buNone/>
            </a:pPr>
            <a:r>
              <a:rPr lang="de-DE" sz="3200" b="1"/>
              <a:t>ZIEL IN AUFRÄUMSITUATIONEN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6"/>
          <p:cNvSpPr txBox="1">
            <a:spLocks noGrp="1"/>
          </p:cNvSpPr>
          <p:nvPr>
            <p:ph type="title"/>
          </p:nvPr>
        </p:nvSpPr>
        <p:spPr>
          <a:xfrm>
            <a:off x="737110" y="625447"/>
            <a:ext cx="5663689" cy="97730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Play"/>
              <a:buNone/>
            </a:pPr>
            <a:r>
              <a:rPr lang="de-DE" sz="3200" b="1"/>
              <a:t>ORDNUNG GEMEINSAM ENTWICKELN</a:t>
            </a:r>
            <a:endParaRPr b="1">
              <a:solidFill>
                <a:schemeClr val="lt1"/>
              </a:solidFill>
            </a:endParaRPr>
          </a:p>
        </p:txBody>
      </p:sp>
      <p:sp>
        <p:nvSpPr>
          <p:cNvPr id="136" name="Google Shape;136;p6"/>
          <p:cNvSpPr txBox="1">
            <a:spLocks noGrp="1"/>
          </p:cNvSpPr>
          <p:nvPr>
            <p:ph type="body" idx="1"/>
          </p:nvPr>
        </p:nvSpPr>
        <p:spPr>
          <a:xfrm>
            <a:off x="737111" y="1546939"/>
            <a:ext cx="4408203" cy="30048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800"/>
              <a:buNone/>
            </a:pPr>
            <a:r>
              <a:rPr lang="de-DE" sz="800">
                <a:solidFill>
                  <a:srgbClr val="000000"/>
                </a:solidFill>
              </a:rPr>
              <a:t>(Bildungsplan Brandenburg, 2024)</a:t>
            </a:r>
            <a:endParaRPr/>
          </a:p>
        </p:txBody>
      </p:sp>
      <p:sp>
        <p:nvSpPr>
          <p:cNvPr id="137" name="Google Shape;137;p6"/>
          <p:cNvSpPr txBox="1"/>
          <p:nvPr/>
        </p:nvSpPr>
        <p:spPr>
          <a:xfrm>
            <a:off x="10636250" y="6157425"/>
            <a:ext cx="1536000" cy="184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rgbClr val="000000"/>
                </a:solidFill>
                <a:latin typeface="Arial"/>
                <a:ea typeface="Arial"/>
                <a:cs typeface="Arial"/>
                <a:sym typeface="Arial"/>
              </a:rPr>
              <a:t>Pipop </a:t>
            </a:r>
            <a:r>
              <a:rPr lang="de-DE" sz="600"/>
              <a:t>K</a:t>
            </a:r>
            <a:r>
              <a:rPr lang="de-DE" sz="600">
                <a:solidFill>
                  <a:srgbClr val="000000"/>
                </a:solidFill>
                <a:latin typeface="Arial"/>
                <a:ea typeface="Arial"/>
                <a:cs typeface="Arial"/>
                <a:sym typeface="Arial"/>
              </a:rPr>
              <a:t>unachon / pexels</a:t>
            </a:r>
            <a:endParaRPr sz="600">
              <a:solidFill>
                <a:srgbClr val="000000"/>
              </a:solidFill>
              <a:latin typeface="Arial"/>
              <a:ea typeface="Arial"/>
              <a:cs typeface="Arial"/>
              <a:sym typeface="Arial"/>
            </a:endParaRPr>
          </a:p>
        </p:txBody>
      </p:sp>
      <p:pic>
        <p:nvPicPr>
          <p:cNvPr id="138" name="Google Shape;138;p6"/>
          <p:cNvPicPr preferRelativeResize="0">
            <a:picLocks noGrp="1"/>
          </p:cNvPicPr>
          <p:nvPr>
            <p:ph type="pic" idx="2"/>
          </p:nvPr>
        </p:nvPicPr>
        <p:blipFill rotWithShape="1">
          <a:blip r:embed="rId3">
            <a:alphaModFix/>
          </a:blip>
          <a:srcRect l="8575" r="8389"/>
          <a:stretch/>
        </p:blipFill>
        <p:spPr>
          <a:xfrm>
            <a:off x="6003695" y="700577"/>
            <a:ext cx="5538948" cy="5456846"/>
          </a:xfrm>
          <a:prstGeom prst="rect">
            <a:avLst/>
          </a:prstGeom>
          <a:noFill/>
          <a:ln w="12700" cap="flat" cmpd="sng">
            <a:solidFill>
              <a:schemeClr val="lt1"/>
            </a:solidFill>
            <a:prstDash val="solid"/>
            <a:round/>
            <a:headEnd type="none" w="sm" len="sm"/>
            <a:tailEnd type="none" w="sm" len="sm"/>
          </a:ln>
        </p:spPr>
      </p:pic>
      <p:sp>
        <p:nvSpPr>
          <p:cNvPr id="139" name="Google Shape;139;p6"/>
          <p:cNvSpPr txBox="1"/>
          <p:nvPr/>
        </p:nvSpPr>
        <p:spPr>
          <a:xfrm>
            <a:off x="783150" y="1908875"/>
            <a:ext cx="4408200" cy="892800"/>
          </a:xfrm>
          <a:prstGeom prst="rect">
            <a:avLst/>
          </a:prstGeom>
          <a:solidFill>
            <a:srgbClr val="DFE9A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rgbClr val="000000"/>
                </a:solidFill>
                <a:latin typeface="Arial"/>
                <a:ea typeface="Arial"/>
                <a:cs typeface="Arial"/>
                <a:sym typeface="Arial"/>
              </a:rPr>
              <a:t>„Dafür müssen sie über die Gestaltung von Ordnungssystemen und Aufräumsituationen mitentscheiden können.“ </a:t>
            </a:r>
            <a:r>
              <a:rPr lang="de-DE" sz="1000">
                <a:solidFill>
                  <a:srgbClr val="000000"/>
                </a:solidFill>
                <a:latin typeface="Arial"/>
                <a:ea typeface="Arial"/>
                <a:cs typeface="Arial"/>
                <a:sym typeface="Arial"/>
              </a:rPr>
              <a:t>(Bildungsplan Brandenburg, 2024, S. 165)</a:t>
            </a:r>
            <a:endParaRPr sz="1800" i="1">
              <a:solidFill>
                <a:srgbClr val="000000"/>
              </a:solidFill>
              <a:latin typeface="Arial"/>
              <a:ea typeface="Arial"/>
              <a:cs typeface="Arial"/>
              <a:sym typeface="Arial"/>
            </a:endParaRPr>
          </a:p>
        </p:txBody>
      </p:sp>
      <p:sp>
        <p:nvSpPr>
          <p:cNvPr id="140" name="Google Shape;140;p6"/>
          <p:cNvSpPr txBox="1"/>
          <p:nvPr/>
        </p:nvSpPr>
        <p:spPr>
          <a:xfrm>
            <a:off x="737111" y="2824220"/>
            <a:ext cx="4552200" cy="27243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000000"/>
              </a:buClr>
              <a:buSzPts val="1600"/>
              <a:buFont typeface="Arial"/>
              <a:buChar char="•"/>
            </a:pPr>
            <a:r>
              <a:rPr lang="de-DE" sz="1500" dirty="0"/>
              <a:t>B</a:t>
            </a:r>
            <a:r>
              <a:rPr lang="de-DE" sz="1500" dirty="0">
                <a:solidFill>
                  <a:srgbClr val="000000"/>
                </a:solidFill>
                <a:latin typeface="Arial"/>
                <a:ea typeface="Arial"/>
                <a:cs typeface="Arial"/>
                <a:sym typeface="Arial"/>
              </a:rPr>
              <a:t>esprecht, wo Dinge ihren Platz haben sollen</a:t>
            </a:r>
            <a:r>
              <a:rPr lang="de-DE" sz="1500" dirty="0"/>
              <a:t>:</a:t>
            </a:r>
            <a:r>
              <a:rPr lang="de-DE" sz="1500" dirty="0">
                <a:solidFill>
                  <a:srgbClr val="000000"/>
                </a:solidFill>
                <a:latin typeface="Arial"/>
                <a:ea typeface="Arial"/>
                <a:cs typeface="Arial"/>
                <a:sym typeface="Arial"/>
              </a:rPr>
              <a:t> </a:t>
            </a:r>
            <a:br>
              <a:rPr lang="de-DE" sz="1500" dirty="0">
                <a:solidFill>
                  <a:srgbClr val="000000"/>
                </a:solidFill>
                <a:latin typeface="Arial"/>
                <a:ea typeface="Arial"/>
                <a:cs typeface="Arial"/>
                <a:sym typeface="Arial"/>
              </a:rPr>
            </a:br>
            <a:r>
              <a:rPr lang="de-DE" sz="1300" i="1" dirty="0">
                <a:solidFill>
                  <a:srgbClr val="000000"/>
                </a:solidFill>
                <a:latin typeface="Arial"/>
                <a:ea typeface="Arial"/>
                <a:cs typeface="Arial"/>
                <a:sym typeface="Arial"/>
              </a:rPr>
              <a:t>„Wo findet ihr die Stifte am besten wieder?“ </a:t>
            </a:r>
            <a:endParaRPr sz="1500" i="1" dirty="0">
              <a:solidFill>
                <a:srgbClr val="000000"/>
              </a:solidFill>
              <a:latin typeface="Arial"/>
              <a:ea typeface="Arial"/>
              <a:cs typeface="Arial"/>
              <a:sym typeface="Arial"/>
            </a:endParaRPr>
          </a:p>
          <a:p>
            <a:pPr marL="285750" marR="0" lvl="0" indent="-184150" algn="l" rtl="0">
              <a:spcBef>
                <a:spcPts val="0"/>
              </a:spcBef>
              <a:spcAft>
                <a:spcPts val="0"/>
              </a:spcAft>
              <a:buClr>
                <a:schemeClr val="dk1"/>
              </a:buClr>
              <a:buSzPts val="1600"/>
              <a:buFont typeface="Arial"/>
              <a:buNone/>
            </a:pPr>
            <a:endParaRPr sz="1500" i="1" dirty="0">
              <a:solidFill>
                <a:srgbClr val="000000"/>
              </a:solidFill>
              <a:latin typeface="Arial"/>
              <a:ea typeface="Arial"/>
              <a:cs typeface="Arial"/>
              <a:sym typeface="Arial"/>
            </a:endParaRPr>
          </a:p>
          <a:p>
            <a:pPr marL="285750" marR="0" lvl="0" indent="-279400" algn="l" rtl="0">
              <a:spcBef>
                <a:spcPts val="0"/>
              </a:spcBef>
              <a:spcAft>
                <a:spcPts val="0"/>
              </a:spcAft>
              <a:buClr>
                <a:srgbClr val="000000"/>
              </a:buClr>
              <a:buSzPts val="1500"/>
              <a:buFont typeface="Arial"/>
              <a:buChar char="•"/>
            </a:pPr>
            <a:r>
              <a:rPr lang="de-DE" sz="1500" dirty="0"/>
              <a:t>P</a:t>
            </a:r>
            <a:r>
              <a:rPr lang="de-DE" sz="1500" dirty="0">
                <a:solidFill>
                  <a:srgbClr val="000000"/>
                </a:solidFill>
                <a:latin typeface="Arial"/>
                <a:ea typeface="Arial"/>
                <a:cs typeface="Arial"/>
                <a:sym typeface="Arial"/>
              </a:rPr>
              <a:t>robiert verschiedene Ordnungssysteme aus,  </a:t>
            </a:r>
            <a:endParaRPr sz="1300" dirty="0"/>
          </a:p>
          <a:p>
            <a:pPr marL="742950" marR="0" lvl="1" indent="-279400" algn="l" rtl="0">
              <a:spcBef>
                <a:spcPts val="0"/>
              </a:spcBef>
              <a:spcAft>
                <a:spcPts val="0"/>
              </a:spcAft>
              <a:buClr>
                <a:srgbClr val="000000"/>
              </a:buClr>
              <a:buSzPts val="1300"/>
              <a:buFont typeface="Arial"/>
              <a:buChar char="•"/>
            </a:pPr>
            <a:r>
              <a:rPr lang="de-DE" sz="1300" b="0" i="0" u="none" strike="noStrike" cap="none" dirty="0">
                <a:solidFill>
                  <a:srgbClr val="000000"/>
                </a:solidFill>
                <a:latin typeface="Arial"/>
                <a:ea typeface="Arial"/>
                <a:cs typeface="Arial"/>
                <a:sym typeface="Arial"/>
              </a:rPr>
              <a:t>sortiert Materialien z. B. nach Farben o. Themen. </a:t>
            </a:r>
            <a:endParaRPr sz="1300" dirty="0"/>
          </a:p>
          <a:p>
            <a:pPr marL="285750" marR="0" lvl="0" indent="-184150" algn="l" rtl="0">
              <a:spcBef>
                <a:spcPts val="0"/>
              </a:spcBef>
              <a:spcAft>
                <a:spcPts val="0"/>
              </a:spcAft>
              <a:buClr>
                <a:schemeClr val="dk1"/>
              </a:buClr>
              <a:buSzPts val="1600"/>
              <a:buFont typeface="Arial"/>
              <a:buNone/>
            </a:pPr>
            <a:endParaRPr sz="1500" dirty="0">
              <a:solidFill>
                <a:srgbClr val="000000"/>
              </a:solidFill>
              <a:latin typeface="Arial"/>
              <a:ea typeface="Arial"/>
              <a:cs typeface="Arial"/>
              <a:sym typeface="Arial"/>
            </a:endParaRPr>
          </a:p>
          <a:p>
            <a:pPr marL="285750" marR="0" lvl="0" indent="-279400" algn="l" rtl="0">
              <a:spcBef>
                <a:spcPts val="0"/>
              </a:spcBef>
              <a:spcAft>
                <a:spcPts val="0"/>
              </a:spcAft>
              <a:buClr>
                <a:srgbClr val="000000"/>
              </a:buClr>
              <a:buSzPts val="1500"/>
              <a:buFont typeface="Arial"/>
              <a:buChar char="•"/>
            </a:pPr>
            <a:r>
              <a:rPr lang="de-DE" sz="1500" dirty="0"/>
              <a:t>V</a:t>
            </a:r>
            <a:r>
              <a:rPr lang="de-DE" sz="1500" dirty="0">
                <a:solidFill>
                  <a:srgbClr val="000000"/>
                </a:solidFill>
                <a:latin typeface="Arial"/>
                <a:ea typeface="Arial"/>
                <a:cs typeface="Arial"/>
                <a:sym typeface="Arial"/>
              </a:rPr>
              <a:t>erändert Strukturen gemeinsam, </a:t>
            </a:r>
            <a:endParaRPr sz="1300" dirty="0"/>
          </a:p>
          <a:p>
            <a:pPr marL="742950" marR="0" lvl="1" indent="-279400" algn="l" rtl="0">
              <a:spcBef>
                <a:spcPts val="0"/>
              </a:spcBef>
              <a:spcAft>
                <a:spcPts val="0"/>
              </a:spcAft>
              <a:buClr>
                <a:srgbClr val="000000"/>
              </a:buClr>
              <a:buSzPts val="1300"/>
              <a:buFont typeface="Arial"/>
              <a:buChar char="•"/>
            </a:pPr>
            <a:r>
              <a:rPr lang="de-DE" sz="1300" b="0" i="0" u="none" strike="noStrike" cap="none" dirty="0">
                <a:solidFill>
                  <a:srgbClr val="000000"/>
                </a:solidFill>
                <a:latin typeface="Arial"/>
                <a:ea typeface="Arial"/>
                <a:cs typeface="Arial"/>
                <a:sym typeface="Arial"/>
              </a:rPr>
              <a:t>passt Bereiche in Räumen an, wenn es das Aufräumen erleichtert.</a:t>
            </a:r>
            <a:endParaRPr sz="1300" dirty="0"/>
          </a:p>
          <a:p>
            <a:pPr marL="285750" marR="0" lvl="0" indent="-184150" algn="l" rtl="0">
              <a:spcBef>
                <a:spcPts val="0"/>
              </a:spcBef>
              <a:spcAft>
                <a:spcPts val="0"/>
              </a:spcAft>
              <a:buClr>
                <a:schemeClr val="dk1"/>
              </a:buClr>
              <a:buSzPts val="1600"/>
              <a:buFont typeface="Arial"/>
              <a:buNone/>
            </a:pPr>
            <a:endParaRPr sz="1500" dirty="0">
              <a:solidFill>
                <a:srgbClr val="000000"/>
              </a:solidFill>
              <a:latin typeface="Arial"/>
              <a:ea typeface="Arial"/>
              <a:cs typeface="Arial"/>
              <a:sym typeface="Arial"/>
            </a:endParaRPr>
          </a:p>
          <a:p>
            <a:pPr marL="285750" marR="0" lvl="0" indent="-279400" algn="l" rtl="0">
              <a:spcBef>
                <a:spcPts val="0"/>
              </a:spcBef>
              <a:spcAft>
                <a:spcPts val="0"/>
              </a:spcAft>
              <a:buClr>
                <a:srgbClr val="000000"/>
              </a:buClr>
              <a:buSzPts val="1500"/>
              <a:buFont typeface="Arial"/>
              <a:buChar char="•"/>
            </a:pPr>
            <a:r>
              <a:rPr lang="de-DE" sz="1500" dirty="0"/>
              <a:t>N</a:t>
            </a:r>
            <a:r>
              <a:rPr lang="de-DE" sz="1500" dirty="0">
                <a:solidFill>
                  <a:srgbClr val="000000"/>
                </a:solidFill>
                <a:latin typeface="Arial"/>
                <a:ea typeface="Arial"/>
                <a:cs typeface="Arial"/>
                <a:sym typeface="Arial"/>
              </a:rPr>
              <a:t>ehmt Ideen der Kinder ernst, </a:t>
            </a:r>
            <a:endParaRPr sz="1300" dirty="0"/>
          </a:p>
          <a:p>
            <a:pPr marL="742950" marR="0" lvl="1" indent="-279400" algn="l" rtl="0">
              <a:spcBef>
                <a:spcPts val="0"/>
              </a:spcBef>
              <a:spcAft>
                <a:spcPts val="0"/>
              </a:spcAft>
              <a:buClr>
                <a:srgbClr val="000000"/>
              </a:buClr>
              <a:buSzPts val="1300"/>
              <a:buFont typeface="Arial"/>
              <a:buChar char="•"/>
            </a:pPr>
            <a:r>
              <a:rPr lang="de-DE" sz="1300" b="0" i="0" u="none" strike="noStrike" cap="none" dirty="0">
                <a:solidFill>
                  <a:srgbClr val="000000"/>
                </a:solidFill>
                <a:latin typeface="Arial"/>
                <a:ea typeface="Arial"/>
                <a:cs typeface="Arial"/>
                <a:sym typeface="Arial"/>
              </a:rPr>
              <a:t>probiert auch ungewöhnliche Vorschläge aus.</a:t>
            </a:r>
            <a:endParaRPr sz="1300" dirty="0"/>
          </a:p>
        </p:txBody>
      </p:sp>
      <p:sp>
        <p:nvSpPr>
          <p:cNvPr id="141" name="Google Shape;141;p6"/>
          <p:cNvSpPr txBox="1"/>
          <p:nvPr/>
        </p:nvSpPr>
        <p:spPr>
          <a:xfrm>
            <a:off x="794325" y="5894001"/>
            <a:ext cx="4746600" cy="585000"/>
          </a:xfrm>
          <a:prstGeom prst="rect">
            <a:avLst/>
          </a:prstGeom>
          <a:noFill/>
          <a:ln w="12700"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de-DE" sz="1600" b="1">
                <a:solidFill>
                  <a:schemeClr val="dk1"/>
                </a:solidFill>
                <a:latin typeface="Arial"/>
                <a:ea typeface="Arial"/>
                <a:cs typeface="Arial"/>
                <a:sym typeface="Arial"/>
              </a:rPr>
              <a:t>Ordnung entsteht im gemeinsamen Aushandeln.</a:t>
            </a:r>
            <a:endParaRPr sz="1600" b="1">
              <a:solidFill>
                <a:schemeClr val="lt1"/>
              </a:solidFill>
              <a:latin typeface="Arial"/>
              <a:ea typeface="Arial"/>
              <a:cs typeface="Arial"/>
              <a:sym typeface="Arial"/>
            </a:endParaRPr>
          </a:p>
        </p:txBody>
      </p:sp>
      <p:sp>
        <p:nvSpPr>
          <p:cNvPr id="142" name="Google Shape;142;p6"/>
          <p:cNvSpPr txBox="1"/>
          <p:nvPr/>
        </p:nvSpPr>
        <p:spPr>
          <a:xfrm>
            <a:off x="6903375" y="4800601"/>
            <a:ext cx="3080700" cy="1539300"/>
          </a:xfrm>
          <a:prstGeom prst="rect">
            <a:avLst/>
          </a:prstGeom>
          <a:solidFill>
            <a:srgbClr val="DFE9A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rgbClr val="000000"/>
                </a:solidFill>
                <a:latin typeface="Arial"/>
                <a:ea typeface="Arial"/>
                <a:cs typeface="Arial"/>
                <a:sym typeface="Arial"/>
              </a:rPr>
              <a:t>„Erarbeitet mit den Kindern ein gemeinsames Ordnungssystem, in dem ihr euch alle zurechtfindet. Kinder brauchen Dinge manchmal nicht da, wo Erwachsene denken, dass sie hingehören.“ </a:t>
            </a:r>
            <a:br>
              <a:rPr lang="de-DE" sz="1400" i="1">
                <a:solidFill>
                  <a:srgbClr val="000000"/>
                </a:solidFill>
                <a:latin typeface="Arial"/>
                <a:ea typeface="Arial"/>
                <a:cs typeface="Arial"/>
                <a:sym typeface="Arial"/>
              </a:rPr>
            </a:br>
            <a:r>
              <a:rPr lang="de-DE" sz="1000">
                <a:solidFill>
                  <a:srgbClr val="000000"/>
                </a:solidFill>
                <a:latin typeface="Arial"/>
                <a:ea typeface="Arial"/>
                <a:cs typeface="Arial"/>
                <a:sym typeface="Arial"/>
              </a:rPr>
              <a:t>(Bildungsplan Brandenburg, 2024, S. 165)</a:t>
            </a:r>
            <a:endParaRPr sz="1800" i="1">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7"/>
          <p:cNvSpPr txBox="1">
            <a:spLocks noGrp="1"/>
          </p:cNvSpPr>
          <p:nvPr>
            <p:ph type="title"/>
          </p:nvPr>
        </p:nvSpPr>
        <p:spPr>
          <a:xfrm>
            <a:off x="5223148" y="624193"/>
            <a:ext cx="6197393" cy="100072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Play"/>
              <a:buNone/>
            </a:pPr>
            <a:r>
              <a:rPr lang="de-DE" sz="3200" b="1"/>
              <a:t>ÜBER AUFRÄUMEN INS </a:t>
            </a:r>
            <a:br>
              <a:rPr lang="de-DE" sz="3200" b="1"/>
            </a:br>
            <a:r>
              <a:rPr lang="de-DE" sz="3200" b="1"/>
              <a:t>GESPRÄCH KOMMEN</a:t>
            </a:r>
            <a:endParaRPr/>
          </a:p>
        </p:txBody>
      </p:sp>
      <p:sp>
        <p:nvSpPr>
          <p:cNvPr id="148" name="Google Shape;148;p7"/>
          <p:cNvSpPr txBox="1">
            <a:spLocks noGrp="1"/>
          </p:cNvSpPr>
          <p:nvPr>
            <p:ph type="body" idx="1"/>
          </p:nvPr>
        </p:nvSpPr>
        <p:spPr>
          <a:xfrm>
            <a:off x="5241846" y="1570236"/>
            <a:ext cx="5834831" cy="20296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800"/>
              <a:buNone/>
            </a:pPr>
            <a:r>
              <a:rPr lang="de-DE" sz="800">
                <a:solidFill>
                  <a:srgbClr val="000000"/>
                </a:solidFill>
              </a:rPr>
              <a:t>(Bildungsplan Brandenburg, 2024; Macha, Ries-Schemainda &amp; Schmidt, 2023)</a:t>
            </a:r>
            <a:endParaRPr/>
          </a:p>
        </p:txBody>
      </p:sp>
      <p:sp>
        <p:nvSpPr>
          <p:cNvPr id="149" name="Google Shape;149;p7"/>
          <p:cNvSpPr txBox="1"/>
          <p:nvPr/>
        </p:nvSpPr>
        <p:spPr>
          <a:xfrm rot="6081">
            <a:off x="457197" y="6203850"/>
            <a:ext cx="4409407" cy="184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t>Foto: Sebastian Treytnar / wamiki-Archiv</a:t>
            </a:r>
            <a:endParaRPr sz="600">
              <a:solidFill>
                <a:srgbClr val="000000"/>
              </a:solidFill>
              <a:latin typeface="Arial"/>
              <a:ea typeface="Arial"/>
              <a:cs typeface="Arial"/>
              <a:sym typeface="Arial"/>
            </a:endParaRPr>
          </a:p>
        </p:txBody>
      </p:sp>
      <p:sp>
        <p:nvSpPr>
          <p:cNvPr id="150" name="Google Shape;150;p7"/>
          <p:cNvSpPr txBox="1"/>
          <p:nvPr/>
        </p:nvSpPr>
        <p:spPr>
          <a:xfrm>
            <a:off x="5308815" y="1972511"/>
            <a:ext cx="4737229" cy="677108"/>
          </a:xfrm>
          <a:prstGeom prst="rect">
            <a:avLst/>
          </a:prstGeom>
          <a:solidFill>
            <a:srgbClr val="DFE9A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rgbClr val="000000"/>
                </a:solidFill>
                <a:latin typeface="Arial"/>
                <a:ea typeface="Arial"/>
                <a:cs typeface="Arial"/>
                <a:sym typeface="Arial"/>
              </a:rPr>
              <a:t>„Ordnung und Aufräumen gehören zum Alltag, und doch hat jeder Mensch eine eigene Vorstellung von Ordnung.“</a:t>
            </a:r>
            <a:r>
              <a:rPr lang="de-DE" sz="1000" i="1">
                <a:solidFill>
                  <a:srgbClr val="000000"/>
                </a:solidFill>
                <a:latin typeface="Arial"/>
                <a:ea typeface="Arial"/>
                <a:cs typeface="Arial"/>
                <a:sym typeface="Arial"/>
              </a:rPr>
              <a:t> </a:t>
            </a:r>
            <a:r>
              <a:rPr lang="de-DE" sz="1000">
                <a:solidFill>
                  <a:srgbClr val="000000"/>
                </a:solidFill>
                <a:latin typeface="Arial"/>
                <a:ea typeface="Arial"/>
                <a:cs typeface="Arial"/>
                <a:sym typeface="Arial"/>
              </a:rPr>
              <a:t>(Bildungsplan Brandenburg, 2024, S. 164)</a:t>
            </a:r>
            <a:endParaRPr/>
          </a:p>
        </p:txBody>
      </p:sp>
      <p:sp>
        <p:nvSpPr>
          <p:cNvPr id="151" name="Google Shape;151;p7"/>
          <p:cNvSpPr txBox="1"/>
          <p:nvPr/>
        </p:nvSpPr>
        <p:spPr>
          <a:xfrm>
            <a:off x="5246675" y="2755113"/>
            <a:ext cx="4552200" cy="318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600">
                <a:solidFill>
                  <a:srgbClr val="000000"/>
                </a:solidFill>
                <a:latin typeface="Arial"/>
                <a:ea typeface="Arial"/>
                <a:cs typeface="Arial"/>
                <a:sym typeface="Arial"/>
              </a:rPr>
              <a:t>Kommt mit Kindern über Ordnung ins Gespräch:</a:t>
            </a:r>
            <a:endParaRPr/>
          </a:p>
          <a:p>
            <a:pPr marL="0" marR="0" lvl="0" indent="0" algn="l" rtl="0">
              <a:spcBef>
                <a:spcPts val="0"/>
              </a:spcBef>
              <a:spcAft>
                <a:spcPts val="0"/>
              </a:spcAft>
              <a:buNone/>
            </a:pPr>
            <a:endParaRPr sz="7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600"/>
              <a:buFont typeface="Arial"/>
              <a:buChar char="•"/>
            </a:pPr>
            <a:r>
              <a:rPr lang="de-DE" sz="1600"/>
              <a:t>S</a:t>
            </a:r>
            <a:r>
              <a:rPr lang="de-DE" sz="1600">
                <a:solidFill>
                  <a:srgbClr val="000000"/>
                </a:solidFill>
                <a:latin typeface="Arial"/>
                <a:ea typeface="Arial"/>
                <a:cs typeface="Arial"/>
                <a:sym typeface="Arial"/>
              </a:rPr>
              <a:t>ammelt unterschiedliche Vorstellungen:</a:t>
            </a:r>
            <a:endParaRPr/>
          </a:p>
          <a:p>
            <a:pPr marL="742950" marR="0" lvl="1" indent="-285750" algn="l" rtl="0">
              <a:spcBef>
                <a:spcPts val="0"/>
              </a:spcBef>
              <a:spcAft>
                <a:spcPts val="0"/>
              </a:spcAft>
              <a:buClr>
                <a:srgbClr val="000000"/>
              </a:buClr>
              <a:buSzPts val="1400"/>
              <a:buFont typeface="Arial"/>
              <a:buChar char="•"/>
            </a:pPr>
            <a:r>
              <a:rPr lang="de-DE" sz="1400" b="0" i="1" u="none" strike="noStrike" cap="none">
                <a:solidFill>
                  <a:srgbClr val="000000"/>
                </a:solidFill>
                <a:latin typeface="Arial"/>
                <a:ea typeface="Arial"/>
                <a:cs typeface="Arial"/>
                <a:sym typeface="Arial"/>
              </a:rPr>
              <a:t>„Wie räumt ihr das zu Hause auf?“</a:t>
            </a:r>
            <a:br>
              <a:rPr lang="de-DE" sz="1400" b="0" i="1" u="none" strike="noStrike" cap="none">
                <a:solidFill>
                  <a:srgbClr val="000000"/>
                </a:solidFill>
                <a:latin typeface="Arial"/>
                <a:ea typeface="Arial"/>
                <a:cs typeface="Arial"/>
                <a:sym typeface="Arial"/>
              </a:rPr>
            </a:br>
            <a:endParaRPr sz="1400" b="0" i="1" u="none" strike="noStrike" cap="none">
              <a:solidFill>
                <a:srgbClr val="000000"/>
              </a:solidFill>
              <a:latin typeface="Arial"/>
              <a:ea typeface="Arial"/>
              <a:cs typeface="Arial"/>
              <a:sym typeface="Arial"/>
            </a:endParaRPr>
          </a:p>
          <a:p>
            <a:pPr marL="171450" marR="0" lvl="0" indent="-127000" algn="l" rtl="0">
              <a:spcBef>
                <a:spcPts val="0"/>
              </a:spcBef>
              <a:spcAft>
                <a:spcPts val="0"/>
              </a:spcAft>
              <a:buClr>
                <a:schemeClr val="dk1"/>
              </a:buClr>
              <a:buSzPts val="700"/>
              <a:buFont typeface="Arial"/>
              <a:buNone/>
            </a:pPr>
            <a:endParaRPr sz="700" i="1">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600"/>
              <a:buFont typeface="Arial"/>
              <a:buChar char="•"/>
            </a:pPr>
            <a:r>
              <a:rPr lang="de-DE" sz="1600"/>
              <a:t>S</a:t>
            </a:r>
            <a:r>
              <a:rPr lang="de-DE" sz="1600">
                <a:solidFill>
                  <a:srgbClr val="000000"/>
                </a:solidFill>
                <a:latin typeface="Arial"/>
                <a:ea typeface="Arial"/>
                <a:cs typeface="Arial"/>
                <a:sym typeface="Arial"/>
              </a:rPr>
              <a:t>precht über Sinn und Nutzen des Aufräumens:</a:t>
            </a:r>
            <a:endParaRPr/>
          </a:p>
          <a:p>
            <a:pPr marL="742950" marR="0" lvl="1" indent="-285750" algn="l" rtl="0">
              <a:spcBef>
                <a:spcPts val="0"/>
              </a:spcBef>
              <a:spcAft>
                <a:spcPts val="0"/>
              </a:spcAft>
              <a:buClr>
                <a:srgbClr val="000000"/>
              </a:buClr>
              <a:buSzPts val="1400"/>
              <a:buFont typeface="Arial"/>
              <a:buChar char="•"/>
            </a:pPr>
            <a:r>
              <a:rPr lang="de-DE" sz="1400" b="0" i="1" u="none" strike="noStrike" cap="none">
                <a:solidFill>
                  <a:srgbClr val="000000"/>
                </a:solidFill>
                <a:latin typeface="Arial"/>
                <a:ea typeface="Arial"/>
                <a:cs typeface="Arial"/>
                <a:sym typeface="Arial"/>
              </a:rPr>
              <a:t>„Wofür hilft es uns, aufzuräumen?“</a:t>
            </a:r>
            <a:br>
              <a:rPr lang="de-DE" sz="1400" b="0" i="1" u="none" strike="noStrike" cap="none">
                <a:solidFill>
                  <a:srgbClr val="000000"/>
                </a:solidFill>
                <a:latin typeface="Arial"/>
                <a:ea typeface="Arial"/>
                <a:cs typeface="Arial"/>
                <a:sym typeface="Arial"/>
              </a:rPr>
            </a:br>
            <a:endParaRPr sz="1400" b="0" i="1" u="none" strike="noStrike" cap="none">
              <a:solidFill>
                <a:srgbClr val="000000"/>
              </a:solidFill>
              <a:latin typeface="Arial"/>
              <a:ea typeface="Arial"/>
              <a:cs typeface="Arial"/>
              <a:sym typeface="Arial"/>
            </a:endParaRPr>
          </a:p>
          <a:p>
            <a:pPr marL="285750" marR="0" lvl="0" indent="-241300" algn="l" rtl="0">
              <a:spcBef>
                <a:spcPts val="0"/>
              </a:spcBef>
              <a:spcAft>
                <a:spcPts val="0"/>
              </a:spcAft>
              <a:buClr>
                <a:schemeClr val="dk1"/>
              </a:buClr>
              <a:buSzPts val="700"/>
              <a:buFont typeface="Arial"/>
              <a:buNone/>
            </a:pPr>
            <a:endParaRPr sz="700" i="1">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600"/>
              <a:buFont typeface="Arial"/>
              <a:buChar char="•"/>
            </a:pPr>
            <a:r>
              <a:rPr lang="de-DE" sz="1600"/>
              <a:t>L</a:t>
            </a:r>
            <a:r>
              <a:rPr lang="de-DE" sz="1600">
                <a:solidFill>
                  <a:srgbClr val="000000"/>
                </a:solidFill>
                <a:latin typeface="Arial"/>
                <a:ea typeface="Arial"/>
                <a:cs typeface="Arial"/>
                <a:sym typeface="Arial"/>
              </a:rPr>
              <a:t>asst die Kinder Ordnung als verhandelbar erleben: </a:t>
            </a:r>
            <a:endParaRPr/>
          </a:p>
          <a:p>
            <a:pPr marL="742950" marR="0" lvl="1" indent="-285750" algn="l" rtl="0">
              <a:spcBef>
                <a:spcPts val="0"/>
              </a:spcBef>
              <a:spcAft>
                <a:spcPts val="0"/>
              </a:spcAft>
              <a:buClr>
                <a:srgbClr val="000000"/>
              </a:buClr>
              <a:buSzPts val="1400"/>
              <a:buFont typeface="Arial"/>
              <a:buChar char="•"/>
            </a:pPr>
            <a:r>
              <a:rPr lang="de-DE"/>
              <a:t>Ü</a:t>
            </a:r>
            <a:r>
              <a:rPr lang="de-DE" sz="1400" b="0" i="0" u="none" strike="noStrike" cap="none">
                <a:solidFill>
                  <a:srgbClr val="000000"/>
                </a:solidFill>
                <a:latin typeface="Arial"/>
                <a:ea typeface="Arial"/>
                <a:cs typeface="Arial"/>
                <a:sym typeface="Arial"/>
              </a:rPr>
              <a:t>berlegt gemeinsam, was in eurer Einrichtung gut funktioniert.</a:t>
            </a:r>
            <a:endParaRPr sz="1600" b="0" i="0" u="none" strike="noStrike" cap="none">
              <a:solidFill>
                <a:srgbClr val="000000"/>
              </a:solidFill>
              <a:latin typeface="Arial"/>
              <a:ea typeface="Arial"/>
              <a:cs typeface="Arial"/>
              <a:sym typeface="Arial"/>
            </a:endParaRPr>
          </a:p>
        </p:txBody>
      </p:sp>
      <p:sp>
        <p:nvSpPr>
          <p:cNvPr id="152" name="Google Shape;152;p7"/>
          <p:cNvSpPr txBox="1"/>
          <p:nvPr/>
        </p:nvSpPr>
        <p:spPr>
          <a:xfrm>
            <a:off x="5308825" y="5893575"/>
            <a:ext cx="4887900" cy="338700"/>
          </a:xfrm>
          <a:prstGeom prst="rect">
            <a:avLst/>
          </a:prstGeom>
          <a:noFill/>
          <a:ln w="12700"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de-DE" sz="1600" b="1">
                <a:solidFill>
                  <a:schemeClr val="dk1"/>
                </a:solidFill>
                <a:latin typeface="Arial"/>
                <a:ea typeface="Arial"/>
                <a:cs typeface="Arial"/>
                <a:sym typeface="Arial"/>
              </a:rPr>
              <a:t>Aufräumen benötigt Austausch.</a:t>
            </a:r>
            <a:endParaRPr sz="1600" b="1">
              <a:solidFill>
                <a:schemeClr val="lt1"/>
              </a:solidFill>
              <a:latin typeface="Arial"/>
              <a:ea typeface="Arial"/>
              <a:cs typeface="Arial"/>
              <a:sym typeface="Arial"/>
            </a:endParaRPr>
          </a:p>
        </p:txBody>
      </p:sp>
      <p:pic>
        <p:nvPicPr>
          <p:cNvPr id="153" name="Google Shape;153;p7" title="93_BLDG-PLN_HS_DSCF5662-2.jpg"/>
          <p:cNvPicPr preferRelativeResize="0"/>
          <p:nvPr/>
        </p:nvPicPr>
        <p:blipFill>
          <a:blip r:embed="rId3">
            <a:alphaModFix/>
          </a:blip>
          <a:stretch>
            <a:fillRect/>
          </a:stretch>
        </p:blipFill>
        <p:spPr>
          <a:xfrm>
            <a:off x="514600" y="369138"/>
            <a:ext cx="4373211" cy="5830948"/>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8"/>
          <p:cNvSpPr txBox="1">
            <a:spLocks noGrp="1"/>
          </p:cNvSpPr>
          <p:nvPr>
            <p:ph type="title"/>
          </p:nvPr>
        </p:nvSpPr>
        <p:spPr>
          <a:xfrm>
            <a:off x="737110" y="625447"/>
            <a:ext cx="4736037" cy="97730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3200"/>
              <a:buFont typeface="Play"/>
              <a:buNone/>
            </a:pPr>
            <a:r>
              <a:rPr lang="de-DE" b="1"/>
              <a:t>VERANTWORTUNG GEMEINSAM KLÄREN</a:t>
            </a:r>
            <a:endParaRPr b="1">
              <a:solidFill>
                <a:schemeClr val="lt1"/>
              </a:solidFill>
            </a:endParaRPr>
          </a:p>
        </p:txBody>
      </p:sp>
      <p:sp>
        <p:nvSpPr>
          <p:cNvPr id="160" name="Google Shape;160;p8"/>
          <p:cNvSpPr txBox="1">
            <a:spLocks noGrp="1"/>
          </p:cNvSpPr>
          <p:nvPr>
            <p:ph type="body" idx="1"/>
          </p:nvPr>
        </p:nvSpPr>
        <p:spPr>
          <a:xfrm>
            <a:off x="737110" y="1602752"/>
            <a:ext cx="4408203" cy="30048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800"/>
              <a:buNone/>
            </a:pPr>
            <a:r>
              <a:rPr lang="de-DE" sz="800">
                <a:solidFill>
                  <a:srgbClr val="000000"/>
                </a:solidFill>
              </a:rPr>
              <a:t>(Bildungsplan Brandenburg, 2024; Ries-Schemainda, 2022)</a:t>
            </a:r>
            <a:endParaRPr/>
          </a:p>
        </p:txBody>
      </p:sp>
      <p:sp>
        <p:nvSpPr>
          <p:cNvPr id="161" name="Google Shape;161;p8"/>
          <p:cNvSpPr txBox="1"/>
          <p:nvPr/>
        </p:nvSpPr>
        <p:spPr>
          <a:xfrm>
            <a:off x="10826384" y="6232553"/>
            <a:ext cx="1483080"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600">
              <a:solidFill>
                <a:schemeClr val="dk1"/>
              </a:solidFill>
              <a:latin typeface="Arial"/>
              <a:ea typeface="Arial"/>
              <a:cs typeface="Arial"/>
              <a:sym typeface="Arial"/>
            </a:endParaRPr>
          </a:p>
        </p:txBody>
      </p:sp>
      <p:sp>
        <p:nvSpPr>
          <p:cNvPr id="162" name="Google Shape;162;p8"/>
          <p:cNvSpPr txBox="1"/>
          <p:nvPr/>
        </p:nvSpPr>
        <p:spPr>
          <a:xfrm>
            <a:off x="739452" y="2055355"/>
            <a:ext cx="4524300" cy="3478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500">
                <a:solidFill>
                  <a:srgbClr val="000000"/>
                </a:solidFill>
                <a:latin typeface="Arial"/>
                <a:ea typeface="Arial"/>
                <a:cs typeface="Arial"/>
                <a:sym typeface="Arial"/>
              </a:rPr>
              <a:t>Sprecht mit Kindern über Verantwortung:</a:t>
            </a:r>
            <a:br>
              <a:rPr lang="de-DE" sz="1500">
                <a:solidFill>
                  <a:srgbClr val="000000"/>
                </a:solidFill>
                <a:latin typeface="Arial"/>
                <a:ea typeface="Arial"/>
                <a:cs typeface="Arial"/>
                <a:sym typeface="Arial"/>
              </a:rPr>
            </a:br>
            <a:endParaRPr sz="1500">
              <a:solidFill>
                <a:srgbClr val="000000"/>
              </a:solidFill>
              <a:latin typeface="Arial"/>
              <a:ea typeface="Arial"/>
              <a:cs typeface="Arial"/>
              <a:sym typeface="Arial"/>
            </a:endParaRPr>
          </a:p>
          <a:p>
            <a:pPr marL="171450" marR="0" lvl="0" indent="-120650" algn="l" rtl="0">
              <a:spcBef>
                <a:spcPts val="0"/>
              </a:spcBef>
              <a:spcAft>
                <a:spcPts val="0"/>
              </a:spcAft>
              <a:buClr>
                <a:schemeClr val="dk1"/>
              </a:buClr>
              <a:buSzPts val="800"/>
              <a:buFont typeface="Arial"/>
              <a:buNone/>
            </a:pPr>
            <a:endParaRPr sz="700">
              <a:solidFill>
                <a:srgbClr val="000000"/>
              </a:solidFill>
              <a:latin typeface="Arial"/>
              <a:ea typeface="Arial"/>
              <a:cs typeface="Arial"/>
              <a:sym typeface="Arial"/>
            </a:endParaRPr>
          </a:p>
          <a:p>
            <a:pPr marL="285750" marR="0" lvl="0" indent="-279400" algn="l" rtl="0">
              <a:spcBef>
                <a:spcPts val="0"/>
              </a:spcBef>
              <a:spcAft>
                <a:spcPts val="0"/>
              </a:spcAft>
              <a:buClr>
                <a:srgbClr val="000000"/>
              </a:buClr>
              <a:buSzPts val="1500"/>
              <a:buFont typeface="Arial"/>
              <a:buChar char="•"/>
            </a:pPr>
            <a:r>
              <a:rPr lang="de-DE" sz="1500"/>
              <a:t>K</a:t>
            </a:r>
            <a:r>
              <a:rPr lang="de-DE" sz="1500">
                <a:solidFill>
                  <a:srgbClr val="000000"/>
                </a:solidFill>
                <a:latin typeface="Arial"/>
                <a:ea typeface="Arial"/>
                <a:cs typeface="Arial"/>
                <a:sym typeface="Arial"/>
              </a:rPr>
              <a:t>lärt Zuständigkeiten, z. B. </a:t>
            </a:r>
            <a:endParaRPr sz="1300"/>
          </a:p>
          <a:p>
            <a:pPr marL="742950" marR="0" lvl="1" indent="-279400" algn="l" rtl="0">
              <a:spcBef>
                <a:spcPts val="0"/>
              </a:spcBef>
              <a:spcAft>
                <a:spcPts val="0"/>
              </a:spcAft>
              <a:buClr>
                <a:srgbClr val="000000"/>
              </a:buClr>
              <a:buSzPts val="1300"/>
              <a:buFont typeface="Arial"/>
              <a:buChar char="•"/>
            </a:pPr>
            <a:r>
              <a:rPr lang="de-DE" sz="1300" b="0" i="1" u="none" strike="noStrike" cap="none">
                <a:solidFill>
                  <a:srgbClr val="000000"/>
                </a:solidFill>
                <a:latin typeface="Arial"/>
                <a:ea typeface="Arial"/>
                <a:cs typeface="Arial"/>
                <a:sym typeface="Arial"/>
              </a:rPr>
              <a:t>„Wer kümmert sich heute um den Baubereich?“</a:t>
            </a:r>
            <a:br>
              <a:rPr lang="de-DE" sz="1300" b="0" i="1" u="none" strike="noStrike" cap="none">
                <a:solidFill>
                  <a:srgbClr val="000000"/>
                </a:solidFill>
                <a:latin typeface="Arial"/>
                <a:ea typeface="Arial"/>
                <a:cs typeface="Arial"/>
                <a:sym typeface="Arial"/>
              </a:rPr>
            </a:br>
            <a:endParaRPr sz="1300" b="0" i="1" u="none" strike="noStrike" cap="none">
              <a:solidFill>
                <a:srgbClr val="000000"/>
              </a:solidFill>
              <a:latin typeface="Arial"/>
              <a:ea typeface="Arial"/>
              <a:cs typeface="Arial"/>
              <a:sym typeface="Arial"/>
            </a:endParaRPr>
          </a:p>
          <a:p>
            <a:pPr marL="285750" marR="0" lvl="0" indent="-241300" algn="l" rtl="0">
              <a:spcBef>
                <a:spcPts val="0"/>
              </a:spcBef>
              <a:spcAft>
                <a:spcPts val="0"/>
              </a:spcAft>
              <a:buClr>
                <a:schemeClr val="dk1"/>
              </a:buClr>
              <a:buSzPts val="700"/>
              <a:buFont typeface="Arial"/>
              <a:buNone/>
            </a:pPr>
            <a:endParaRPr sz="600" i="1">
              <a:solidFill>
                <a:srgbClr val="000000"/>
              </a:solidFill>
              <a:latin typeface="Arial"/>
              <a:ea typeface="Arial"/>
              <a:cs typeface="Arial"/>
              <a:sym typeface="Arial"/>
            </a:endParaRPr>
          </a:p>
          <a:p>
            <a:pPr marL="285750" marR="0" lvl="0" indent="-279400" algn="l" rtl="0">
              <a:spcBef>
                <a:spcPts val="0"/>
              </a:spcBef>
              <a:spcAft>
                <a:spcPts val="0"/>
              </a:spcAft>
              <a:buClr>
                <a:srgbClr val="000000"/>
              </a:buClr>
              <a:buSzPts val="1500"/>
              <a:buFont typeface="Arial"/>
              <a:buChar char="•"/>
            </a:pPr>
            <a:r>
              <a:rPr lang="de-DE" sz="1500"/>
              <a:t>E</a:t>
            </a:r>
            <a:r>
              <a:rPr lang="de-DE" sz="1500">
                <a:solidFill>
                  <a:srgbClr val="000000"/>
                </a:solidFill>
                <a:latin typeface="Arial"/>
                <a:ea typeface="Arial"/>
                <a:cs typeface="Arial"/>
                <a:sym typeface="Arial"/>
              </a:rPr>
              <a:t>ntwickelt gemeinsam Regeln, z. B.  </a:t>
            </a:r>
            <a:endParaRPr sz="1300"/>
          </a:p>
          <a:p>
            <a:pPr marL="742950" marR="0" lvl="1" indent="-279400" algn="l" rtl="0">
              <a:spcBef>
                <a:spcPts val="0"/>
              </a:spcBef>
              <a:spcAft>
                <a:spcPts val="0"/>
              </a:spcAft>
              <a:buClr>
                <a:srgbClr val="000000"/>
              </a:buClr>
              <a:buSzPts val="1300"/>
              <a:buFont typeface="Arial"/>
              <a:buChar char="•"/>
            </a:pPr>
            <a:r>
              <a:rPr lang="de-DE" sz="1300" b="0" i="0" u="none" strike="noStrike" cap="none">
                <a:solidFill>
                  <a:srgbClr val="000000"/>
                </a:solidFill>
                <a:latin typeface="Arial"/>
                <a:ea typeface="Arial"/>
                <a:cs typeface="Arial"/>
                <a:sym typeface="Arial"/>
              </a:rPr>
              <a:t>wenn ein bestimmtes Signal ertönt, beginnt die Aufräum-Zeit</a:t>
            </a:r>
            <a:r>
              <a:rPr lang="de-DE" sz="1300"/>
              <a:t>.</a:t>
            </a:r>
            <a:br>
              <a:rPr lang="de-DE" sz="1300" b="0" i="0" u="none" strike="noStrike" cap="none">
                <a:solidFill>
                  <a:srgbClr val="000000"/>
                </a:solidFill>
                <a:latin typeface="Arial"/>
                <a:ea typeface="Arial"/>
                <a:cs typeface="Arial"/>
                <a:sym typeface="Arial"/>
              </a:rPr>
            </a:br>
            <a:endParaRPr sz="1300" b="0" i="0" u="none" strike="noStrike" cap="none">
              <a:solidFill>
                <a:srgbClr val="000000"/>
              </a:solidFill>
              <a:latin typeface="Arial"/>
              <a:ea typeface="Arial"/>
              <a:cs typeface="Arial"/>
              <a:sym typeface="Arial"/>
            </a:endParaRPr>
          </a:p>
          <a:p>
            <a:pPr marL="285750" marR="0" lvl="0" indent="-234950" algn="l" rtl="0">
              <a:spcBef>
                <a:spcPts val="0"/>
              </a:spcBef>
              <a:spcAft>
                <a:spcPts val="0"/>
              </a:spcAft>
              <a:buClr>
                <a:schemeClr val="dk1"/>
              </a:buClr>
              <a:buSzPts val="800"/>
              <a:buFont typeface="Arial"/>
              <a:buNone/>
            </a:pPr>
            <a:endParaRPr sz="700">
              <a:solidFill>
                <a:srgbClr val="000000"/>
              </a:solidFill>
              <a:latin typeface="Arial"/>
              <a:ea typeface="Arial"/>
              <a:cs typeface="Arial"/>
              <a:sym typeface="Arial"/>
            </a:endParaRPr>
          </a:p>
          <a:p>
            <a:pPr marL="285750" marR="0" lvl="0" indent="-279400" algn="l" rtl="0">
              <a:spcBef>
                <a:spcPts val="0"/>
              </a:spcBef>
              <a:spcAft>
                <a:spcPts val="0"/>
              </a:spcAft>
              <a:buClr>
                <a:srgbClr val="000000"/>
              </a:buClr>
              <a:buSzPts val="1500"/>
              <a:buFont typeface="Arial"/>
              <a:buChar char="•"/>
            </a:pPr>
            <a:r>
              <a:rPr lang="de-DE" sz="1500"/>
              <a:t>G</a:t>
            </a:r>
            <a:r>
              <a:rPr lang="de-DE" sz="1500">
                <a:solidFill>
                  <a:srgbClr val="000000"/>
                </a:solidFill>
                <a:latin typeface="Arial"/>
                <a:ea typeface="Arial"/>
                <a:cs typeface="Arial"/>
                <a:sym typeface="Arial"/>
              </a:rPr>
              <a:t>reift Irritationen auf, z. B. </a:t>
            </a:r>
            <a:endParaRPr sz="1300"/>
          </a:p>
          <a:p>
            <a:pPr marL="742950" marR="0" lvl="1" indent="-279400" algn="l" rtl="0">
              <a:spcBef>
                <a:spcPts val="0"/>
              </a:spcBef>
              <a:spcAft>
                <a:spcPts val="0"/>
              </a:spcAft>
              <a:buClr>
                <a:srgbClr val="000000"/>
              </a:buClr>
              <a:buSzPts val="1300"/>
              <a:buFont typeface="Arial"/>
              <a:buChar char="•"/>
            </a:pPr>
            <a:r>
              <a:rPr lang="de-DE" sz="1300" b="0" i="1" u="none" strike="noStrike" cap="none">
                <a:solidFill>
                  <a:srgbClr val="000000"/>
                </a:solidFill>
                <a:latin typeface="Arial"/>
                <a:ea typeface="Arial"/>
                <a:cs typeface="Arial"/>
                <a:sym typeface="Arial"/>
              </a:rPr>
              <a:t>„Was stört euch beim Aufräumen?“</a:t>
            </a:r>
            <a:br>
              <a:rPr lang="de-DE" sz="1300" b="0" i="1" u="none" strike="noStrike" cap="none">
                <a:solidFill>
                  <a:srgbClr val="000000"/>
                </a:solidFill>
                <a:latin typeface="Arial"/>
                <a:ea typeface="Arial"/>
                <a:cs typeface="Arial"/>
                <a:sym typeface="Arial"/>
              </a:rPr>
            </a:br>
            <a:endParaRPr sz="1300" b="0" i="1" u="none" strike="noStrike" cap="none">
              <a:solidFill>
                <a:srgbClr val="000000"/>
              </a:solidFill>
              <a:latin typeface="Arial"/>
              <a:ea typeface="Arial"/>
              <a:cs typeface="Arial"/>
              <a:sym typeface="Arial"/>
            </a:endParaRPr>
          </a:p>
          <a:p>
            <a:pPr marL="285750" marR="0" lvl="0" indent="-241300" algn="l" rtl="0">
              <a:spcBef>
                <a:spcPts val="0"/>
              </a:spcBef>
              <a:spcAft>
                <a:spcPts val="0"/>
              </a:spcAft>
              <a:buClr>
                <a:schemeClr val="dk1"/>
              </a:buClr>
              <a:buSzPts val="700"/>
              <a:buFont typeface="Arial"/>
              <a:buNone/>
            </a:pPr>
            <a:endParaRPr sz="600" i="1">
              <a:solidFill>
                <a:srgbClr val="000000"/>
              </a:solidFill>
              <a:latin typeface="Arial"/>
              <a:ea typeface="Arial"/>
              <a:cs typeface="Arial"/>
              <a:sym typeface="Arial"/>
            </a:endParaRPr>
          </a:p>
          <a:p>
            <a:pPr marL="285750" marR="0" lvl="0" indent="-279400" algn="l" rtl="0">
              <a:spcBef>
                <a:spcPts val="0"/>
              </a:spcBef>
              <a:spcAft>
                <a:spcPts val="0"/>
              </a:spcAft>
              <a:buClr>
                <a:srgbClr val="000000"/>
              </a:buClr>
              <a:buSzPts val="1500"/>
              <a:buFont typeface="Arial"/>
              <a:buChar char="•"/>
            </a:pPr>
            <a:r>
              <a:rPr lang="de-DE" sz="1500"/>
              <a:t>E</a:t>
            </a:r>
            <a:r>
              <a:rPr lang="de-DE" sz="1500">
                <a:solidFill>
                  <a:srgbClr val="000000"/>
                </a:solidFill>
                <a:latin typeface="Arial"/>
                <a:ea typeface="Arial"/>
                <a:cs typeface="Arial"/>
                <a:sym typeface="Arial"/>
              </a:rPr>
              <a:t>rmöglicht Veränderungen, z. B. </a:t>
            </a:r>
            <a:endParaRPr sz="1300"/>
          </a:p>
          <a:p>
            <a:pPr marL="742950" marR="0" lvl="1" indent="-279400" algn="l" rtl="0">
              <a:spcBef>
                <a:spcPts val="0"/>
              </a:spcBef>
              <a:spcAft>
                <a:spcPts val="0"/>
              </a:spcAft>
              <a:buClr>
                <a:srgbClr val="000000"/>
              </a:buClr>
              <a:buSzPts val="1300"/>
              <a:buFont typeface="Arial"/>
              <a:buChar char="•"/>
            </a:pPr>
            <a:r>
              <a:rPr lang="de-DE" sz="1300" b="0" i="0" u="none" strike="noStrike" cap="none">
                <a:solidFill>
                  <a:srgbClr val="000000"/>
                </a:solidFill>
                <a:latin typeface="Arial"/>
                <a:ea typeface="Arial"/>
                <a:cs typeface="Arial"/>
                <a:sym typeface="Arial"/>
              </a:rPr>
              <a:t>passt bestehende Ordnungssysteme an.</a:t>
            </a:r>
            <a:endParaRPr sz="1300" b="0" i="1" u="none" strike="noStrike" cap="none">
              <a:solidFill>
                <a:srgbClr val="000000"/>
              </a:solidFill>
              <a:latin typeface="Arial"/>
              <a:ea typeface="Arial"/>
              <a:cs typeface="Arial"/>
              <a:sym typeface="Arial"/>
            </a:endParaRPr>
          </a:p>
        </p:txBody>
      </p:sp>
      <p:pic>
        <p:nvPicPr>
          <p:cNvPr id="163" name="Google Shape;163;p8" title="86_BLDG-PLN_HS_DSCF5650-3.jpg"/>
          <p:cNvPicPr preferRelativeResize="0"/>
          <p:nvPr/>
        </p:nvPicPr>
        <p:blipFill>
          <a:blip r:embed="rId3">
            <a:alphaModFix/>
          </a:blip>
          <a:stretch>
            <a:fillRect/>
          </a:stretch>
        </p:blipFill>
        <p:spPr>
          <a:xfrm>
            <a:off x="5263781" y="718225"/>
            <a:ext cx="6419651" cy="5134450"/>
          </a:xfrm>
          <a:prstGeom prst="rect">
            <a:avLst/>
          </a:prstGeom>
          <a:noFill/>
          <a:ln w="9525" cap="flat" cmpd="sng">
            <a:solidFill>
              <a:schemeClr val="dk1"/>
            </a:solidFill>
            <a:prstDash val="solid"/>
            <a:round/>
            <a:headEnd type="none" w="sm" len="sm"/>
            <a:tailEnd type="none" w="sm" len="sm"/>
          </a:ln>
        </p:spPr>
      </p:pic>
      <p:sp>
        <p:nvSpPr>
          <p:cNvPr id="164" name="Google Shape;164;p8"/>
          <p:cNvSpPr txBox="1"/>
          <p:nvPr/>
        </p:nvSpPr>
        <p:spPr>
          <a:xfrm>
            <a:off x="5263778" y="4545604"/>
            <a:ext cx="5768100" cy="1108200"/>
          </a:xfrm>
          <a:prstGeom prst="rect">
            <a:avLst/>
          </a:prstGeom>
          <a:solidFill>
            <a:srgbClr val="DFE9A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rgbClr val="000000"/>
                </a:solidFill>
                <a:latin typeface="Arial"/>
                <a:ea typeface="Arial"/>
                <a:cs typeface="Arial"/>
                <a:sym typeface="Arial"/>
              </a:rPr>
              <a:t>„Im pädagogischen Alltag kommt es nicht nur darauf an, dass Räume gut strukturiert sind, sondern auch darauf, dass ihr mit den Kindern klärt, wer für Ordnung verantwortlich ist und wie ihr aufräumen wollt und wann.“</a:t>
            </a:r>
            <a:br>
              <a:rPr lang="de-DE" sz="1400" i="1">
                <a:solidFill>
                  <a:srgbClr val="000000"/>
                </a:solidFill>
                <a:latin typeface="Arial"/>
                <a:ea typeface="Arial"/>
                <a:cs typeface="Arial"/>
                <a:sym typeface="Arial"/>
              </a:rPr>
            </a:br>
            <a:r>
              <a:rPr lang="de-DE" sz="1000">
                <a:solidFill>
                  <a:srgbClr val="000000"/>
                </a:solidFill>
                <a:latin typeface="Arial"/>
                <a:ea typeface="Arial"/>
                <a:cs typeface="Arial"/>
                <a:sym typeface="Arial"/>
              </a:rPr>
              <a:t>(Bildungsplan Brandenburg, 2024, S. 166</a:t>
            </a:r>
            <a:r>
              <a:rPr lang="de-DE" sz="1000"/>
              <a:t>; </a:t>
            </a:r>
            <a:r>
              <a:rPr lang="de-DE" sz="1000">
                <a:solidFill>
                  <a:srgbClr val="000000"/>
                </a:solidFill>
                <a:latin typeface="Arial"/>
                <a:ea typeface="Arial"/>
                <a:cs typeface="Arial"/>
                <a:sym typeface="Arial"/>
              </a:rPr>
              <a:t>Foto: Sebastian Treytnar / wamiki-Archiv)</a:t>
            </a:r>
            <a:endParaRPr sz="1800" i="1">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9"/>
          <p:cNvSpPr txBox="1"/>
          <p:nvPr/>
        </p:nvSpPr>
        <p:spPr>
          <a:xfrm>
            <a:off x="459065" y="6014943"/>
            <a:ext cx="2879558"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chemeClr val="dk2"/>
                </a:solidFill>
                <a:highlight>
                  <a:srgbClr val="FFFFFF"/>
                </a:highlight>
                <a:latin typeface="Arial"/>
                <a:ea typeface="Arial"/>
                <a:cs typeface="Arial"/>
                <a:sym typeface="Arial"/>
              </a:rPr>
              <a:t>Bildungsplan Brandenburg, S. 16, Team Menschenskinder</a:t>
            </a:r>
            <a:endParaRPr>
              <a:solidFill>
                <a:schemeClr val="dk2"/>
              </a:solidFill>
              <a:highlight>
                <a:srgbClr val="FFFFFF"/>
              </a:highlight>
            </a:endParaRPr>
          </a:p>
        </p:txBody>
      </p:sp>
      <p:pic>
        <p:nvPicPr>
          <p:cNvPr id="171" name="Google Shape;171;p9"/>
          <p:cNvPicPr preferRelativeResize="0">
            <a:picLocks noGrp="1"/>
          </p:cNvPicPr>
          <p:nvPr>
            <p:ph type="pic" idx="2"/>
          </p:nvPr>
        </p:nvPicPr>
        <p:blipFill rotWithShape="1">
          <a:blip r:embed="rId3">
            <a:alphaModFix/>
          </a:blip>
          <a:srcRect l="8454" r="8454"/>
          <a:stretch/>
        </p:blipFill>
        <p:spPr>
          <a:xfrm>
            <a:off x="548797" y="558097"/>
            <a:ext cx="6585955" cy="5456846"/>
          </a:xfrm>
          <a:prstGeom prst="rect">
            <a:avLst/>
          </a:prstGeom>
          <a:noFill/>
          <a:ln w="12700" cap="flat" cmpd="sng">
            <a:solidFill>
              <a:schemeClr val="lt1"/>
            </a:solidFill>
            <a:prstDash val="solid"/>
            <a:round/>
            <a:headEnd type="none" w="sm" len="sm"/>
            <a:tailEnd type="none" w="sm" len="sm"/>
          </a:ln>
        </p:spPr>
      </p:pic>
      <p:sp>
        <p:nvSpPr>
          <p:cNvPr id="172" name="Google Shape;172;p9"/>
          <p:cNvSpPr txBox="1"/>
          <p:nvPr/>
        </p:nvSpPr>
        <p:spPr>
          <a:xfrm>
            <a:off x="4128190" y="5029281"/>
            <a:ext cx="3617587" cy="738664"/>
          </a:xfrm>
          <a:prstGeom prst="rect">
            <a:avLst/>
          </a:prstGeom>
          <a:solidFill>
            <a:srgbClr val="DFE9A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rgbClr val="000000"/>
                </a:solidFill>
                <a:latin typeface="Arial"/>
                <a:ea typeface="Arial"/>
                <a:cs typeface="Arial"/>
                <a:sym typeface="Arial"/>
              </a:rPr>
              <a:t>„Vermeidet es, Kinder mit unangekündigten Aufräumaktionen aus dem vertieften Spiel zu reißen.“ </a:t>
            </a:r>
            <a:r>
              <a:rPr lang="de-DE" sz="1000">
                <a:solidFill>
                  <a:srgbClr val="000000"/>
                </a:solidFill>
                <a:latin typeface="Arial"/>
                <a:ea typeface="Arial"/>
                <a:cs typeface="Arial"/>
                <a:sym typeface="Arial"/>
              </a:rPr>
              <a:t>(Bildungsplan Brandenburg, 2024, S. 168)</a:t>
            </a:r>
            <a:endParaRPr sz="1800" i="1">
              <a:solidFill>
                <a:srgbClr val="000000"/>
              </a:solidFill>
              <a:latin typeface="Arial"/>
              <a:ea typeface="Arial"/>
              <a:cs typeface="Arial"/>
              <a:sym typeface="Arial"/>
            </a:endParaRPr>
          </a:p>
        </p:txBody>
      </p:sp>
      <p:sp>
        <p:nvSpPr>
          <p:cNvPr id="173" name="Google Shape;173;p9"/>
          <p:cNvSpPr txBox="1">
            <a:spLocks noGrp="1"/>
          </p:cNvSpPr>
          <p:nvPr>
            <p:ph type="title"/>
          </p:nvPr>
        </p:nvSpPr>
        <p:spPr>
          <a:xfrm>
            <a:off x="7561220" y="620728"/>
            <a:ext cx="4035406" cy="122197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Play"/>
              <a:buNone/>
            </a:pPr>
            <a:r>
              <a:rPr lang="de-DE" sz="3200" b="1"/>
              <a:t>VERTIEFTES TUN ERNST NEHMEN</a:t>
            </a:r>
            <a:endParaRPr b="1">
              <a:solidFill>
                <a:schemeClr val="lt1"/>
              </a:solidFill>
            </a:endParaRPr>
          </a:p>
        </p:txBody>
      </p:sp>
      <p:sp>
        <p:nvSpPr>
          <p:cNvPr id="174" name="Google Shape;174;p9"/>
          <p:cNvSpPr txBox="1">
            <a:spLocks noGrp="1"/>
          </p:cNvSpPr>
          <p:nvPr>
            <p:ph type="body" idx="1"/>
          </p:nvPr>
        </p:nvSpPr>
        <p:spPr>
          <a:xfrm>
            <a:off x="7561220" y="1577260"/>
            <a:ext cx="4849023" cy="30048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800"/>
              <a:buNone/>
            </a:pPr>
            <a:r>
              <a:rPr lang="de-DE" sz="800">
                <a:solidFill>
                  <a:srgbClr val="000000"/>
                </a:solidFill>
              </a:rPr>
              <a:t>(Bildungsplan Brandenburg, 2024)</a:t>
            </a:r>
            <a:endParaRPr/>
          </a:p>
        </p:txBody>
      </p:sp>
      <p:sp>
        <p:nvSpPr>
          <p:cNvPr id="175" name="Google Shape;175;p9"/>
          <p:cNvSpPr txBox="1"/>
          <p:nvPr/>
        </p:nvSpPr>
        <p:spPr>
          <a:xfrm>
            <a:off x="7561220" y="2295307"/>
            <a:ext cx="3857100" cy="2986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b="1">
                <a:solidFill>
                  <a:schemeClr val="lt1"/>
                </a:solidFill>
                <a:latin typeface="Arial"/>
                <a:ea typeface="Arial"/>
                <a:cs typeface="Arial"/>
                <a:sym typeface="Arial"/>
              </a:rPr>
              <a:t>Achtet darauf:</a:t>
            </a:r>
            <a:endParaRPr/>
          </a:p>
          <a:p>
            <a:pPr marL="0" marR="0" lvl="0" indent="0" algn="l" rtl="0">
              <a:spcBef>
                <a:spcPts val="0"/>
              </a:spcBef>
              <a:spcAft>
                <a:spcPts val="0"/>
              </a:spcAft>
              <a:buNone/>
            </a:pPr>
            <a:endParaRPr sz="900">
              <a:solidFill>
                <a:srgbClr val="000000"/>
              </a:solidFill>
              <a:latin typeface="Arial"/>
              <a:ea typeface="Arial"/>
              <a:cs typeface="Arial"/>
              <a:sym typeface="Arial"/>
            </a:endParaRPr>
          </a:p>
          <a:p>
            <a:pPr marL="0" marR="0" lvl="0" indent="0" algn="l" rtl="0">
              <a:spcBef>
                <a:spcPts val="0"/>
              </a:spcBef>
              <a:spcAft>
                <a:spcPts val="0"/>
              </a:spcAft>
              <a:buNone/>
            </a:pPr>
            <a:endParaRPr sz="9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800"/>
              <a:buFont typeface="Arial"/>
              <a:buChar char="•"/>
            </a:pPr>
            <a:r>
              <a:rPr lang="de-DE" sz="1800">
                <a:solidFill>
                  <a:srgbClr val="000000"/>
                </a:solidFill>
                <a:latin typeface="Arial"/>
                <a:ea typeface="Arial"/>
                <a:cs typeface="Arial"/>
                <a:sym typeface="Arial"/>
              </a:rPr>
              <a:t>nicht alles sofort wegzuräumen: </a:t>
            </a:r>
            <a:endParaRPr/>
          </a:p>
          <a:p>
            <a:pPr marL="742950" marR="0" lvl="1" indent="-285750" algn="l" rtl="0">
              <a:spcBef>
                <a:spcPts val="0"/>
              </a:spcBef>
              <a:spcAft>
                <a:spcPts val="0"/>
              </a:spcAft>
              <a:buClr>
                <a:srgbClr val="000000"/>
              </a:buClr>
              <a:buSzPts val="1600"/>
              <a:buFont typeface="Arial"/>
              <a:buChar char="•"/>
            </a:pPr>
            <a:r>
              <a:rPr lang="de-DE" sz="1600" b="0" i="0" u="none" strike="noStrike" cap="none">
                <a:solidFill>
                  <a:srgbClr val="000000"/>
                </a:solidFill>
                <a:latin typeface="Arial"/>
                <a:ea typeface="Arial"/>
                <a:cs typeface="Arial"/>
                <a:sym typeface="Arial"/>
              </a:rPr>
              <a:t>Vertiefung darf sichtbar bleiben</a:t>
            </a:r>
            <a:r>
              <a:rPr lang="de-DE" sz="1600"/>
              <a:t>;</a:t>
            </a:r>
            <a:endParaRPr/>
          </a:p>
          <a:p>
            <a:pPr marL="285750" marR="0" lvl="0" indent="-228600" algn="l" rtl="0">
              <a:spcBef>
                <a:spcPts val="0"/>
              </a:spcBef>
              <a:spcAft>
                <a:spcPts val="0"/>
              </a:spcAft>
              <a:buClr>
                <a:schemeClr val="dk1"/>
              </a:buClr>
              <a:buSzPts val="900"/>
              <a:buFont typeface="Arial"/>
              <a:buNone/>
            </a:pPr>
            <a:endParaRPr sz="9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800"/>
              <a:buFont typeface="Arial"/>
              <a:buChar char="•"/>
            </a:pPr>
            <a:r>
              <a:rPr lang="de-DE" sz="1800">
                <a:solidFill>
                  <a:srgbClr val="000000"/>
                </a:solidFill>
                <a:latin typeface="Arial"/>
                <a:ea typeface="Arial"/>
                <a:cs typeface="Arial"/>
                <a:sym typeface="Arial"/>
              </a:rPr>
              <a:t>Angefangenes zu sichern: </a:t>
            </a:r>
            <a:endParaRPr/>
          </a:p>
          <a:p>
            <a:pPr marL="742950" marR="0" lvl="1" indent="-285750" algn="l" rtl="0">
              <a:spcBef>
                <a:spcPts val="0"/>
              </a:spcBef>
              <a:spcAft>
                <a:spcPts val="0"/>
              </a:spcAft>
              <a:buClr>
                <a:srgbClr val="000000"/>
              </a:buClr>
              <a:buSzPts val="1600"/>
              <a:buFont typeface="Arial"/>
              <a:buChar char="•"/>
            </a:pPr>
            <a:r>
              <a:rPr lang="de-DE" sz="1600" b="0" i="0" u="none" strike="noStrike" cap="none">
                <a:solidFill>
                  <a:srgbClr val="000000"/>
                </a:solidFill>
                <a:latin typeface="Arial"/>
                <a:ea typeface="Arial"/>
                <a:cs typeface="Arial"/>
                <a:sym typeface="Arial"/>
              </a:rPr>
              <a:t>schützt Bauwerke oder Bilder;</a:t>
            </a:r>
            <a:endParaRPr/>
          </a:p>
          <a:p>
            <a:pPr marL="285750" marR="0" lvl="0" indent="-228600" algn="l" rtl="0">
              <a:spcBef>
                <a:spcPts val="0"/>
              </a:spcBef>
              <a:spcAft>
                <a:spcPts val="0"/>
              </a:spcAft>
              <a:buClr>
                <a:schemeClr val="dk1"/>
              </a:buClr>
              <a:buSzPts val="900"/>
              <a:buFont typeface="Arial"/>
              <a:buNone/>
            </a:pPr>
            <a:endParaRPr sz="9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800"/>
              <a:buFont typeface="Arial"/>
              <a:buChar char="•"/>
            </a:pPr>
            <a:r>
              <a:rPr lang="de-DE" sz="1800">
                <a:solidFill>
                  <a:srgbClr val="000000"/>
                </a:solidFill>
                <a:latin typeface="Arial"/>
                <a:ea typeface="Arial"/>
                <a:cs typeface="Arial"/>
                <a:sym typeface="Arial"/>
              </a:rPr>
              <a:t>Materialien zugänglich zu lassen: </a:t>
            </a:r>
            <a:endParaRPr/>
          </a:p>
          <a:p>
            <a:pPr marL="742950" marR="0" lvl="1" indent="-285750" algn="l" rtl="0">
              <a:spcBef>
                <a:spcPts val="0"/>
              </a:spcBef>
              <a:spcAft>
                <a:spcPts val="0"/>
              </a:spcAft>
              <a:buClr>
                <a:srgbClr val="000000"/>
              </a:buClr>
              <a:buSzPts val="1600"/>
              <a:buFont typeface="Arial"/>
              <a:buChar char="•"/>
            </a:pPr>
            <a:r>
              <a:rPr lang="de-DE" sz="1600" b="0" i="0" u="none" strike="noStrike" cap="none">
                <a:solidFill>
                  <a:srgbClr val="000000"/>
                </a:solidFill>
                <a:latin typeface="Arial"/>
                <a:ea typeface="Arial"/>
                <a:cs typeface="Arial"/>
                <a:sym typeface="Arial"/>
              </a:rPr>
              <a:t>ermöglicht den Kindern eine Rückkehr ins Tun zu einem späteren Zeitpunkt.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10"/>
          <p:cNvSpPr txBox="1">
            <a:spLocks noGrp="1"/>
          </p:cNvSpPr>
          <p:nvPr>
            <p:ph type="title"/>
          </p:nvPr>
        </p:nvSpPr>
        <p:spPr>
          <a:xfrm>
            <a:off x="5223148" y="624193"/>
            <a:ext cx="6197393" cy="71770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Play"/>
              <a:buNone/>
            </a:pPr>
            <a:r>
              <a:rPr lang="de-DE" b="1"/>
              <a:t>AUFRÄUMEN VORBEREITEN</a:t>
            </a:r>
            <a:endParaRPr/>
          </a:p>
        </p:txBody>
      </p:sp>
      <p:sp>
        <p:nvSpPr>
          <p:cNvPr id="181" name="Google Shape;181;p10"/>
          <p:cNvSpPr txBox="1">
            <a:spLocks noGrp="1"/>
          </p:cNvSpPr>
          <p:nvPr>
            <p:ph type="body" idx="1"/>
          </p:nvPr>
        </p:nvSpPr>
        <p:spPr>
          <a:xfrm>
            <a:off x="5246670" y="1164914"/>
            <a:ext cx="5834831" cy="20296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800"/>
              <a:buNone/>
            </a:pPr>
            <a:r>
              <a:rPr lang="de-DE" sz="800">
                <a:solidFill>
                  <a:srgbClr val="000000"/>
                </a:solidFill>
              </a:rPr>
              <a:t>(Bildungsplan Brandenburg, 2024; Macha, Ries-Schemainda &amp; Schmidt, 2023)</a:t>
            </a:r>
            <a:endParaRPr/>
          </a:p>
        </p:txBody>
      </p:sp>
      <p:sp>
        <p:nvSpPr>
          <p:cNvPr id="182" name="Google Shape;182;p10"/>
          <p:cNvSpPr txBox="1"/>
          <p:nvPr/>
        </p:nvSpPr>
        <p:spPr>
          <a:xfrm>
            <a:off x="375648" y="6350350"/>
            <a:ext cx="4482489"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rgbClr val="000000"/>
                </a:solidFill>
                <a:latin typeface="Arial"/>
                <a:ea typeface="Arial"/>
                <a:cs typeface="Arial"/>
                <a:sym typeface="Arial"/>
              </a:rPr>
              <a:t>Bildungsplan Brandenburg, S. 167, Sebastian Treytnar</a:t>
            </a:r>
            <a:endParaRPr sz="600">
              <a:solidFill>
                <a:srgbClr val="000000"/>
              </a:solidFill>
              <a:latin typeface="Arial"/>
              <a:ea typeface="Arial"/>
              <a:cs typeface="Arial"/>
              <a:sym typeface="Arial"/>
            </a:endParaRPr>
          </a:p>
        </p:txBody>
      </p:sp>
      <p:pic>
        <p:nvPicPr>
          <p:cNvPr id="183" name="Google Shape;183;p10"/>
          <p:cNvPicPr preferRelativeResize="0">
            <a:picLocks noGrp="1"/>
          </p:cNvPicPr>
          <p:nvPr>
            <p:ph type="pic" idx="2"/>
          </p:nvPr>
        </p:nvPicPr>
        <p:blipFill rotWithShape="1">
          <a:blip r:embed="rId3">
            <a:alphaModFix/>
          </a:blip>
          <a:srcRect l="24399" r="24399"/>
          <a:stretch/>
        </p:blipFill>
        <p:spPr>
          <a:xfrm>
            <a:off x="478348" y="496614"/>
            <a:ext cx="4186328" cy="5864772"/>
          </a:xfrm>
          <a:prstGeom prst="rect">
            <a:avLst/>
          </a:prstGeom>
          <a:noFill/>
          <a:ln w="12700" cap="flat" cmpd="sng">
            <a:solidFill>
              <a:schemeClr val="lt1"/>
            </a:solidFill>
            <a:prstDash val="solid"/>
            <a:round/>
            <a:headEnd type="none" w="sm" len="sm"/>
            <a:tailEnd type="none" w="sm" len="sm"/>
          </a:ln>
        </p:spPr>
      </p:pic>
      <p:sp>
        <p:nvSpPr>
          <p:cNvPr id="184" name="Google Shape;184;p10"/>
          <p:cNvSpPr txBox="1"/>
          <p:nvPr/>
        </p:nvSpPr>
        <p:spPr>
          <a:xfrm>
            <a:off x="5308815" y="1585412"/>
            <a:ext cx="4996720" cy="1169551"/>
          </a:xfrm>
          <a:prstGeom prst="rect">
            <a:avLst/>
          </a:prstGeom>
          <a:solidFill>
            <a:srgbClr val="DFE9A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rgbClr val="000000"/>
                </a:solidFill>
                <a:latin typeface="Arial"/>
                <a:ea typeface="Arial"/>
                <a:cs typeface="Arial"/>
                <a:sym typeface="Arial"/>
              </a:rPr>
              <a:t>„Soll ein Raum vor dem Übergang von einer Situation in eine andere aufgeräumt werden, dann kündigt das rechtzeitig an und achtet darauf, dass Kinder, die viel wegzuräumen haben, früher informiert werden als andere, die nicht so viele Materialien benutzt haben.“</a:t>
            </a:r>
            <a:r>
              <a:rPr lang="de-DE" sz="1000" i="1">
                <a:solidFill>
                  <a:srgbClr val="000000"/>
                </a:solidFill>
                <a:latin typeface="Arial"/>
                <a:ea typeface="Arial"/>
                <a:cs typeface="Arial"/>
                <a:sym typeface="Arial"/>
              </a:rPr>
              <a:t> </a:t>
            </a:r>
            <a:r>
              <a:rPr lang="de-DE" sz="1000">
                <a:solidFill>
                  <a:srgbClr val="000000"/>
                </a:solidFill>
                <a:latin typeface="Arial"/>
                <a:ea typeface="Arial"/>
                <a:cs typeface="Arial"/>
                <a:sym typeface="Arial"/>
              </a:rPr>
              <a:t>(Bildungsplan Brandenburg, 2024, S. 165)</a:t>
            </a:r>
            <a:endParaRPr/>
          </a:p>
        </p:txBody>
      </p:sp>
      <p:sp>
        <p:nvSpPr>
          <p:cNvPr id="185" name="Google Shape;185;p10"/>
          <p:cNvSpPr txBox="1"/>
          <p:nvPr/>
        </p:nvSpPr>
        <p:spPr>
          <a:xfrm>
            <a:off x="5246670" y="2972502"/>
            <a:ext cx="5497500" cy="2893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600" b="1">
                <a:solidFill>
                  <a:schemeClr val="lt1"/>
                </a:solidFill>
                <a:latin typeface="Arial"/>
                <a:ea typeface="Arial"/>
                <a:cs typeface="Arial"/>
                <a:sym typeface="Arial"/>
              </a:rPr>
              <a:t>Denkt daran:</a:t>
            </a:r>
            <a:endParaRPr/>
          </a:p>
          <a:p>
            <a:pPr marL="0" marR="0" lvl="0" indent="0" algn="l" rtl="0">
              <a:spcBef>
                <a:spcPts val="0"/>
              </a:spcBef>
              <a:spcAft>
                <a:spcPts val="0"/>
              </a:spcAft>
              <a:buNone/>
            </a:pPr>
            <a:endParaRPr sz="8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600"/>
              <a:buFont typeface="Arial"/>
              <a:buChar char="•"/>
            </a:pPr>
            <a:r>
              <a:rPr lang="de-DE" sz="1600">
                <a:solidFill>
                  <a:srgbClr val="000000"/>
                </a:solidFill>
                <a:latin typeface="Arial"/>
                <a:ea typeface="Arial"/>
                <a:cs typeface="Arial"/>
                <a:sym typeface="Arial"/>
              </a:rPr>
              <a:t>Situationen bewusst abzuschließe</a:t>
            </a:r>
            <a:r>
              <a:rPr lang="de-DE" sz="1600"/>
              <a:t>n, z. B.</a:t>
            </a:r>
            <a:endParaRPr/>
          </a:p>
          <a:p>
            <a:pPr marL="742950" marR="0" lvl="1" indent="-285750" algn="l" rtl="0">
              <a:spcBef>
                <a:spcPts val="0"/>
              </a:spcBef>
              <a:spcAft>
                <a:spcPts val="0"/>
              </a:spcAft>
              <a:buClr>
                <a:srgbClr val="000000"/>
              </a:buClr>
              <a:buSzPts val="1400"/>
              <a:buFont typeface="Arial"/>
              <a:buChar char="•"/>
            </a:pPr>
            <a:r>
              <a:rPr lang="de-DE"/>
              <a:t>ü</a:t>
            </a:r>
            <a:r>
              <a:rPr lang="de-DE" sz="1400" b="0" i="0" u="none" strike="noStrike" cap="none">
                <a:solidFill>
                  <a:srgbClr val="000000"/>
                </a:solidFill>
                <a:latin typeface="Arial"/>
                <a:ea typeface="Arial"/>
                <a:cs typeface="Arial"/>
                <a:sym typeface="Arial"/>
              </a:rPr>
              <a:t>berlegt gemeinsam: Was bleibt? Was räumen wir weg?</a:t>
            </a:r>
            <a:endParaRPr/>
          </a:p>
          <a:p>
            <a:pPr marL="171450" marR="0" lvl="0" indent="-120650" algn="l" rtl="0">
              <a:spcBef>
                <a:spcPts val="0"/>
              </a:spcBef>
              <a:spcAft>
                <a:spcPts val="0"/>
              </a:spcAft>
              <a:buClr>
                <a:schemeClr val="dk1"/>
              </a:buClr>
              <a:buSzPts val="800"/>
              <a:buFont typeface="Arial"/>
              <a:buNone/>
            </a:pPr>
            <a:endParaRPr sz="8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600"/>
              <a:buFont typeface="Arial"/>
              <a:buChar char="•"/>
            </a:pPr>
            <a:r>
              <a:rPr lang="de-DE" sz="1600">
                <a:solidFill>
                  <a:srgbClr val="000000"/>
                </a:solidFill>
                <a:latin typeface="Arial"/>
                <a:ea typeface="Arial"/>
                <a:cs typeface="Arial"/>
                <a:sym typeface="Arial"/>
              </a:rPr>
              <a:t>Angefangenes zu würdigen</a:t>
            </a:r>
            <a:r>
              <a:rPr lang="de-DE" sz="1600"/>
              <a:t>, z. B.</a:t>
            </a:r>
            <a:r>
              <a:rPr lang="de-DE" sz="1600">
                <a:solidFill>
                  <a:srgbClr val="000000"/>
                </a:solidFill>
                <a:latin typeface="Arial"/>
                <a:ea typeface="Arial"/>
                <a:cs typeface="Arial"/>
                <a:sym typeface="Arial"/>
              </a:rPr>
              <a:t> </a:t>
            </a:r>
            <a:endParaRPr/>
          </a:p>
          <a:p>
            <a:pPr marL="742950" marR="0" lvl="1" indent="-285750" algn="l" rtl="0">
              <a:spcBef>
                <a:spcPts val="0"/>
              </a:spcBef>
              <a:spcAft>
                <a:spcPts val="0"/>
              </a:spcAft>
              <a:buClr>
                <a:srgbClr val="000000"/>
              </a:buClr>
              <a:buSzPts val="1400"/>
              <a:buFont typeface="Arial"/>
              <a:buChar char="•"/>
            </a:pPr>
            <a:r>
              <a:rPr lang="de-DE" sz="1400" b="0" i="0" u="none" strike="noStrike" cap="none">
                <a:solidFill>
                  <a:srgbClr val="000000"/>
                </a:solidFill>
                <a:latin typeface="Arial"/>
                <a:ea typeface="Arial"/>
                <a:cs typeface="Arial"/>
                <a:sym typeface="Arial"/>
              </a:rPr>
              <a:t>Bauwerke fotografieren oder markieren;</a:t>
            </a:r>
            <a:endParaRPr/>
          </a:p>
          <a:p>
            <a:pPr marL="171450" marR="0" lvl="0" indent="-120650" algn="l" rtl="0">
              <a:spcBef>
                <a:spcPts val="0"/>
              </a:spcBef>
              <a:spcAft>
                <a:spcPts val="0"/>
              </a:spcAft>
              <a:buClr>
                <a:schemeClr val="dk1"/>
              </a:buClr>
              <a:buSzPts val="800"/>
              <a:buFont typeface="Arial"/>
              <a:buNone/>
            </a:pPr>
            <a:endParaRPr sz="8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600"/>
              <a:buFont typeface="Arial"/>
              <a:buChar char="•"/>
            </a:pPr>
            <a:r>
              <a:rPr lang="de-DE" sz="1600">
                <a:solidFill>
                  <a:srgbClr val="000000"/>
                </a:solidFill>
                <a:latin typeface="Arial"/>
                <a:ea typeface="Arial"/>
                <a:cs typeface="Arial"/>
                <a:sym typeface="Arial"/>
              </a:rPr>
              <a:t>unterschiedliche Tempi wahrzunehme</a:t>
            </a:r>
            <a:r>
              <a:rPr lang="de-DE" sz="1600"/>
              <a:t>n, weil</a:t>
            </a:r>
            <a:r>
              <a:rPr lang="de-DE" sz="1600">
                <a:solidFill>
                  <a:srgbClr val="000000"/>
                </a:solidFill>
                <a:latin typeface="Arial"/>
                <a:ea typeface="Arial"/>
                <a:cs typeface="Arial"/>
                <a:sym typeface="Arial"/>
              </a:rPr>
              <a:t> </a:t>
            </a:r>
            <a:endParaRPr/>
          </a:p>
          <a:p>
            <a:pPr marL="742950" marR="0" lvl="1" indent="-285750" algn="l" rtl="0">
              <a:spcBef>
                <a:spcPts val="0"/>
              </a:spcBef>
              <a:spcAft>
                <a:spcPts val="0"/>
              </a:spcAft>
              <a:buClr>
                <a:srgbClr val="000000"/>
              </a:buClr>
              <a:buSzPts val="1400"/>
              <a:buFont typeface="Arial"/>
              <a:buChar char="•"/>
            </a:pPr>
            <a:r>
              <a:rPr lang="de-DE"/>
              <a:t>m</a:t>
            </a:r>
            <a:r>
              <a:rPr lang="de-DE" sz="1400" b="0" i="0" u="none" strike="noStrike" cap="none">
                <a:solidFill>
                  <a:srgbClr val="000000"/>
                </a:solidFill>
                <a:latin typeface="Arial"/>
                <a:ea typeface="Arial"/>
                <a:cs typeface="Arial"/>
                <a:sym typeface="Arial"/>
              </a:rPr>
              <a:t>anche Kinder </a:t>
            </a:r>
            <a:r>
              <a:rPr lang="de-DE"/>
              <a:t>mehr Zeit</a:t>
            </a:r>
            <a:r>
              <a:rPr lang="de-DE" sz="1400" b="0" i="0" u="none" strike="noStrike" cap="none">
                <a:solidFill>
                  <a:srgbClr val="000000"/>
                </a:solidFill>
                <a:latin typeface="Arial"/>
                <a:ea typeface="Arial"/>
                <a:cs typeface="Arial"/>
                <a:sym typeface="Arial"/>
              </a:rPr>
              <a:t> zum Beenden ihrer Aktivität als andere Kinder brauchen;</a:t>
            </a:r>
            <a:endParaRPr/>
          </a:p>
          <a:p>
            <a:pPr marL="171450" marR="0" lvl="0" indent="-120650" algn="l" rtl="0">
              <a:spcBef>
                <a:spcPts val="0"/>
              </a:spcBef>
              <a:spcAft>
                <a:spcPts val="0"/>
              </a:spcAft>
              <a:buClr>
                <a:schemeClr val="dk1"/>
              </a:buClr>
              <a:buSzPts val="800"/>
              <a:buFont typeface="Arial"/>
              <a:buNone/>
            </a:pPr>
            <a:endParaRPr sz="8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600"/>
              <a:buFont typeface="Arial"/>
              <a:buChar char="•"/>
            </a:pPr>
            <a:r>
              <a:rPr lang="de-DE" sz="1600">
                <a:solidFill>
                  <a:srgbClr val="000000"/>
                </a:solidFill>
                <a:latin typeface="Arial"/>
                <a:ea typeface="Arial"/>
                <a:cs typeface="Arial"/>
                <a:sym typeface="Arial"/>
              </a:rPr>
              <a:t>Orientierung zu gebe</a:t>
            </a:r>
            <a:r>
              <a:rPr lang="de-DE" sz="1600"/>
              <a:t>n, z. B.</a:t>
            </a:r>
            <a:r>
              <a:rPr lang="de-DE" sz="1600">
                <a:solidFill>
                  <a:srgbClr val="000000"/>
                </a:solidFill>
                <a:latin typeface="Arial"/>
                <a:ea typeface="Arial"/>
                <a:cs typeface="Arial"/>
                <a:sym typeface="Arial"/>
              </a:rPr>
              <a:t> </a:t>
            </a:r>
            <a:endParaRPr/>
          </a:p>
          <a:p>
            <a:pPr marL="742950" marR="0" lvl="1" indent="-285750" algn="l" rtl="0">
              <a:spcBef>
                <a:spcPts val="0"/>
              </a:spcBef>
              <a:spcAft>
                <a:spcPts val="0"/>
              </a:spcAft>
              <a:buClr>
                <a:srgbClr val="000000"/>
              </a:buClr>
              <a:buSzPts val="1400"/>
              <a:buFont typeface="Arial"/>
              <a:buChar char="•"/>
            </a:pPr>
            <a:r>
              <a:rPr lang="de-DE" sz="1400" b="0" i="1" u="none" strike="noStrike" cap="none">
                <a:solidFill>
                  <a:srgbClr val="000000"/>
                </a:solidFill>
                <a:latin typeface="Arial"/>
                <a:ea typeface="Arial"/>
                <a:cs typeface="Arial"/>
                <a:sym typeface="Arial"/>
              </a:rPr>
              <a:t>„Danach gehen wir raus.“</a:t>
            </a:r>
            <a:endParaRPr/>
          </a:p>
        </p:txBody>
      </p:sp>
      <p:sp>
        <p:nvSpPr>
          <p:cNvPr id="186" name="Google Shape;186;p10"/>
          <p:cNvSpPr txBox="1"/>
          <p:nvPr/>
        </p:nvSpPr>
        <p:spPr>
          <a:xfrm>
            <a:off x="5308831" y="5981104"/>
            <a:ext cx="5137800" cy="338700"/>
          </a:xfrm>
          <a:prstGeom prst="rect">
            <a:avLst/>
          </a:prstGeom>
          <a:noFill/>
          <a:ln w="12700"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de-DE" sz="1600" b="1">
                <a:solidFill>
                  <a:schemeClr val="dk1"/>
                </a:solidFill>
                <a:latin typeface="Arial"/>
                <a:ea typeface="Arial"/>
                <a:cs typeface="Arial"/>
                <a:sym typeface="Arial"/>
              </a:rPr>
              <a:t>Übergänge brauchen Begleitung.</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11"/>
          <p:cNvSpPr txBox="1">
            <a:spLocks noGrp="1"/>
          </p:cNvSpPr>
          <p:nvPr>
            <p:ph type="title"/>
          </p:nvPr>
        </p:nvSpPr>
        <p:spPr>
          <a:xfrm>
            <a:off x="737110" y="625447"/>
            <a:ext cx="4905905" cy="100564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3200"/>
              <a:buFont typeface="Play"/>
              <a:buNone/>
            </a:pPr>
            <a:r>
              <a:rPr lang="de-DE" b="1"/>
              <a:t>ORDNUNG UND AUTONOMIE BEI DEN JÜNGSTEN</a:t>
            </a:r>
            <a:endParaRPr b="1">
              <a:solidFill>
                <a:schemeClr val="lt1"/>
              </a:solidFill>
            </a:endParaRPr>
          </a:p>
        </p:txBody>
      </p:sp>
      <p:sp>
        <p:nvSpPr>
          <p:cNvPr id="193" name="Google Shape;193;p11"/>
          <p:cNvSpPr txBox="1">
            <a:spLocks noGrp="1"/>
          </p:cNvSpPr>
          <p:nvPr>
            <p:ph type="body" idx="1"/>
          </p:nvPr>
        </p:nvSpPr>
        <p:spPr>
          <a:xfrm>
            <a:off x="737110" y="2037607"/>
            <a:ext cx="4408203" cy="30048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800"/>
              <a:buNone/>
            </a:pPr>
            <a:r>
              <a:rPr lang="de-DE" sz="800">
                <a:solidFill>
                  <a:srgbClr val="000000"/>
                </a:solidFill>
              </a:rPr>
              <a:t>(Tielemann, 2020, Bostelmann 2010, Höcke 2011; Müller &amp; Fink, 2016)</a:t>
            </a:r>
            <a:endParaRPr/>
          </a:p>
        </p:txBody>
      </p:sp>
      <p:sp>
        <p:nvSpPr>
          <p:cNvPr id="194" name="Google Shape;194;p11"/>
          <p:cNvSpPr txBox="1"/>
          <p:nvPr/>
        </p:nvSpPr>
        <p:spPr>
          <a:xfrm>
            <a:off x="5754383" y="6232553"/>
            <a:ext cx="2567366"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rgbClr val="000000"/>
                </a:solidFill>
                <a:latin typeface="Arial"/>
                <a:ea typeface="Arial"/>
                <a:cs typeface="Arial"/>
                <a:sym typeface="Arial"/>
              </a:rPr>
              <a:t>Bildungsplan Brandenburg, S. 98, Sebastian Treytnar</a:t>
            </a:r>
            <a:endParaRPr sz="600">
              <a:solidFill>
                <a:srgbClr val="000000"/>
              </a:solidFill>
              <a:latin typeface="Arial"/>
              <a:ea typeface="Arial"/>
              <a:cs typeface="Arial"/>
              <a:sym typeface="Arial"/>
            </a:endParaRPr>
          </a:p>
        </p:txBody>
      </p:sp>
      <p:pic>
        <p:nvPicPr>
          <p:cNvPr id="195" name="Google Shape;195;p11"/>
          <p:cNvPicPr preferRelativeResize="0">
            <a:picLocks noGrp="1"/>
          </p:cNvPicPr>
          <p:nvPr>
            <p:ph type="pic" idx="2"/>
          </p:nvPr>
        </p:nvPicPr>
        <p:blipFill rotWithShape="1">
          <a:blip r:embed="rId3">
            <a:alphaModFix/>
          </a:blip>
          <a:srcRect l="16686" r="16686"/>
          <a:stretch/>
        </p:blipFill>
        <p:spPr>
          <a:xfrm>
            <a:off x="5857103" y="775707"/>
            <a:ext cx="5718671" cy="5456846"/>
          </a:xfrm>
          <a:prstGeom prst="rect">
            <a:avLst/>
          </a:prstGeom>
          <a:noFill/>
          <a:ln w="12700" cap="flat" cmpd="sng">
            <a:solidFill>
              <a:schemeClr val="lt1"/>
            </a:solidFill>
            <a:prstDash val="solid"/>
            <a:round/>
            <a:headEnd type="none" w="sm" len="sm"/>
            <a:tailEnd type="none" w="sm" len="sm"/>
          </a:ln>
        </p:spPr>
      </p:pic>
      <p:sp>
        <p:nvSpPr>
          <p:cNvPr id="196" name="Google Shape;196;p11"/>
          <p:cNvSpPr txBox="1"/>
          <p:nvPr/>
        </p:nvSpPr>
        <p:spPr>
          <a:xfrm>
            <a:off x="737110" y="2363670"/>
            <a:ext cx="4718397" cy="3540265"/>
          </a:xfrm>
          <a:prstGeom prst="rect">
            <a:avLst/>
          </a:prstGeom>
          <a:noFill/>
          <a:ln>
            <a:noFill/>
          </a:ln>
        </p:spPr>
        <p:txBody>
          <a:bodyPr spcFirstLastPara="1" wrap="square" lIns="91425" tIns="45700" rIns="91425" bIns="45700" anchor="t" anchorCtr="0">
            <a:spAutoFit/>
          </a:bodyPr>
          <a:lstStyle/>
          <a:p>
            <a:pPr marL="285750" marR="0" lvl="0" indent="-285750" algn="l" rtl="0">
              <a:lnSpc>
                <a:spcPct val="120000"/>
              </a:lnSpc>
              <a:spcBef>
                <a:spcPts val="0"/>
              </a:spcBef>
              <a:spcAft>
                <a:spcPts val="0"/>
              </a:spcAft>
              <a:buClr>
                <a:srgbClr val="000000"/>
              </a:buClr>
              <a:buSzPts val="1800"/>
              <a:buFont typeface="Arial"/>
              <a:buChar char="•"/>
            </a:pPr>
            <a:r>
              <a:rPr lang="de-DE" sz="1800">
                <a:solidFill>
                  <a:srgbClr val="000000"/>
                </a:solidFill>
                <a:latin typeface="Arial"/>
                <a:ea typeface="Arial"/>
                <a:cs typeface="Arial"/>
                <a:sym typeface="Arial"/>
              </a:rPr>
              <a:t>Junge Kinder erschließen sich Materialien über </a:t>
            </a:r>
            <a:r>
              <a:rPr lang="de-DE" sz="1800" b="1">
                <a:solidFill>
                  <a:srgbClr val="000000"/>
                </a:solidFill>
                <a:latin typeface="Arial"/>
                <a:ea typeface="Arial"/>
                <a:cs typeface="Arial"/>
                <a:sym typeface="Arial"/>
              </a:rPr>
              <a:t>sinnliche Erfahrungen</a:t>
            </a:r>
            <a:r>
              <a:rPr lang="de-DE" sz="1800">
                <a:solidFill>
                  <a:srgbClr val="000000"/>
                </a:solidFill>
                <a:latin typeface="Arial"/>
                <a:ea typeface="Arial"/>
                <a:cs typeface="Arial"/>
                <a:sym typeface="Arial"/>
              </a:rPr>
              <a:t>, </a:t>
            </a:r>
            <a:r>
              <a:rPr lang="de-DE" sz="1800" b="1">
                <a:solidFill>
                  <a:srgbClr val="000000"/>
                </a:solidFill>
                <a:latin typeface="Arial"/>
                <a:ea typeface="Arial"/>
                <a:cs typeface="Arial"/>
                <a:sym typeface="Arial"/>
              </a:rPr>
              <a:t>eigenaktive Exploration</a:t>
            </a:r>
            <a:r>
              <a:rPr lang="de-DE" sz="1800">
                <a:solidFill>
                  <a:srgbClr val="000000"/>
                </a:solidFill>
                <a:latin typeface="Arial"/>
                <a:ea typeface="Arial"/>
                <a:cs typeface="Arial"/>
                <a:sym typeface="Arial"/>
              </a:rPr>
              <a:t> und </a:t>
            </a:r>
            <a:r>
              <a:rPr lang="de-DE" sz="1800" b="1">
                <a:solidFill>
                  <a:srgbClr val="000000"/>
                </a:solidFill>
                <a:latin typeface="Arial"/>
                <a:ea typeface="Arial"/>
                <a:cs typeface="Arial"/>
                <a:sym typeface="Arial"/>
              </a:rPr>
              <a:t>wiederholtes Handeln.</a:t>
            </a:r>
            <a:endParaRPr sz="1800" b="1">
              <a:solidFill>
                <a:srgbClr val="000000"/>
              </a:solidFill>
              <a:latin typeface="Arial"/>
              <a:ea typeface="Arial"/>
              <a:cs typeface="Arial"/>
              <a:sym typeface="Arial"/>
            </a:endParaRPr>
          </a:p>
          <a:p>
            <a:pPr marL="742950" marR="0" lvl="1" indent="-285750" algn="l" rtl="0">
              <a:lnSpc>
                <a:spcPct val="120000"/>
              </a:lnSpc>
              <a:spcBef>
                <a:spcPts val="0"/>
              </a:spcBef>
              <a:spcAft>
                <a:spcPts val="0"/>
              </a:spcAft>
              <a:buClr>
                <a:srgbClr val="000000"/>
              </a:buClr>
              <a:buSzPts val="1400"/>
              <a:buFont typeface="Arial"/>
              <a:buChar char="•"/>
            </a:pPr>
            <a:r>
              <a:rPr lang="de-DE" sz="1400" b="0" i="0" u="none" strike="noStrike" cap="none">
                <a:solidFill>
                  <a:srgbClr val="000000"/>
                </a:solidFill>
                <a:latin typeface="Arial"/>
                <a:ea typeface="Arial"/>
                <a:cs typeface="Arial"/>
                <a:sym typeface="Arial"/>
              </a:rPr>
              <a:t>Stellt sicher, dass Materialien für die Kinder verlässlich an den gleichen Orten und selbstständig zugänglich platziert sind.</a:t>
            </a:r>
            <a:br>
              <a:rPr lang="de-DE" sz="1400" b="0" i="0" u="none" strike="noStrike" cap="none">
                <a:solidFill>
                  <a:srgbClr val="000000"/>
                </a:solidFill>
                <a:latin typeface="Arial"/>
                <a:ea typeface="Arial"/>
                <a:cs typeface="Arial"/>
                <a:sym typeface="Arial"/>
              </a:rPr>
            </a:br>
            <a:endParaRPr sz="1400" b="0" i="0" u="none" strike="noStrike" cap="none">
              <a:solidFill>
                <a:srgbClr val="000000"/>
              </a:solidFill>
              <a:latin typeface="Arial"/>
              <a:ea typeface="Arial"/>
              <a:cs typeface="Arial"/>
              <a:sym typeface="Arial"/>
            </a:endParaRPr>
          </a:p>
          <a:p>
            <a:pPr marL="285750" marR="0" lvl="0" indent="-285750" algn="l" rtl="0">
              <a:lnSpc>
                <a:spcPct val="120000"/>
              </a:lnSpc>
              <a:spcBef>
                <a:spcPts val="0"/>
              </a:spcBef>
              <a:spcAft>
                <a:spcPts val="0"/>
              </a:spcAft>
              <a:buClr>
                <a:srgbClr val="000000"/>
              </a:buClr>
              <a:buSzPts val="1800"/>
              <a:buFont typeface="Arial"/>
              <a:buChar char="•"/>
            </a:pPr>
            <a:r>
              <a:rPr lang="de-DE" sz="1800">
                <a:solidFill>
                  <a:srgbClr val="000000"/>
                </a:solidFill>
                <a:latin typeface="Arial"/>
                <a:ea typeface="Arial"/>
                <a:cs typeface="Arial"/>
                <a:sym typeface="Arial"/>
              </a:rPr>
              <a:t>Aufräumsituationen werden von jungen Kindern häufig als </a:t>
            </a:r>
            <a:r>
              <a:rPr lang="de-DE" sz="1800" b="1">
                <a:solidFill>
                  <a:srgbClr val="000000"/>
                </a:solidFill>
                <a:latin typeface="Arial"/>
                <a:ea typeface="Arial"/>
                <a:cs typeface="Arial"/>
                <a:sym typeface="Arial"/>
              </a:rPr>
              <a:t>Teil ihres Spiels </a:t>
            </a:r>
            <a:r>
              <a:rPr lang="de-DE" sz="1800">
                <a:solidFill>
                  <a:srgbClr val="000000"/>
                </a:solidFill>
                <a:latin typeface="Arial"/>
                <a:ea typeface="Arial"/>
                <a:cs typeface="Arial"/>
                <a:sym typeface="Arial"/>
              </a:rPr>
              <a:t>erlebt. </a:t>
            </a:r>
            <a:endParaRPr sz="1800">
              <a:solidFill>
                <a:srgbClr val="000000"/>
              </a:solidFill>
              <a:latin typeface="Arial"/>
              <a:ea typeface="Arial"/>
              <a:cs typeface="Arial"/>
              <a:sym typeface="Arial"/>
            </a:endParaRPr>
          </a:p>
          <a:p>
            <a:pPr marL="742950" marR="0" lvl="1" indent="-285750" algn="l" rtl="0">
              <a:lnSpc>
                <a:spcPct val="120000"/>
              </a:lnSpc>
              <a:spcBef>
                <a:spcPts val="0"/>
              </a:spcBef>
              <a:spcAft>
                <a:spcPts val="0"/>
              </a:spcAft>
              <a:buClr>
                <a:srgbClr val="000000"/>
              </a:buClr>
              <a:buSzPts val="1400"/>
              <a:buFont typeface="Arial"/>
              <a:buChar char="•"/>
            </a:pPr>
            <a:r>
              <a:rPr lang="de-DE" sz="1400" b="0" i="0" u="none" strike="noStrike" cap="none">
                <a:solidFill>
                  <a:srgbClr val="000000"/>
                </a:solidFill>
                <a:latin typeface="Arial"/>
                <a:ea typeface="Arial"/>
                <a:cs typeface="Arial"/>
                <a:sym typeface="Arial"/>
              </a:rPr>
              <a:t>Die Bedeutung von Ordnung ist entwicklungsbedingt noch nicht vollständig erfassbar.</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2"/>
          <p:cNvSpPr txBox="1"/>
          <p:nvPr/>
        </p:nvSpPr>
        <p:spPr>
          <a:xfrm>
            <a:off x="581025" y="5962650"/>
            <a:ext cx="6011100" cy="184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t>Foto: Sebastian Treytnar / wamiki-Archiv</a:t>
            </a:r>
            <a:endParaRPr sz="600">
              <a:solidFill>
                <a:srgbClr val="000000"/>
              </a:solidFill>
              <a:latin typeface="Arial"/>
              <a:ea typeface="Arial"/>
              <a:cs typeface="Arial"/>
              <a:sym typeface="Arial"/>
            </a:endParaRPr>
          </a:p>
        </p:txBody>
      </p:sp>
      <p:sp>
        <p:nvSpPr>
          <p:cNvPr id="203" name="Google Shape;203;p12"/>
          <p:cNvSpPr txBox="1">
            <a:spLocks noGrp="1"/>
          </p:cNvSpPr>
          <p:nvPr>
            <p:ph type="title"/>
          </p:nvPr>
        </p:nvSpPr>
        <p:spPr>
          <a:xfrm>
            <a:off x="7593376" y="788960"/>
            <a:ext cx="3905663" cy="977305"/>
          </a:xfrm>
          <a:prstGeom prst="rect">
            <a:avLst/>
          </a:prstGeom>
          <a:noFill/>
          <a:ln>
            <a:noFill/>
          </a:ln>
        </p:spPr>
        <p:txBody>
          <a:bodyPr spcFirstLastPara="1" wrap="square" lIns="91425" tIns="45700" rIns="91425" bIns="45700" anchor="t" anchorCtr="0">
            <a:normAutofit fontScale="90000"/>
          </a:bodyPr>
          <a:lstStyle/>
          <a:p>
            <a:pPr marL="0" lvl="0" indent="0" algn="l" rtl="0">
              <a:lnSpc>
                <a:spcPct val="90000"/>
              </a:lnSpc>
              <a:spcBef>
                <a:spcPts val="0"/>
              </a:spcBef>
              <a:spcAft>
                <a:spcPts val="0"/>
              </a:spcAft>
              <a:buClr>
                <a:schemeClr val="dk1"/>
              </a:buClr>
              <a:buSzPct val="100000"/>
              <a:buFont typeface="Play"/>
              <a:buNone/>
            </a:pPr>
            <a:r>
              <a:rPr lang="de-DE" sz="3600" b="1"/>
              <a:t>UNTERSTÜTZUNG STATT DRUCK</a:t>
            </a:r>
            <a:endParaRPr sz="3600" b="1">
              <a:solidFill>
                <a:schemeClr val="lt1"/>
              </a:solidFill>
            </a:endParaRPr>
          </a:p>
        </p:txBody>
      </p:sp>
      <p:sp>
        <p:nvSpPr>
          <p:cNvPr id="204" name="Google Shape;204;p12"/>
          <p:cNvSpPr txBox="1">
            <a:spLocks noGrp="1"/>
          </p:cNvSpPr>
          <p:nvPr>
            <p:ph type="body" idx="1"/>
          </p:nvPr>
        </p:nvSpPr>
        <p:spPr>
          <a:xfrm>
            <a:off x="7593376" y="1726992"/>
            <a:ext cx="4849023" cy="30048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800"/>
              <a:buNone/>
            </a:pPr>
            <a:r>
              <a:rPr lang="de-DE" sz="800">
                <a:solidFill>
                  <a:srgbClr val="000000"/>
                </a:solidFill>
              </a:rPr>
              <a:t>(Bildungsplan Brandenburg, 2024; Macha, Ries-Schemainda &amp; Schmidt, 2023)</a:t>
            </a:r>
            <a:endParaRPr/>
          </a:p>
        </p:txBody>
      </p:sp>
      <p:sp>
        <p:nvSpPr>
          <p:cNvPr id="205" name="Google Shape;205;p12"/>
          <p:cNvSpPr txBox="1"/>
          <p:nvPr/>
        </p:nvSpPr>
        <p:spPr>
          <a:xfrm>
            <a:off x="7617598" y="2295306"/>
            <a:ext cx="3857100" cy="2401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a:solidFill>
                  <a:srgbClr val="000000"/>
                </a:solidFill>
                <a:latin typeface="Arial"/>
                <a:ea typeface="Arial"/>
                <a:cs typeface="Arial"/>
                <a:sym typeface="Arial"/>
              </a:rPr>
              <a:t>Wenn Kinder </a:t>
            </a:r>
            <a:r>
              <a:rPr lang="de-DE" sz="1800" b="1">
                <a:solidFill>
                  <a:srgbClr val="000000"/>
                </a:solidFill>
                <a:latin typeface="Arial"/>
                <a:ea typeface="Arial"/>
                <a:cs typeface="Arial"/>
                <a:sym typeface="Arial"/>
              </a:rPr>
              <a:t>überfordert</a:t>
            </a:r>
            <a:r>
              <a:rPr lang="de-DE" sz="1800">
                <a:solidFill>
                  <a:srgbClr val="000000"/>
                </a:solidFill>
                <a:latin typeface="Arial"/>
                <a:ea typeface="Arial"/>
                <a:cs typeface="Arial"/>
                <a:sym typeface="Arial"/>
              </a:rPr>
              <a:t> sind:</a:t>
            </a:r>
            <a:br>
              <a:rPr lang="de-DE" sz="1800">
                <a:solidFill>
                  <a:srgbClr val="000000"/>
                </a:solidFill>
                <a:latin typeface="Arial"/>
                <a:ea typeface="Arial"/>
                <a:cs typeface="Arial"/>
                <a:sym typeface="Arial"/>
              </a:rPr>
            </a:br>
            <a:endParaRPr sz="1800">
              <a:solidFill>
                <a:srgbClr val="000000"/>
              </a:solidFill>
              <a:latin typeface="Arial"/>
              <a:ea typeface="Arial"/>
              <a:cs typeface="Arial"/>
              <a:sym typeface="Arial"/>
            </a:endParaRPr>
          </a:p>
          <a:p>
            <a:pPr marL="0" marR="0" lvl="0" indent="0" algn="l" rtl="0">
              <a:spcBef>
                <a:spcPts val="0"/>
              </a:spcBef>
              <a:spcAft>
                <a:spcPts val="0"/>
              </a:spcAft>
              <a:buNone/>
            </a:pPr>
            <a:endParaRPr sz="8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800"/>
              <a:buFont typeface="Arial"/>
              <a:buChar char="•"/>
            </a:pPr>
            <a:r>
              <a:rPr lang="de-DE" sz="1800"/>
              <a:t>K</a:t>
            </a:r>
            <a:r>
              <a:rPr lang="de-DE" sz="1800">
                <a:solidFill>
                  <a:srgbClr val="000000"/>
                </a:solidFill>
                <a:latin typeface="Arial"/>
                <a:ea typeface="Arial"/>
                <a:cs typeface="Arial"/>
                <a:sym typeface="Arial"/>
              </a:rPr>
              <a:t>lärt gemeinsam die Gründe.</a:t>
            </a:r>
            <a:endParaRPr/>
          </a:p>
          <a:p>
            <a:pPr marL="285750" marR="0" lvl="0" indent="-234950" algn="l" rtl="0">
              <a:spcBef>
                <a:spcPts val="0"/>
              </a:spcBef>
              <a:spcAft>
                <a:spcPts val="0"/>
              </a:spcAft>
              <a:buClr>
                <a:schemeClr val="dk1"/>
              </a:buClr>
              <a:buSzPts val="800"/>
              <a:buFont typeface="Arial"/>
              <a:buNone/>
            </a:pPr>
            <a:endParaRPr sz="8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800"/>
              <a:buFont typeface="Arial"/>
              <a:buChar char="•"/>
            </a:pPr>
            <a:r>
              <a:rPr lang="de-DE" sz="1800"/>
              <a:t>B</a:t>
            </a:r>
            <a:r>
              <a:rPr lang="de-DE" sz="1800">
                <a:solidFill>
                  <a:srgbClr val="000000"/>
                </a:solidFill>
                <a:latin typeface="Arial"/>
                <a:ea typeface="Arial"/>
                <a:cs typeface="Arial"/>
                <a:sym typeface="Arial"/>
              </a:rPr>
              <a:t>ietet kleine, überschaubare </a:t>
            </a:r>
            <a:br>
              <a:rPr lang="de-DE" sz="1800">
                <a:solidFill>
                  <a:srgbClr val="000000"/>
                </a:solidFill>
                <a:latin typeface="Arial"/>
                <a:ea typeface="Arial"/>
                <a:cs typeface="Arial"/>
                <a:sym typeface="Arial"/>
              </a:rPr>
            </a:br>
            <a:r>
              <a:rPr lang="de-DE" sz="1800">
                <a:solidFill>
                  <a:srgbClr val="000000"/>
                </a:solidFill>
                <a:latin typeface="Arial"/>
                <a:ea typeface="Arial"/>
                <a:cs typeface="Arial"/>
                <a:sym typeface="Arial"/>
              </a:rPr>
              <a:t>Aufgaben an.</a:t>
            </a:r>
            <a:endParaRPr/>
          </a:p>
          <a:p>
            <a:pPr marL="285750" marR="0" lvl="0" indent="-234950" algn="l" rtl="0">
              <a:spcBef>
                <a:spcPts val="0"/>
              </a:spcBef>
              <a:spcAft>
                <a:spcPts val="0"/>
              </a:spcAft>
              <a:buClr>
                <a:schemeClr val="dk1"/>
              </a:buClr>
              <a:buSzPts val="800"/>
              <a:buFont typeface="Arial"/>
              <a:buNone/>
            </a:pPr>
            <a:endParaRPr sz="8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800"/>
              <a:buFont typeface="Arial"/>
              <a:buChar char="•"/>
            </a:pPr>
            <a:r>
              <a:rPr lang="de-DE" sz="1800"/>
              <a:t>B</a:t>
            </a:r>
            <a:r>
              <a:rPr lang="de-DE" sz="1800">
                <a:solidFill>
                  <a:srgbClr val="000000"/>
                </a:solidFill>
                <a:latin typeface="Arial"/>
                <a:ea typeface="Arial"/>
                <a:cs typeface="Arial"/>
                <a:sym typeface="Arial"/>
              </a:rPr>
              <a:t>ietet Assistenz </a:t>
            </a:r>
            <a:r>
              <a:rPr lang="de-DE" sz="1800"/>
              <a:t>anstatt</a:t>
            </a:r>
            <a:r>
              <a:rPr lang="de-DE" sz="1800">
                <a:solidFill>
                  <a:srgbClr val="000000"/>
                </a:solidFill>
                <a:latin typeface="Arial"/>
                <a:ea typeface="Arial"/>
                <a:cs typeface="Arial"/>
                <a:sym typeface="Arial"/>
              </a:rPr>
              <a:t> direkt etwas zu übernehmen.</a:t>
            </a:r>
            <a:endParaRPr/>
          </a:p>
        </p:txBody>
      </p:sp>
      <p:pic>
        <p:nvPicPr>
          <p:cNvPr id="206" name="Google Shape;206;p12" title="13_BLDG-PLN_HS_DSCF5347-2.jpg"/>
          <p:cNvPicPr preferRelativeResize="0"/>
          <p:nvPr/>
        </p:nvPicPr>
        <p:blipFill>
          <a:blip r:embed="rId3">
            <a:alphaModFix/>
          </a:blip>
          <a:stretch>
            <a:fillRect/>
          </a:stretch>
        </p:blipFill>
        <p:spPr>
          <a:xfrm>
            <a:off x="642975" y="922994"/>
            <a:ext cx="6615025" cy="4961276"/>
          </a:xfrm>
          <a:prstGeom prst="rect">
            <a:avLst/>
          </a:prstGeom>
          <a:noFill/>
          <a:ln w="9525" cap="flat" cmpd="sng">
            <a:solidFill>
              <a:schemeClr val="lt1"/>
            </a:solidFill>
            <a:prstDash val="solid"/>
            <a:round/>
            <a:headEnd type="none" w="sm" len="sm"/>
            <a:tailEnd type="none" w="sm" len="sm"/>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13"/>
          <p:cNvSpPr txBox="1">
            <a:spLocks noGrp="1"/>
          </p:cNvSpPr>
          <p:nvPr>
            <p:ph type="title"/>
          </p:nvPr>
        </p:nvSpPr>
        <p:spPr>
          <a:xfrm>
            <a:off x="737110" y="625447"/>
            <a:ext cx="4905905" cy="100564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3200"/>
              <a:buFont typeface="Play"/>
              <a:buNone/>
            </a:pPr>
            <a:r>
              <a:rPr lang="de-DE" sz="3200" b="1"/>
              <a:t>BEIM AUFRÄUMEN ASSISTIEREN</a:t>
            </a:r>
            <a:endParaRPr b="1">
              <a:solidFill>
                <a:schemeClr val="lt1"/>
              </a:solidFill>
            </a:endParaRPr>
          </a:p>
        </p:txBody>
      </p:sp>
      <p:sp>
        <p:nvSpPr>
          <p:cNvPr id="213" name="Google Shape;213;p13"/>
          <p:cNvSpPr txBox="1">
            <a:spLocks noGrp="1"/>
          </p:cNvSpPr>
          <p:nvPr>
            <p:ph type="body" idx="1"/>
          </p:nvPr>
        </p:nvSpPr>
        <p:spPr>
          <a:xfrm>
            <a:off x="737110" y="1584276"/>
            <a:ext cx="4408203" cy="30048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800"/>
              <a:buNone/>
            </a:pPr>
            <a:r>
              <a:rPr lang="de-DE" sz="800">
                <a:solidFill>
                  <a:srgbClr val="000000"/>
                </a:solidFill>
              </a:rPr>
              <a:t>(Bildungsplan Brandenburg, 2024; Macha, Ries-Schemainda &amp; Schmidt, 2023)</a:t>
            </a:r>
            <a:endParaRPr/>
          </a:p>
        </p:txBody>
      </p:sp>
      <p:sp>
        <p:nvSpPr>
          <p:cNvPr id="214" name="Google Shape;214;p13"/>
          <p:cNvSpPr txBox="1"/>
          <p:nvPr/>
        </p:nvSpPr>
        <p:spPr>
          <a:xfrm>
            <a:off x="5191125" y="5753100"/>
            <a:ext cx="4543500" cy="184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t>Foto: Sebastian Treytnar / wamiki-Archiv</a:t>
            </a:r>
            <a:endParaRPr sz="600">
              <a:solidFill>
                <a:srgbClr val="000000"/>
              </a:solidFill>
              <a:latin typeface="Arial"/>
              <a:ea typeface="Arial"/>
              <a:cs typeface="Arial"/>
              <a:sym typeface="Arial"/>
            </a:endParaRPr>
          </a:p>
        </p:txBody>
      </p:sp>
      <p:sp>
        <p:nvSpPr>
          <p:cNvPr id="215" name="Google Shape;215;p13"/>
          <p:cNvSpPr txBox="1"/>
          <p:nvPr/>
        </p:nvSpPr>
        <p:spPr>
          <a:xfrm>
            <a:off x="782811" y="2768059"/>
            <a:ext cx="3848700" cy="3278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500">
                <a:solidFill>
                  <a:srgbClr val="000000"/>
                </a:solidFill>
                <a:latin typeface="Arial"/>
                <a:ea typeface="Arial"/>
                <a:cs typeface="Arial"/>
                <a:sym typeface="Arial"/>
              </a:rPr>
              <a:t>Begleitet Aufräumen unterstützend:</a:t>
            </a:r>
            <a:endParaRPr sz="1300"/>
          </a:p>
          <a:p>
            <a:pPr marL="0" marR="0" lvl="0" indent="0" algn="l" rtl="0">
              <a:spcBef>
                <a:spcPts val="0"/>
              </a:spcBef>
              <a:spcAft>
                <a:spcPts val="0"/>
              </a:spcAft>
              <a:buNone/>
            </a:pPr>
            <a:endParaRPr sz="700">
              <a:solidFill>
                <a:srgbClr val="000000"/>
              </a:solidFill>
              <a:latin typeface="Arial"/>
              <a:ea typeface="Arial"/>
              <a:cs typeface="Arial"/>
              <a:sym typeface="Arial"/>
            </a:endParaRPr>
          </a:p>
          <a:p>
            <a:pPr marL="285750" marR="0" lvl="0" indent="-279400" algn="l" rtl="0">
              <a:spcBef>
                <a:spcPts val="0"/>
              </a:spcBef>
              <a:spcAft>
                <a:spcPts val="0"/>
              </a:spcAft>
              <a:buClr>
                <a:srgbClr val="000000"/>
              </a:buClr>
              <a:buSzPts val="1500"/>
              <a:buFont typeface="Arial"/>
              <a:buChar char="•"/>
            </a:pPr>
            <a:r>
              <a:rPr lang="de-DE" sz="1500"/>
              <a:t>Z</a:t>
            </a:r>
            <a:r>
              <a:rPr lang="de-DE" sz="1500">
                <a:solidFill>
                  <a:srgbClr val="000000"/>
                </a:solidFill>
                <a:latin typeface="Arial"/>
                <a:ea typeface="Arial"/>
                <a:cs typeface="Arial"/>
                <a:sym typeface="Arial"/>
              </a:rPr>
              <a:t>eigt, wo Dinge hingehören, z. B.</a:t>
            </a:r>
            <a:r>
              <a:rPr lang="de-DE" sz="1500" i="1">
                <a:solidFill>
                  <a:srgbClr val="000000"/>
                </a:solidFill>
                <a:latin typeface="Arial"/>
                <a:ea typeface="Arial"/>
                <a:cs typeface="Arial"/>
                <a:sym typeface="Arial"/>
              </a:rPr>
              <a:t> </a:t>
            </a:r>
            <a:endParaRPr sz="1300"/>
          </a:p>
          <a:p>
            <a:pPr marL="742950" marR="0" lvl="1" indent="-279400" algn="l" rtl="0">
              <a:spcBef>
                <a:spcPts val="0"/>
              </a:spcBef>
              <a:spcAft>
                <a:spcPts val="0"/>
              </a:spcAft>
              <a:buClr>
                <a:srgbClr val="000000"/>
              </a:buClr>
              <a:buSzPts val="1300"/>
              <a:buFont typeface="Arial"/>
              <a:buChar char="•"/>
            </a:pPr>
            <a:r>
              <a:rPr lang="de-DE" sz="1300" b="0" i="1" u="none" strike="noStrike" cap="none">
                <a:solidFill>
                  <a:srgbClr val="000000"/>
                </a:solidFill>
                <a:latin typeface="Arial"/>
                <a:ea typeface="Arial"/>
                <a:cs typeface="Arial"/>
                <a:sym typeface="Arial"/>
              </a:rPr>
              <a:t> „Schau mal, die Tiere wohnen hier im Regal.“</a:t>
            </a:r>
            <a:endParaRPr sz="1300"/>
          </a:p>
          <a:p>
            <a:pPr marL="285750" marR="0" lvl="0" indent="-234950" algn="l" rtl="0">
              <a:spcBef>
                <a:spcPts val="0"/>
              </a:spcBef>
              <a:spcAft>
                <a:spcPts val="0"/>
              </a:spcAft>
              <a:buClr>
                <a:schemeClr val="dk1"/>
              </a:buClr>
              <a:buSzPts val="800"/>
              <a:buFont typeface="Arial"/>
              <a:buNone/>
            </a:pPr>
            <a:endParaRPr sz="700" i="1">
              <a:solidFill>
                <a:srgbClr val="000000"/>
              </a:solidFill>
              <a:latin typeface="Arial"/>
              <a:ea typeface="Arial"/>
              <a:cs typeface="Arial"/>
              <a:sym typeface="Arial"/>
            </a:endParaRPr>
          </a:p>
          <a:p>
            <a:pPr marL="285750" marR="0" lvl="0" indent="-279400" algn="l" rtl="0">
              <a:spcBef>
                <a:spcPts val="0"/>
              </a:spcBef>
              <a:spcAft>
                <a:spcPts val="0"/>
              </a:spcAft>
              <a:buClr>
                <a:srgbClr val="000000"/>
              </a:buClr>
              <a:buSzPts val="1500"/>
              <a:buFont typeface="Arial"/>
              <a:buChar char="•"/>
            </a:pPr>
            <a:r>
              <a:rPr lang="de-DE" sz="1500"/>
              <a:t>R</a:t>
            </a:r>
            <a:r>
              <a:rPr lang="de-DE" sz="1500">
                <a:solidFill>
                  <a:srgbClr val="000000"/>
                </a:solidFill>
                <a:latin typeface="Arial"/>
                <a:ea typeface="Arial"/>
                <a:cs typeface="Arial"/>
                <a:sym typeface="Arial"/>
              </a:rPr>
              <a:t>äumt gemeinsam auf, z. B. </a:t>
            </a:r>
            <a:endParaRPr sz="1300"/>
          </a:p>
          <a:p>
            <a:pPr marL="742950" marR="0" lvl="1" indent="-279400" algn="l" rtl="0">
              <a:spcBef>
                <a:spcPts val="0"/>
              </a:spcBef>
              <a:spcAft>
                <a:spcPts val="0"/>
              </a:spcAft>
              <a:buClr>
                <a:srgbClr val="000000"/>
              </a:buClr>
              <a:buSzPts val="1300"/>
              <a:buFont typeface="Arial"/>
              <a:buChar char="•"/>
            </a:pPr>
            <a:r>
              <a:rPr lang="de-DE" sz="1300" b="0" i="1" u="none" strike="noStrike" cap="none">
                <a:solidFill>
                  <a:srgbClr val="000000"/>
                </a:solidFill>
                <a:latin typeface="Arial"/>
                <a:ea typeface="Arial"/>
                <a:cs typeface="Arial"/>
                <a:sym typeface="Arial"/>
              </a:rPr>
              <a:t> „Ich sammle die Bausteine, du bringst sie zur Kiste.“</a:t>
            </a:r>
            <a:endParaRPr sz="1300"/>
          </a:p>
          <a:p>
            <a:pPr marL="285750" marR="0" lvl="0" indent="-234950" algn="l" rtl="0">
              <a:spcBef>
                <a:spcPts val="0"/>
              </a:spcBef>
              <a:spcAft>
                <a:spcPts val="0"/>
              </a:spcAft>
              <a:buClr>
                <a:schemeClr val="dk1"/>
              </a:buClr>
              <a:buSzPts val="800"/>
              <a:buFont typeface="Arial"/>
              <a:buNone/>
            </a:pPr>
            <a:endParaRPr sz="700" i="1">
              <a:solidFill>
                <a:srgbClr val="000000"/>
              </a:solidFill>
              <a:latin typeface="Arial"/>
              <a:ea typeface="Arial"/>
              <a:cs typeface="Arial"/>
              <a:sym typeface="Arial"/>
            </a:endParaRPr>
          </a:p>
          <a:p>
            <a:pPr marL="285750" marR="0" lvl="0" indent="-279400" algn="l" rtl="0">
              <a:spcBef>
                <a:spcPts val="0"/>
              </a:spcBef>
              <a:spcAft>
                <a:spcPts val="0"/>
              </a:spcAft>
              <a:buClr>
                <a:srgbClr val="000000"/>
              </a:buClr>
              <a:buSzPts val="1500"/>
              <a:buFont typeface="Arial"/>
              <a:buChar char="•"/>
            </a:pPr>
            <a:r>
              <a:rPr lang="de-DE" sz="1500"/>
              <a:t>B</a:t>
            </a:r>
            <a:r>
              <a:rPr lang="de-DE" sz="1500">
                <a:solidFill>
                  <a:srgbClr val="000000"/>
                </a:solidFill>
                <a:latin typeface="Arial"/>
                <a:ea typeface="Arial"/>
                <a:cs typeface="Arial"/>
                <a:sym typeface="Arial"/>
              </a:rPr>
              <a:t>ietet kleine Aufgaben an, z. B. </a:t>
            </a:r>
            <a:endParaRPr sz="1300"/>
          </a:p>
          <a:p>
            <a:pPr marL="742950" marR="0" lvl="1" indent="-279400" algn="l" rtl="0">
              <a:spcBef>
                <a:spcPts val="0"/>
              </a:spcBef>
              <a:spcAft>
                <a:spcPts val="0"/>
              </a:spcAft>
              <a:buClr>
                <a:srgbClr val="000000"/>
              </a:buClr>
              <a:buSzPts val="1300"/>
              <a:buFont typeface="Arial"/>
              <a:buChar char="•"/>
            </a:pPr>
            <a:r>
              <a:rPr lang="de-DE" sz="1300" b="0" i="1" u="none" strike="noStrike" cap="none">
                <a:solidFill>
                  <a:srgbClr val="000000"/>
                </a:solidFill>
                <a:latin typeface="Arial"/>
                <a:ea typeface="Arial"/>
                <a:cs typeface="Arial"/>
                <a:sym typeface="Arial"/>
              </a:rPr>
              <a:t>„Magst du die blauen Autos einsammeln?“</a:t>
            </a:r>
            <a:endParaRPr sz="1300"/>
          </a:p>
          <a:p>
            <a:pPr marL="285750" marR="0" lvl="0" indent="-234950" algn="l" rtl="0">
              <a:spcBef>
                <a:spcPts val="0"/>
              </a:spcBef>
              <a:spcAft>
                <a:spcPts val="0"/>
              </a:spcAft>
              <a:buClr>
                <a:schemeClr val="dk1"/>
              </a:buClr>
              <a:buSzPts val="800"/>
              <a:buFont typeface="Arial"/>
              <a:buNone/>
            </a:pPr>
            <a:endParaRPr sz="700" i="1">
              <a:solidFill>
                <a:srgbClr val="000000"/>
              </a:solidFill>
              <a:latin typeface="Arial"/>
              <a:ea typeface="Arial"/>
              <a:cs typeface="Arial"/>
              <a:sym typeface="Arial"/>
            </a:endParaRPr>
          </a:p>
          <a:p>
            <a:pPr marL="285750" marR="0" lvl="0" indent="-279400" algn="l" rtl="0">
              <a:spcBef>
                <a:spcPts val="0"/>
              </a:spcBef>
              <a:spcAft>
                <a:spcPts val="0"/>
              </a:spcAft>
              <a:buClr>
                <a:srgbClr val="000000"/>
              </a:buClr>
              <a:buSzPts val="1500"/>
              <a:buFont typeface="Arial"/>
              <a:buChar char="•"/>
            </a:pPr>
            <a:r>
              <a:rPr lang="de-DE" sz="1500"/>
              <a:t>B</a:t>
            </a:r>
            <a:r>
              <a:rPr lang="de-DE" sz="1500">
                <a:solidFill>
                  <a:srgbClr val="000000"/>
                </a:solidFill>
                <a:latin typeface="Arial"/>
                <a:ea typeface="Arial"/>
                <a:cs typeface="Arial"/>
                <a:sym typeface="Arial"/>
              </a:rPr>
              <a:t>egleitet Handlungen sprachlich, z. B. </a:t>
            </a:r>
            <a:endParaRPr sz="1300"/>
          </a:p>
          <a:p>
            <a:pPr marL="742950" marR="0" lvl="1" indent="-279400" algn="l" rtl="0">
              <a:spcBef>
                <a:spcPts val="0"/>
              </a:spcBef>
              <a:spcAft>
                <a:spcPts val="0"/>
              </a:spcAft>
              <a:buClr>
                <a:srgbClr val="000000"/>
              </a:buClr>
              <a:buSzPts val="1300"/>
              <a:buFont typeface="Arial"/>
              <a:buChar char="•"/>
            </a:pPr>
            <a:r>
              <a:rPr lang="de-DE" sz="1300" b="0" i="1" u="none" strike="noStrike" cap="none">
                <a:solidFill>
                  <a:srgbClr val="000000"/>
                </a:solidFill>
                <a:latin typeface="Arial"/>
                <a:ea typeface="Arial"/>
                <a:cs typeface="Arial"/>
                <a:sym typeface="Arial"/>
              </a:rPr>
              <a:t>„Ich sehe, du legst die Stifte zurück in die Box.“</a:t>
            </a:r>
            <a:endParaRPr sz="1300"/>
          </a:p>
        </p:txBody>
      </p:sp>
      <p:sp>
        <p:nvSpPr>
          <p:cNvPr id="216" name="Google Shape;216;p13"/>
          <p:cNvSpPr txBox="1"/>
          <p:nvPr/>
        </p:nvSpPr>
        <p:spPr>
          <a:xfrm>
            <a:off x="839641" y="1950895"/>
            <a:ext cx="4056900" cy="554100"/>
          </a:xfrm>
          <a:prstGeom prst="rect">
            <a:avLst/>
          </a:prstGeom>
          <a:noFill/>
          <a:ln w="12700"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de-DE" sz="1500" b="1">
                <a:solidFill>
                  <a:schemeClr val="dk1"/>
                </a:solidFill>
                <a:latin typeface="Arial"/>
                <a:ea typeface="Arial"/>
                <a:cs typeface="Arial"/>
                <a:sym typeface="Arial"/>
              </a:rPr>
              <a:t>Manche Kinder brauchen mehr Begleitung beim Aufräumen, als andere Kinder.</a:t>
            </a:r>
            <a:endParaRPr sz="1300"/>
          </a:p>
        </p:txBody>
      </p:sp>
      <p:pic>
        <p:nvPicPr>
          <p:cNvPr id="217" name="Google Shape;217;p13" title="216_BLDG-PLN_HS_DSCF6108-2.jpg"/>
          <p:cNvPicPr preferRelativeResize="0"/>
          <p:nvPr/>
        </p:nvPicPr>
        <p:blipFill>
          <a:blip r:embed="rId3">
            <a:alphaModFix/>
          </a:blip>
          <a:stretch>
            <a:fillRect/>
          </a:stretch>
        </p:blipFill>
        <p:spPr>
          <a:xfrm>
            <a:off x="5229700" y="763519"/>
            <a:ext cx="6472561" cy="4854401"/>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14"/>
          <p:cNvSpPr txBox="1"/>
          <p:nvPr/>
        </p:nvSpPr>
        <p:spPr>
          <a:xfrm>
            <a:off x="737110" y="625447"/>
            <a:ext cx="9674437" cy="561253"/>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3200"/>
              <a:buFont typeface="Arial"/>
              <a:buNone/>
            </a:pPr>
            <a:r>
              <a:rPr lang="de-DE" sz="3200" b="1">
                <a:solidFill>
                  <a:schemeClr val="dk1"/>
                </a:solidFill>
                <a:latin typeface="Arial"/>
                <a:ea typeface="Arial"/>
                <a:cs typeface="Arial"/>
                <a:sym typeface="Arial"/>
              </a:rPr>
              <a:t>LITERATUR</a:t>
            </a:r>
            <a:endParaRPr sz="3200" b="1">
              <a:solidFill>
                <a:schemeClr val="dk1"/>
              </a:solidFill>
              <a:latin typeface="Play"/>
              <a:ea typeface="Play"/>
              <a:cs typeface="Play"/>
              <a:sym typeface="Play"/>
            </a:endParaRPr>
          </a:p>
        </p:txBody>
      </p:sp>
      <p:sp>
        <p:nvSpPr>
          <p:cNvPr id="223" name="Google Shape;223;p14"/>
          <p:cNvSpPr txBox="1"/>
          <p:nvPr/>
        </p:nvSpPr>
        <p:spPr>
          <a:xfrm>
            <a:off x="737110" y="1416385"/>
            <a:ext cx="9182142" cy="3547125"/>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000000"/>
              </a:buClr>
              <a:buSzPts val="1050"/>
              <a:buFont typeface="Arial"/>
              <a:buChar char="•"/>
            </a:pPr>
            <a:r>
              <a:rPr lang="de-DE" sz="1050">
                <a:solidFill>
                  <a:srgbClr val="000000"/>
                </a:solidFill>
                <a:latin typeface="Arial"/>
                <a:ea typeface="Arial"/>
                <a:cs typeface="Arial"/>
                <a:sym typeface="Arial"/>
              </a:rPr>
              <a:t>Bostelmann, A. (2010). </a:t>
            </a:r>
            <a:r>
              <a:rPr lang="de-DE" sz="1050" i="1">
                <a:solidFill>
                  <a:srgbClr val="000000"/>
                </a:solidFill>
                <a:latin typeface="Arial"/>
                <a:ea typeface="Arial"/>
                <a:cs typeface="Arial"/>
                <a:sym typeface="Arial"/>
              </a:rPr>
              <a:t>Krippenarbeit live! Grundlagenbuch zum Leben und Lernen mit Kindern unter 3.</a:t>
            </a:r>
            <a:r>
              <a:rPr lang="de-DE" sz="1050">
                <a:solidFill>
                  <a:srgbClr val="000000"/>
                </a:solidFill>
                <a:latin typeface="Arial"/>
                <a:ea typeface="Arial"/>
                <a:cs typeface="Arial"/>
                <a:sym typeface="Arial"/>
              </a:rPr>
              <a:t> Verlag an der Ruhr.</a:t>
            </a:r>
            <a:br>
              <a:rPr lang="de-DE" sz="1050">
                <a:solidFill>
                  <a:srgbClr val="000000"/>
                </a:solidFill>
                <a:latin typeface="Arial"/>
                <a:ea typeface="Arial"/>
                <a:cs typeface="Arial"/>
                <a:sym typeface="Arial"/>
              </a:rPr>
            </a:br>
            <a:endParaRPr sz="1050">
              <a:solidFill>
                <a:srgbClr val="000000"/>
              </a:solidFill>
              <a:latin typeface="Arial"/>
              <a:ea typeface="Arial"/>
              <a:cs typeface="Arial"/>
              <a:sym typeface="Arial"/>
            </a:endParaRPr>
          </a:p>
          <a:p>
            <a:pPr marL="0" marR="0" lvl="0" indent="0" algn="l" rtl="0">
              <a:spcBef>
                <a:spcPts val="0"/>
              </a:spcBef>
              <a:spcAft>
                <a:spcPts val="0"/>
              </a:spcAft>
              <a:buNone/>
            </a:pPr>
            <a:endParaRPr sz="2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050"/>
              <a:buFont typeface="Arial"/>
              <a:buChar char="•"/>
            </a:pPr>
            <a:r>
              <a:rPr lang="de-DE" sz="1050">
                <a:solidFill>
                  <a:srgbClr val="000000"/>
                </a:solidFill>
                <a:latin typeface="Arial"/>
                <a:ea typeface="Arial"/>
                <a:cs typeface="Arial"/>
                <a:sym typeface="Arial"/>
              </a:rPr>
              <a:t>Bostelmann, A., &amp; Fink, M. (2015). </a:t>
            </a:r>
            <a:r>
              <a:rPr lang="de-DE" sz="1050" i="1">
                <a:solidFill>
                  <a:srgbClr val="000000"/>
                </a:solidFill>
                <a:latin typeface="Arial"/>
                <a:ea typeface="Arial"/>
                <a:cs typeface="Arial"/>
                <a:sym typeface="Arial"/>
              </a:rPr>
              <a:t>Elementare Spielhandlungen von Kindern unter 3: Erkennen, begleiten, fördern.</a:t>
            </a:r>
            <a:r>
              <a:rPr lang="de-DE" sz="1050">
                <a:solidFill>
                  <a:srgbClr val="000000"/>
                </a:solidFill>
                <a:latin typeface="Arial"/>
                <a:ea typeface="Arial"/>
                <a:cs typeface="Arial"/>
                <a:sym typeface="Arial"/>
              </a:rPr>
              <a:t> Bananenblau.</a:t>
            </a:r>
            <a:br>
              <a:rPr lang="de-DE" sz="1050">
                <a:solidFill>
                  <a:srgbClr val="000000"/>
                </a:solidFill>
                <a:latin typeface="Arial"/>
                <a:ea typeface="Arial"/>
                <a:cs typeface="Arial"/>
                <a:sym typeface="Arial"/>
              </a:rPr>
            </a:br>
            <a:endParaRPr sz="1050">
              <a:solidFill>
                <a:srgbClr val="000000"/>
              </a:solidFill>
              <a:latin typeface="Arial"/>
              <a:ea typeface="Arial"/>
              <a:cs typeface="Arial"/>
              <a:sym typeface="Arial"/>
            </a:endParaRPr>
          </a:p>
          <a:p>
            <a:pPr marL="0" marR="0" lvl="0" indent="0" algn="l" rtl="0">
              <a:spcBef>
                <a:spcPts val="0"/>
              </a:spcBef>
              <a:spcAft>
                <a:spcPts val="0"/>
              </a:spcAft>
              <a:buNone/>
            </a:pPr>
            <a:endParaRPr sz="2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050"/>
              <a:buFont typeface="Arial"/>
              <a:buChar char="•"/>
            </a:pPr>
            <a:r>
              <a:rPr lang="de-DE" sz="1050">
                <a:solidFill>
                  <a:srgbClr val="000000"/>
                </a:solidFill>
                <a:latin typeface="Arial"/>
                <a:ea typeface="Arial"/>
                <a:cs typeface="Arial"/>
                <a:sym typeface="Arial"/>
              </a:rPr>
              <a:t>Höcke, J. (2011). Die Bedeutung des Spiels für die kognitive Entwicklung. </a:t>
            </a:r>
            <a:r>
              <a:rPr lang="de-DE" sz="1050" i="1">
                <a:solidFill>
                  <a:srgbClr val="000000"/>
                </a:solidFill>
                <a:latin typeface="Arial"/>
                <a:ea typeface="Arial"/>
                <a:cs typeface="Arial"/>
                <a:sym typeface="Arial"/>
              </a:rPr>
              <a:t>Kita-Fachtexte.</a:t>
            </a:r>
            <a:br>
              <a:rPr lang="de-DE" sz="1050">
                <a:solidFill>
                  <a:srgbClr val="000000"/>
                </a:solidFill>
                <a:latin typeface="Arial"/>
                <a:ea typeface="Arial"/>
                <a:cs typeface="Arial"/>
                <a:sym typeface="Arial"/>
              </a:rPr>
            </a:br>
            <a:r>
              <a:rPr lang="de-DE" sz="1050" u="sng">
                <a:solidFill>
                  <a:schemeClr val="lt1"/>
                </a:solidFill>
                <a:latin typeface="Arial"/>
                <a:ea typeface="Arial"/>
                <a:cs typeface="Arial"/>
                <a:sym typeface="Arial"/>
                <a:hlinkClick r:id="rId3">
                  <a:extLst>
                    <a:ext uri="{A12FA001-AC4F-418D-AE19-62706E023703}">
                      <ahyp:hlinkClr xmlns:ahyp="http://schemas.microsoft.com/office/drawing/2018/hyperlinkcolor" val="tx"/>
                    </a:ext>
                  </a:extLst>
                </a:hlinkClick>
              </a:rPr>
              <a:t>https://www.kita-fachtexte.de/fileadmin/Redaktion/Publikationen/KiTaFT_Hoeke_2011.pdf</a:t>
            </a:r>
            <a:br>
              <a:rPr lang="de-DE" sz="1050">
                <a:solidFill>
                  <a:srgbClr val="000000"/>
                </a:solidFill>
                <a:latin typeface="Arial"/>
                <a:ea typeface="Arial"/>
                <a:cs typeface="Arial"/>
                <a:sym typeface="Arial"/>
              </a:rPr>
            </a:br>
            <a:endParaRPr sz="1050">
              <a:solidFill>
                <a:srgbClr val="000000"/>
              </a:solidFill>
              <a:latin typeface="Arial"/>
              <a:ea typeface="Arial"/>
              <a:cs typeface="Arial"/>
              <a:sym typeface="Arial"/>
            </a:endParaRPr>
          </a:p>
          <a:p>
            <a:pPr marL="0" marR="0" lvl="0" indent="0" algn="l" rtl="0">
              <a:spcBef>
                <a:spcPts val="0"/>
              </a:spcBef>
              <a:spcAft>
                <a:spcPts val="0"/>
              </a:spcAft>
              <a:buNone/>
            </a:pPr>
            <a:endParaRPr sz="2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050"/>
              <a:buFont typeface="Arial"/>
              <a:buChar char="•"/>
            </a:pPr>
            <a:r>
              <a:rPr lang="de-DE" sz="1050">
                <a:solidFill>
                  <a:srgbClr val="000000"/>
                </a:solidFill>
                <a:latin typeface="Arial"/>
                <a:ea typeface="Arial"/>
                <a:cs typeface="Arial"/>
                <a:sym typeface="Arial"/>
              </a:rPr>
              <a:t>Macha, K., Ries-Schemainda, G., &amp; Schmidt, N.-S. (2023). </a:t>
            </a:r>
            <a:r>
              <a:rPr lang="de-DE" sz="1050" i="1">
                <a:solidFill>
                  <a:srgbClr val="000000"/>
                </a:solidFill>
                <a:latin typeface="Arial"/>
                <a:ea typeface="Arial"/>
                <a:cs typeface="Arial"/>
                <a:sym typeface="Arial"/>
              </a:rPr>
              <a:t>Kindorientierung in der pädagogischen Praxis: Aus Sicht der Kinder den Kita-Alltag gestalten.</a:t>
            </a:r>
            <a:r>
              <a:rPr lang="de-DE" sz="1050">
                <a:solidFill>
                  <a:srgbClr val="000000"/>
                </a:solidFill>
                <a:latin typeface="Arial"/>
                <a:ea typeface="Arial"/>
                <a:cs typeface="Arial"/>
                <a:sym typeface="Arial"/>
              </a:rPr>
              <a:t> Herder.</a:t>
            </a:r>
            <a:br>
              <a:rPr lang="de-DE" sz="1050">
                <a:solidFill>
                  <a:srgbClr val="000000"/>
                </a:solidFill>
                <a:latin typeface="Arial"/>
                <a:ea typeface="Arial"/>
                <a:cs typeface="Arial"/>
                <a:sym typeface="Arial"/>
              </a:rPr>
            </a:br>
            <a:endParaRPr sz="1050">
              <a:solidFill>
                <a:srgbClr val="000000"/>
              </a:solidFill>
              <a:latin typeface="Arial"/>
              <a:ea typeface="Arial"/>
              <a:cs typeface="Arial"/>
              <a:sym typeface="Arial"/>
            </a:endParaRPr>
          </a:p>
          <a:p>
            <a:pPr marL="0" marR="0" lvl="0" indent="0" algn="l" rtl="0">
              <a:spcBef>
                <a:spcPts val="0"/>
              </a:spcBef>
              <a:spcAft>
                <a:spcPts val="0"/>
              </a:spcAft>
              <a:buNone/>
            </a:pPr>
            <a:endParaRPr sz="2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050"/>
              <a:buFont typeface="Arial"/>
              <a:buChar char="•"/>
            </a:pPr>
            <a:r>
              <a:rPr lang="de-DE" sz="1050">
                <a:solidFill>
                  <a:srgbClr val="000000"/>
                </a:solidFill>
                <a:latin typeface="Arial"/>
                <a:ea typeface="Arial"/>
                <a:cs typeface="Arial"/>
                <a:sym typeface="Arial"/>
              </a:rPr>
              <a:t>Ministerium für Bildung, Jugend und Sport des Landes Brandenburg (2024). </a:t>
            </a:r>
            <a:r>
              <a:rPr lang="de-DE" sz="1050" i="1">
                <a:solidFill>
                  <a:srgbClr val="000000"/>
                </a:solidFill>
                <a:latin typeface="Arial"/>
                <a:ea typeface="Arial"/>
                <a:cs typeface="Arial"/>
                <a:sym typeface="Arial"/>
              </a:rPr>
              <a:t>Bildungsplan – Erweiterte Grundsätze elementarer Bildung in Einrichtungen der Kindertagesbetreuung im Land Brandenburg.</a:t>
            </a:r>
            <a:r>
              <a:rPr lang="de-DE" sz="1050">
                <a:solidFill>
                  <a:srgbClr val="000000"/>
                </a:solidFill>
                <a:latin typeface="Arial"/>
                <a:ea typeface="Arial"/>
                <a:cs typeface="Arial"/>
                <a:sym typeface="Arial"/>
              </a:rPr>
              <a:t> Wamiki.</a:t>
            </a:r>
            <a:br>
              <a:rPr lang="de-DE" sz="1050">
                <a:solidFill>
                  <a:srgbClr val="000000"/>
                </a:solidFill>
                <a:latin typeface="Arial"/>
                <a:ea typeface="Arial"/>
                <a:cs typeface="Arial"/>
                <a:sym typeface="Arial"/>
              </a:rPr>
            </a:br>
            <a:endParaRPr sz="1050">
              <a:solidFill>
                <a:srgbClr val="000000"/>
              </a:solidFill>
              <a:latin typeface="Arial"/>
              <a:ea typeface="Arial"/>
              <a:cs typeface="Arial"/>
              <a:sym typeface="Arial"/>
            </a:endParaRPr>
          </a:p>
          <a:p>
            <a:pPr marL="0" marR="0" lvl="0" indent="0" algn="l" rtl="0">
              <a:spcBef>
                <a:spcPts val="0"/>
              </a:spcBef>
              <a:spcAft>
                <a:spcPts val="0"/>
              </a:spcAft>
              <a:buNone/>
            </a:pPr>
            <a:endParaRPr sz="2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050"/>
              <a:buFont typeface="Arial"/>
              <a:buChar char="•"/>
            </a:pPr>
            <a:r>
              <a:rPr lang="de-DE" sz="1050">
                <a:solidFill>
                  <a:srgbClr val="000000"/>
                </a:solidFill>
                <a:latin typeface="Arial"/>
                <a:ea typeface="Arial"/>
                <a:cs typeface="Arial"/>
                <a:sym typeface="Arial"/>
              </a:rPr>
              <a:t>Müller, S., &amp; Fink, M. (2016). Müssen Kleinstkinder aufräumen? Pro &amp; Kontra. </a:t>
            </a:r>
            <a:r>
              <a:rPr lang="de-DE" sz="1050" i="1">
                <a:solidFill>
                  <a:srgbClr val="000000"/>
                </a:solidFill>
                <a:latin typeface="Arial"/>
                <a:ea typeface="Arial"/>
                <a:cs typeface="Arial"/>
                <a:sym typeface="Arial"/>
              </a:rPr>
              <a:t>kindergarten heute – das Fachmagazin für Frühpädagogik</a:t>
            </a:r>
            <a:r>
              <a:rPr lang="de-DE" sz="1050">
                <a:solidFill>
                  <a:srgbClr val="000000"/>
                </a:solidFill>
                <a:latin typeface="Arial"/>
                <a:ea typeface="Arial"/>
                <a:cs typeface="Arial"/>
                <a:sym typeface="Arial"/>
              </a:rPr>
              <a:t>, 46(1).</a:t>
            </a:r>
            <a:br>
              <a:rPr lang="de-DE" sz="1050">
                <a:solidFill>
                  <a:srgbClr val="000000"/>
                </a:solidFill>
                <a:latin typeface="Arial"/>
                <a:ea typeface="Arial"/>
                <a:cs typeface="Arial"/>
                <a:sym typeface="Arial"/>
              </a:rPr>
            </a:br>
            <a:r>
              <a:rPr lang="de-DE" sz="1050" u="sng">
                <a:solidFill>
                  <a:schemeClr val="lt1"/>
                </a:solidFill>
                <a:latin typeface="Arial"/>
                <a:ea typeface="Arial"/>
                <a:cs typeface="Arial"/>
                <a:sym typeface="Arial"/>
                <a:hlinkClick r:id="rId4">
                  <a:extLst>
                    <a:ext uri="{A12FA001-AC4F-418D-AE19-62706E023703}">
                      <ahyp:hlinkClr xmlns:ahyp="http://schemas.microsoft.com/office/drawing/2018/hyperlinkcolor" val="tx"/>
                    </a:ext>
                  </a:extLst>
                </a:hlinkClick>
              </a:rPr>
              <a:t>https://www.herder.de/kk/zeitschrift/archiv/2016/1-2016/pro-und-contra-muessen-kleinstkinder-aufraeumen/</a:t>
            </a:r>
            <a:br>
              <a:rPr lang="de-DE" sz="1050">
                <a:solidFill>
                  <a:srgbClr val="000000"/>
                </a:solidFill>
                <a:latin typeface="Arial"/>
                <a:ea typeface="Arial"/>
                <a:cs typeface="Arial"/>
                <a:sym typeface="Arial"/>
              </a:rPr>
            </a:br>
            <a:endParaRPr sz="1050">
              <a:solidFill>
                <a:srgbClr val="000000"/>
              </a:solidFill>
              <a:latin typeface="Arial"/>
              <a:ea typeface="Arial"/>
              <a:cs typeface="Arial"/>
              <a:sym typeface="Arial"/>
            </a:endParaRPr>
          </a:p>
          <a:p>
            <a:pPr marL="0" marR="0" lvl="0" indent="0" algn="l" rtl="0">
              <a:spcBef>
                <a:spcPts val="0"/>
              </a:spcBef>
              <a:spcAft>
                <a:spcPts val="0"/>
              </a:spcAft>
              <a:buNone/>
            </a:pPr>
            <a:endParaRPr sz="2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050"/>
              <a:buFont typeface="Arial"/>
              <a:buChar char="•"/>
            </a:pPr>
            <a:r>
              <a:rPr lang="de-DE" sz="1050">
                <a:solidFill>
                  <a:srgbClr val="000000"/>
                </a:solidFill>
                <a:latin typeface="Arial"/>
                <a:ea typeface="Arial"/>
                <a:cs typeface="Arial"/>
                <a:sym typeface="Arial"/>
              </a:rPr>
              <a:t>Ries-Schemainda, G. (2022). Alles zurück an seinen Platz? Aufräumen mit Kindern. </a:t>
            </a:r>
            <a:r>
              <a:rPr lang="de-DE" sz="1050" i="1">
                <a:solidFill>
                  <a:srgbClr val="000000"/>
                </a:solidFill>
                <a:latin typeface="Arial"/>
                <a:ea typeface="Arial"/>
                <a:cs typeface="Arial"/>
                <a:sym typeface="Arial"/>
              </a:rPr>
              <a:t>kindergarten heute – das Fachmagazin für Frühpädagogik</a:t>
            </a:r>
            <a:r>
              <a:rPr lang="de-DE" sz="1050">
                <a:solidFill>
                  <a:srgbClr val="000000"/>
                </a:solidFill>
                <a:latin typeface="Arial"/>
                <a:ea typeface="Arial"/>
                <a:cs typeface="Arial"/>
                <a:sym typeface="Arial"/>
              </a:rPr>
              <a:t>, 52(9).</a:t>
            </a:r>
            <a:br>
              <a:rPr lang="de-DE" sz="1050">
                <a:solidFill>
                  <a:srgbClr val="000000"/>
                </a:solidFill>
                <a:latin typeface="Arial"/>
                <a:ea typeface="Arial"/>
                <a:cs typeface="Arial"/>
                <a:sym typeface="Arial"/>
              </a:rPr>
            </a:br>
            <a:r>
              <a:rPr lang="de-DE" sz="1100" u="sng">
                <a:solidFill>
                  <a:schemeClr val="lt1"/>
                </a:solidFill>
                <a:latin typeface="Arial"/>
                <a:ea typeface="Arial"/>
                <a:cs typeface="Arial"/>
                <a:sym typeface="Arial"/>
                <a:hlinkClick r:id="rId5">
                  <a:extLst>
                    <a:ext uri="{A12FA001-AC4F-418D-AE19-62706E023703}">
                      <ahyp:hlinkClr xmlns:ahyp="http://schemas.microsoft.com/office/drawing/2018/hyperlinkcolor" val="tx"/>
                    </a:ext>
                  </a:extLst>
                </a:hlinkClick>
              </a:rPr>
              <a:t>https://www.herder.de/kiga-heute/fachmagazin/archiv/2022-52-jg/9-2022/alles-zurueck-an-seinen-platz-aufraeumen-mit-kindern/</a:t>
            </a:r>
            <a:br>
              <a:rPr lang="de-DE" sz="1050">
                <a:solidFill>
                  <a:srgbClr val="000000"/>
                </a:solidFill>
                <a:latin typeface="Arial"/>
                <a:ea typeface="Arial"/>
                <a:cs typeface="Arial"/>
                <a:sym typeface="Arial"/>
              </a:rPr>
            </a:br>
            <a:endParaRPr sz="1050">
              <a:solidFill>
                <a:srgbClr val="000000"/>
              </a:solidFill>
              <a:latin typeface="Arial"/>
              <a:ea typeface="Arial"/>
              <a:cs typeface="Arial"/>
              <a:sym typeface="Arial"/>
            </a:endParaRPr>
          </a:p>
          <a:p>
            <a:pPr marL="0" marR="0" lvl="0" indent="0" algn="l" rtl="0">
              <a:spcBef>
                <a:spcPts val="0"/>
              </a:spcBef>
              <a:spcAft>
                <a:spcPts val="0"/>
              </a:spcAft>
              <a:buNone/>
            </a:pPr>
            <a:endParaRPr sz="20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050"/>
              <a:buFont typeface="Arial"/>
              <a:buChar char="•"/>
            </a:pPr>
            <a:r>
              <a:rPr lang="de-DE" sz="1050">
                <a:solidFill>
                  <a:srgbClr val="000000"/>
                </a:solidFill>
                <a:latin typeface="Arial"/>
                <a:ea typeface="Arial"/>
                <a:cs typeface="Arial"/>
                <a:sym typeface="Arial"/>
              </a:rPr>
              <a:t>Tielemann, M., &amp; Gruber, J. (2020). Alles an seinem Platz. </a:t>
            </a:r>
            <a:r>
              <a:rPr lang="de-DE" sz="1050" i="1">
                <a:solidFill>
                  <a:srgbClr val="000000"/>
                </a:solidFill>
                <a:latin typeface="Arial"/>
                <a:ea typeface="Arial"/>
                <a:cs typeface="Arial"/>
                <a:sym typeface="Arial"/>
              </a:rPr>
              <a:t>Betrifft KINDER</a:t>
            </a:r>
            <a:r>
              <a:rPr lang="de-DE" sz="1050">
                <a:solidFill>
                  <a:srgbClr val="000000"/>
                </a:solidFill>
                <a:latin typeface="Arial"/>
                <a:ea typeface="Arial"/>
                <a:cs typeface="Arial"/>
                <a:sym typeface="Arial"/>
              </a:rPr>
              <a:t>, (1–2), 38–41.</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1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200"/>
              <a:buFont typeface="Play"/>
              <a:buNone/>
            </a:pPr>
            <a:endParaRPr/>
          </a:p>
        </p:txBody>
      </p:sp>
      <p:pic>
        <p:nvPicPr>
          <p:cNvPr id="229" name="Google Shape;229;p15"/>
          <p:cNvPicPr preferRelativeResize="0">
            <a:picLocks noGrp="1"/>
          </p:cNvPicPr>
          <p:nvPr>
            <p:ph type="pic" idx="2"/>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
</file>

<file path=ppt/theme/theme1.xml><?xml version="1.0" encoding="utf-8"?>
<a:theme xmlns:a="http://schemas.openxmlformats.org/drawingml/2006/main" name="Office">
  <a:themeElements>
    <a:clrScheme name="WAMIKI-GRUEN">
      <a:dk1>
        <a:srgbClr val="A9BD2E"/>
      </a:dk1>
      <a:lt1>
        <a:srgbClr val="A9BD2E"/>
      </a:lt1>
      <a:dk2>
        <a:srgbClr val="44546A"/>
      </a:dk2>
      <a:lt2>
        <a:srgbClr val="E7E6E6"/>
      </a:lt2>
      <a:accent1>
        <a:srgbClr val="562A79"/>
      </a:accent1>
      <a:accent2>
        <a:srgbClr val="ED7D31"/>
      </a:accent2>
      <a:accent3>
        <a:srgbClr val="A5A5A5"/>
      </a:accent3>
      <a:accent4>
        <a:srgbClr val="FFC000"/>
      </a:accent4>
      <a:accent5>
        <a:srgbClr val="5B9BD5"/>
      </a:accent5>
      <a:accent6>
        <a:srgbClr val="70AD47"/>
      </a:accent6>
      <a:hlink>
        <a:srgbClr val="A9BD2E"/>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1692</Words>
  <Application>Microsoft Macintosh PowerPoint</Application>
  <PresentationFormat>Breitbild</PresentationFormat>
  <Paragraphs>187</Paragraphs>
  <Slides>15</Slides>
  <Notes>15</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15</vt:i4>
      </vt:variant>
    </vt:vector>
  </HeadingPairs>
  <TitlesOfParts>
    <vt:vector size="19" baseType="lpstr">
      <vt:lpstr>Play</vt:lpstr>
      <vt:lpstr>Arial</vt:lpstr>
      <vt:lpstr>Calibri</vt:lpstr>
      <vt:lpstr>Office</vt:lpstr>
      <vt:lpstr>PowerPoint-Präsentation</vt:lpstr>
      <vt:lpstr>AUFRÄUMEN GEHÖRT ZUM ALLTAG</vt:lpstr>
      <vt:lpstr>AUFRÄUMEN ALS BILDUNGSSITUATION</vt:lpstr>
      <vt:lpstr>RISIKEN VON AUFRÄUMSITUATIONEN</vt:lpstr>
      <vt:lpstr>ZIEL IN AUFRÄUMSITUATIONEN</vt:lpstr>
      <vt:lpstr>ORDNUNG GEMEINSAM ENTWICKELN</vt:lpstr>
      <vt:lpstr>ÜBER AUFRÄUMEN INS  GESPRÄCH KOMMEN</vt:lpstr>
      <vt:lpstr>VERANTWORTUNG GEMEINSAM KLÄREN</vt:lpstr>
      <vt:lpstr>VERTIEFTES TUN ERNST NEHMEN</vt:lpstr>
      <vt:lpstr>AUFRÄUMEN VORBEREITEN</vt:lpstr>
      <vt:lpstr>ORDNUNG UND AUTONOMIE BEI DEN JÜNGSTEN</vt:lpstr>
      <vt:lpstr>UNTERSTÜTZUNG STATT DRUCK</vt:lpstr>
      <vt:lpstr>BEIM AUFRÄUMEN ASSISTIEREN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parakenings@aufsiemitgebruell.de</dc:creator>
  <cp:lastModifiedBy>Eva Grüber</cp:lastModifiedBy>
  <cp:revision>1</cp:revision>
  <dcterms:created xsi:type="dcterms:W3CDTF">2026-03-09T10:14:20Z</dcterms:created>
  <dcterms:modified xsi:type="dcterms:W3CDTF">2026-09-16T09:58:25Z</dcterms:modified>
</cp:coreProperties>
</file>