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Play" pitchFamily="2"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gDCdpUXFdEXU4/1dFIxRrxkQgSB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2"/>
        <p:cNvGrpSpPr/>
        <p:nvPr/>
      </p:nvGrpSpPr>
      <p:grpSpPr>
        <a:xfrm>
          <a:off x="0" y="0"/>
          <a:ext cx="0" cy="0"/>
          <a:chOff x="0" y="0"/>
          <a:chExt cx="0" cy="0"/>
        </a:xfrm>
      </p:grpSpPr>
      <p:sp>
        <p:nvSpPr>
          <p:cNvPr id="13" name="Google Shape;13;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8"/>
        <p:cNvGrpSpPr/>
        <p:nvPr/>
      </p:nvGrpSpPr>
      <p:grpSpPr>
        <a:xfrm>
          <a:off x="0" y="0"/>
          <a:ext cx="0" cy="0"/>
          <a:chOff x="0" y="0"/>
          <a:chExt cx="0" cy="0"/>
        </a:xfrm>
      </p:grpSpPr>
      <p:sp>
        <p:nvSpPr>
          <p:cNvPr id="19" name="Google Shape;1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Play"/>
              <a:buNone/>
              <a:defRPr sz="3200" b="1" i="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0"/>
          <p:cNvSpPr>
            <a:spLocks noGrp="1"/>
          </p:cNvSpPr>
          <p:nvPr>
            <p:ph type="pic" idx="2"/>
          </p:nvPr>
        </p:nvSpPr>
        <p:spPr>
          <a:xfrm>
            <a:off x="5183188" y="987425"/>
            <a:ext cx="6172200" cy="4873625"/>
          </a:xfrm>
          <a:prstGeom prst="rect">
            <a:avLst/>
          </a:prstGeom>
          <a:noFill/>
          <a:ln>
            <a:noFill/>
          </a:ln>
        </p:spPr>
        <p:txBody>
          <a:bodyPr/>
          <a:lstStyle/>
          <a:p>
            <a:endParaRPr lang="de-DE"/>
          </a:p>
        </p:txBody>
      </p:sp>
      <p:sp>
        <p:nvSpPr>
          <p:cNvPr id="21" name="Google Shape;21;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 name="Google Shape;2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1"/>
        <p:cNvGrpSpPr/>
        <p:nvPr/>
      </p:nvGrpSpPr>
      <p:grpSpPr>
        <a:xfrm>
          <a:off x="0" y="0"/>
          <a:ext cx="0" cy="0"/>
          <a:chOff x="0" y="0"/>
          <a:chExt cx="0" cy="0"/>
        </a:xfrm>
      </p:grpSpPr>
      <p:sp>
        <p:nvSpPr>
          <p:cNvPr id="32" name="Google Shape;32;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7"/>
        <p:cNvGrpSpPr/>
        <p:nvPr/>
      </p:nvGrpSpPr>
      <p:grpSpPr>
        <a:xfrm>
          <a:off x="0" y="0"/>
          <a:ext cx="0" cy="0"/>
          <a:chOff x="0" y="0"/>
          <a:chExt cx="0" cy="0"/>
        </a:xfrm>
      </p:grpSpPr>
      <p:sp>
        <p:nvSpPr>
          <p:cNvPr id="38" name="Google Shape;3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4"/>
        <p:cNvGrpSpPr/>
        <p:nvPr/>
      </p:nvGrpSpPr>
      <p:grpSpPr>
        <a:xfrm>
          <a:off x="0" y="0"/>
          <a:ext cx="0" cy="0"/>
          <a:chOff x="0" y="0"/>
          <a:chExt cx="0" cy="0"/>
        </a:xfrm>
      </p:grpSpPr>
      <p:sp>
        <p:nvSpPr>
          <p:cNvPr id="45" name="Google Shape;45;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3"/>
        <p:cNvGrpSpPr/>
        <p:nvPr/>
      </p:nvGrpSpPr>
      <p:grpSpPr>
        <a:xfrm>
          <a:off x="0" y="0"/>
          <a:ext cx="0" cy="0"/>
          <a:chOff x="0" y="0"/>
          <a:chExt cx="0" cy="0"/>
        </a:xfrm>
      </p:grpSpPr>
      <p:sp>
        <p:nvSpPr>
          <p:cNvPr id="54" name="Google Shape;54;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8"/>
        <p:cNvGrpSpPr/>
        <p:nvPr/>
      </p:nvGrpSpPr>
      <p:grpSpPr>
        <a:xfrm>
          <a:off x="0" y="0"/>
          <a:ext cx="0" cy="0"/>
          <a:chOff x="0" y="0"/>
          <a:chExt cx="0" cy="0"/>
        </a:xfrm>
      </p:grpSpPr>
      <p:sp>
        <p:nvSpPr>
          <p:cNvPr id="59" name="Google Shape;5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2"/>
        <p:cNvGrpSpPr/>
        <p:nvPr/>
      </p:nvGrpSpPr>
      <p:grpSpPr>
        <a:xfrm>
          <a:off x="0" y="0"/>
          <a:ext cx="0" cy="0"/>
          <a:chOff x="0" y="0"/>
          <a:chExt cx="0" cy="0"/>
        </a:xfrm>
      </p:grpSpPr>
      <p:sp>
        <p:nvSpPr>
          <p:cNvPr id="63" name="Google Shape;63;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commission.europa.eu/system/files/2022-12/lundy_model_of_participation_0.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80/0141192070165703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unicef.de/informieren/ueber-uns/fuer-kinderrechte/un-kinderrechtskonvention" TargetMode="External"/><Relationship Id="rId4" Type="http://schemas.openxmlformats.org/officeDocument/2006/relationships/hyperlink" Target="https://doi.org/10.1002/berj.405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6" name="Google Shape;8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7" name="Google Shape;87;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p:nvPr/>
        </p:nvSpPr>
        <p:spPr>
          <a:xfrm>
            <a:off x="9653551" y="6322716"/>
            <a:ext cx="2868842"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S.104</a:t>
            </a:r>
            <a:endParaRPr/>
          </a:p>
        </p:txBody>
      </p:sp>
      <p:pic>
        <p:nvPicPr>
          <p:cNvPr id="94" name="Google Shape;94;p2"/>
          <p:cNvPicPr preferRelativeResize="0">
            <a:picLocks noGrp="1"/>
          </p:cNvPicPr>
          <p:nvPr>
            <p:ph type="pic" idx="2"/>
          </p:nvPr>
        </p:nvPicPr>
        <p:blipFill rotWithShape="1">
          <a:blip r:embed="rId3">
            <a:alphaModFix/>
          </a:blip>
          <a:srcRect l="15654" t="494" r="8024" b="230"/>
          <a:stretch/>
        </p:blipFill>
        <p:spPr>
          <a:xfrm>
            <a:off x="5012267" y="877490"/>
            <a:ext cx="6716642" cy="5430089"/>
          </a:xfrm>
          <a:prstGeom prst="rect">
            <a:avLst/>
          </a:prstGeom>
          <a:noFill/>
          <a:ln w="12700" cap="flat" cmpd="sng">
            <a:solidFill>
              <a:schemeClr val="lt1"/>
            </a:solidFill>
            <a:prstDash val="solid"/>
            <a:round/>
            <a:headEnd type="none" w="sm" len="sm"/>
            <a:tailEnd type="none" w="sm" len="sm"/>
          </a:ln>
        </p:spPr>
      </p:pic>
      <p:sp>
        <p:nvSpPr>
          <p:cNvPr id="95" name="Google Shape;95;p2"/>
          <p:cNvSpPr txBox="1"/>
          <p:nvPr/>
        </p:nvSpPr>
        <p:spPr>
          <a:xfrm>
            <a:off x="737111" y="625447"/>
            <a:ext cx="5524086" cy="131503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WAS SIND PÄDAGOGISCHE ANGEBOTE?</a:t>
            </a:r>
            <a:endParaRPr sz="3200" b="1">
              <a:solidFill>
                <a:schemeClr val="lt1"/>
              </a:solidFill>
              <a:latin typeface="Arial"/>
              <a:ea typeface="Arial"/>
              <a:cs typeface="Arial"/>
              <a:sym typeface="Arial"/>
            </a:endParaRPr>
          </a:p>
        </p:txBody>
      </p:sp>
      <p:sp>
        <p:nvSpPr>
          <p:cNvPr id="96" name="Google Shape;96;p2"/>
          <p:cNvSpPr txBox="1"/>
          <p:nvPr/>
        </p:nvSpPr>
        <p:spPr>
          <a:xfrm>
            <a:off x="737111" y="1989901"/>
            <a:ext cx="3670826" cy="3892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Macha, Ries-Schemainda &amp; Schmidt, 2023)</a:t>
            </a:r>
            <a:endParaRPr/>
          </a:p>
        </p:txBody>
      </p:sp>
      <p:sp>
        <p:nvSpPr>
          <p:cNvPr id="97" name="Google Shape;97;p2"/>
          <p:cNvSpPr txBox="1"/>
          <p:nvPr/>
        </p:nvSpPr>
        <p:spPr>
          <a:xfrm>
            <a:off x="4407937" y="4641681"/>
            <a:ext cx="3376125" cy="1338828"/>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„In pädagogisch gestalteten Angeboten oder Projekten arbeitet ihr mit den Kindern gezielt an bestimmten Themen, die sich aus den Interessen einzelner Kinder oder einer Gruppe ergeben.“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102)</a:t>
            </a:r>
            <a:endParaRPr sz="1400">
              <a:solidFill>
                <a:schemeClr val="dk1"/>
              </a:solidFill>
              <a:latin typeface="Arial"/>
              <a:ea typeface="Arial"/>
              <a:cs typeface="Arial"/>
              <a:sym typeface="Arial"/>
            </a:endParaRPr>
          </a:p>
        </p:txBody>
      </p:sp>
      <p:sp>
        <p:nvSpPr>
          <p:cNvPr id="98" name="Google Shape;98;p2"/>
          <p:cNvSpPr txBox="1"/>
          <p:nvPr/>
        </p:nvSpPr>
        <p:spPr>
          <a:xfrm>
            <a:off x="737111" y="2641133"/>
            <a:ext cx="3376200" cy="334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chemeClr val="dk1"/>
                </a:solidFill>
                <a:latin typeface="Arial"/>
                <a:ea typeface="Arial"/>
                <a:cs typeface="Arial"/>
                <a:sym typeface="Arial"/>
              </a:rPr>
              <a:t>Pädagogische Angebote …</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knüpfen an das an, was Kinder gerade beschäftigt,</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entstehen aus Beobachtungen, Fragen oder Spielideen,</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greifen Themen einzelner Kinder oder der Gruppe auf,</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können spontan entstehen oder geplant werden,</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dauern kurz oder entwickeln sich zu Projekten.</a:t>
            </a:r>
            <a:endParaRPr/>
          </a:p>
        </p:txBody>
      </p:sp>
      <p:sp>
        <p:nvSpPr>
          <p:cNvPr id="99" name="Google Shape;99;p2"/>
          <p:cNvSpPr txBox="1"/>
          <p:nvPr/>
        </p:nvSpPr>
        <p:spPr>
          <a:xfrm>
            <a:off x="263575" y="6101751"/>
            <a:ext cx="5361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endParaRPr sz="800" i="1"/>
          </a:p>
          <a:p>
            <a:pPr marL="0" marR="0" lvl="0" indent="0" algn="l" rtl="0">
              <a:spcBef>
                <a:spcPts val="0"/>
              </a:spcBef>
              <a:spcAft>
                <a:spcPts val="0"/>
              </a:spcAft>
              <a:buNone/>
            </a:pPr>
            <a:r>
              <a:rPr lang="de-DE" sz="800" i="1"/>
              <a:t>2024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xfrm>
            <a:off x="6902959" y="592253"/>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PÄDAGOGISCHE ANGEBOTE ALS BILDUNGSPROZESSE</a:t>
            </a:r>
            <a:endParaRPr>
              <a:solidFill>
                <a:schemeClr val="lt1"/>
              </a:solidFill>
              <a:latin typeface="Arial"/>
              <a:ea typeface="Arial"/>
              <a:cs typeface="Arial"/>
              <a:sym typeface="Arial"/>
            </a:endParaRPr>
          </a:p>
        </p:txBody>
      </p:sp>
      <p:sp>
        <p:nvSpPr>
          <p:cNvPr id="105" name="Google Shape;105;p3"/>
          <p:cNvSpPr txBox="1">
            <a:spLocks noGrp="1"/>
          </p:cNvSpPr>
          <p:nvPr>
            <p:ph type="body" idx="1"/>
          </p:nvPr>
        </p:nvSpPr>
        <p:spPr>
          <a:xfrm>
            <a:off x="6902959" y="2004090"/>
            <a:ext cx="4900478" cy="257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 Macha, Ries-Schemainda &amp; Schmidt, 2023)</a:t>
            </a:r>
            <a:endParaRPr/>
          </a:p>
        </p:txBody>
      </p:sp>
      <p:sp>
        <p:nvSpPr>
          <p:cNvPr id="106" name="Google Shape;106;p3"/>
          <p:cNvSpPr txBox="1"/>
          <p:nvPr/>
        </p:nvSpPr>
        <p:spPr>
          <a:xfrm>
            <a:off x="569230" y="4887638"/>
            <a:ext cx="104343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Pavel Danilyuk / pexels</a:t>
            </a:r>
            <a:endParaRPr sz="600">
              <a:solidFill>
                <a:schemeClr val="dk1"/>
              </a:solidFill>
              <a:latin typeface="Arial"/>
              <a:ea typeface="Arial"/>
              <a:cs typeface="Arial"/>
              <a:sym typeface="Arial"/>
            </a:endParaRPr>
          </a:p>
        </p:txBody>
      </p:sp>
      <p:pic>
        <p:nvPicPr>
          <p:cNvPr id="107" name="Google Shape;107;p3"/>
          <p:cNvPicPr preferRelativeResize="0">
            <a:picLocks noGrp="1"/>
          </p:cNvPicPr>
          <p:nvPr>
            <p:ph type="pic" idx="2"/>
          </p:nvPr>
        </p:nvPicPr>
        <p:blipFill rotWithShape="1">
          <a:blip r:embed="rId3">
            <a:alphaModFix/>
          </a:blip>
          <a:srcRect l="14390" t="3004" r="2575" b="3049"/>
          <a:stretch/>
        </p:blipFill>
        <p:spPr>
          <a:xfrm>
            <a:off x="666750" y="670864"/>
            <a:ext cx="5880633" cy="5513551"/>
          </a:xfrm>
          <a:prstGeom prst="rect">
            <a:avLst/>
          </a:prstGeom>
          <a:blipFill rotWithShape="1">
            <a:blip r:embed="rId4">
              <a:alphaModFix/>
            </a:blip>
            <a:tile tx="0" ty="0" sx="100000" sy="100000" flip="none" algn="tl"/>
          </a:blipFill>
          <a:ln w="12700" cap="flat" cmpd="sng">
            <a:solidFill>
              <a:schemeClr val="lt1"/>
            </a:solidFill>
            <a:prstDash val="solid"/>
            <a:round/>
            <a:headEnd type="none" w="sm" len="sm"/>
            <a:tailEnd type="none" w="sm" len="sm"/>
          </a:ln>
        </p:spPr>
      </p:pic>
      <p:sp>
        <p:nvSpPr>
          <p:cNvPr id="108" name="Google Shape;108;p3"/>
          <p:cNvSpPr txBox="1"/>
          <p:nvPr/>
        </p:nvSpPr>
        <p:spPr>
          <a:xfrm>
            <a:off x="6902959" y="2534984"/>
            <a:ext cx="4622400" cy="307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chemeClr val="dk1"/>
                </a:solidFill>
                <a:latin typeface="Arial"/>
                <a:ea typeface="Arial"/>
                <a:cs typeface="Arial"/>
                <a:sym typeface="Arial"/>
              </a:rPr>
              <a:t>Als pädagogische Fachkräfte: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latin typeface="Arial"/>
                <a:ea typeface="Arial"/>
                <a:cs typeface="Arial"/>
                <a:sym typeface="Arial"/>
              </a:rPr>
              <a:t>greift ihr Themen der Kinder auf,</a:t>
            </a:r>
            <a:endParaRPr/>
          </a:p>
          <a:p>
            <a:pPr marL="285750" marR="0" lvl="0" indent="-2349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latin typeface="Arial"/>
                <a:ea typeface="Arial"/>
                <a:cs typeface="Arial"/>
                <a:sym typeface="Arial"/>
              </a:rPr>
              <a:t>entwickelt ihr Themen gemeinsam mit den Kindern weiter,</a:t>
            </a:r>
            <a:endParaRPr/>
          </a:p>
          <a:p>
            <a:pPr marL="285750" marR="0" lvl="0" indent="-2349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latin typeface="Arial"/>
                <a:ea typeface="Arial"/>
                <a:cs typeface="Arial"/>
                <a:sym typeface="Arial"/>
              </a:rPr>
              <a:t>bringt ihr eigene Impulse ein,</a:t>
            </a:r>
            <a:endParaRPr/>
          </a:p>
          <a:p>
            <a:pPr marL="285750" marR="0" lvl="0" indent="-2349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latin typeface="Arial"/>
                <a:ea typeface="Arial"/>
                <a:cs typeface="Arial"/>
                <a:sym typeface="Arial"/>
              </a:rPr>
              <a:t>bleibt ihr offen für neue Richtungen,</a:t>
            </a:r>
            <a:endParaRPr/>
          </a:p>
          <a:p>
            <a:pPr marL="285750" marR="0" lvl="0" indent="-2349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latin typeface="Arial"/>
                <a:ea typeface="Arial"/>
                <a:cs typeface="Arial"/>
                <a:sym typeface="Arial"/>
              </a:rPr>
              <a:t>gestaltet ihr Angebote als gemeinsame Lern- und Bildungsprozesse.</a:t>
            </a:r>
            <a:endParaRPr/>
          </a:p>
        </p:txBody>
      </p:sp>
      <p:sp>
        <p:nvSpPr>
          <p:cNvPr id="109" name="Google Shape;109;p3"/>
          <p:cNvSpPr txBox="1"/>
          <p:nvPr/>
        </p:nvSpPr>
        <p:spPr>
          <a:xfrm>
            <a:off x="2200851" y="5279965"/>
            <a:ext cx="4524320" cy="112338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„Ziel ist, dass die Kinder erleben, wie die vielfältigen Themen, mit denen sie sich eigenmotiviert befassen, von euch wertgeschätzt und als Anknüpfungspunkte für neue Bildungsprozesse aufgegriffen werden.“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103)</a:t>
            </a:r>
            <a:endParaRPr sz="1400">
              <a:solidFill>
                <a:schemeClr val="dk1"/>
              </a:solidFill>
              <a:latin typeface="Arial"/>
              <a:ea typeface="Arial"/>
              <a:cs typeface="Arial"/>
              <a:sym typeface="Arial"/>
            </a:endParaRPr>
          </a:p>
        </p:txBody>
      </p:sp>
      <p:sp>
        <p:nvSpPr>
          <p:cNvPr id="110" name="Google Shape;110;p3"/>
          <p:cNvSpPr txBox="1"/>
          <p:nvPr/>
        </p:nvSpPr>
        <p:spPr>
          <a:xfrm rot="-5400000">
            <a:off x="-2479351" y="3154396"/>
            <a:ext cx="6097162"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S.35</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p:nvPr/>
        </p:nvSpPr>
        <p:spPr>
          <a:xfrm>
            <a:off x="9653551" y="6322716"/>
            <a:ext cx="2868842"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S.50</a:t>
            </a:r>
            <a:endParaRPr/>
          </a:p>
        </p:txBody>
      </p:sp>
      <p:pic>
        <p:nvPicPr>
          <p:cNvPr id="117" name="Google Shape;117;p4"/>
          <p:cNvPicPr preferRelativeResize="0">
            <a:picLocks noGrp="1"/>
          </p:cNvPicPr>
          <p:nvPr>
            <p:ph type="pic" idx="2"/>
          </p:nvPr>
        </p:nvPicPr>
        <p:blipFill rotWithShape="1">
          <a:blip r:embed="rId3">
            <a:alphaModFix/>
          </a:blip>
          <a:srcRect l="11435" t="730" r="25655" b="272"/>
          <a:stretch/>
        </p:blipFill>
        <p:spPr>
          <a:xfrm>
            <a:off x="6365899" y="788756"/>
            <a:ext cx="5363010" cy="5518823"/>
          </a:xfrm>
          <a:prstGeom prst="rect">
            <a:avLst/>
          </a:prstGeom>
          <a:noFill/>
          <a:ln w="12700" cap="flat" cmpd="sng">
            <a:solidFill>
              <a:schemeClr val="lt1"/>
            </a:solidFill>
            <a:prstDash val="solid"/>
            <a:round/>
            <a:headEnd type="none" w="sm" len="sm"/>
            <a:tailEnd type="none" w="sm" len="sm"/>
          </a:ln>
        </p:spPr>
      </p:pic>
      <p:sp>
        <p:nvSpPr>
          <p:cNvPr id="118" name="Google Shape;118;p4"/>
          <p:cNvSpPr txBox="1"/>
          <p:nvPr/>
        </p:nvSpPr>
        <p:spPr>
          <a:xfrm>
            <a:off x="737111" y="625447"/>
            <a:ext cx="5524086" cy="131503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MEHRPERSPEKTIVISCH AUF THEMEN SCHAUEN</a:t>
            </a:r>
            <a:endParaRPr sz="3200" b="1">
              <a:solidFill>
                <a:schemeClr val="lt1"/>
              </a:solidFill>
              <a:latin typeface="Arial"/>
              <a:ea typeface="Arial"/>
              <a:cs typeface="Arial"/>
              <a:sym typeface="Arial"/>
            </a:endParaRPr>
          </a:p>
        </p:txBody>
      </p:sp>
      <p:sp>
        <p:nvSpPr>
          <p:cNvPr id="119" name="Google Shape;119;p4"/>
          <p:cNvSpPr txBox="1"/>
          <p:nvPr/>
        </p:nvSpPr>
        <p:spPr>
          <a:xfrm>
            <a:off x="737111" y="1610770"/>
            <a:ext cx="3806968" cy="22660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Macha, Ries-Schemainda &amp; Schmidt, 2023)</a:t>
            </a:r>
            <a:endParaRPr/>
          </a:p>
        </p:txBody>
      </p:sp>
      <p:sp>
        <p:nvSpPr>
          <p:cNvPr id="120" name="Google Shape;120;p4"/>
          <p:cNvSpPr txBox="1"/>
          <p:nvPr/>
        </p:nvSpPr>
        <p:spPr>
          <a:xfrm>
            <a:off x="827117" y="2099484"/>
            <a:ext cx="4812845" cy="954107"/>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„Findet zuerst heraus, wie ein Thema aus verschiedenen Perspektiven aussieht, was für die Kinder, ihre Familien, euch selbst und auch auf der Grundlage von Fachwissen bedeutsam ist.“ </a:t>
            </a:r>
            <a:r>
              <a:rPr lang="de-DE" sz="1100">
                <a:solidFill>
                  <a:schemeClr val="dk1"/>
                </a:solidFill>
                <a:latin typeface="Arial"/>
                <a:ea typeface="Arial"/>
                <a:cs typeface="Arial"/>
                <a:sym typeface="Arial"/>
              </a:rPr>
              <a:t>(Bildungsplan Brandenburg, 2024, S. 103)</a:t>
            </a:r>
            <a:endParaRPr sz="1400">
              <a:solidFill>
                <a:schemeClr val="dk1"/>
              </a:solidFill>
              <a:latin typeface="Arial"/>
              <a:ea typeface="Arial"/>
              <a:cs typeface="Arial"/>
              <a:sym typeface="Arial"/>
            </a:endParaRPr>
          </a:p>
        </p:txBody>
      </p:sp>
      <p:sp>
        <p:nvSpPr>
          <p:cNvPr id="121" name="Google Shape;121;p4"/>
          <p:cNvSpPr txBox="1"/>
          <p:nvPr/>
        </p:nvSpPr>
        <p:spPr>
          <a:xfrm>
            <a:off x="737100" y="3429000"/>
            <a:ext cx="4902900" cy="2001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de-DE" sz="1600">
                <a:solidFill>
                  <a:schemeClr val="dk1"/>
                </a:solidFill>
              </a:rPr>
              <a:t>S</a:t>
            </a:r>
            <a:r>
              <a:rPr lang="de-DE" sz="1600">
                <a:solidFill>
                  <a:schemeClr val="dk1"/>
                </a:solidFill>
                <a:latin typeface="Arial"/>
                <a:ea typeface="Arial"/>
                <a:cs typeface="Arial"/>
                <a:sym typeface="Arial"/>
              </a:rPr>
              <a:t>chaut auf die Perspektiven der Kinder.</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B</a:t>
            </a:r>
            <a:r>
              <a:rPr lang="de-DE" sz="1600">
                <a:solidFill>
                  <a:schemeClr val="dk1"/>
                </a:solidFill>
                <a:latin typeface="Arial"/>
                <a:ea typeface="Arial"/>
                <a:cs typeface="Arial"/>
                <a:sym typeface="Arial"/>
              </a:rPr>
              <a:t>ezieht Erfahrungen von Familien ein.</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B</a:t>
            </a:r>
            <a:r>
              <a:rPr lang="de-DE" sz="1600">
                <a:solidFill>
                  <a:schemeClr val="dk1"/>
                </a:solidFill>
                <a:latin typeface="Arial"/>
                <a:ea typeface="Arial"/>
                <a:cs typeface="Arial"/>
                <a:sym typeface="Arial"/>
              </a:rPr>
              <a:t>ringt eure fachliche Sicht ein.</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N</a:t>
            </a:r>
            <a:r>
              <a:rPr lang="de-DE" sz="1600">
                <a:solidFill>
                  <a:schemeClr val="dk1"/>
                </a:solidFill>
                <a:latin typeface="Arial"/>
                <a:ea typeface="Arial"/>
                <a:cs typeface="Arial"/>
                <a:sym typeface="Arial"/>
              </a:rPr>
              <a:t>utzt pädagogisches Wissen als Hintergrund.</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S</a:t>
            </a:r>
            <a:r>
              <a:rPr lang="de-DE" sz="1600">
                <a:solidFill>
                  <a:schemeClr val="dk1"/>
                </a:solidFill>
                <a:latin typeface="Arial"/>
                <a:ea typeface="Arial"/>
                <a:cs typeface="Arial"/>
                <a:sym typeface="Arial"/>
              </a:rPr>
              <a:t>precht im Team über unterschiedliche Deutungen.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5"/>
          <p:cNvSpPr txBox="1">
            <a:spLocks noGrp="1"/>
          </p:cNvSpPr>
          <p:nvPr>
            <p:ph type="title"/>
          </p:nvPr>
        </p:nvSpPr>
        <p:spPr>
          <a:xfrm>
            <a:off x="6902959" y="592253"/>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MIT KINDERN INS DENKEN KOMMEN</a:t>
            </a:r>
            <a:endParaRPr>
              <a:solidFill>
                <a:schemeClr val="lt1"/>
              </a:solidFill>
              <a:latin typeface="Arial"/>
              <a:ea typeface="Arial"/>
              <a:cs typeface="Arial"/>
              <a:sym typeface="Arial"/>
            </a:endParaRPr>
          </a:p>
        </p:txBody>
      </p:sp>
      <p:sp>
        <p:nvSpPr>
          <p:cNvPr id="127" name="Google Shape;127;p5"/>
          <p:cNvSpPr txBox="1">
            <a:spLocks noGrp="1"/>
          </p:cNvSpPr>
          <p:nvPr>
            <p:ph type="body" idx="1"/>
          </p:nvPr>
        </p:nvSpPr>
        <p:spPr>
          <a:xfrm>
            <a:off x="6902959" y="1593111"/>
            <a:ext cx="3685933" cy="25748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 Hebenstreit-Müller &amp; Hildebrandt, 2022; Hildebrandt &amp; Dreier, 2014; Hildebrandt &amp; Glauer, 2022)</a:t>
            </a:r>
            <a:endParaRPr/>
          </a:p>
        </p:txBody>
      </p:sp>
      <p:sp>
        <p:nvSpPr>
          <p:cNvPr id="128" name="Google Shape;128;p5"/>
          <p:cNvSpPr txBox="1"/>
          <p:nvPr/>
        </p:nvSpPr>
        <p:spPr>
          <a:xfrm>
            <a:off x="569230" y="4887638"/>
            <a:ext cx="104343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Pavel Danilyuk / pexels</a:t>
            </a:r>
            <a:endParaRPr sz="600">
              <a:solidFill>
                <a:schemeClr val="dk1"/>
              </a:solidFill>
              <a:latin typeface="Arial"/>
              <a:ea typeface="Arial"/>
              <a:cs typeface="Arial"/>
              <a:sym typeface="Arial"/>
            </a:endParaRPr>
          </a:p>
        </p:txBody>
      </p:sp>
      <p:pic>
        <p:nvPicPr>
          <p:cNvPr id="129" name="Google Shape;129;p5"/>
          <p:cNvPicPr preferRelativeResize="0">
            <a:picLocks noGrp="1"/>
          </p:cNvPicPr>
          <p:nvPr>
            <p:ph type="pic" idx="2"/>
          </p:nvPr>
        </p:nvPicPr>
        <p:blipFill rotWithShape="1">
          <a:blip r:embed="rId3">
            <a:alphaModFix/>
          </a:blip>
          <a:srcRect l="4731" t="545" r="9380" b="24"/>
          <a:stretch/>
        </p:blipFill>
        <p:spPr>
          <a:xfrm>
            <a:off x="666750" y="670864"/>
            <a:ext cx="5880633" cy="5513551"/>
          </a:xfrm>
          <a:prstGeom prst="rect">
            <a:avLst/>
          </a:prstGeom>
          <a:blipFill rotWithShape="1">
            <a:blip r:embed="rId4">
              <a:alphaModFix/>
            </a:blip>
            <a:tile tx="0" ty="0" sx="100000" sy="100000" flip="none" algn="tl"/>
          </a:blipFill>
          <a:ln w="12700" cap="flat" cmpd="sng">
            <a:solidFill>
              <a:schemeClr val="lt1"/>
            </a:solidFill>
            <a:prstDash val="solid"/>
            <a:round/>
            <a:headEnd type="none" w="sm" len="sm"/>
            <a:tailEnd type="none" w="sm" len="sm"/>
          </a:ln>
        </p:spPr>
      </p:pic>
      <p:sp>
        <p:nvSpPr>
          <p:cNvPr id="130" name="Google Shape;130;p5"/>
          <p:cNvSpPr txBox="1"/>
          <p:nvPr/>
        </p:nvSpPr>
        <p:spPr>
          <a:xfrm>
            <a:off x="6902959" y="3128297"/>
            <a:ext cx="4622400" cy="20934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chemeClr val="dk1"/>
              </a:buClr>
              <a:buSzPts val="1700"/>
              <a:buFont typeface="Arial"/>
              <a:buChar char="•"/>
            </a:pPr>
            <a:r>
              <a:rPr lang="de-DE" sz="1700">
                <a:solidFill>
                  <a:schemeClr val="dk1"/>
                </a:solidFill>
              </a:rPr>
              <a:t>G</a:t>
            </a:r>
            <a:r>
              <a:rPr lang="de-DE" sz="1700">
                <a:solidFill>
                  <a:schemeClr val="dk1"/>
                </a:solidFill>
                <a:latin typeface="Arial"/>
                <a:ea typeface="Arial"/>
                <a:cs typeface="Arial"/>
                <a:sym typeface="Arial"/>
              </a:rPr>
              <a:t>eht mit Kindern in Denkdialoge.</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F</a:t>
            </a:r>
            <a:r>
              <a:rPr lang="de-DE" sz="1700">
                <a:solidFill>
                  <a:schemeClr val="dk1"/>
                </a:solidFill>
                <a:latin typeface="Arial"/>
                <a:ea typeface="Arial"/>
                <a:cs typeface="Arial"/>
                <a:sym typeface="Arial"/>
              </a:rPr>
              <a:t>ragt nach ihren Ideen und Vermutunge</a:t>
            </a:r>
            <a:r>
              <a:rPr lang="de-DE" sz="1700">
                <a:solidFill>
                  <a:schemeClr val="dk1"/>
                </a:solidFill>
              </a:rPr>
              <a:t>n.</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I</a:t>
            </a:r>
            <a:r>
              <a:rPr lang="de-DE" sz="1700">
                <a:solidFill>
                  <a:schemeClr val="dk1"/>
                </a:solidFill>
                <a:latin typeface="Arial"/>
                <a:ea typeface="Arial"/>
                <a:cs typeface="Arial"/>
                <a:sym typeface="Arial"/>
              </a:rPr>
              <a:t>nteressiert euch für kindliche Theorien.</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G</a:t>
            </a:r>
            <a:r>
              <a:rPr lang="de-DE" sz="1700">
                <a:solidFill>
                  <a:schemeClr val="dk1"/>
                </a:solidFill>
                <a:latin typeface="Arial"/>
                <a:ea typeface="Arial"/>
                <a:cs typeface="Arial"/>
                <a:sym typeface="Arial"/>
              </a:rPr>
              <a:t>reift Fragen auf und denkt </a:t>
            </a:r>
            <a:br>
              <a:rPr lang="de-DE" sz="1700">
                <a:solidFill>
                  <a:schemeClr val="dk1"/>
                </a:solidFill>
                <a:latin typeface="Arial"/>
                <a:ea typeface="Arial"/>
                <a:cs typeface="Arial"/>
                <a:sym typeface="Arial"/>
              </a:rPr>
            </a:br>
            <a:r>
              <a:rPr lang="de-DE" sz="1700">
                <a:solidFill>
                  <a:schemeClr val="dk1"/>
                </a:solidFill>
                <a:latin typeface="Arial"/>
                <a:ea typeface="Arial"/>
                <a:cs typeface="Arial"/>
                <a:sym typeface="Arial"/>
              </a:rPr>
              <a:t>gemeinsam weiter.</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L</a:t>
            </a:r>
            <a:r>
              <a:rPr lang="de-DE" sz="1700">
                <a:solidFill>
                  <a:schemeClr val="dk1"/>
                </a:solidFill>
                <a:latin typeface="Arial"/>
                <a:ea typeface="Arial"/>
                <a:cs typeface="Arial"/>
                <a:sym typeface="Arial"/>
              </a:rPr>
              <a:t>asst Raum für Spekulation und Fantasie.</a:t>
            </a:r>
            <a:endParaRPr sz="1300"/>
          </a:p>
        </p:txBody>
      </p:sp>
      <p:sp>
        <p:nvSpPr>
          <p:cNvPr id="131" name="Google Shape;131;p5"/>
          <p:cNvSpPr txBox="1"/>
          <p:nvPr/>
        </p:nvSpPr>
        <p:spPr>
          <a:xfrm>
            <a:off x="7000930" y="2035473"/>
            <a:ext cx="4524320" cy="907941"/>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„Ihr könnt in Denkdialogen mit den Kindern über das Thema sprechen, herausfinden, welche Theorien sie dazu haben und was sie darüber noch wissen wollen.“ </a:t>
            </a:r>
            <a:r>
              <a:rPr lang="de-DE" sz="1100">
                <a:solidFill>
                  <a:schemeClr val="dk1"/>
                </a:solidFill>
                <a:latin typeface="Arial"/>
                <a:ea typeface="Arial"/>
                <a:cs typeface="Arial"/>
                <a:sym typeface="Arial"/>
              </a:rPr>
              <a:t>(Bildungsplan Brandenburg, 2024, S. 103)</a:t>
            </a:r>
            <a:endParaRPr sz="1400">
              <a:solidFill>
                <a:schemeClr val="dk1"/>
              </a:solidFill>
              <a:latin typeface="Arial"/>
              <a:ea typeface="Arial"/>
              <a:cs typeface="Arial"/>
              <a:sym typeface="Arial"/>
            </a:endParaRPr>
          </a:p>
        </p:txBody>
      </p:sp>
      <p:sp>
        <p:nvSpPr>
          <p:cNvPr id="132" name="Google Shape;132;p5"/>
          <p:cNvSpPr txBox="1"/>
          <p:nvPr/>
        </p:nvSpPr>
        <p:spPr>
          <a:xfrm>
            <a:off x="6893689" y="5548548"/>
            <a:ext cx="4525677" cy="369291"/>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lt1"/>
                </a:solidFill>
                <a:latin typeface="Arial"/>
                <a:ea typeface="Arial"/>
                <a:cs typeface="Arial"/>
                <a:sym typeface="Arial"/>
              </a:rPr>
              <a:t>Angebote vertiefen sich im Dialog.</a:t>
            </a:r>
            <a:endParaRPr sz="1800" b="1">
              <a:solidFill>
                <a:schemeClr val="lt1"/>
              </a:solidFill>
              <a:latin typeface="Arial"/>
              <a:ea typeface="Arial"/>
              <a:cs typeface="Arial"/>
              <a:sym typeface="Arial"/>
            </a:endParaRPr>
          </a:p>
        </p:txBody>
      </p:sp>
      <p:sp>
        <p:nvSpPr>
          <p:cNvPr id="133" name="Google Shape;133;p5"/>
          <p:cNvSpPr txBox="1"/>
          <p:nvPr/>
        </p:nvSpPr>
        <p:spPr>
          <a:xfrm>
            <a:off x="590170" y="6184415"/>
            <a:ext cx="2868842"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Uli Malende / Brandenburger Bildungsplan, S.123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
          <p:cNvSpPr txBox="1">
            <a:spLocks noGrp="1"/>
          </p:cNvSpPr>
          <p:nvPr>
            <p:ph type="title"/>
          </p:nvPr>
        </p:nvSpPr>
        <p:spPr>
          <a:xfrm>
            <a:off x="734910" y="596272"/>
            <a:ext cx="6705933" cy="123086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de-DE" sz="3200" b="1">
                <a:latin typeface="Arial"/>
                <a:ea typeface="Arial"/>
                <a:cs typeface="Arial"/>
                <a:sym typeface="Arial"/>
              </a:rPr>
              <a:t>SUSTAINED SHARED THINKING – </a:t>
            </a:r>
            <a:br>
              <a:rPr lang="de-DE" sz="3200" b="1">
                <a:latin typeface="Arial"/>
                <a:ea typeface="Arial"/>
                <a:cs typeface="Arial"/>
                <a:sym typeface="Arial"/>
              </a:rPr>
            </a:br>
            <a:r>
              <a:rPr lang="de-DE" sz="3200" b="1">
                <a:latin typeface="Arial"/>
                <a:ea typeface="Arial"/>
                <a:cs typeface="Arial"/>
                <a:sym typeface="Arial"/>
              </a:rPr>
              <a:t>IM RAUM DER GRÜNDE</a:t>
            </a:r>
            <a:br>
              <a:rPr lang="de-DE">
                <a:latin typeface="Arial"/>
                <a:ea typeface="Arial"/>
                <a:cs typeface="Arial"/>
                <a:sym typeface="Arial"/>
              </a:rPr>
            </a:br>
            <a:endParaRPr sz="3200" b="1"/>
          </a:p>
        </p:txBody>
      </p:sp>
      <p:pic>
        <p:nvPicPr>
          <p:cNvPr id="139" name="Google Shape;139;p6"/>
          <p:cNvPicPr preferRelativeResize="0">
            <a:picLocks noGrp="1"/>
          </p:cNvPicPr>
          <p:nvPr>
            <p:ph type="pic" idx="2"/>
          </p:nvPr>
        </p:nvPicPr>
        <p:blipFill rotWithShape="1">
          <a:blip r:embed="rId3">
            <a:alphaModFix/>
          </a:blip>
          <a:srcRect l="2432" r="2432"/>
          <a:stretch/>
        </p:blipFill>
        <p:spPr>
          <a:xfrm>
            <a:off x="7501337" y="496614"/>
            <a:ext cx="4177720" cy="5864772"/>
          </a:xfrm>
          <a:prstGeom prst="rect">
            <a:avLst/>
          </a:prstGeom>
          <a:noFill/>
          <a:ln w="12700" cap="flat" cmpd="sng">
            <a:solidFill>
              <a:schemeClr val="lt1"/>
            </a:solidFill>
            <a:prstDash val="solid"/>
            <a:round/>
            <a:headEnd type="none" w="sm" len="sm"/>
            <a:tailEnd type="none" w="sm" len="sm"/>
          </a:ln>
        </p:spPr>
      </p:pic>
      <p:sp>
        <p:nvSpPr>
          <p:cNvPr id="140" name="Google Shape;140;p6"/>
          <p:cNvSpPr txBox="1"/>
          <p:nvPr/>
        </p:nvSpPr>
        <p:spPr>
          <a:xfrm>
            <a:off x="802719" y="1751805"/>
            <a:ext cx="4858185" cy="3693319"/>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de-DE" sz="1800" i="1">
                <a:solidFill>
                  <a:schemeClr val="dk1"/>
                </a:solidFill>
                <a:latin typeface="Arial"/>
                <a:ea typeface="Arial"/>
                <a:cs typeface="Arial"/>
                <a:sym typeface="Arial"/>
              </a:rPr>
              <a:t>„Man spricht von </a:t>
            </a:r>
            <a:r>
              <a:rPr lang="de-DE" sz="1800">
                <a:solidFill>
                  <a:schemeClr val="dk1"/>
                </a:solidFill>
                <a:latin typeface="Arial"/>
                <a:ea typeface="Arial"/>
                <a:cs typeface="Arial"/>
                <a:sym typeface="Arial"/>
              </a:rPr>
              <a:t>sustained shared thinking</a:t>
            </a:r>
            <a:r>
              <a:rPr lang="de-DE" sz="1800" i="1">
                <a:solidFill>
                  <a:schemeClr val="dk1"/>
                </a:solidFill>
                <a:latin typeface="Arial"/>
                <a:ea typeface="Arial"/>
                <a:cs typeface="Arial"/>
                <a:sym typeface="Arial"/>
              </a:rPr>
              <a:t>, wenn </a:t>
            </a:r>
            <a:r>
              <a:rPr lang="de-DE" sz="1800" b="1" i="1">
                <a:solidFill>
                  <a:schemeClr val="dk1"/>
                </a:solidFill>
                <a:latin typeface="Arial"/>
                <a:ea typeface="Arial"/>
                <a:cs typeface="Arial"/>
                <a:sym typeface="Arial"/>
              </a:rPr>
              <a:t>zwei oder mehr Individuen </a:t>
            </a:r>
            <a:r>
              <a:rPr lang="de-DE" sz="1800" i="1">
                <a:solidFill>
                  <a:schemeClr val="dk1"/>
                </a:solidFill>
                <a:latin typeface="Arial"/>
                <a:ea typeface="Arial"/>
                <a:cs typeface="Arial"/>
                <a:sym typeface="Arial"/>
              </a:rPr>
              <a:t>zusammen </a:t>
            </a:r>
            <a:r>
              <a:rPr lang="de-DE" sz="1800" b="1" i="1">
                <a:solidFill>
                  <a:schemeClr val="dk1"/>
                </a:solidFill>
                <a:latin typeface="Arial"/>
                <a:ea typeface="Arial"/>
                <a:cs typeface="Arial"/>
                <a:sym typeface="Arial"/>
              </a:rPr>
              <a:t>einen gedanklichen Weg einschlagen</a:t>
            </a:r>
            <a:r>
              <a:rPr lang="de-DE" sz="1800" i="1">
                <a:solidFill>
                  <a:schemeClr val="dk1"/>
                </a:solidFill>
                <a:latin typeface="Arial"/>
                <a:ea typeface="Arial"/>
                <a:cs typeface="Arial"/>
                <a:sym typeface="Arial"/>
              </a:rPr>
              <a:t>, um ein Problem zu lösen, ein Konzept zu konkretisieren, eine Aktivität zu bewerten, eine Geschichte weiterzuerzählen usw. </a:t>
            </a:r>
            <a:endParaRPr/>
          </a:p>
          <a:p>
            <a:pPr marL="0" marR="0" lvl="0" indent="0" algn="l" rtl="0">
              <a:spcBef>
                <a:spcPts val="0"/>
              </a:spcBef>
              <a:spcAft>
                <a:spcPts val="0"/>
              </a:spcAft>
              <a:buClr>
                <a:schemeClr val="dk1"/>
              </a:buClr>
              <a:buSzPts val="1800"/>
              <a:buFont typeface="Arial"/>
              <a:buNone/>
            </a:pPr>
            <a:endParaRPr sz="1800" i="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de-DE" sz="1800" i="1">
                <a:solidFill>
                  <a:schemeClr val="dk1"/>
                </a:solidFill>
                <a:latin typeface="Arial"/>
                <a:ea typeface="Arial"/>
                <a:cs typeface="Arial"/>
                <a:sym typeface="Arial"/>
              </a:rPr>
              <a:t>Beide Parteien müssen zu diesem Denkprozess beitragen und das jeweilige </a:t>
            </a:r>
            <a:r>
              <a:rPr lang="de-DE" sz="1800" b="1" i="1">
                <a:solidFill>
                  <a:schemeClr val="dk1"/>
                </a:solidFill>
                <a:latin typeface="Arial"/>
                <a:ea typeface="Arial"/>
                <a:cs typeface="Arial"/>
                <a:sym typeface="Arial"/>
              </a:rPr>
              <a:t>Verständnis über ein Problem bzw. einen Sachverhalt entwickeln und erweitern.“ </a:t>
            </a:r>
            <a:endParaRPr/>
          </a:p>
          <a:p>
            <a:pPr marL="0" marR="0" lvl="0" indent="0" algn="l" rtl="0">
              <a:spcBef>
                <a:spcPts val="0"/>
              </a:spcBef>
              <a:spcAft>
                <a:spcPts val="0"/>
              </a:spcAft>
              <a:buClr>
                <a:schemeClr val="dk1"/>
              </a:buClr>
              <a:buSzPts val="1800"/>
              <a:buFont typeface="Arial"/>
              <a:buNone/>
            </a:pPr>
            <a:endParaRPr sz="1800" b="1" i="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200"/>
              <a:buFont typeface="Arial"/>
              <a:buNone/>
            </a:pPr>
            <a:r>
              <a:rPr lang="de-DE" sz="1200">
                <a:solidFill>
                  <a:schemeClr val="dk1"/>
                </a:solidFill>
                <a:latin typeface="Arial"/>
                <a:ea typeface="Arial"/>
                <a:cs typeface="Arial"/>
                <a:sym typeface="Arial"/>
              </a:rPr>
              <a:t>(Sylva et al., 2004, S. 160)</a:t>
            </a:r>
            <a:endParaRPr/>
          </a:p>
        </p:txBody>
      </p:sp>
      <p:sp>
        <p:nvSpPr>
          <p:cNvPr id="141" name="Google Shape;141;p6"/>
          <p:cNvSpPr txBox="1"/>
          <p:nvPr/>
        </p:nvSpPr>
        <p:spPr>
          <a:xfrm>
            <a:off x="7402026" y="6361375"/>
            <a:ext cx="26259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S.194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7"/>
          <p:cNvSpPr txBox="1"/>
          <p:nvPr/>
        </p:nvSpPr>
        <p:spPr>
          <a:xfrm>
            <a:off x="737110" y="625448"/>
            <a:ext cx="6836355" cy="112463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DENKDIALOGE </a:t>
            </a:r>
            <a:endParaRPr/>
          </a:p>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GESTALTEN</a:t>
            </a:r>
            <a:endParaRPr sz="3200">
              <a:solidFill>
                <a:schemeClr val="lt1"/>
              </a:solidFill>
              <a:latin typeface="Arial"/>
              <a:ea typeface="Arial"/>
              <a:cs typeface="Arial"/>
              <a:sym typeface="Arial"/>
            </a:endParaRPr>
          </a:p>
        </p:txBody>
      </p:sp>
      <p:grpSp>
        <p:nvGrpSpPr>
          <p:cNvPr id="147" name="Google Shape;147;p7"/>
          <p:cNvGrpSpPr/>
          <p:nvPr/>
        </p:nvGrpSpPr>
        <p:grpSpPr>
          <a:xfrm>
            <a:off x="5212685" y="987825"/>
            <a:ext cx="5716491" cy="5194350"/>
            <a:chOff x="0" y="50378"/>
            <a:chExt cx="5716491" cy="5194350"/>
          </a:xfrm>
        </p:grpSpPr>
        <p:sp>
          <p:nvSpPr>
            <p:cNvPr id="148" name="Google Shape;148;p7"/>
            <p:cNvSpPr/>
            <p:nvPr/>
          </p:nvSpPr>
          <p:spPr>
            <a:xfrm>
              <a:off x="0" y="257018"/>
              <a:ext cx="5691607" cy="815850"/>
            </a:xfrm>
            <a:prstGeom prst="rect">
              <a:avLst/>
            </a:prstGeom>
            <a:solidFill>
              <a:srgbClr val="FBEFCE">
                <a:alpha val="90196"/>
              </a:srgbClr>
            </a:solidFill>
            <a:ln w="12700" cap="flat" cmpd="sng">
              <a:solidFill>
                <a:srgbClr val="F8C52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7"/>
            <p:cNvSpPr txBox="1"/>
            <p:nvPr/>
          </p:nvSpPr>
          <p:spPr>
            <a:xfrm>
              <a:off x="0" y="257018"/>
              <a:ext cx="5691607" cy="815850"/>
            </a:xfrm>
            <a:prstGeom prst="rect">
              <a:avLst/>
            </a:prstGeom>
            <a:noFill/>
            <a:ln>
              <a:noFill/>
            </a:ln>
          </p:spPr>
          <p:txBody>
            <a:bodyPr spcFirstLastPara="1" wrap="square" lIns="530575" tIns="291575" rIns="530575" bIns="99550" anchor="t"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Wie macht ihr das hier so? </a:t>
              </a:r>
              <a:endParaRPr/>
            </a:p>
            <a:p>
              <a:pPr marL="114300" marR="0" lvl="1" indent="-114300" algn="l" rtl="0">
                <a:lnSpc>
                  <a:spcPct val="90000"/>
                </a:lnSpc>
                <a:spcBef>
                  <a:spcPts val="21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Wie geht das eigentlich?</a:t>
              </a:r>
              <a:endParaRPr/>
            </a:p>
          </p:txBody>
        </p:sp>
        <p:sp>
          <p:nvSpPr>
            <p:cNvPr id="150" name="Google Shape;150;p7"/>
            <p:cNvSpPr/>
            <p:nvPr/>
          </p:nvSpPr>
          <p:spPr>
            <a:xfrm>
              <a:off x="392741" y="50378"/>
              <a:ext cx="4785448" cy="413280"/>
            </a:xfrm>
            <a:prstGeom prst="roundRect">
              <a:avLst>
                <a:gd name="adj" fmla="val 16667"/>
              </a:avLst>
            </a:prstGeom>
            <a:solidFill>
              <a:srgbClr val="F8C5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7"/>
            <p:cNvSpPr txBox="1"/>
            <p:nvPr/>
          </p:nvSpPr>
          <p:spPr>
            <a:xfrm>
              <a:off x="412916" y="70553"/>
              <a:ext cx="4745098" cy="372930"/>
            </a:xfrm>
            <a:prstGeom prst="rect">
              <a:avLst/>
            </a:prstGeom>
            <a:noFill/>
            <a:ln>
              <a:noFill/>
            </a:ln>
          </p:spPr>
          <p:txBody>
            <a:bodyPr spcFirstLastPara="1" wrap="square" lIns="180875" tIns="0" rIns="180875"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de-DE" sz="1600" b="1">
                  <a:solidFill>
                    <a:schemeClr val="dk1"/>
                  </a:solidFill>
                  <a:latin typeface="Arial"/>
                  <a:ea typeface="Arial"/>
                  <a:cs typeface="Arial"/>
                  <a:sym typeface="Arial"/>
                </a:rPr>
                <a:t>Beschreib</a:t>
              </a:r>
              <a:r>
                <a:rPr lang="de-DE" sz="1600" b="1">
                  <a:solidFill>
                    <a:schemeClr val="dk1"/>
                  </a:solidFill>
                </a:rPr>
                <a:t>t</a:t>
              </a:r>
              <a:r>
                <a:rPr lang="de-DE" sz="1600" b="1">
                  <a:solidFill>
                    <a:schemeClr val="dk1"/>
                  </a:solidFill>
                  <a:latin typeface="Arial"/>
                  <a:ea typeface="Arial"/>
                  <a:cs typeface="Arial"/>
                  <a:sym typeface="Arial"/>
                </a:rPr>
                <a:t> d</a:t>
              </a:r>
              <a:r>
                <a:rPr lang="de-DE" sz="1600" b="1">
                  <a:solidFill>
                    <a:schemeClr val="dk1"/>
                  </a:solidFill>
                </a:rPr>
                <a:t>ie</a:t>
              </a:r>
              <a:r>
                <a:rPr lang="de-DE" sz="1600" b="1">
                  <a:solidFill>
                    <a:schemeClr val="dk1"/>
                  </a:solidFill>
                  <a:latin typeface="Arial"/>
                  <a:ea typeface="Arial"/>
                  <a:cs typeface="Arial"/>
                  <a:sym typeface="Arial"/>
                </a:rPr>
                <a:t> Situation möglichst genau</a:t>
              </a:r>
              <a:r>
                <a:rPr lang="de-DE" sz="1600" b="1">
                  <a:solidFill>
                    <a:schemeClr val="dk1"/>
                  </a:solidFill>
                </a:rPr>
                <a:t>:</a:t>
              </a:r>
              <a:endParaRPr/>
            </a:p>
          </p:txBody>
        </p:sp>
        <p:sp>
          <p:nvSpPr>
            <p:cNvPr id="152" name="Google Shape;152;p7"/>
            <p:cNvSpPr/>
            <p:nvPr/>
          </p:nvSpPr>
          <p:spPr>
            <a:xfrm>
              <a:off x="0" y="1355108"/>
              <a:ext cx="5691607" cy="815850"/>
            </a:xfrm>
            <a:prstGeom prst="rect">
              <a:avLst/>
            </a:prstGeom>
            <a:solidFill>
              <a:srgbClr val="FBEFCE">
                <a:alpha val="90196"/>
              </a:srgbClr>
            </a:solidFill>
            <a:ln w="12700" cap="flat" cmpd="sng">
              <a:solidFill>
                <a:srgbClr val="F8C52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7"/>
            <p:cNvSpPr txBox="1"/>
            <p:nvPr/>
          </p:nvSpPr>
          <p:spPr>
            <a:xfrm>
              <a:off x="0" y="1355108"/>
              <a:ext cx="5691607" cy="815850"/>
            </a:xfrm>
            <a:prstGeom prst="rect">
              <a:avLst/>
            </a:prstGeom>
            <a:noFill/>
            <a:ln>
              <a:noFill/>
            </a:ln>
          </p:spPr>
          <p:txBody>
            <a:bodyPr spcFirstLastPara="1" wrap="square" lIns="530575" tIns="291575" rIns="530575" bIns="99550" anchor="t"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Und was passiert dann? </a:t>
              </a:r>
              <a:endParaRPr/>
            </a:p>
            <a:p>
              <a:pPr marL="114300" marR="0" lvl="1" indent="-114300" algn="l" rtl="0">
                <a:lnSpc>
                  <a:spcPct val="90000"/>
                </a:lnSpc>
                <a:spcBef>
                  <a:spcPts val="21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Ah und wie geht das dann?</a:t>
              </a:r>
              <a:endParaRPr/>
            </a:p>
          </p:txBody>
        </p:sp>
        <p:sp>
          <p:nvSpPr>
            <p:cNvPr id="154" name="Google Shape;154;p7"/>
            <p:cNvSpPr/>
            <p:nvPr/>
          </p:nvSpPr>
          <p:spPr>
            <a:xfrm>
              <a:off x="341817" y="1148468"/>
              <a:ext cx="4785448" cy="413280"/>
            </a:xfrm>
            <a:prstGeom prst="roundRect">
              <a:avLst>
                <a:gd name="adj" fmla="val 16667"/>
              </a:avLst>
            </a:prstGeom>
            <a:solidFill>
              <a:srgbClr val="F8C5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7"/>
            <p:cNvSpPr txBox="1"/>
            <p:nvPr/>
          </p:nvSpPr>
          <p:spPr>
            <a:xfrm>
              <a:off x="361992" y="1168643"/>
              <a:ext cx="4745098" cy="372930"/>
            </a:xfrm>
            <a:prstGeom prst="rect">
              <a:avLst/>
            </a:prstGeom>
            <a:noFill/>
            <a:ln>
              <a:noFill/>
            </a:ln>
          </p:spPr>
          <p:txBody>
            <a:bodyPr spcFirstLastPara="1" wrap="square" lIns="180875" tIns="0" rIns="180875"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de-DE" sz="1600" b="1">
                  <a:solidFill>
                    <a:schemeClr val="dk1"/>
                  </a:solidFill>
                </a:rPr>
                <a:t>Fragt nach:</a:t>
              </a:r>
              <a:endParaRPr/>
            </a:p>
          </p:txBody>
        </p:sp>
        <p:sp>
          <p:nvSpPr>
            <p:cNvPr id="156" name="Google Shape;156;p7"/>
            <p:cNvSpPr/>
            <p:nvPr/>
          </p:nvSpPr>
          <p:spPr>
            <a:xfrm>
              <a:off x="24884" y="2453198"/>
              <a:ext cx="5691607" cy="815850"/>
            </a:xfrm>
            <a:prstGeom prst="rect">
              <a:avLst/>
            </a:prstGeom>
            <a:solidFill>
              <a:srgbClr val="FBEFCE">
                <a:alpha val="90196"/>
              </a:srgbClr>
            </a:solidFill>
            <a:ln w="12700" cap="flat" cmpd="sng">
              <a:solidFill>
                <a:srgbClr val="F8C52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7"/>
            <p:cNvSpPr txBox="1"/>
            <p:nvPr/>
          </p:nvSpPr>
          <p:spPr>
            <a:xfrm>
              <a:off x="24884" y="2453198"/>
              <a:ext cx="5691607" cy="815850"/>
            </a:xfrm>
            <a:prstGeom prst="rect">
              <a:avLst/>
            </a:prstGeom>
            <a:noFill/>
            <a:ln>
              <a:noFill/>
            </a:ln>
          </p:spPr>
          <p:txBody>
            <a:bodyPr spcFirstLastPara="1" wrap="square" lIns="530575" tIns="291575" rIns="530575" bIns="99550" anchor="t"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Warum denkst du, ist das so?</a:t>
              </a:r>
              <a:endParaRPr/>
            </a:p>
            <a:p>
              <a:pPr marL="114300" marR="0" lvl="1" indent="-114300" algn="l" rtl="0">
                <a:lnSpc>
                  <a:spcPct val="90000"/>
                </a:lnSpc>
                <a:spcBef>
                  <a:spcPts val="21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Ich stelle mir vor, dass ist so, weil …, was denkst du?</a:t>
              </a:r>
              <a:endParaRPr/>
            </a:p>
          </p:txBody>
        </p:sp>
        <p:sp>
          <p:nvSpPr>
            <p:cNvPr id="158" name="Google Shape;158;p7"/>
            <p:cNvSpPr/>
            <p:nvPr/>
          </p:nvSpPr>
          <p:spPr>
            <a:xfrm>
              <a:off x="341817" y="2246558"/>
              <a:ext cx="4785448" cy="413280"/>
            </a:xfrm>
            <a:prstGeom prst="roundRect">
              <a:avLst>
                <a:gd name="adj" fmla="val 16667"/>
              </a:avLst>
            </a:prstGeom>
            <a:solidFill>
              <a:srgbClr val="F8C5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txBox="1"/>
            <p:nvPr/>
          </p:nvSpPr>
          <p:spPr>
            <a:xfrm>
              <a:off x="361992" y="2266733"/>
              <a:ext cx="4745098" cy="372930"/>
            </a:xfrm>
            <a:prstGeom prst="rect">
              <a:avLst/>
            </a:prstGeom>
            <a:noFill/>
            <a:ln>
              <a:noFill/>
            </a:ln>
          </p:spPr>
          <p:txBody>
            <a:bodyPr spcFirstLastPara="1" wrap="square" lIns="180875" tIns="0" rIns="180875"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de-DE" sz="1600" b="1">
                  <a:solidFill>
                    <a:schemeClr val="dk1"/>
                  </a:solidFill>
                  <a:latin typeface="Arial"/>
                  <a:ea typeface="Arial"/>
                  <a:cs typeface="Arial"/>
                  <a:sym typeface="Arial"/>
                </a:rPr>
                <a:t>Such</a:t>
              </a:r>
              <a:r>
                <a:rPr lang="de-DE" sz="1600" b="1">
                  <a:solidFill>
                    <a:schemeClr val="dk1"/>
                  </a:solidFill>
                </a:rPr>
                <a:t>t</a:t>
              </a:r>
              <a:r>
                <a:rPr lang="de-DE" sz="1600" b="1">
                  <a:solidFill>
                    <a:schemeClr val="dk1"/>
                  </a:solidFill>
                  <a:latin typeface="Arial"/>
                  <a:ea typeface="Arial"/>
                  <a:cs typeface="Arial"/>
                  <a:sym typeface="Arial"/>
                </a:rPr>
                <a:t> nach Gründen:</a:t>
              </a:r>
              <a:endParaRPr/>
            </a:p>
          </p:txBody>
        </p:sp>
        <p:sp>
          <p:nvSpPr>
            <p:cNvPr id="160" name="Google Shape;160;p7"/>
            <p:cNvSpPr/>
            <p:nvPr/>
          </p:nvSpPr>
          <p:spPr>
            <a:xfrm>
              <a:off x="0" y="3551288"/>
              <a:ext cx="5691607" cy="815850"/>
            </a:xfrm>
            <a:prstGeom prst="rect">
              <a:avLst/>
            </a:prstGeom>
            <a:solidFill>
              <a:srgbClr val="FBEFCE">
                <a:alpha val="90196"/>
              </a:srgbClr>
            </a:solidFill>
            <a:ln w="12700" cap="flat" cmpd="sng">
              <a:solidFill>
                <a:srgbClr val="F8C52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0" y="3551288"/>
              <a:ext cx="5691607" cy="815850"/>
            </a:xfrm>
            <a:prstGeom prst="rect">
              <a:avLst/>
            </a:prstGeom>
            <a:noFill/>
            <a:ln>
              <a:noFill/>
            </a:ln>
          </p:spPr>
          <p:txBody>
            <a:bodyPr spcFirstLastPara="1" wrap="square" lIns="530575" tIns="291575" rIns="530575" bIns="99550" anchor="t"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Wie ist das für dich? </a:t>
              </a:r>
              <a:endParaRPr/>
            </a:p>
            <a:p>
              <a:pPr marL="114300" marR="0" lvl="1" indent="-114300" algn="l" rtl="0">
                <a:lnSpc>
                  <a:spcPct val="90000"/>
                </a:lnSpc>
                <a:spcBef>
                  <a:spcPts val="21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Was gefällt dir daran? Was nicht? </a:t>
              </a:r>
              <a:endParaRPr/>
            </a:p>
          </p:txBody>
        </p:sp>
        <p:sp>
          <p:nvSpPr>
            <p:cNvPr id="162" name="Google Shape;162;p7"/>
            <p:cNvSpPr/>
            <p:nvPr/>
          </p:nvSpPr>
          <p:spPr>
            <a:xfrm>
              <a:off x="341817" y="3344648"/>
              <a:ext cx="4785448" cy="413280"/>
            </a:xfrm>
            <a:prstGeom prst="roundRect">
              <a:avLst>
                <a:gd name="adj" fmla="val 16667"/>
              </a:avLst>
            </a:prstGeom>
            <a:solidFill>
              <a:srgbClr val="F8C5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361992" y="3364823"/>
              <a:ext cx="4745098" cy="372930"/>
            </a:xfrm>
            <a:prstGeom prst="rect">
              <a:avLst/>
            </a:prstGeom>
            <a:noFill/>
            <a:ln>
              <a:noFill/>
            </a:ln>
          </p:spPr>
          <p:txBody>
            <a:bodyPr spcFirstLastPara="1" wrap="square" lIns="180875" tIns="0" rIns="180875" bIns="0" anchor="ctr" anchorCtr="0">
              <a:noAutofit/>
            </a:bodyPr>
            <a:lstStyle/>
            <a:p>
              <a:pPr marL="0" marR="0" lvl="0" indent="0" algn="l" rtl="0">
                <a:lnSpc>
                  <a:spcPct val="90000"/>
                </a:lnSpc>
                <a:spcBef>
                  <a:spcPts val="0"/>
                </a:spcBef>
                <a:spcAft>
                  <a:spcPts val="0"/>
                </a:spcAft>
                <a:buClr>
                  <a:schemeClr val="dk1"/>
                </a:buClr>
                <a:buSzPts val="1600"/>
                <a:buFont typeface="Play"/>
                <a:buNone/>
              </a:pPr>
              <a:r>
                <a:rPr lang="de-DE" sz="1600" b="1">
                  <a:solidFill>
                    <a:schemeClr val="dk1"/>
                  </a:solidFill>
                  <a:latin typeface="Arial"/>
                  <a:ea typeface="Arial"/>
                  <a:cs typeface="Arial"/>
                  <a:sym typeface="Arial"/>
                </a:rPr>
                <a:t>Bewert</a:t>
              </a:r>
              <a:r>
                <a:rPr lang="de-DE" sz="1600" b="1">
                  <a:solidFill>
                    <a:schemeClr val="dk1"/>
                  </a:solidFill>
                </a:rPr>
                <a:t>et:</a:t>
              </a:r>
              <a:endParaRPr/>
            </a:p>
          </p:txBody>
        </p:sp>
        <p:sp>
          <p:nvSpPr>
            <p:cNvPr id="164" name="Google Shape;164;p7"/>
            <p:cNvSpPr/>
            <p:nvPr/>
          </p:nvSpPr>
          <p:spPr>
            <a:xfrm>
              <a:off x="0" y="4649378"/>
              <a:ext cx="5691607" cy="595350"/>
            </a:xfrm>
            <a:prstGeom prst="rect">
              <a:avLst/>
            </a:prstGeom>
            <a:solidFill>
              <a:srgbClr val="FBEFCE">
                <a:alpha val="90196"/>
              </a:srgbClr>
            </a:solidFill>
            <a:ln w="12700" cap="flat" cmpd="sng">
              <a:solidFill>
                <a:srgbClr val="F8C52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txBox="1"/>
            <p:nvPr/>
          </p:nvSpPr>
          <p:spPr>
            <a:xfrm>
              <a:off x="0" y="4649378"/>
              <a:ext cx="5691607" cy="595350"/>
            </a:xfrm>
            <a:prstGeom prst="rect">
              <a:avLst/>
            </a:prstGeom>
            <a:noFill/>
            <a:ln>
              <a:noFill/>
            </a:ln>
          </p:spPr>
          <p:txBody>
            <a:bodyPr spcFirstLastPara="1" wrap="square" lIns="530575" tIns="291575" rIns="530575" bIns="99550" anchor="t"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de-DE" sz="1400" b="0" i="0" u="none" strike="noStrike" cap="none">
                  <a:solidFill>
                    <a:schemeClr val="dk1"/>
                  </a:solidFill>
                  <a:latin typeface="Arial"/>
                  <a:ea typeface="Arial"/>
                  <a:cs typeface="Arial"/>
                  <a:sym typeface="Arial"/>
                </a:rPr>
                <a:t>Warum gefällt dir das eigentlich (nicht)?</a:t>
              </a:r>
              <a:endParaRPr/>
            </a:p>
          </p:txBody>
        </p:sp>
        <p:sp>
          <p:nvSpPr>
            <p:cNvPr id="166" name="Google Shape;166;p7"/>
            <p:cNvSpPr/>
            <p:nvPr/>
          </p:nvSpPr>
          <p:spPr>
            <a:xfrm>
              <a:off x="341817" y="4442738"/>
              <a:ext cx="4785448" cy="413280"/>
            </a:xfrm>
            <a:prstGeom prst="roundRect">
              <a:avLst>
                <a:gd name="adj" fmla="val 16667"/>
              </a:avLst>
            </a:prstGeom>
            <a:solidFill>
              <a:srgbClr val="F8C5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txBox="1"/>
            <p:nvPr/>
          </p:nvSpPr>
          <p:spPr>
            <a:xfrm>
              <a:off x="361992" y="4462913"/>
              <a:ext cx="4745098" cy="372930"/>
            </a:xfrm>
            <a:prstGeom prst="rect">
              <a:avLst/>
            </a:prstGeom>
            <a:noFill/>
            <a:ln>
              <a:noFill/>
            </a:ln>
          </p:spPr>
          <p:txBody>
            <a:bodyPr spcFirstLastPara="1" wrap="square" lIns="180875" tIns="0" rIns="180875" bIns="0" anchor="ctr" anchorCtr="0">
              <a:noAutofit/>
            </a:bodyPr>
            <a:lstStyle/>
            <a:p>
              <a:pPr marL="0" marR="0" lvl="0" indent="0" algn="l" rtl="0">
                <a:lnSpc>
                  <a:spcPct val="90000"/>
                </a:lnSpc>
                <a:spcBef>
                  <a:spcPts val="0"/>
                </a:spcBef>
                <a:spcAft>
                  <a:spcPts val="0"/>
                </a:spcAft>
                <a:buClr>
                  <a:schemeClr val="dk1"/>
                </a:buClr>
                <a:buSzPts val="1600"/>
                <a:buFont typeface="Play"/>
                <a:buNone/>
              </a:pPr>
              <a:r>
                <a:rPr lang="de-DE" sz="1600" b="1">
                  <a:solidFill>
                    <a:schemeClr val="dk1"/>
                  </a:solidFill>
                  <a:latin typeface="Arial"/>
                  <a:ea typeface="Arial"/>
                  <a:cs typeface="Arial"/>
                  <a:sym typeface="Arial"/>
                </a:rPr>
                <a:t>Such</a:t>
              </a:r>
              <a:r>
                <a:rPr lang="de-DE" sz="1600" b="1">
                  <a:solidFill>
                    <a:schemeClr val="dk1"/>
                  </a:solidFill>
                </a:rPr>
                <a:t>t</a:t>
              </a:r>
              <a:r>
                <a:rPr lang="de-DE" sz="1600" b="1">
                  <a:solidFill>
                    <a:schemeClr val="dk1"/>
                  </a:solidFill>
                  <a:latin typeface="Arial"/>
                  <a:ea typeface="Arial"/>
                  <a:cs typeface="Arial"/>
                  <a:sym typeface="Arial"/>
                </a:rPr>
                <a:t> nach Gründen:</a:t>
              </a:r>
              <a:endParaRPr/>
            </a:p>
          </p:txBody>
        </p:sp>
      </p:grpSp>
      <p:sp>
        <p:nvSpPr>
          <p:cNvPr id="168" name="Google Shape;168;p7"/>
          <p:cNvSpPr txBox="1"/>
          <p:nvPr/>
        </p:nvSpPr>
        <p:spPr>
          <a:xfrm>
            <a:off x="770796" y="1570868"/>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(Hildebrandt &amp; Dreier, 2014; Macha, 2024)</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8"/>
          <p:cNvSpPr txBox="1">
            <a:spLocks noGrp="1"/>
          </p:cNvSpPr>
          <p:nvPr>
            <p:ph type="title"/>
          </p:nvPr>
        </p:nvSpPr>
        <p:spPr>
          <a:xfrm>
            <a:off x="5048644" y="627819"/>
            <a:ext cx="6615191" cy="123086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de-DE" sz="3200" b="1">
                <a:latin typeface="Arial"/>
                <a:ea typeface="Arial"/>
                <a:cs typeface="Arial"/>
                <a:sym typeface="Arial"/>
              </a:rPr>
              <a:t>BILDUNGSPROZESSE WEITERFÜHREN UND THEMEN ÖFFNEN</a:t>
            </a:r>
            <a:endParaRPr sz="3200" b="1"/>
          </a:p>
        </p:txBody>
      </p:sp>
      <p:pic>
        <p:nvPicPr>
          <p:cNvPr id="174" name="Google Shape;174;p8"/>
          <p:cNvPicPr preferRelativeResize="0">
            <a:picLocks noGrp="1"/>
          </p:cNvPicPr>
          <p:nvPr>
            <p:ph type="pic" idx="2"/>
          </p:nvPr>
        </p:nvPicPr>
        <p:blipFill rotWithShape="1">
          <a:blip r:embed="rId3">
            <a:alphaModFix/>
          </a:blip>
          <a:srcRect l="7660" t="571" r="6390" b="1008"/>
          <a:stretch/>
        </p:blipFill>
        <p:spPr>
          <a:xfrm flipH="1">
            <a:off x="681196" y="660136"/>
            <a:ext cx="3884357" cy="5573671"/>
          </a:xfrm>
          <a:prstGeom prst="rect">
            <a:avLst/>
          </a:prstGeom>
          <a:noFill/>
          <a:ln w="12700" cap="flat" cmpd="sng">
            <a:solidFill>
              <a:schemeClr val="lt1"/>
            </a:solidFill>
            <a:prstDash val="solid"/>
            <a:round/>
            <a:headEnd type="none" w="sm" len="sm"/>
            <a:tailEnd type="none" w="sm" len="sm"/>
          </a:ln>
        </p:spPr>
      </p:pic>
      <p:sp>
        <p:nvSpPr>
          <p:cNvPr id="175" name="Google Shape;175;p8"/>
          <p:cNvSpPr txBox="1"/>
          <p:nvPr/>
        </p:nvSpPr>
        <p:spPr>
          <a:xfrm>
            <a:off x="5148230" y="3726177"/>
            <a:ext cx="5311200" cy="18318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chemeClr val="dk1"/>
              </a:buClr>
              <a:buSzPts val="1700"/>
              <a:buFont typeface="Arial"/>
              <a:buChar char="•"/>
            </a:pPr>
            <a:r>
              <a:rPr lang="de-DE" sz="1700">
                <a:solidFill>
                  <a:schemeClr val="dk1"/>
                </a:solidFill>
              </a:rPr>
              <a:t>B</a:t>
            </a:r>
            <a:r>
              <a:rPr lang="de-DE" sz="1700">
                <a:solidFill>
                  <a:schemeClr val="dk1"/>
                </a:solidFill>
                <a:latin typeface="Arial"/>
                <a:ea typeface="Arial"/>
                <a:cs typeface="Arial"/>
                <a:sym typeface="Arial"/>
              </a:rPr>
              <a:t>ringt überraschende Materialien oder Ideen ein.</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S</a:t>
            </a:r>
            <a:r>
              <a:rPr lang="de-DE" sz="1700">
                <a:solidFill>
                  <a:schemeClr val="dk1"/>
                </a:solidFill>
                <a:latin typeface="Arial"/>
                <a:ea typeface="Arial"/>
                <a:cs typeface="Arial"/>
                <a:sym typeface="Arial"/>
              </a:rPr>
              <a:t>tellt Fragen, die zum Weiterdenken anregen.</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E</a:t>
            </a:r>
            <a:r>
              <a:rPr lang="de-DE" sz="1700">
                <a:solidFill>
                  <a:schemeClr val="dk1"/>
                </a:solidFill>
                <a:latin typeface="Arial"/>
                <a:ea typeface="Arial"/>
                <a:cs typeface="Arial"/>
                <a:sym typeface="Arial"/>
              </a:rPr>
              <a:t>röffnet neue Blickwinkel auf ein Thema.</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V</a:t>
            </a:r>
            <a:r>
              <a:rPr lang="de-DE" sz="1700">
                <a:solidFill>
                  <a:schemeClr val="dk1"/>
                </a:solidFill>
                <a:latin typeface="Arial"/>
                <a:ea typeface="Arial"/>
                <a:cs typeface="Arial"/>
                <a:sym typeface="Arial"/>
              </a:rPr>
              <a:t>erbindet Erleben, Wissen und Fantasie.</a:t>
            </a:r>
            <a:endParaRPr sz="1300"/>
          </a:p>
          <a:p>
            <a:pPr marL="285750" marR="0" lvl="0" indent="-234950" algn="l" rtl="0">
              <a:spcBef>
                <a:spcPts val="0"/>
              </a:spcBef>
              <a:spcAft>
                <a:spcPts val="0"/>
              </a:spcAft>
              <a:buClr>
                <a:schemeClr val="dk1"/>
              </a:buClr>
              <a:buSzPts val="800"/>
              <a:buFont typeface="Arial"/>
              <a:buNone/>
            </a:pPr>
            <a:endParaRPr sz="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a:solidFill>
                  <a:schemeClr val="dk1"/>
                </a:solidFill>
              </a:rPr>
              <a:t>S</a:t>
            </a:r>
            <a:r>
              <a:rPr lang="de-DE" sz="1700">
                <a:solidFill>
                  <a:schemeClr val="dk1"/>
                </a:solidFill>
                <a:latin typeface="Arial"/>
                <a:ea typeface="Arial"/>
                <a:cs typeface="Arial"/>
                <a:sym typeface="Arial"/>
              </a:rPr>
              <a:t>chafft Anlässe zum Staunen oder Nachforschen.</a:t>
            </a:r>
            <a:endParaRPr sz="1300"/>
          </a:p>
        </p:txBody>
      </p:sp>
      <p:sp>
        <p:nvSpPr>
          <p:cNvPr id="176" name="Google Shape;176;p8"/>
          <p:cNvSpPr txBox="1"/>
          <p:nvPr/>
        </p:nvSpPr>
        <p:spPr>
          <a:xfrm>
            <a:off x="5148230" y="2420280"/>
            <a:ext cx="4519281" cy="954107"/>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„Bei der Gestaltung von Angeboten greift ihr diese Themen auf, gebt weiterführende Impulse und schlagt Brücken zu Themen, die für die Kinder bisher nicht im Fokus standen.“ </a:t>
            </a:r>
            <a:r>
              <a:rPr lang="de-DE" sz="1100">
                <a:solidFill>
                  <a:schemeClr val="dk1"/>
                </a:solidFill>
                <a:latin typeface="Arial"/>
                <a:ea typeface="Arial"/>
                <a:cs typeface="Arial"/>
                <a:sym typeface="Arial"/>
              </a:rPr>
              <a:t>(Bildungsplan Brandenburg, 2024, S. 102)</a:t>
            </a:r>
            <a:endParaRPr sz="1400">
              <a:solidFill>
                <a:schemeClr val="dk1"/>
              </a:solidFill>
              <a:latin typeface="Arial"/>
              <a:ea typeface="Arial"/>
              <a:cs typeface="Arial"/>
              <a:sym typeface="Arial"/>
            </a:endParaRPr>
          </a:p>
        </p:txBody>
      </p:sp>
      <p:sp>
        <p:nvSpPr>
          <p:cNvPr id="177" name="Google Shape;177;p8"/>
          <p:cNvSpPr txBox="1"/>
          <p:nvPr/>
        </p:nvSpPr>
        <p:spPr>
          <a:xfrm>
            <a:off x="5048644" y="1858687"/>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a:t>
            </a:r>
            <a:endParaRPr/>
          </a:p>
        </p:txBody>
      </p:sp>
      <p:sp>
        <p:nvSpPr>
          <p:cNvPr id="178" name="Google Shape;178;p8"/>
          <p:cNvSpPr txBox="1"/>
          <p:nvPr/>
        </p:nvSpPr>
        <p:spPr>
          <a:xfrm>
            <a:off x="681200" y="6233800"/>
            <a:ext cx="34245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 210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9"/>
          <p:cNvSpPr txBox="1">
            <a:spLocks noGrp="1"/>
          </p:cNvSpPr>
          <p:nvPr>
            <p:ph type="title"/>
          </p:nvPr>
        </p:nvSpPr>
        <p:spPr>
          <a:xfrm>
            <a:off x="734910" y="624193"/>
            <a:ext cx="6197393" cy="57639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de-DE" sz="3200" b="1">
                <a:latin typeface="Arial"/>
                <a:ea typeface="Arial"/>
                <a:cs typeface="Arial"/>
                <a:sym typeface="Arial"/>
              </a:rPr>
              <a:t>EIN BEISPIEL FÜR DIE INTERAKTION MIT EINEM SEHR JUNGEN KIND</a:t>
            </a:r>
            <a:endParaRPr sz="3200" b="1"/>
          </a:p>
        </p:txBody>
      </p:sp>
      <p:sp>
        <p:nvSpPr>
          <p:cNvPr id="184" name="Google Shape;184;p9"/>
          <p:cNvSpPr txBox="1"/>
          <p:nvPr/>
        </p:nvSpPr>
        <p:spPr>
          <a:xfrm>
            <a:off x="734910" y="2547793"/>
            <a:ext cx="6868523" cy="4031873"/>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lt1"/>
              </a:buClr>
              <a:buSzPts val="1600"/>
              <a:buFont typeface="Arial"/>
              <a:buAutoNum type="arabicPeriod"/>
            </a:pPr>
            <a:r>
              <a:rPr lang="de-DE" sz="1600" b="1">
                <a:solidFill>
                  <a:schemeClr val="lt1"/>
                </a:solidFill>
                <a:latin typeface="Arial"/>
                <a:ea typeface="Arial"/>
                <a:cs typeface="Arial"/>
                <a:sym typeface="Arial"/>
              </a:rPr>
              <a:t>Benennt</a:t>
            </a:r>
            <a:r>
              <a:rPr lang="de-DE" sz="1600">
                <a:solidFill>
                  <a:schemeClr val="lt1"/>
                </a:solidFill>
                <a:latin typeface="Arial"/>
                <a:ea typeface="Arial"/>
                <a:cs typeface="Arial"/>
                <a:sym typeface="Arial"/>
              </a:rPr>
              <a:t>, </a:t>
            </a:r>
            <a:endParaRPr/>
          </a:p>
          <a:p>
            <a:pPr marL="0" marR="0" lvl="0" indent="0" algn="l" rtl="0">
              <a:spcBef>
                <a:spcPts val="0"/>
              </a:spcBef>
              <a:spcAft>
                <a:spcPts val="0"/>
              </a:spcAft>
              <a:buNone/>
            </a:pPr>
            <a:endParaRPr sz="1600">
              <a:solidFill>
                <a:schemeClr val="lt1"/>
              </a:solidFill>
              <a:latin typeface="Arial"/>
              <a:ea typeface="Arial"/>
              <a:cs typeface="Arial"/>
              <a:sym typeface="Arial"/>
            </a:endParaRPr>
          </a:p>
          <a:p>
            <a:pPr marL="0" marR="0" lvl="0" indent="0" algn="l" rtl="0">
              <a:spcBef>
                <a:spcPts val="0"/>
              </a:spcBef>
              <a:spcAft>
                <a:spcPts val="0"/>
              </a:spcAft>
              <a:buNone/>
            </a:pPr>
            <a:r>
              <a:rPr lang="de-DE" sz="1600">
                <a:solidFill>
                  <a:schemeClr val="dk1"/>
                </a:solidFill>
                <a:latin typeface="Arial"/>
                <a:ea typeface="Arial"/>
                <a:cs typeface="Arial"/>
                <a:sym typeface="Arial"/>
              </a:rPr>
              <a:t>was das Kind tut oder gerade getan hat:</a:t>
            </a:r>
            <a:br>
              <a:rPr lang="de-DE" sz="1600">
                <a:solidFill>
                  <a:schemeClr val="dk1"/>
                </a:solidFill>
                <a:latin typeface="Arial"/>
                <a:ea typeface="Arial"/>
                <a:cs typeface="Arial"/>
                <a:sym typeface="Arial"/>
              </a:rPr>
            </a:br>
            <a:r>
              <a:rPr lang="de-DE" sz="1600">
                <a:solidFill>
                  <a:schemeClr val="dk1"/>
                </a:solidFill>
                <a:latin typeface="Arial"/>
                <a:ea typeface="Arial"/>
                <a:cs typeface="Arial"/>
                <a:sym typeface="Arial"/>
              </a:rPr>
              <a:t> </a:t>
            </a:r>
            <a:br>
              <a:rPr lang="de-DE" sz="1600">
                <a:solidFill>
                  <a:schemeClr val="dk1"/>
                </a:solidFill>
                <a:latin typeface="Arial"/>
                <a:ea typeface="Arial"/>
                <a:cs typeface="Arial"/>
                <a:sym typeface="Arial"/>
              </a:rPr>
            </a:br>
            <a:r>
              <a:rPr lang="de-DE" sz="1600" i="1">
                <a:solidFill>
                  <a:schemeClr val="dk1"/>
                </a:solidFill>
                <a:latin typeface="Arial"/>
                <a:ea typeface="Arial"/>
                <a:cs typeface="Arial"/>
                <a:sym typeface="Arial"/>
              </a:rPr>
              <a:t>„Du hast einen kleinen, weißen Kreis ausgesucht und in die Hand genommen.“</a:t>
            </a:r>
            <a:endParaRPr/>
          </a:p>
          <a:p>
            <a:pPr marL="0" marR="0" lvl="0" indent="0" algn="l" rtl="0">
              <a:spcBef>
                <a:spcPts val="0"/>
              </a:spcBef>
              <a:spcAft>
                <a:spcPts val="0"/>
              </a:spcAft>
              <a:buClr>
                <a:schemeClr val="dk1"/>
              </a:buClr>
              <a:buSzPts val="1600"/>
              <a:buFont typeface="Arial"/>
              <a:buNone/>
            </a:pPr>
            <a:endParaRPr sz="1600" i="1">
              <a:solidFill>
                <a:schemeClr val="dk1"/>
              </a:solidFill>
              <a:latin typeface="Arial"/>
              <a:ea typeface="Arial"/>
              <a:cs typeface="Arial"/>
              <a:sym typeface="Arial"/>
            </a:endParaRPr>
          </a:p>
          <a:p>
            <a:pPr marL="0" marR="0" lvl="0" indent="0" algn="l" rtl="0">
              <a:spcBef>
                <a:spcPts val="0"/>
              </a:spcBef>
              <a:spcAft>
                <a:spcPts val="0"/>
              </a:spcAft>
              <a:buClr>
                <a:schemeClr val="lt1"/>
              </a:buClr>
              <a:buSzPts val="1600"/>
              <a:buFont typeface="Arial"/>
              <a:buNone/>
            </a:pPr>
            <a:r>
              <a:rPr lang="de-DE" sz="1600" b="1">
                <a:solidFill>
                  <a:schemeClr val="lt1"/>
                </a:solidFill>
                <a:latin typeface="Arial"/>
                <a:ea typeface="Arial"/>
                <a:cs typeface="Arial"/>
                <a:sym typeface="Arial"/>
              </a:rPr>
              <a:t>2. Bestärkt</a:t>
            </a:r>
            <a:r>
              <a:rPr lang="de-DE" sz="1600">
                <a:solidFill>
                  <a:schemeClr val="lt1"/>
                </a:solidFill>
                <a:latin typeface="Arial"/>
                <a:ea typeface="Arial"/>
                <a:cs typeface="Arial"/>
                <a:sym typeface="Arial"/>
              </a:rPr>
              <a:t>: </a:t>
            </a:r>
            <a:br>
              <a:rPr lang="de-DE" sz="1600">
                <a:solidFill>
                  <a:schemeClr val="dk1"/>
                </a:solidFill>
                <a:latin typeface="Arial"/>
                <a:ea typeface="Arial"/>
                <a:cs typeface="Arial"/>
                <a:sym typeface="Arial"/>
              </a:rPr>
            </a:br>
            <a:br>
              <a:rPr lang="de-DE" sz="1600">
                <a:solidFill>
                  <a:schemeClr val="dk1"/>
                </a:solidFill>
                <a:latin typeface="Arial"/>
                <a:ea typeface="Arial"/>
                <a:cs typeface="Arial"/>
                <a:sym typeface="Arial"/>
              </a:rPr>
            </a:br>
            <a:r>
              <a:rPr lang="de-DE" sz="1600" i="1">
                <a:solidFill>
                  <a:schemeClr val="dk1"/>
                </a:solidFill>
                <a:latin typeface="Arial"/>
                <a:ea typeface="Arial"/>
                <a:cs typeface="Arial"/>
                <a:sym typeface="Arial"/>
              </a:rPr>
              <a:t>„Du hast den weißen Kreis vom Stab abgehoben. </a:t>
            </a:r>
            <a:br>
              <a:rPr lang="de-DE" sz="1600" i="1">
                <a:solidFill>
                  <a:schemeClr val="dk1"/>
                </a:solidFill>
                <a:latin typeface="Arial"/>
                <a:ea typeface="Arial"/>
                <a:cs typeface="Arial"/>
                <a:sym typeface="Arial"/>
              </a:rPr>
            </a:br>
            <a:r>
              <a:rPr lang="de-DE" sz="1600" i="1">
                <a:solidFill>
                  <a:schemeClr val="dk1"/>
                </a:solidFill>
                <a:latin typeface="Arial"/>
                <a:ea typeface="Arial"/>
                <a:cs typeface="Arial"/>
                <a:sym typeface="Arial"/>
              </a:rPr>
              <a:t>Das finde ich gut, wie du das geschafft hast.“</a:t>
            </a:r>
            <a:endParaRPr/>
          </a:p>
          <a:p>
            <a:pPr marL="0" marR="0" lvl="0" indent="0" algn="l" rtl="0">
              <a:spcBef>
                <a:spcPts val="0"/>
              </a:spcBef>
              <a:spcAft>
                <a:spcPts val="0"/>
              </a:spcAft>
              <a:buClr>
                <a:schemeClr val="dk1"/>
              </a:buClr>
              <a:buSzPts val="1600"/>
              <a:buFont typeface="Arial"/>
              <a:buNone/>
            </a:pPr>
            <a:endParaRPr sz="1600" i="1">
              <a:solidFill>
                <a:schemeClr val="dk1"/>
              </a:solidFill>
              <a:latin typeface="Arial"/>
              <a:ea typeface="Arial"/>
              <a:cs typeface="Arial"/>
              <a:sym typeface="Arial"/>
            </a:endParaRPr>
          </a:p>
          <a:p>
            <a:pPr marL="0" marR="0" lvl="0" indent="0" algn="l" rtl="0">
              <a:spcBef>
                <a:spcPts val="0"/>
              </a:spcBef>
              <a:spcAft>
                <a:spcPts val="0"/>
              </a:spcAft>
              <a:buClr>
                <a:schemeClr val="lt1"/>
              </a:buClr>
              <a:buSzPts val="1600"/>
              <a:buFont typeface="Arial"/>
              <a:buNone/>
            </a:pPr>
            <a:r>
              <a:rPr lang="de-DE" sz="1600" b="1">
                <a:solidFill>
                  <a:schemeClr val="lt1"/>
                </a:solidFill>
                <a:latin typeface="Arial"/>
                <a:ea typeface="Arial"/>
                <a:cs typeface="Arial"/>
                <a:sym typeface="Arial"/>
              </a:rPr>
              <a:t>3. Erweitert</a:t>
            </a:r>
            <a:r>
              <a:rPr lang="de-DE" sz="1600">
                <a:solidFill>
                  <a:schemeClr val="lt1"/>
                </a:solidFill>
                <a:latin typeface="Arial"/>
                <a:ea typeface="Arial"/>
                <a:cs typeface="Arial"/>
                <a:sym typeface="Arial"/>
              </a:rPr>
              <a:t>: </a:t>
            </a:r>
            <a:br>
              <a:rPr lang="de-DE" sz="1600">
                <a:solidFill>
                  <a:schemeClr val="dk1"/>
                </a:solidFill>
                <a:latin typeface="Arial"/>
                <a:ea typeface="Arial"/>
                <a:cs typeface="Arial"/>
                <a:sym typeface="Arial"/>
              </a:rPr>
            </a:br>
            <a:br>
              <a:rPr lang="de-DE" sz="1600">
                <a:solidFill>
                  <a:schemeClr val="dk1"/>
                </a:solidFill>
                <a:latin typeface="Arial"/>
                <a:ea typeface="Arial"/>
                <a:cs typeface="Arial"/>
                <a:sym typeface="Arial"/>
              </a:rPr>
            </a:br>
            <a:r>
              <a:rPr lang="de-DE" sz="1600" i="1">
                <a:solidFill>
                  <a:schemeClr val="dk1"/>
                </a:solidFill>
                <a:latin typeface="Arial"/>
                <a:ea typeface="Arial"/>
                <a:cs typeface="Arial"/>
                <a:sym typeface="Arial"/>
              </a:rPr>
              <a:t>„Versuch mal, den Kreis wieder oben raufzustecken.“</a:t>
            </a:r>
            <a:endParaRPr/>
          </a:p>
          <a:p>
            <a:pPr marL="0" marR="0" lvl="0" indent="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p:txBody>
      </p:sp>
      <p:sp>
        <p:nvSpPr>
          <p:cNvPr id="185" name="Google Shape;185;p9"/>
          <p:cNvSpPr txBox="1"/>
          <p:nvPr/>
        </p:nvSpPr>
        <p:spPr>
          <a:xfrm>
            <a:off x="7437986" y="6395000"/>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186" name="Google Shape;186;p9"/>
          <p:cNvSpPr txBox="1"/>
          <p:nvPr/>
        </p:nvSpPr>
        <p:spPr>
          <a:xfrm>
            <a:off x="734910" y="1908332"/>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(Hildebrandt &amp; Dreier, 2014)</a:t>
            </a:r>
            <a:endParaRPr/>
          </a:p>
        </p:txBody>
      </p:sp>
      <p:pic>
        <p:nvPicPr>
          <p:cNvPr id="187" name="Google Shape;187;p9" title="27_BLDG-PLN_HS_DSCF5404-2.jpg"/>
          <p:cNvPicPr preferRelativeResize="0"/>
          <p:nvPr/>
        </p:nvPicPr>
        <p:blipFill>
          <a:blip r:embed="rId3">
            <a:alphaModFix/>
          </a:blip>
          <a:stretch>
            <a:fillRect/>
          </a:stretch>
        </p:blipFill>
        <p:spPr>
          <a:xfrm>
            <a:off x="7361225" y="530225"/>
            <a:ext cx="4358976" cy="5811948"/>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0"/>
          <p:cNvSpPr txBox="1">
            <a:spLocks noGrp="1"/>
          </p:cNvSpPr>
          <p:nvPr>
            <p:ph type="title"/>
          </p:nvPr>
        </p:nvSpPr>
        <p:spPr>
          <a:xfrm>
            <a:off x="5048644" y="627819"/>
            <a:ext cx="6615191" cy="69783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b="1">
                <a:latin typeface="Arial"/>
                <a:ea typeface="Arial"/>
                <a:cs typeface="Arial"/>
                <a:sym typeface="Arial"/>
              </a:rPr>
              <a:t>EIN BEISPIEL FÜR DIE INTERAKTION MIT ÄLTEREN KINDERN</a:t>
            </a:r>
            <a:endParaRPr b="1"/>
          </a:p>
        </p:txBody>
      </p:sp>
      <p:sp>
        <p:nvSpPr>
          <p:cNvPr id="193" name="Google Shape;193;p10"/>
          <p:cNvSpPr txBox="1"/>
          <p:nvPr/>
        </p:nvSpPr>
        <p:spPr>
          <a:xfrm>
            <a:off x="5129315" y="2444529"/>
            <a:ext cx="6453848"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600"/>
              <a:buFont typeface="Arial"/>
              <a:buNone/>
            </a:pPr>
            <a:r>
              <a:rPr lang="de-DE" sz="1600" b="1">
                <a:solidFill>
                  <a:schemeClr val="lt1"/>
                </a:solidFill>
                <a:latin typeface="Arial"/>
                <a:ea typeface="Arial"/>
                <a:cs typeface="Arial"/>
                <a:sym typeface="Arial"/>
              </a:rPr>
              <a:t>1. Benennt: </a:t>
            </a:r>
            <a:br>
              <a:rPr lang="de-DE" sz="1600" b="1">
                <a:solidFill>
                  <a:schemeClr val="dk1"/>
                </a:solidFill>
                <a:latin typeface="Arial"/>
                <a:ea typeface="Arial"/>
                <a:cs typeface="Arial"/>
                <a:sym typeface="Arial"/>
              </a:rPr>
            </a:br>
            <a:r>
              <a:rPr lang="de-DE" sz="1600" i="1">
                <a:solidFill>
                  <a:schemeClr val="dk1"/>
                </a:solidFill>
                <a:latin typeface="Arial"/>
                <a:ea typeface="Arial"/>
                <a:cs typeface="Arial"/>
                <a:sym typeface="Arial"/>
              </a:rPr>
              <a:t>„Ich habe gesehen, dass du richtig hoch in die große Pfütze gesprungen bist. Du hast deine Knie bis zum Kinn hochgezogen und bist mit voller Kraft reingesprungen und hast dich gefreut. Das Wasser hat richtig gespritzt.“</a:t>
            </a:r>
            <a:br>
              <a:rPr lang="de-DE" sz="1600" i="1">
                <a:solidFill>
                  <a:schemeClr val="dk1"/>
                </a:solidFill>
                <a:latin typeface="Arial"/>
                <a:ea typeface="Arial"/>
                <a:cs typeface="Arial"/>
                <a:sym typeface="Arial"/>
              </a:rPr>
            </a:br>
            <a:endParaRPr sz="1600" i="1">
              <a:solidFill>
                <a:schemeClr val="dk1"/>
              </a:solidFill>
              <a:latin typeface="Arial"/>
              <a:ea typeface="Arial"/>
              <a:cs typeface="Arial"/>
              <a:sym typeface="Arial"/>
            </a:endParaRPr>
          </a:p>
          <a:p>
            <a:pPr marL="0" marR="0" lvl="0" indent="0" algn="l" rtl="0">
              <a:spcBef>
                <a:spcPts val="0"/>
              </a:spcBef>
              <a:spcAft>
                <a:spcPts val="0"/>
              </a:spcAft>
              <a:buClr>
                <a:schemeClr val="lt1"/>
              </a:buClr>
              <a:buSzPts val="1600"/>
              <a:buFont typeface="Arial"/>
              <a:buNone/>
            </a:pPr>
            <a:r>
              <a:rPr lang="de-DE" sz="1600" b="1">
                <a:solidFill>
                  <a:schemeClr val="lt1"/>
                </a:solidFill>
                <a:latin typeface="Arial"/>
                <a:ea typeface="Arial"/>
                <a:cs typeface="Arial"/>
                <a:sym typeface="Arial"/>
              </a:rPr>
              <a:t>2. Bestärkt: </a:t>
            </a:r>
            <a:br>
              <a:rPr lang="de-DE" sz="1600" b="1">
                <a:solidFill>
                  <a:schemeClr val="dk1"/>
                </a:solidFill>
                <a:latin typeface="Arial"/>
                <a:ea typeface="Arial"/>
                <a:cs typeface="Arial"/>
                <a:sym typeface="Arial"/>
              </a:rPr>
            </a:br>
            <a:r>
              <a:rPr lang="de-DE" sz="1600" i="1">
                <a:solidFill>
                  <a:schemeClr val="dk1"/>
                </a:solidFill>
                <a:latin typeface="Arial"/>
                <a:ea typeface="Arial"/>
                <a:cs typeface="Arial"/>
                <a:sym typeface="Arial"/>
              </a:rPr>
              <a:t>„Das war bestimmt anstrengend für dich. Ich habe gestaunt, wie hoch du springen kannst. Die Pfütze war richtig tief und du hast vorher deine Gummistiefel geholt. Das war eine richtig gute Idee.“</a:t>
            </a:r>
            <a:br>
              <a:rPr lang="de-DE" sz="1600" i="1">
                <a:solidFill>
                  <a:schemeClr val="dk1"/>
                </a:solidFill>
                <a:latin typeface="Arial"/>
                <a:ea typeface="Arial"/>
                <a:cs typeface="Arial"/>
                <a:sym typeface="Arial"/>
              </a:rPr>
            </a:br>
            <a:endParaRPr sz="1600" i="1">
              <a:solidFill>
                <a:schemeClr val="dk1"/>
              </a:solidFill>
              <a:latin typeface="Arial"/>
              <a:ea typeface="Arial"/>
              <a:cs typeface="Arial"/>
              <a:sym typeface="Arial"/>
            </a:endParaRPr>
          </a:p>
          <a:p>
            <a:pPr marL="0" marR="0" lvl="0" indent="0" algn="l" rtl="0">
              <a:spcBef>
                <a:spcPts val="0"/>
              </a:spcBef>
              <a:spcAft>
                <a:spcPts val="0"/>
              </a:spcAft>
              <a:buClr>
                <a:schemeClr val="lt1"/>
              </a:buClr>
              <a:buSzPts val="1600"/>
              <a:buFont typeface="Arial"/>
              <a:buNone/>
            </a:pPr>
            <a:r>
              <a:rPr lang="de-DE" sz="1600" b="1">
                <a:solidFill>
                  <a:schemeClr val="lt1"/>
                </a:solidFill>
                <a:latin typeface="Arial"/>
                <a:ea typeface="Arial"/>
                <a:cs typeface="Arial"/>
                <a:sym typeface="Arial"/>
              </a:rPr>
              <a:t>3. Erweitert: </a:t>
            </a:r>
            <a:br>
              <a:rPr lang="de-DE" sz="1600" b="1">
                <a:solidFill>
                  <a:schemeClr val="dk1"/>
                </a:solidFill>
                <a:latin typeface="Arial"/>
                <a:ea typeface="Arial"/>
                <a:cs typeface="Arial"/>
                <a:sym typeface="Arial"/>
              </a:rPr>
            </a:br>
            <a:r>
              <a:rPr lang="de-DE" sz="1600" i="1">
                <a:solidFill>
                  <a:schemeClr val="dk1"/>
                </a:solidFill>
                <a:latin typeface="Arial"/>
                <a:ea typeface="Arial"/>
                <a:cs typeface="Arial"/>
                <a:sym typeface="Arial"/>
              </a:rPr>
              <a:t>„Wenn du schon so gut springen kannst, willst du das mal auf dem Trampolin im Bewegungsraum probieren? </a:t>
            </a:r>
            <a:br>
              <a:rPr lang="de-DE" sz="1600" i="1">
                <a:solidFill>
                  <a:schemeClr val="dk1"/>
                </a:solidFill>
                <a:latin typeface="Arial"/>
                <a:ea typeface="Arial"/>
                <a:cs typeface="Arial"/>
                <a:sym typeface="Arial"/>
              </a:rPr>
            </a:br>
            <a:r>
              <a:rPr lang="de-DE" sz="1600" i="1">
                <a:solidFill>
                  <a:schemeClr val="dk1"/>
                </a:solidFill>
                <a:latin typeface="Arial"/>
                <a:ea typeface="Arial"/>
                <a:cs typeface="Arial"/>
                <a:sym typeface="Arial"/>
              </a:rPr>
              <a:t>Ob du bis zur Decke springen kannst?“</a:t>
            </a:r>
            <a:endParaRPr/>
          </a:p>
        </p:txBody>
      </p:sp>
      <p:sp>
        <p:nvSpPr>
          <p:cNvPr id="194" name="Google Shape;194;p10"/>
          <p:cNvSpPr txBox="1"/>
          <p:nvPr/>
        </p:nvSpPr>
        <p:spPr>
          <a:xfrm>
            <a:off x="589922" y="6233807"/>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195" name="Google Shape;195;p10"/>
          <p:cNvSpPr txBox="1"/>
          <p:nvPr/>
        </p:nvSpPr>
        <p:spPr>
          <a:xfrm>
            <a:off x="5048644" y="2043428"/>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(basierend auf: Hildebrandt &amp; Dreier, 2014, S. 17)</a:t>
            </a:r>
            <a:endParaRPr/>
          </a:p>
        </p:txBody>
      </p:sp>
      <p:pic>
        <p:nvPicPr>
          <p:cNvPr id="196" name="Google Shape;196;p10" title="180_BLDG-PLN_HS_DSCF5946-2.jpg"/>
          <p:cNvPicPr preferRelativeResize="0"/>
          <p:nvPr/>
        </p:nvPicPr>
        <p:blipFill>
          <a:blip r:embed="rId3">
            <a:alphaModFix/>
          </a:blip>
          <a:stretch>
            <a:fillRect/>
          </a:stretch>
        </p:blipFill>
        <p:spPr>
          <a:xfrm>
            <a:off x="681200" y="726706"/>
            <a:ext cx="4096573" cy="5462098"/>
          </a:xfrm>
          <a:prstGeom prst="rect">
            <a:avLst/>
          </a:prstGeom>
          <a:noFill/>
          <a:ln w="12700" cap="flat" cmpd="sng">
            <a:solidFill>
              <a:schemeClr val="lt1"/>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1"/>
          <p:cNvSpPr txBox="1"/>
          <p:nvPr/>
        </p:nvSpPr>
        <p:spPr>
          <a:xfrm>
            <a:off x="9653551" y="6322716"/>
            <a:ext cx="2868842"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Team Menschenskinder / Brandenburger Bildungsplan, S. 24</a:t>
            </a:r>
            <a:endParaRPr/>
          </a:p>
        </p:txBody>
      </p:sp>
      <p:pic>
        <p:nvPicPr>
          <p:cNvPr id="203" name="Google Shape;203;p11"/>
          <p:cNvPicPr preferRelativeResize="0">
            <a:picLocks noGrp="1"/>
          </p:cNvPicPr>
          <p:nvPr>
            <p:ph type="pic" idx="2"/>
          </p:nvPr>
        </p:nvPicPr>
        <p:blipFill rotWithShape="1">
          <a:blip r:embed="rId3">
            <a:alphaModFix/>
          </a:blip>
          <a:srcRect l="7378" r="7378"/>
          <a:stretch/>
        </p:blipFill>
        <p:spPr>
          <a:xfrm>
            <a:off x="4830267" y="732916"/>
            <a:ext cx="6898642" cy="5574664"/>
          </a:xfrm>
          <a:prstGeom prst="rect">
            <a:avLst/>
          </a:prstGeom>
          <a:noFill/>
          <a:ln w="12700" cap="flat" cmpd="sng">
            <a:solidFill>
              <a:schemeClr val="lt1"/>
            </a:solidFill>
            <a:prstDash val="solid"/>
            <a:round/>
            <a:headEnd type="none" w="sm" len="sm"/>
            <a:tailEnd type="none" w="sm" len="sm"/>
          </a:ln>
        </p:spPr>
      </p:pic>
      <p:sp>
        <p:nvSpPr>
          <p:cNvPr id="204" name="Google Shape;204;p11"/>
          <p:cNvSpPr txBox="1"/>
          <p:nvPr/>
        </p:nvSpPr>
        <p:spPr>
          <a:xfrm>
            <a:off x="737111" y="625447"/>
            <a:ext cx="5524086" cy="131503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AUCH EURE </a:t>
            </a:r>
            <a:endParaRPr/>
          </a:p>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THEMEN SIND WERTVOLL</a:t>
            </a:r>
            <a:endParaRPr sz="3200" b="1">
              <a:solidFill>
                <a:schemeClr val="lt1"/>
              </a:solidFill>
              <a:latin typeface="Arial"/>
              <a:ea typeface="Arial"/>
              <a:cs typeface="Arial"/>
              <a:sym typeface="Arial"/>
            </a:endParaRPr>
          </a:p>
        </p:txBody>
      </p:sp>
      <p:sp>
        <p:nvSpPr>
          <p:cNvPr id="205" name="Google Shape;205;p11"/>
          <p:cNvSpPr txBox="1"/>
          <p:nvPr/>
        </p:nvSpPr>
        <p:spPr>
          <a:xfrm>
            <a:off x="737111" y="2028332"/>
            <a:ext cx="3918651" cy="22660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Macha, Ries-Schemainda &amp; Schmidt, 2023)</a:t>
            </a:r>
            <a:endParaRPr/>
          </a:p>
        </p:txBody>
      </p:sp>
      <p:sp>
        <p:nvSpPr>
          <p:cNvPr id="206" name="Google Shape;206;p11"/>
          <p:cNvSpPr txBox="1"/>
          <p:nvPr/>
        </p:nvSpPr>
        <p:spPr>
          <a:xfrm>
            <a:off x="813158" y="2396864"/>
            <a:ext cx="3605279" cy="112338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„Ihr könnt auch Themen an die Kinder herantragen, von denen ihr denkt, dass sie sie in ihrem aktuellen Entwicklungs- und Bildungsprozess bereichern können.“ </a:t>
            </a:r>
            <a:r>
              <a:rPr lang="de-DE" sz="1100">
                <a:solidFill>
                  <a:schemeClr val="dk1"/>
                </a:solidFill>
                <a:latin typeface="Arial"/>
                <a:ea typeface="Arial"/>
                <a:cs typeface="Arial"/>
                <a:sym typeface="Arial"/>
              </a:rPr>
              <a:t>(Bildungsplan Brandenburg, 2024, S. 104)</a:t>
            </a:r>
            <a:endParaRPr sz="1400">
              <a:solidFill>
                <a:schemeClr val="dk1"/>
              </a:solidFill>
              <a:latin typeface="Arial"/>
              <a:ea typeface="Arial"/>
              <a:cs typeface="Arial"/>
              <a:sym typeface="Arial"/>
            </a:endParaRPr>
          </a:p>
        </p:txBody>
      </p:sp>
      <p:sp>
        <p:nvSpPr>
          <p:cNvPr id="207" name="Google Shape;207;p11"/>
          <p:cNvSpPr txBox="1"/>
          <p:nvPr/>
        </p:nvSpPr>
        <p:spPr>
          <a:xfrm>
            <a:off x="737111" y="3662171"/>
            <a:ext cx="3376200" cy="25398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ringt eigene Interessen und Begeisterung ein.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Z</a:t>
            </a:r>
            <a:r>
              <a:rPr lang="de-DE" sz="1500">
                <a:solidFill>
                  <a:schemeClr val="dk1"/>
                </a:solidFill>
                <a:latin typeface="Arial"/>
                <a:ea typeface="Arial"/>
                <a:cs typeface="Arial"/>
                <a:sym typeface="Arial"/>
              </a:rPr>
              <a:t>eigt, was euch selbst fasziniert.</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eobachtet, ob und wie Kinder darauf reagieren.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leibt offen für unerwartete Richtungen.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V</a:t>
            </a:r>
            <a:r>
              <a:rPr lang="de-DE" sz="1500">
                <a:solidFill>
                  <a:schemeClr val="dk1"/>
                </a:solidFill>
                <a:latin typeface="Arial"/>
                <a:ea typeface="Arial"/>
                <a:cs typeface="Arial"/>
                <a:sym typeface="Arial"/>
              </a:rPr>
              <a:t>erbindet eure Themen mit den Themen der Kinder.</a:t>
            </a: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2"/>
          <p:cNvSpPr txBox="1">
            <a:spLocks noGrp="1"/>
          </p:cNvSpPr>
          <p:nvPr>
            <p:ph type="title"/>
          </p:nvPr>
        </p:nvSpPr>
        <p:spPr>
          <a:xfrm>
            <a:off x="5223148" y="624193"/>
            <a:ext cx="6197393" cy="12308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PARTIZIPATION IST EIN KINDERRECHT</a:t>
            </a:r>
            <a:endParaRPr sz="3200" b="1"/>
          </a:p>
        </p:txBody>
      </p:sp>
      <p:sp>
        <p:nvSpPr>
          <p:cNvPr id="213" name="Google Shape;213;p12"/>
          <p:cNvSpPr txBox="1">
            <a:spLocks noGrp="1"/>
          </p:cNvSpPr>
          <p:nvPr>
            <p:ph type="body" idx="1"/>
          </p:nvPr>
        </p:nvSpPr>
        <p:spPr>
          <a:xfrm rot="-5400000">
            <a:off x="-2028204" y="3878917"/>
            <a:ext cx="4900315" cy="249289"/>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600"/>
              <a:buNone/>
            </a:pPr>
            <a:r>
              <a:rPr lang="de-DE" sz="600"/>
              <a:t>(Unicef - Kinderrechte Poster, https://www.unicef.de/informieren/materialien/kinderrechte-poster/214672)</a:t>
            </a:r>
            <a:endParaRPr sz="600"/>
          </a:p>
        </p:txBody>
      </p:sp>
      <p:pic>
        <p:nvPicPr>
          <p:cNvPr id="214" name="Google Shape;214;p12"/>
          <p:cNvPicPr preferRelativeResize="0">
            <a:picLocks noGrp="1"/>
          </p:cNvPicPr>
          <p:nvPr>
            <p:ph type="pic" idx="2"/>
          </p:nvPr>
        </p:nvPicPr>
        <p:blipFill rotWithShape="1">
          <a:blip r:embed="rId3">
            <a:alphaModFix/>
          </a:blip>
          <a:srcRect t="538" r="902" b="538"/>
          <a:stretch/>
        </p:blipFill>
        <p:spPr>
          <a:xfrm>
            <a:off x="512148" y="496614"/>
            <a:ext cx="4171534" cy="5864772"/>
          </a:xfrm>
          <a:prstGeom prst="rect">
            <a:avLst/>
          </a:prstGeom>
          <a:noFill/>
          <a:ln w="12700" cap="flat" cmpd="sng">
            <a:solidFill>
              <a:schemeClr val="lt1"/>
            </a:solidFill>
            <a:prstDash val="solid"/>
            <a:round/>
            <a:headEnd type="none" w="sm" len="sm"/>
            <a:tailEnd type="none" w="sm" len="sm"/>
          </a:ln>
        </p:spPr>
      </p:pic>
      <p:sp>
        <p:nvSpPr>
          <p:cNvPr id="215" name="Google Shape;215;p12"/>
          <p:cNvSpPr txBox="1"/>
          <p:nvPr/>
        </p:nvSpPr>
        <p:spPr>
          <a:xfrm>
            <a:off x="5241846" y="3618765"/>
            <a:ext cx="6260725"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de-DE" sz="1800" b="1">
                <a:solidFill>
                  <a:schemeClr val="lt1"/>
                </a:solidFill>
                <a:latin typeface="Arial"/>
                <a:ea typeface="Arial"/>
                <a:cs typeface="Arial"/>
                <a:sym typeface="Arial"/>
              </a:rPr>
              <a:t>Umgeschrieben für Kinder:</a:t>
            </a:r>
            <a:endParaRPr/>
          </a:p>
          <a:p>
            <a:pPr marL="0" marR="0" lvl="0" indent="0" algn="l" rtl="0">
              <a:spcBef>
                <a:spcPts val="0"/>
              </a:spcBef>
              <a:spcAft>
                <a:spcPts val="0"/>
              </a:spcAft>
              <a:buClr>
                <a:schemeClr val="dk1"/>
              </a:buClr>
              <a:buSzPts val="1800"/>
              <a:buFont typeface="Arial"/>
              <a:buNone/>
            </a:pPr>
            <a:endParaRPr sz="1800" b="1">
              <a:solidFill>
                <a:schemeClr val="lt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de-DE" sz="1800">
                <a:solidFill>
                  <a:schemeClr val="dk1"/>
                </a:solidFill>
                <a:latin typeface="Arial"/>
                <a:ea typeface="Arial"/>
                <a:cs typeface="Arial"/>
                <a:sym typeface="Arial"/>
              </a:rPr>
              <a:t>Kinder haben das Recht, zu allen Dingen, die sie betreffen, ihre eigene Meinung zu sagen. Die Erwachsenen müssen die Meinung der Kinder berücksichtigen. </a:t>
            </a:r>
            <a:endParaRPr/>
          </a:p>
        </p:txBody>
      </p:sp>
      <p:sp>
        <p:nvSpPr>
          <p:cNvPr id="216" name="Google Shape;216;p12"/>
          <p:cNvSpPr txBox="1"/>
          <p:nvPr/>
        </p:nvSpPr>
        <p:spPr>
          <a:xfrm>
            <a:off x="5331521" y="1867030"/>
            <a:ext cx="4908363" cy="1107955"/>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de-DE" sz="1100" dirty="0">
                <a:solidFill>
                  <a:schemeClr val="dk1"/>
                </a:solidFill>
                <a:latin typeface="Arial"/>
                <a:ea typeface="Arial"/>
                <a:cs typeface="Arial"/>
                <a:sym typeface="Arial"/>
              </a:rPr>
              <a:t>„</a:t>
            </a:r>
            <a:r>
              <a:rPr lang="de-DE" sz="1100" i="1" dirty="0">
                <a:solidFill>
                  <a:schemeClr val="dk1"/>
                </a:solidFill>
                <a:latin typeface="Arial"/>
                <a:ea typeface="Arial"/>
                <a:cs typeface="Arial"/>
                <a:sym typeface="Arial"/>
              </a:rPr>
              <a:t>Die Vertragsstaaten sichern dem Kind, das fähig ist, sich eine eigene Meinung zu bilden, das Recht zu, diese Meinung in allen das Kind berührenden Angelegenheiten frei zu äußern, und berücksichtigen die Meinung des Kindes angemessen und entsprechend seinem Alter und seiner Reife.“</a:t>
            </a:r>
            <a:endParaRPr sz="1100" dirty="0"/>
          </a:p>
          <a:p>
            <a:pPr marL="0" marR="0" lvl="0" indent="0" algn="l" rtl="0">
              <a:lnSpc>
                <a:spcPct val="100000"/>
              </a:lnSpc>
              <a:spcBef>
                <a:spcPts val="0"/>
              </a:spcBef>
              <a:spcAft>
                <a:spcPts val="0"/>
              </a:spcAft>
              <a:buClr>
                <a:schemeClr val="dk1"/>
              </a:buClr>
              <a:buSzPts val="1100"/>
              <a:buFont typeface="Arial"/>
              <a:buNone/>
            </a:pPr>
            <a:r>
              <a:rPr lang="de-DE" sz="1100" dirty="0">
                <a:solidFill>
                  <a:schemeClr val="dk1"/>
                </a:solidFill>
                <a:latin typeface="Arial"/>
                <a:ea typeface="Arial"/>
                <a:cs typeface="Arial"/>
                <a:sym typeface="Arial"/>
              </a:rPr>
              <a:t>(Vereinte Nationen,1989, Art. 12 Abs. 1)</a:t>
            </a:r>
            <a:endParaRPr sz="1100" dirty="0">
              <a:solidFill>
                <a:schemeClr val="dk1"/>
              </a:solidFill>
              <a:latin typeface="Arial"/>
              <a:ea typeface="Arial"/>
              <a:cs typeface="Arial"/>
              <a:sym typeface="Arial"/>
            </a:endParaRPr>
          </a:p>
        </p:txBody>
      </p:sp>
      <p:sp>
        <p:nvSpPr>
          <p:cNvPr id="217" name="Google Shape;217;p12"/>
          <p:cNvSpPr txBox="1"/>
          <p:nvPr/>
        </p:nvSpPr>
        <p:spPr>
          <a:xfrm>
            <a:off x="5273263" y="5096093"/>
            <a:ext cx="6097162"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800"/>
              <a:buFont typeface="Arial"/>
              <a:buNone/>
            </a:pPr>
            <a:r>
              <a:rPr lang="de-DE" sz="8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(https://www.kindersache.de/bereiche/kinderrechte/un-kinderrechtskonvention/artikel-12-recht-auf-beteiligung) </a:t>
            </a:r>
            <a:endParaRPr sz="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3"/>
          <p:cNvSpPr txBox="1">
            <a:spLocks noGrp="1"/>
          </p:cNvSpPr>
          <p:nvPr>
            <p:ph type="title"/>
          </p:nvPr>
        </p:nvSpPr>
        <p:spPr>
          <a:xfrm>
            <a:off x="683644" y="672515"/>
            <a:ext cx="9081590"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DAS LUNDY-PARTIZIPATIONSMODELL</a:t>
            </a:r>
            <a:br>
              <a:rPr lang="de-DE" b="1">
                <a:latin typeface="Arial"/>
                <a:ea typeface="Arial"/>
                <a:cs typeface="Arial"/>
                <a:sym typeface="Arial"/>
              </a:rPr>
            </a:br>
            <a:endParaRPr>
              <a:solidFill>
                <a:schemeClr val="lt1"/>
              </a:solidFill>
              <a:latin typeface="Arial"/>
              <a:ea typeface="Arial"/>
              <a:cs typeface="Arial"/>
              <a:sym typeface="Arial"/>
            </a:endParaRPr>
          </a:p>
        </p:txBody>
      </p:sp>
      <p:sp>
        <p:nvSpPr>
          <p:cNvPr id="223" name="Google Shape;223;p13"/>
          <p:cNvSpPr txBox="1">
            <a:spLocks noGrp="1"/>
          </p:cNvSpPr>
          <p:nvPr>
            <p:ph type="body" idx="1"/>
          </p:nvPr>
        </p:nvSpPr>
        <p:spPr>
          <a:xfrm>
            <a:off x="739485" y="1144384"/>
            <a:ext cx="4900478" cy="20415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(Lundy, 2007)</a:t>
            </a:r>
            <a:endParaRPr/>
          </a:p>
        </p:txBody>
      </p:sp>
      <p:sp>
        <p:nvSpPr>
          <p:cNvPr id="224" name="Google Shape;224;p13"/>
          <p:cNvSpPr txBox="1"/>
          <p:nvPr/>
        </p:nvSpPr>
        <p:spPr>
          <a:xfrm>
            <a:off x="6902959" y="1495530"/>
            <a:ext cx="473993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chemeClr val="dk1"/>
                </a:solidFill>
                <a:latin typeface="Arial"/>
                <a:ea typeface="Arial"/>
                <a:cs typeface="Arial"/>
                <a:sym typeface="Arial"/>
              </a:rPr>
              <a:t>Um Art. 12 der UN-Kinderrechtskonvention umzusetzen, braucht es Folgendes:</a:t>
            </a:r>
            <a:endParaRPr/>
          </a:p>
        </p:txBody>
      </p:sp>
      <p:sp>
        <p:nvSpPr>
          <p:cNvPr id="225" name="Google Shape;225;p13"/>
          <p:cNvSpPr txBox="1"/>
          <p:nvPr/>
        </p:nvSpPr>
        <p:spPr>
          <a:xfrm>
            <a:off x="6965779" y="2423981"/>
            <a:ext cx="4739937"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600" b="1" strike="noStrike">
                <a:solidFill>
                  <a:srgbClr val="E9A11B"/>
                </a:solidFill>
                <a:latin typeface="Arial"/>
                <a:ea typeface="Arial"/>
                <a:cs typeface="Arial"/>
                <a:sym typeface="Arial"/>
              </a:rPr>
              <a:t>Raum: </a:t>
            </a:r>
            <a:r>
              <a:rPr lang="de-DE" sz="1600">
                <a:solidFill>
                  <a:schemeClr val="dk1"/>
                </a:solidFill>
                <a:latin typeface="Arial"/>
                <a:ea typeface="Arial"/>
                <a:cs typeface="Arial"/>
                <a:sym typeface="Arial"/>
              </a:rPr>
              <a:t>Gebt </a:t>
            </a:r>
            <a:r>
              <a:rPr lang="de-DE" sz="1600" b="0" strike="noStrike">
                <a:solidFill>
                  <a:schemeClr val="dk1"/>
                </a:solidFill>
                <a:latin typeface="Arial"/>
                <a:ea typeface="Arial"/>
                <a:cs typeface="Arial"/>
                <a:sym typeface="Arial"/>
              </a:rPr>
              <a:t>Kindern die Gelegenhei</a:t>
            </a:r>
            <a:r>
              <a:rPr lang="de-DE" sz="1600">
                <a:solidFill>
                  <a:schemeClr val="dk1"/>
                </a:solidFill>
                <a:latin typeface="Arial"/>
                <a:ea typeface="Arial"/>
                <a:cs typeface="Arial"/>
                <a:sym typeface="Arial"/>
              </a:rPr>
              <a:t>t, </a:t>
            </a:r>
            <a:r>
              <a:rPr lang="de-DE" sz="1600" b="0" strike="noStrike">
                <a:solidFill>
                  <a:schemeClr val="dk1"/>
                </a:solidFill>
                <a:latin typeface="Arial"/>
                <a:ea typeface="Arial"/>
                <a:cs typeface="Arial"/>
                <a:sym typeface="Arial"/>
              </a:rPr>
              <a:t>ihre Gedanken und Ansichten zu äußern.</a:t>
            </a: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8F80C1"/>
                </a:solidFill>
                <a:latin typeface="Arial"/>
                <a:ea typeface="Arial"/>
                <a:cs typeface="Arial"/>
                <a:sym typeface="Arial"/>
              </a:rPr>
              <a:t>Stimme: </a:t>
            </a:r>
            <a:r>
              <a:rPr lang="de-DE" sz="1600">
                <a:solidFill>
                  <a:schemeClr val="dk1"/>
                </a:solidFill>
                <a:latin typeface="Arial"/>
                <a:ea typeface="Arial"/>
                <a:cs typeface="Arial"/>
                <a:sym typeface="Arial"/>
              </a:rPr>
              <a:t>Befähigt und ermutigt </a:t>
            </a:r>
            <a:r>
              <a:rPr lang="de-DE" sz="1600" b="0" strike="noStrike">
                <a:solidFill>
                  <a:schemeClr val="dk1"/>
                </a:solidFill>
                <a:latin typeface="Arial"/>
                <a:ea typeface="Arial"/>
                <a:cs typeface="Arial"/>
                <a:sym typeface="Arial"/>
              </a:rPr>
              <a:t>Kinder, ihre Meinung auszudrücken.</a:t>
            </a: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endParaRPr sz="1600" b="0" strike="noStrike">
              <a:solidFill>
                <a:srgbClr val="CB402B"/>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CB402B"/>
                </a:solidFill>
                <a:latin typeface="Arial"/>
                <a:ea typeface="Arial"/>
                <a:cs typeface="Arial"/>
                <a:sym typeface="Arial"/>
              </a:rPr>
              <a:t>Zuhörerschaft: </a:t>
            </a:r>
            <a:r>
              <a:rPr lang="de-DE" sz="1600">
                <a:solidFill>
                  <a:schemeClr val="dk1"/>
                </a:solidFill>
                <a:latin typeface="Arial"/>
                <a:ea typeface="Arial"/>
                <a:cs typeface="Arial"/>
                <a:sym typeface="Arial"/>
              </a:rPr>
              <a:t>Hört den Kindern aufmerksam zu, wenn sie ihre Meinung äußern.</a:t>
            </a:r>
            <a:br>
              <a:rPr lang="de-DE" sz="1600" b="0" strike="noStrike">
                <a:solidFill>
                  <a:schemeClr val="dk1"/>
                </a:solidFill>
                <a:latin typeface="Arial"/>
                <a:ea typeface="Arial"/>
                <a:cs typeface="Arial"/>
                <a:sym typeface="Arial"/>
              </a:rPr>
            </a:b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608CA7"/>
                </a:solidFill>
                <a:latin typeface="Arial"/>
                <a:ea typeface="Arial"/>
                <a:cs typeface="Arial"/>
                <a:sym typeface="Arial"/>
              </a:rPr>
              <a:t>Einfluss: </a:t>
            </a:r>
            <a:r>
              <a:rPr lang="de-DE" sz="1600">
                <a:solidFill>
                  <a:schemeClr val="dk1"/>
                </a:solidFill>
                <a:latin typeface="Arial"/>
                <a:ea typeface="Arial"/>
                <a:cs typeface="Arial"/>
                <a:sym typeface="Arial"/>
              </a:rPr>
              <a:t>Nehmt die Meinungen der Kinder ernst und bezieht die Kinder aktiv in sie betreffende Entscheidungen ein.</a:t>
            </a:r>
            <a:endParaRPr sz="1600" b="0" strike="noStrike">
              <a:solidFill>
                <a:srgbClr val="FFFFFF"/>
              </a:solidFill>
              <a:latin typeface="Arial"/>
              <a:ea typeface="Arial"/>
              <a:cs typeface="Arial"/>
              <a:sym typeface="Arial"/>
            </a:endParaRPr>
          </a:p>
        </p:txBody>
      </p:sp>
      <p:pic>
        <p:nvPicPr>
          <p:cNvPr id="226" name="Google Shape;226;p13" descr="Ein Bild, das Text, Schrift, Logo, Screenshot enthält.&#10;&#10;Automatisch generierte Beschreibung"/>
          <p:cNvPicPr preferRelativeResize="0"/>
          <p:nvPr/>
        </p:nvPicPr>
        <p:blipFill rotWithShape="1">
          <a:blip r:embed="rId3">
            <a:alphaModFix/>
          </a:blip>
          <a:srcRect/>
          <a:stretch/>
        </p:blipFill>
        <p:spPr>
          <a:xfrm>
            <a:off x="739485" y="1601638"/>
            <a:ext cx="5418151" cy="3582353"/>
          </a:xfrm>
          <a:prstGeom prst="rect">
            <a:avLst/>
          </a:prstGeom>
          <a:noFill/>
          <a:ln>
            <a:noFill/>
          </a:ln>
        </p:spPr>
      </p:pic>
      <p:sp>
        <p:nvSpPr>
          <p:cNvPr id="227" name="Google Shape;227;p13"/>
          <p:cNvSpPr txBox="1"/>
          <p:nvPr/>
        </p:nvSpPr>
        <p:spPr>
          <a:xfrm>
            <a:off x="739485" y="5605894"/>
            <a:ext cx="6097162"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800"/>
              <a:buFont typeface="Arial"/>
              <a:buNone/>
            </a:pPr>
            <a:r>
              <a:rPr lang="de-DE" sz="800" b="0" u="sng" strike="noStrik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(https://commission.europa.eu/system/files/2022-12/lundy_model_of_participation_0.pdf</a:t>
            </a:r>
            <a:r>
              <a:rPr lang="de-DE" sz="800">
                <a:solidFill>
                  <a:schemeClr val="dk1"/>
                </a:solidFill>
                <a:latin typeface="Arial"/>
                <a:ea typeface="Arial"/>
                <a:cs typeface="Arial"/>
                <a:sym typeface="Arial"/>
              </a:rPr>
              <a:t> </a:t>
            </a:r>
            <a:r>
              <a:rPr lang="de-DE" sz="800">
                <a:solidFill>
                  <a:srgbClr val="F0B30F"/>
                </a:solidFill>
                <a:latin typeface="Arial"/>
                <a:ea typeface="Arial"/>
                <a:cs typeface="Arial"/>
                <a:sym typeface="Arial"/>
              </a:rPr>
              <a:t>- </a:t>
            </a:r>
            <a:r>
              <a:rPr lang="de-DE" sz="800" b="0" strike="noStrike">
                <a:solidFill>
                  <a:srgbClr val="F0B30F"/>
                </a:solidFill>
                <a:latin typeface="Arial"/>
                <a:ea typeface="Arial"/>
                <a:cs typeface="Arial"/>
                <a:sym typeface="Arial"/>
              </a:rPr>
              <a:t>übersetzt vom ISTA) </a:t>
            </a:r>
            <a:endParaRPr sz="800">
              <a:solidFill>
                <a:srgbClr val="F0B30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a:off x="734910" y="624193"/>
            <a:ext cx="6197393" cy="57639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de-DE" sz="3200" b="1">
                <a:latin typeface="Arial"/>
                <a:ea typeface="Arial"/>
                <a:cs typeface="Arial"/>
                <a:sym typeface="Arial"/>
              </a:rPr>
              <a:t>ANGEBOTE BRAUCHEN FREIWILLIGKEIT</a:t>
            </a:r>
            <a:endParaRPr sz="3200" b="1"/>
          </a:p>
        </p:txBody>
      </p:sp>
      <p:pic>
        <p:nvPicPr>
          <p:cNvPr id="233" name="Google Shape;233;p14"/>
          <p:cNvPicPr preferRelativeResize="0">
            <a:picLocks noGrp="1"/>
          </p:cNvPicPr>
          <p:nvPr>
            <p:ph type="pic" idx="2"/>
          </p:nvPr>
        </p:nvPicPr>
        <p:blipFill rotWithShape="1">
          <a:blip r:embed="rId3">
            <a:alphaModFix/>
          </a:blip>
          <a:srcRect l="2239" r="2239"/>
          <a:stretch/>
        </p:blipFill>
        <p:spPr>
          <a:xfrm>
            <a:off x="7542491" y="530228"/>
            <a:ext cx="4177720" cy="5864772"/>
          </a:xfrm>
          <a:prstGeom prst="rect">
            <a:avLst/>
          </a:prstGeom>
          <a:noFill/>
          <a:ln w="12700" cap="flat" cmpd="sng">
            <a:solidFill>
              <a:schemeClr val="lt1"/>
            </a:solidFill>
            <a:prstDash val="solid"/>
            <a:round/>
            <a:headEnd type="none" w="sm" len="sm"/>
            <a:tailEnd type="none" w="sm" len="sm"/>
          </a:ln>
        </p:spPr>
      </p:pic>
      <p:sp>
        <p:nvSpPr>
          <p:cNvPr id="234" name="Google Shape;234;p14"/>
          <p:cNvSpPr txBox="1"/>
          <p:nvPr/>
        </p:nvSpPr>
        <p:spPr>
          <a:xfrm>
            <a:off x="734911" y="2547793"/>
            <a:ext cx="5498400" cy="30477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chemeClr val="dk1"/>
              </a:buClr>
              <a:buSzPts val="1500"/>
              <a:buFont typeface="Arial"/>
              <a:buChar char="•"/>
            </a:pPr>
            <a:r>
              <a:rPr lang="de-DE" sz="1500">
                <a:solidFill>
                  <a:schemeClr val="dk1"/>
                </a:solidFill>
              </a:rPr>
              <a:t>L</a:t>
            </a:r>
            <a:r>
              <a:rPr lang="de-DE" sz="1500">
                <a:solidFill>
                  <a:schemeClr val="dk1"/>
                </a:solidFill>
                <a:latin typeface="Arial"/>
                <a:ea typeface="Arial"/>
                <a:cs typeface="Arial"/>
                <a:sym typeface="Arial"/>
              </a:rPr>
              <a:t>adet Kinder ein, statt sie zu verpflichten.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L</a:t>
            </a:r>
            <a:r>
              <a:rPr lang="de-DE" sz="1500">
                <a:solidFill>
                  <a:schemeClr val="dk1"/>
                </a:solidFill>
                <a:latin typeface="Arial"/>
                <a:ea typeface="Arial"/>
                <a:cs typeface="Arial"/>
                <a:sym typeface="Arial"/>
              </a:rPr>
              <a:t>asst die Kinder selbst entscheiden, ob, wie intensiv und wie lange sie teilnehmen.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R</a:t>
            </a:r>
            <a:r>
              <a:rPr lang="de-DE" sz="1500">
                <a:solidFill>
                  <a:schemeClr val="dk1"/>
                </a:solidFill>
                <a:latin typeface="Arial"/>
                <a:ea typeface="Arial"/>
                <a:cs typeface="Arial"/>
                <a:sym typeface="Arial"/>
              </a:rPr>
              <a:t>espektiert ein ‚Nein‘ als Entscheidung.</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E</a:t>
            </a:r>
            <a:r>
              <a:rPr lang="de-DE" sz="1500">
                <a:solidFill>
                  <a:schemeClr val="dk1"/>
                </a:solidFill>
                <a:latin typeface="Arial"/>
                <a:ea typeface="Arial"/>
                <a:cs typeface="Arial"/>
                <a:sym typeface="Arial"/>
              </a:rPr>
              <a:t>rmöglicht den Kindern, Angebote jederzeit zu verlassen. </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eobachtet, wie Kinder sich beteiligen wollen.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ewertet es nicht, wenn Kinder kein Interesse zeigen oder sich zurückziehen.</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E</a:t>
            </a:r>
            <a:r>
              <a:rPr lang="de-DE" sz="1500">
                <a:solidFill>
                  <a:schemeClr val="dk1"/>
                </a:solidFill>
                <a:latin typeface="Arial"/>
                <a:ea typeface="Arial"/>
                <a:cs typeface="Arial"/>
                <a:sym typeface="Arial"/>
              </a:rPr>
              <a:t>rmöglicht unterschiedliche Zugänge.</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P</a:t>
            </a:r>
            <a:r>
              <a:rPr lang="de-DE" sz="1500">
                <a:solidFill>
                  <a:schemeClr val="dk1"/>
                </a:solidFill>
                <a:latin typeface="Arial"/>
                <a:ea typeface="Arial"/>
                <a:cs typeface="Arial"/>
                <a:sym typeface="Arial"/>
              </a:rPr>
              <a:t>asst Angebote flexibel an.</a:t>
            </a:r>
            <a:endParaRPr sz="1300"/>
          </a:p>
        </p:txBody>
      </p:sp>
      <p:sp>
        <p:nvSpPr>
          <p:cNvPr id="235" name="Google Shape;235;p14"/>
          <p:cNvSpPr txBox="1"/>
          <p:nvPr/>
        </p:nvSpPr>
        <p:spPr>
          <a:xfrm>
            <a:off x="7437986" y="6395000"/>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Sebastian Treytnar / Brandenburger Bildungsplan, S. 45</a:t>
            </a:r>
            <a:endParaRPr/>
          </a:p>
        </p:txBody>
      </p:sp>
      <p:sp>
        <p:nvSpPr>
          <p:cNvPr id="236" name="Google Shape;236;p14"/>
          <p:cNvSpPr txBox="1"/>
          <p:nvPr/>
        </p:nvSpPr>
        <p:spPr>
          <a:xfrm>
            <a:off x="734910" y="1534276"/>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a:t>
            </a:r>
            <a:endParaRPr/>
          </a:p>
        </p:txBody>
      </p:sp>
      <p:sp>
        <p:nvSpPr>
          <p:cNvPr id="237" name="Google Shape;237;p14"/>
          <p:cNvSpPr txBox="1"/>
          <p:nvPr/>
        </p:nvSpPr>
        <p:spPr>
          <a:xfrm>
            <a:off x="6932300" y="4802249"/>
            <a:ext cx="3621600" cy="13392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„Wenn ihr eine Aktivität selbst initiiert, ladet alle Kinder zur Teilnahme ein. Macht zugleich aber klar, dass kein Kind teilnehmen muss, wenn es das nicht möchte.“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104)</a:t>
            </a:r>
            <a:endParaRPr sz="1400">
              <a:solidFill>
                <a:schemeClr val="dk1"/>
              </a:solidFill>
              <a:latin typeface="Arial"/>
              <a:ea typeface="Arial"/>
              <a:cs typeface="Arial"/>
              <a:sym typeface="Arial"/>
            </a:endParaRPr>
          </a:p>
        </p:txBody>
      </p:sp>
      <p:sp>
        <p:nvSpPr>
          <p:cNvPr id="238" name="Google Shape;238;p14"/>
          <p:cNvSpPr txBox="1"/>
          <p:nvPr/>
        </p:nvSpPr>
        <p:spPr>
          <a:xfrm>
            <a:off x="770179" y="1915812"/>
            <a:ext cx="4133873" cy="47705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„Kinder können Angebote immer auch ablehnen.“ </a:t>
            </a:r>
            <a:r>
              <a:rPr lang="de-DE" sz="1100">
                <a:solidFill>
                  <a:schemeClr val="dk1"/>
                </a:solidFill>
                <a:latin typeface="Arial"/>
                <a:ea typeface="Arial"/>
                <a:cs typeface="Arial"/>
                <a:sym typeface="Arial"/>
              </a:rPr>
              <a:t>(Bildungsplan Brandenburg, 2024, S. 102)</a:t>
            </a:r>
            <a:endParaRPr sz="1400">
              <a:solidFill>
                <a:schemeClr val="dk1"/>
              </a:solidFill>
              <a:latin typeface="Arial"/>
              <a:ea typeface="Arial"/>
              <a:cs typeface="Arial"/>
              <a:sym typeface="Arial"/>
            </a:endParaRPr>
          </a:p>
        </p:txBody>
      </p:sp>
      <p:sp>
        <p:nvSpPr>
          <p:cNvPr id="239" name="Google Shape;239;p14"/>
          <p:cNvSpPr txBox="1"/>
          <p:nvPr/>
        </p:nvSpPr>
        <p:spPr>
          <a:xfrm>
            <a:off x="770179" y="5704218"/>
            <a:ext cx="5838300" cy="5850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Freiwilligkeit ist keine Methode, sondern ein Recht der Kinder.</a:t>
            </a:r>
            <a:endParaRPr sz="1600" b="1">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5"/>
          <p:cNvSpPr txBox="1">
            <a:spLocks noGrp="1"/>
          </p:cNvSpPr>
          <p:nvPr>
            <p:ph type="title"/>
          </p:nvPr>
        </p:nvSpPr>
        <p:spPr>
          <a:xfrm>
            <a:off x="6902960" y="630634"/>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sz="3200" b="1" dirty="0">
                <a:latin typeface="Arial"/>
                <a:ea typeface="Arial"/>
                <a:cs typeface="Arial"/>
                <a:sym typeface="Arial"/>
              </a:rPr>
              <a:t>PÄDAGOGISCHE ANGEBOTE GEMEINSAM REFLEKTIEREN</a:t>
            </a:r>
            <a:endParaRPr dirty="0">
              <a:solidFill>
                <a:schemeClr val="lt1"/>
              </a:solidFill>
              <a:latin typeface="Arial"/>
              <a:ea typeface="Arial"/>
              <a:cs typeface="Arial"/>
              <a:sym typeface="Arial"/>
            </a:endParaRPr>
          </a:p>
        </p:txBody>
      </p:sp>
      <p:sp>
        <p:nvSpPr>
          <p:cNvPr id="245" name="Google Shape;245;p15"/>
          <p:cNvSpPr txBox="1">
            <a:spLocks noGrp="1"/>
          </p:cNvSpPr>
          <p:nvPr>
            <p:ph type="body" idx="1"/>
          </p:nvPr>
        </p:nvSpPr>
        <p:spPr>
          <a:xfrm>
            <a:off x="6902960" y="2441326"/>
            <a:ext cx="4900478" cy="4881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 Macha, Ries-Schemainda &amp; Schmidt, 2023)</a:t>
            </a:r>
            <a:endParaRPr/>
          </a:p>
        </p:txBody>
      </p:sp>
      <p:sp>
        <p:nvSpPr>
          <p:cNvPr id="246" name="Google Shape;246;p15"/>
          <p:cNvSpPr txBox="1"/>
          <p:nvPr/>
        </p:nvSpPr>
        <p:spPr>
          <a:xfrm>
            <a:off x="4599626" y="6227375"/>
            <a:ext cx="18849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Uli Malende / Brandenburger Bildungsplan, S. 41</a:t>
            </a:r>
            <a:endParaRPr/>
          </a:p>
        </p:txBody>
      </p:sp>
      <p:pic>
        <p:nvPicPr>
          <p:cNvPr id="247" name="Google Shape;247;p15"/>
          <p:cNvPicPr preferRelativeResize="0">
            <a:picLocks noGrp="1"/>
          </p:cNvPicPr>
          <p:nvPr>
            <p:ph type="pic" idx="2"/>
          </p:nvPr>
        </p:nvPicPr>
        <p:blipFill rotWithShape="1">
          <a:blip r:embed="rId3">
            <a:alphaModFix/>
          </a:blip>
          <a:srcRect l="16541" t="5106" r="19573" b="1623"/>
          <a:stretch/>
        </p:blipFill>
        <p:spPr>
          <a:xfrm>
            <a:off x="935339" y="917606"/>
            <a:ext cx="5433203" cy="5311896"/>
          </a:xfrm>
          <a:prstGeom prst="rect">
            <a:avLst/>
          </a:prstGeom>
          <a:blipFill rotWithShape="1">
            <a:blip r:embed="rId4">
              <a:alphaModFix/>
            </a:blip>
            <a:tile tx="0" ty="0" sx="100000" sy="100000" flip="none" algn="tl"/>
          </a:blipFill>
          <a:ln w="12700" cap="flat" cmpd="sng">
            <a:solidFill>
              <a:schemeClr val="lt1"/>
            </a:solidFill>
            <a:prstDash val="solid"/>
            <a:round/>
            <a:headEnd type="none" w="sm" len="sm"/>
            <a:tailEnd type="none" w="sm" len="sm"/>
          </a:ln>
        </p:spPr>
      </p:pic>
      <p:sp>
        <p:nvSpPr>
          <p:cNvPr id="248" name="Google Shape;248;p15"/>
          <p:cNvSpPr txBox="1"/>
          <p:nvPr/>
        </p:nvSpPr>
        <p:spPr>
          <a:xfrm>
            <a:off x="6902960" y="3014217"/>
            <a:ext cx="4740000" cy="21396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de-DE" sz="1600">
                <a:solidFill>
                  <a:schemeClr val="dk1"/>
                </a:solidFill>
              </a:rPr>
              <a:t>H</a:t>
            </a:r>
            <a:r>
              <a:rPr lang="de-DE" sz="1600">
                <a:solidFill>
                  <a:schemeClr val="dk1"/>
                </a:solidFill>
                <a:latin typeface="Arial"/>
                <a:ea typeface="Arial"/>
                <a:cs typeface="Arial"/>
                <a:sym typeface="Arial"/>
              </a:rPr>
              <a:t>olt die Perspektive der Kinder aktiv ein und nehmt sie ernst.</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S</a:t>
            </a:r>
            <a:r>
              <a:rPr lang="de-DE" sz="1600">
                <a:solidFill>
                  <a:schemeClr val="dk1"/>
                </a:solidFill>
                <a:latin typeface="Arial"/>
                <a:ea typeface="Arial"/>
                <a:cs typeface="Arial"/>
                <a:sym typeface="Arial"/>
              </a:rPr>
              <a:t>chaut gemeinsam auf Erfahrungen und Interessen und reflektiert ihre Wirkung.</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N</a:t>
            </a:r>
            <a:r>
              <a:rPr lang="de-DE" sz="1600">
                <a:solidFill>
                  <a:schemeClr val="dk1"/>
                </a:solidFill>
                <a:latin typeface="Arial"/>
                <a:ea typeface="Arial"/>
                <a:cs typeface="Arial"/>
                <a:sym typeface="Arial"/>
              </a:rPr>
              <a:t>utzt Reflexionen für zukünftige Bildungsprozesse.</a:t>
            </a:r>
            <a:endParaRPr/>
          </a:p>
          <a:p>
            <a:pPr marL="285750" marR="0" lvl="0" indent="-2413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B</a:t>
            </a:r>
            <a:r>
              <a:rPr lang="de-DE" sz="1600">
                <a:solidFill>
                  <a:schemeClr val="dk1"/>
                </a:solidFill>
                <a:latin typeface="Arial"/>
                <a:ea typeface="Arial"/>
                <a:cs typeface="Arial"/>
                <a:sym typeface="Arial"/>
              </a:rPr>
              <a:t>esprecht auch im Team, was gelungen ist.</a:t>
            </a:r>
            <a:endParaRPr/>
          </a:p>
        </p:txBody>
      </p:sp>
      <p:sp>
        <p:nvSpPr>
          <p:cNvPr id="249" name="Google Shape;249;p15"/>
          <p:cNvSpPr txBox="1"/>
          <p:nvPr/>
        </p:nvSpPr>
        <p:spPr>
          <a:xfrm>
            <a:off x="688700" y="670877"/>
            <a:ext cx="4462800" cy="11235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„Wenn ihr Projekte abschließt, besprecht mit den Kindern, was ihnen daran gut gefallen hat und was nicht. Reflektiert auch im Team, wie ihr die Arbeit an den Themen erlebt habt.“ </a:t>
            </a:r>
            <a:r>
              <a:rPr lang="de-DE" sz="1100">
                <a:solidFill>
                  <a:schemeClr val="dk1"/>
                </a:solidFill>
                <a:latin typeface="Arial"/>
                <a:ea typeface="Arial"/>
                <a:cs typeface="Arial"/>
                <a:sym typeface="Arial"/>
              </a:rPr>
              <a:t>(Bildungsplan Brandenburg, 2024, S. 105)</a:t>
            </a:r>
            <a:endParaRPr sz="1400">
              <a:solidFill>
                <a:schemeClr val="dk1"/>
              </a:solidFill>
              <a:latin typeface="Arial"/>
              <a:ea typeface="Arial"/>
              <a:cs typeface="Arial"/>
              <a:sym typeface="Arial"/>
            </a:endParaRPr>
          </a:p>
        </p:txBody>
      </p:sp>
      <p:sp>
        <p:nvSpPr>
          <p:cNvPr id="250" name="Google Shape;250;p15"/>
          <p:cNvSpPr txBox="1"/>
          <p:nvPr/>
        </p:nvSpPr>
        <p:spPr>
          <a:xfrm>
            <a:off x="6902959" y="5443313"/>
            <a:ext cx="4516407" cy="338514"/>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Gute Angebote entstehen im Prozess.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6"/>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LITERATUR</a:t>
            </a:r>
            <a:endParaRPr sz="3200" b="1">
              <a:solidFill>
                <a:schemeClr val="lt1"/>
              </a:solidFill>
              <a:latin typeface="Play"/>
              <a:ea typeface="Play"/>
              <a:cs typeface="Play"/>
              <a:sym typeface="Play"/>
            </a:endParaRPr>
          </a:p>
        </p:txBody>
      </p:sp>
      <p:sp>
        <p:nvSpPr>
          <p:cNvPr id="256" name="Google Shape;256;p16"/>
          <p:cNvSpPr txBox="1"/>
          <p:nvPr/>
        </p:nvSpPr>
        <p:spPr>
          <a:xfrm>
            <a:off x="737110" y="1385729"/>
            <a:ext cx="10399651" cy="5213735"/>
          </a:xfrm>
          <a:prstGeom prst="rect">
            <a:avLst/>
          </a:prstGeom>
          <a:noFill/>
          <a:ln>
            <a:noFill/>
          </a:ln>
        </p:spPr>
        <p:txBody>
          <a:bodyPr spcFirstLastPara="1" wrap="square" lIns="91425" tIns="45700" rIns="91425" bIns="45700" anchor="t" anchorCtr="0">
            <a:spAutoFit/>
          </a:bodyPr>
          <a:lstStyle/>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Hebenstreit-Müller, S., &amp; Hildebrandt, F. (Hrsg.). (2022). </a:t>
            </a:r>
            <a:r>
              <a:rPr lang="de-DE" sz="1100" i="1">
                <a:solidFill>
                  <a:schemeClr val="dk1"/>
                </a:solidFill>
                <a:latin typeface="Arial"/>
                <a:ea typeface="Arial"/>
                <a:cs typeface="Arial"/>
                <a:sym typeface="Arial"/>
              </a:rPr>
              <a:t>Denken lernen: Erkenntnisse und Anregungen zum Denken mit jungen Kindern aus Forschung und Praxis.</a:t>
            </a:r>
            <a:r>
              <a:rPr lang="de-DE" sz="1100">
                <a:solidFill>
                  <a:schemeClr val="dk1"/>
                </a:solidFill>
                <a:latin typeface="Arial"/>
                <a:ea typeface="Arial"/>
                <a:cs typeface="Arial"/>
                <a:sym typeface="Arial"/>
              </a:rPr>
              <a:t> Wamiki.</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Hildebrandt, F., &amp; Dreier, A. (2014). </a:t>
            </a:r>
            <a:r>
              <a:rPr lang="de-DE" sz="1100" i="1">
                <a:solidFill>
                  <a:schemeClr val="dk1"/>
                </a:solidFill>
                <a:latin typeface="Arial"/>
                <a:ea typeface="Arial"/>
                <a:cs typeface="Arial"/>
                <a:sym typeface="Arial"/>
              </a:rPr>
              <a:t>Was wäre, wenn …? Fragen, nachdenken und spekulieren im Kita-Alltag.</a:t>
            </a:r>
            <a:r>
              <a:rPr lang="de-DE" sz="1100">
                <a:solidFill>
                  <a:schemeClr val="dk1"/>
                </a:solidFill>
                <a:latin typeface="Arial"/>
                <a:ea typeface="Arial"/>
                <a:cs typeface="Arial"/>
                <a:sym typeface="Arial"/>
              </a:rPr>
              <a:t> Verlag das Netz.</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Hildebrandt, F., &amp; Glauer, R. (2022). „Ich denke, dass es so ist. – Und was meinst du?“ Nachdenkgespräche mit Kindern führen. </a:t>
            </a:r>
            <a:r>
              <a:rPr lang="de-DE" sz="1100" i="1">
                <a:solidFill>
                  <a:schemeClr val="dk1"/>
                </a:solidFill>
                <a:latin typeface="Arial"/>
                <a:ea typeface="Arial"/>
                <a:cs typeface="Arial"/>
                <a:sym typeface="Arial"/>
              </a:rPr>
              <a:t>Lehren und Lernen</a:t>
            </a:r>
            <a:r>
              <a:rPr lang="de-DE" sz="1100">
                <a:solidFill>
                  <a:schemeClr val="dk1"/>
                </a:solidFill>
                <a:latin typeface="Arial"/>
                <a:ea typeface="Arial"/>
                <a:cs typeface="Arial"/>
                <a:sym typeface="Arial"/>
              </a:rPr>
              <a:t>, (8–9), 69–74.</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Lundy, L. (2007). ‘Voice’ is not enough: Conceptualising Article 12 of the United Nations Convention on the Rights of the Child. </a:t>
            </a:r>
            <a:r>
              <a:rPr lang="de-DE" sz="1100" i="1">
                <a:solidFill>
                  <a:schemeClr val="dk1"/>
                </a:solidFill>
                <a:latin typeface="Arial"/>
                <a:ea typeface="Arial"/>
                <a:cs typeface="Arial"/>
                <a:sym typeface="Arial"/>
              </a:rPr>
              <a:t>British Educational Research Journal</a:t>
            </a:r>
            <a:r>
              <a:rPr lang="de-DE" sz="1100">
                <a:solidFill>
                  <a:schemeClr val="dk1"/>
                </a:solidFill>
                <a:latin typeface="Arial"/>
                <a:ea typeface="Arial"/>
                <a:cs typeface="Arial"/>
                <a:sym typeface="Arial"/>
              </a:rPr>
              <a:t>, </a:t>
            </a:r>
            <a:r>
              <a:rPr lang="de-DE" sz="1100" i="1">
                <a:solidFill>
                  <a:schemeClr val="dk1"/>
                </a:solidFill>
                <a:latin typeface="Arial"/>
                <a:ea typeface="Arial"/>
                <a:cs typeface="Arial"/>
                <a:sym typeface="Arial"/>
              </a:rPr>
              <a:t>33</a:t>
            </a:r>
            <a:r>
              <a:rPr lang="de-DE" sz="1100">
                <a:solidFill>
                  <a:schemeClr val="dk1"/>
                </a:solidFill>
                <a:latin typeface="Arial"/>
                <a:ea typeface="Arial"/>
                <a:cs typeface="Arial"/>
                <a:sym typeface="Arial"/>
              </a:rPr>
              <a:t>(6), 927–942. </a:t>
            </a:r>
            <a:r>
              <a:rPr lang="de-DE" sz="11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https://doi.org/10.1080/01411920701657033</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Macha, K., Hildebrandt, F., Wronski, C., Lonnemann, J., &amp; Urban, M. (2024). Making it explicit – Sustained shared thinking dialogue as a way to explore children’s perspectives on quality in German early childhood education and care. </a:t>
            </a:r>
            <a:r>
              <a:rPr lang="de-DE" sz="1100" i="1">
                <a:solidFill>
                  <a:schemeClr val="dk1"/>
                </a:solidFill>
                <a:latin typeface="Arial"/>
                <a:ea typeface="Arial"/>
                <a:cs typeface="Arial"/>
                <a:sym typeface="Arial"/>
              </a:rPr>
              <a:t>British Educational Research Journal</a:t>
            </a:r>
            <a:r>
              <a:rPr lang="de-DE" sz="1100">
                <a:solidFill>
                  <a:schemeClr val="dk1"/>
                </a:solidFill>
                <a:latin typeface="Arial"/>
                <a:ea typeface="Arial"/>
                <a:cs typeface="Arial"/>
                <a:sym typeface="Arial"/>
              </a:rPr>
              <a:t>, </a:t>
            </a:r>
            <a:r>
              <a:rPr lang="de-DE" sz="1100" i="1">
                <a:solidFill>
                  <a:schemeClr val="dk1"/>
                </a:solidFill>
                <a:latin typeface="Arial"/>
                <a:ea typeface="Arial"/>
                <a:cs typeface="Arial"/>
                <a:sym typeface="Arial"/>
              </a:rPr>
              <a:t>50</a:t>
            </a:r>
            <a:r>
              <a:rPr lang="de-DE" sz="1100">
                <a:solidFill>
                  <a:schemeClr val="dk1"/>
                </a:solidFill>
                <a:latin typeface="Arial"/>
                <a:ea typeface="Arial"/>
                <a:cs typeface="Arial"/>
                <a:sym typeface="Arial"/>
              </a:rPr>
              <a:t>, 1–17. </a:t>
            </a:r>
            <a:r>
              <a:rPr lang="de-DE" sz="11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https://doi.org/10.1002/berj.4054</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Macha, K., Ries-Schemainda, G., &amp; Schmidt, N.-S. (2023). </a:t>
            </a:r>
            <a:r>
              <a:rPr lang="de-DE" sz="1100" i="1">
                <a:solidFill>
                  <a:schemeClr val="dk1"/>
                </a:solidFill>
                <a:latin typeface="Arial"/>
                <a:ea typeface="Arial"/>
                <a:cs typeface="Arial"/>
                <a:sym typeface="Arial"/>
              </a:rPr>
              <a:t>Kindorientierung in der pädagogischen Praxis: Aus Sicht der Kinder den Kita-Alltag gestalten.</a:t>
            </a:r>
            <a:r>
              <a:rPr lang="de-DE" sz="1100">
                <a:solidFill>
                  <a:schemeClr val="dk1"/>
                </a:solidFill>
                <a:latin typeface="Arial"/>
                <a:ea typeface="Arial"/>
                <a:cs typeface="Arial"/>
                <a:sym typeface="Arial"/>
              </a:rPr>
              <a:t> Herder.</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Ministerium für Bildung, Jugend und Sport des Landes Brandenburg (2024). </a:t>
            </a:r>
            <a:r>
              <a:rPr lang="de-DE" sz="1100" i="1">
                <a:solidFill>
                  <a:schemeClr val="dk1"/>
                </a:solidFill>
                <a:latin typeface="Arial"/>
                <a:ea typeface="Arial"/>
                <a:cs typeface="Arial"/>
                <a:sym typeface="Arial"/>
              </a:rPr>
              <a:t>Bildungsplan – Erweiterte Grundsätze elementarer Bildung in Einrichtungen der Kindertagesbetreuung im Land Brandenburg.</a:t>
            </a:r>
            <a:r>
              <a:rPr lang="de-DE" sz="1100">
                <a:solidFill>
                  <a:schemeClr val="dk1"/>
                </a:solidFill>
                <a:latin typeface="Arial"/>
                <a:ea typeface="Arial"/>
                <a:cs typeface="Arial"/>
                <a:sym typeface="Arial"/>
              </a:rPr>
              <a:t> Wamiki.</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Sylva, K., Melhuish, E., Sammons, P., Siraj-Blatchford, I., &amp; Taggart, B. (2004). The Effective Provision of Pre-School Education Project – Zu den Auswirkungen vorschulischer Einrichtungen in England. In G. Faust, M. Götz, H. Hacker &amp; H.-G. Roßbach (Hrsg.), </a:t>
            </a:r>
            <a:r>
              <a:rPr lang="de-DE" sz="1100" i="1">
                <a:solidFill>
                  <a:schemeClr val="dk1"/>
                </a:solidFill>
                <a:latin typeface="Arial"/>
                <a:ea typeface="Arial"/>
                <a:cs typeface="Arial"/>
                <a:sym typeface="Arial"/>
              </a:rPr>
              <a:t>Anschlussfähige Bildungsprozesse im Elementar- und Primarbereich</a:t>
            </a:r>
            <a:r>
              <a:rPr lang="de-DE" sz="1100">
                <a:solidFill>
                  <a:schemeClr val="dk1"/>
                </a:solidFill>
                <a:latin typeface="Arial"/>
                <a:ea typeface="Arial"/>
                <a:cs typeface="Arial"/>
                <a:sym typeface="Arial"/>
              </a:rPr>
              <a:t> (S. 154–167). Julius Klinkhardt.</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lnSpc>
                <a:spcPct val="120000"/>
              </a:lnSpc>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Vereinte Nationen (1989). </a:t>
            </a:r>
            <a:r>
              <a:rPr lang="de-DE" sz="1100" i="1">
                <a:solidFill>
                  <a:schemeClr val="dk1"/>
                </a:solidFill>
                <a:latin typeface="Arial"/>
                <a:ea typeface="Arial"/>
                <a:cs typeface="Arial"/>
                <a:sym typeface="Arial"/>
              </a:rPr>
              <a:t>Übereinkommen über die Rechte des Kindes. </a:t>
            </a:r>
            <a:br>
              <a:rPr lang="de-DE" sz="1100" i="1">
                <a:solidFill>
                  <a:schemeClr val="dk1"/>
                </a:solidFill>
                <a:latin typeface="Arial"/>
                <a:ea typeface="Arial"/>
                <a:cs typeface="Arial"/>
                <a:sym typeface="Arial"/>
              </a:rPr>
            </a:br>
            <a:r>
              <a:rPr lang="de-DE" sz="1100" u="sng">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https://www.unicef.de/informieren/ueber-uns/fuer-kinderrechte/un-kinderrechtskonvention</a:t>
            </a:r>
            <a:endParaRPr sz="1100">
              <a:solidFill>
                <a:schemeClr val="dk1"/>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Play"/>
              <a:buNone/>
            </a:pPr>
            <a:r>
              <a:rPr lang="de-DE"/>
              <a:t>S</a:t>
            </a:r>
            <a:endParaRPr/>
          </a:p>
        </p:txBody>
      </p:sp>
      <p:pic>
        <p:nvPicPr>
          <p:cNvPr id="262" name="Google Shape;262;p17"/>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Gelb">
      <a:dk1>
        <a:srgbClr val="000000"/>
      </a:dk1>
      <a:lt1>
        <a:srgbClr val="EFB310"/>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EFB31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2032</Words>
  <Application>Microsoft Macintosh PowerPoint</Application>
  <PresentationFormat>Breitbild</PresentationFormat>
  <Paragraphs>194</Paragraphs>
  <Slides>17</Slides>
  <Notes>17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17</vt:i4>
      </vt:variant>
    </vt:vector>
  </HeadingPairs>
  <TitlesOfParts>
    <vt:vector size="21" baseType="lpstr">
      <vt:lpstr>Play</vt:lpstr>
      <vt:lpstr>Arial</vt:lpstr>
      <vt:lpstr>Calibri</vt:lpstr>
      <vt:lpstr>Office</vt:lpstr>
      <vt:lpstr>PowerPoint-Präsentation</vt:lpstr>
      <vt:lpstr>PowerPoint-Präsentation</vt:lpstr>
      <vt:lpstr>PÄDAGOGISCHE ANGEBOTE ALS BILDUNGSPROZESSE</vt:lpstr>
      <vt:lpstr>PowerPoint-Präsentation</vt:lpstr>
      <vt:lpstr>MIT KINDERN INS DENKEN KOMMEN</vt:lpstr>
      <vt:lpstr>SUSTAINED SHARED THINKING –  IM RAUM DER GRÜNDE </vt:lpstr>
      <vt:lpstr>PowerPoint-Präsentation</vt:lpstr>
      <vt:lpstr>BILDUNGSPROZESSE WEITERFÜHREN UND THEMEN ÖFFNEN</vt:lpstr>
      <vt:lpstr>EIN BEISPIEL FÜR DIE INTERAKTION MIT EINEM SEHR JUNGEN KIND</vt:lpstr>
      <vt:lpstr>EIN BEISPIEL FÜR DIE INTERAKTION MIT ÄLTEREN KINDERN</vt:lpstr>
      <vt:lpstr>PowerPoint-Präsentation</vt:lpstr>
      <vt:lpstr>PARTIZIPATION IST EIN KINDERRECHT</vt:lpstr>
      <vt:lpstr>DAS LUNDY-PARTIZIPATIONSMODELL </vt:lpstr>
      <vt:lpstr>ANGEBOTE BRAUCHEN FREIWILLIGKEIT</vt:lpstr>
      <vt:lpstr>PÄDAGOGISCHE ANGEBOTE GEMEINSAM REFLEKTIEREN</vt:lpstr>
      <vt:lpstr>PowerPoint-Präsentation</vt:lpstr>
      <vt:lpst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2026-03-09T10:14:20Z</dcterms:created>
  <dcterms:modified xsi:type="dcterms:W3CDTF">2026-09-16T10:02:39Z</dcterms:modified>
</cp:coreProperties>
</file>