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75" r:id="rId3"/>
    <p:sldId id="276" r:id="rId4"/>
    <p:sldId id="274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B4"/>
    <a:srgbClr val="FFFFFF"/>
    <a:srgbClr val="000000"/>
    <a:srgbClr val="611E82"/>
    <a:srgbClr val="A99ABC"/>
    <a:srgbClr val="330745"/>
    <a:srgbClr val="572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2"/>
    <p:restoredTop sz="96041"/>
  </p:normalViewPr>
  <p:slideViewPr>
    <p:cSldViewPr snapToGrid="0">
      <p:cViewPr varScale="1">
        <p:scale>
          <a:sx n="100" d="100"/>
          <a:sy n="100" d="100"/>
        </p:scale>
        <p:origin x="131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D7D6-7C1B-5E43-89DE-7623C7F3C65C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005B3-ECA4-8643-A156-70E60B6B1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28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005B3-ECA4-8643-A156-70E60B6B11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5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005B3-ECA4-8643-A156-70E60B6B11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65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005B3-ECA4-8643-A156-70E60B6B11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61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57FEC-E36C-98AC-6CFB-E59153222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ED0023-B8D6-A40C-6E4C-53764671F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2336C-5642-E61C-5B1E-EA22549E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C62BA9-5B04-97A6-DBB0-07FA75BE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F95683-3CAB-3754-6551-CF1522B5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6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5B4AF-6CF2-160C-E226-8E2BB702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0CEEF1-89BA-8DF6-211C-45695154F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37766E-DBB0-148E-4DC5-0B9E994B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9B3E76-0527-FC57-88F1-C51FFD7B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63537F-D218-FB75-9215-F110BC0F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42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0FB4768-F52D-7F28-F6EC-1EBAFEBBA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0C10BD-0CE7-5608-ED66-1877D7013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684580-558D-8FD9-4062-D4A50501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15501C-E51C-5C92-E8B9-018C464F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7113A6-549E-2E3E-A7C6-A2AB4B76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91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6F500-F0F6-647E-C947-DBA78B17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B2BD1E-DCB3-C162-974C-65B96054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C3D25E-C35C-9A48-0EF1-313FA4DE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335291-80A0-AD75-E6D3-A294E8CA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61C652-434D-5AEC-46B6-75B2221B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44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486B-2664-EE2B-9536-8749A4FE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E09601-A523-9C7C-D15A-BAA09D270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3699A8-3BE8-2E46-E799-1EA9F6D4B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11FBED-E93E-D58A-B899-8037DC9B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6D6D0E-4CCC-B1A7-8B82-C2633041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45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46583-E1B4-99BF-14B9-70AFDBC5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08FB77-6189-440A-D2D6-FB3E2F790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66E91B-9A8B-6546-1DE9-DDBCC938B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6FC877-351D-BF13-889A-5613DF19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1FE86B-E02E-D393-0B7F-63C68350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9CD8AC-1092-321E-BB2D-1A65BD6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81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9BCA6-21B1-760F-E6C2-8745FE7C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06671F-608A-EDA3-C83C-686A7C6A8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B6E22E-E361-6C53-2D4E-AF85F6CB0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24B321-348F-55FB-73E0-CAB2CE887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F2A9E8-0FC0-A0B8-BBEA-D0E008693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2D2C6E-159D-7AD2-6A72-200E994B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84834C-9893-CBDB-FA89-F97AD2A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C364A5-59A2-A470-DAFE-272198C5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13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0DB9B-C946-BB01-3C2F-F2CA1622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F9E066-B05A-99CD-D8C4-DD4B23C8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46562E-BA16-85B2-8DCE-9FE59DEB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4B3724-96C4-1B33-258C-9C8FAF53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87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9D6B5-501A-CE29-2E70-5B5D7E71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2DE853-C896-CD3B-D4BF-7317E067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E83632-FEEF-9B12-2BC5-06640818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73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37FF8-A45B-AA3E-B509-2F61EF0B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DB949-E570-7997-7088-AE90DDFEA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8FD492-759D-5446-419C-5A2B8EA5F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AB583C-D773-A601-F745-00A96A03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287B6E-553A-F1C1-6586-72B8C275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ED44DF-676F-476A-68BF-A2EC7557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57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7FCC5-DE01-B2F2-7E56-EA0A306F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B1D6DB-B4D8-39BE-51FF-FDCDC62F3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BE473D-4FD8-7DB7-860E-E3244E641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CF1066-3D91-3D3D-0F1B-C4640AC8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0E9CADD3-5185-254E-8F77-E130FFF205DE}" type="datetimeFigureOut">
              <a:rPr lang="de-DE" smtClean="0"/>
              <a:t>31.03.26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972380-508E-5BE7-6C7F-3130AAD0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CF755B-C274-F03E-D405-9930CE3A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8F1B5-2B0F-CC46-8F15-E76C84829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3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AB68046-1154-D64E-13C4-A342B73D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4B4A2B1-CB1D-C2EC-A1C4-C8A2AFAA8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432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ED347-BA21-1100-2C60-E1B22CF4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0" y="625447"/>
            <a:ext cx="10932376" cy="977305"/>
          </a:xfrm>
        </p:spPr>
        <p:txBody>
          <a:bodyPr anchor="t"/>
          <a:lstStyle/>
          <a:p>
            <a:r>
              <a:rPr lang="de-DE" sz="3200" b="1" dirty="0">
                <a:solidFill>
                  <a:schemeClr val="bg1"/>
                </a:solidFill>
                <a:latin typeface="+mn-lt"/>
              </a:rPr>
              <a:t>Ablaufplan für unsere Teamfortbildung am XX.XX.20XX</a:t>
            </a:r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D6CE7D-9AF9-D715-CC15-00CB1FABE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110" y="1674221"/>
            <a:ext cx="8790712" cy="476862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de-DE" sz="2000" b="1" dirty="0">
                <a:solidFill>
                  <a:schemeClr val="bg1"/>
                </a:solidFill>
              </a:rPr>
              <a:t>Vorbereitung vor dem Start der Fortbildung: </a:t>
            </a:r>
            <a:br>
              <a:rPr lang="de-DE" sz="2000" b="1" dirty="0">
                <a:solidFill>
                  <a:schemeClr val="bg1"/>
                </a:solidFill>
              </a:rPr>
            </a:br>
            <a:endParaRPr lang="de-DE" sz="20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de-DE" sz="18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Raum vorbereiten: </a:t>
            </a:r>
            <a:r>
              <a:rPr lang="de-DE" sz="1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Beamer</a:t>
            </a:r>
            <a:r>
              <a:rPr lang="de-DE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funktionsfähig? Leinwand oder leere Wand vorhanden? Sitzgelegenheiten?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de-DE" sz="1800" dirty="0">
                <a:solidFill>
                  <a:schemeClr val="bg1"/>
                </a:solidFill>
                <a:cs typeface="Times New Roman" panose="02020603050405020304" pitchFamily="18" charset="0"/>
              </a:rPr>
              <a:t>Snacks und Getränke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de-DE" sz="1800" dirty="0">
                <a:solidFill>
                  <a:schemeClr val="bg1"/>
                </a:solidFill>
                <a:cs typeface="Times New Roman" panose="02020603050405020304" pitchFamily="18" charset="0"/>
              </a:rPr>
              <a:t>benötigtes Material (Stifte, Papier, Marker, Moderationskarten etc.)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de-DE" sz="1800" dirty="0">
                <a:solidFill>
                  <a:schemeClr val="bg1"/>
                </a:solidFill>
                <a:cs typeface="Times New Roman" panose="02020603050405020304" pitchFamily="18" charset="0"/>
              </a:rPr>
              <a:t>Zeiten für Beginn, Pausen und Ende festlegen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de-DE" sz="1800" dirty="0">
                <a:solidFill>
                  <a:schemeClr val="bg1"/>
                </a:solidFill>
                <a:cs typeface="Times New Roman" panose="02020603050405020304" pitchFamily="18" charset="0"/>
              </a:rPr>
              <a:t>Bildungspläne </a:t>
            </a:r>
            <a:r>
              <a:rPr lang="de-DE" sz="18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bereitlegen</a:t>
            </a:r>
            <a:endParaRPr lang="de-DE" sz="18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Blip>
                <a:blip r:embed="rId3"/>
              </a:buBlip>
            </a:pPr>
            <a:r>
              <a:rPr lang="de-DE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EA0FA8-D1AC-98D5-35CF-E7A05C81CA57}"/>
              </a:ext>
            </a:extLst>
          </p:cNvPr>
          <p:cNvSpPr txBox="1"/>
          <p:nvPr/>
        </p:nvSpPr>
        <p:spPr>
          <a:xfrm>
            <a:off x="3902996" y="148044"/>
            <a:ext cx="799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spc="250" dirty="0">
                <a:highlight>
                  <a:srgbClr val="FFFFFF"/>
                </a:highlight>
                <a:latin typeface="Helvetica" pitchFamily="2" charset="0"/>
              </a:rPr>
              <a:t> PÄDAGOGISCHE ALLTAGSSITUATION</a:t>
            </a:r>
            <a:r>
              <a:rPr lang="de-DE" sz="1000" spc="250" dirty="0">
                <a:highlight>
                  <a:srgbClr val="FFFFFF"/>
                </a:highlight>
                <a:latin typeface="Helvetica" pitchFamily="2" charset="0"/>
              </a:rPr>
              <a:t>: </a:t>
            </a:r>
            <a:r>
              <a:rPr lang="de-DE" sz="1000" b="1" spc="250" dirty="0">
                <a:highlight>
                  <a:srgbClr val="FFFFFF"/>
                </a:highlight>
                <a:latin typeface="Helvetica" pitchFamily="2" charset="0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13788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ED347-BA21-1100-2C60-E1B22CF4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0" y="625447"/>
            <a:ext cx="10628732" cy="567627"/>
          </a:xfrm>
        </p:spPr>
        <p:txBody>
          <a:bodyPr anchor="t"/>
          <a:lstStyle/>
          <a:p>
            <a:r>
              <a:rPr lang="de-DE" sz="3200" b="1" dirty="0">
                <a:solidFill>
                  <a:schemeClr val="bg1"/>
                </a:solidFill>
                <a:latin typeface="+mn-lt"/>
              </a:rPr>
              <a:t>Ablaufplan für unsere Teamfortbildung am XX.XX.20XX</a:t>
            </a:r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C332E1D-DA59-969E-B4F7-A9C363C85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95699"/>
              </p:ext>
            </p:extLst>
          </p:nvPr>
        </p:nvGraphicFramePr>
        <p:xfrm>
          <a:off x="826157" y="1560341"/>
          <a:ext cx="10539685" cy="4408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421">
                  <a:extLst>
                    <a:ext uri="{9D8B030D-6E8A-4147-A177-3AD203B41FA5}">
                      <a16:colId xmlns:a16="http://schemas.microsoft.com/office/drawing/2014/main" val="3349439497"/>
                    </a:ext>
                  </a:extLst>
                </a:gridCol>
                <a:gridCol w="2356844">
                  <a:extLst>
                    <a:ext uri="{9D8B030D-6E8A-4147-A177-3AD203B41FA5}">
                      <a16:colId xmlns:a16="http://schemas.microsoft.com/office/drawing/2014/main" val="3475380551"/>
                    </a:ext>
                  </a:extLst>
                </a:gridCol>
                <a:gridCol w="2677237">
                  <a:extLst>
                    <a:ext uri="{9D8B030D-6E8A-4147-A177-3AD203B41FA5}">
                      <a16:colId xmlns:a16="http://schemas.microsoft.com/office/drawing/2014/main" val="3085750347"/>
                    </a:ext>
                  </a:extLst>
                </a:gridCol>
                <a:gridCol w="4545183">
                  <a:extLst>
                    <a:ext uri="{9D8B030D-6E8A-4147-A177-3AD203B41FA5}">
                      <a16:colId xmlns:a16="http://schemas.microsoft.com/office/drawing/2014/main" val="1383204844"/>
                    </a:ext>
                  </a:extLst>
                </a:gridCol>
              </a:tblGrid>
              <a:tr h="203658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Uhrzeit / Dauer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Thema / Inhalt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Methode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Material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1960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01686"/>
                  </a:ext>
                </a:extLst>
              </a:tr>
              <a:tr h="543013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9:00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(5 Min.)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Begrüßung &amp; Einführung: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dirty="0">
                          <a:effectLst/>
                        </a:rPr>
                        <a:t>Aufbau des Bildungsplans</a:t>
                      </a:r>
                      <a:endParaRPr lang="de-DE" sz="11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Einführung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Seite 12 im Bildungsplan 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Ablaufplanung der heutigen Fortbildung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Video: „Wie ist der Bildungsplan aufgebaut?“ 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760"/>
                  </a:ext>
                </a:extLst>
              </a:tr>
              <a:tr h="5455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(x min)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Einstimmung in das Thema: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dirty="0">
                          <a:effectLst/>
                        </a:rPr>
                        <a:t>Einstieg ins Thema</a:t>
                      </a:r>
                      <a:endParaRPr lang="de-DE" sz="11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53544"/>
                  </a:ext>
                </a:extLst>
              </a:tr>
              <a:tr h="36287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(x min)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Einstimmung in das Thema: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dirty="0">
                          <a:effectLst/>
                        </a:rPr>
                        <a:t>Selbstreflexion individueller Erfahrungen</a:t>
                      </a:r>
                      <a:endParaRPr lang="de-DE" sz="11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82939"/>
                  </a:ext>
                </a:extLst>
              </a:tr>
              <a:tr h="586758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(x min)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Zentrale Aspekte der Alltagssituation: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dirty="0">
                          <a:effectLst/>
                        </a:rPr>
                        <a:t>Fachwissen</a:t>
                      </a:r>
                      <a:endParaRPr lang="de-DE" sz="11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979582"/>
                  </a:ext>
                </a:extLst>
              </a:tr>
              <a:tr h="56471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(x min)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Pädagogisches Handeln: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36239"/>
                  </a:ext>
                </a:extLst>
              </a:tr>
              <a:tr h="58276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(x min)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Pädagogisches Handeln: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07736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(x min)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Pädagogisches Handeln: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85466"/>
                  </a:ext>
                </a:extLst>
              </a:tr>
            </a:tbl>
          </a:graphicData>
        </a:graphic>
      </p:graphicFrame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D2613878-C8FF-8570-6ED4-345E1ED3CE29}"/>
              </a:ext>
            </a:extLst>
          </p:cNvPr>
          <p:cNvSpPr/>
          <p:nvPr/>
        </p:nvSpPr>
        <p:spPr>
          <a:xfrm>
            <a:off x="5973495" y="6194761"/>
            <a:ext cx="245008" cy="282498"/>
          </a:xfrm>
          <a:prstGeom prst="downArrow">
            <a:avLst/>
          </a:prstGeom>
          <a:solidFill>
            <a:srgbClr val="00A1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874C35-E6B8-3B82-E38C-CCA6DDBCD56D}"/>
              </a:ext>
            </a:extLst>
          </p:cNvPr>
          <p:cNvSpPr/>
          <p:nvPr/>
        </p:nvSpPr>
        <p:spPr>
          <a:xfrm>
            <a:off x="10363524" y="1193074"/>
            <a:ext cx="2182732" cy="21735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de-DE" sz="900" b="1" i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Passt die Tabelle an euren geplanten Ablauf an: Löscht Zeilen/Abschnitte, verändert die Reihenfolge, fügt eigene Abschnitte ein und passt die Zeitplanung individuell an.</a:t>
            </a:r>
            <a:endParaRPr lang="de-DE" sz="9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5DF2F7-41B7-5553-CB35-0B191AC6CBDE}"/>
              </a:ext>
            </a:extLst>
          </p:cNvPr>
          <p:cNvSpPr txBox="1"/>
          <p:nvPr/>
        </p:nvSpPr>
        <p:spPr>
          <a:xfrm>
            <a:off x="3902996" y="148044"/>
            <a:ext cx="799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spc="250" dirty="0">
                <a:highlight>
                  <a:srgbClr val="FFFFFF"/>
                </a:highlight>
                <a:latin typeface="Helvetica" pitchFamily="2" charset="0"/>
              </a:rPr>
              <a:t> PÄDAGOGISCHE ALLTAGSSITUATION</a:t>
            </a:r>
            <a:r>
              <a:rPr lang="de-DE" sz="1000" spc="250" dirty="0">
                <a:highlight>
                  <a:srgbClr val="FFFFFF"/>
                </a:highlight>
                <a:latin typeface="Helvetica" pitchFamily="2" charset="0"/>
              </a:rPr>
              <a:t>: </a:t>
            </a:r>
            <a:r>
              <a:rPr lang="de-DE" sz="1000" b="1" spc="250" dirty="0">
                <a:highlight>
                  <a:srgbClr val="FFFFFF"/>
                </a:highlight>
                <a:latin typeface="Helvetica" pitchFamily="2" charset="0"/>
              </a:rPr>
              <a:t>XX  </a:t>
            </a:r>
          </a:p>
        </p:txBody>
      </p:sp>
    </p:spTree>
    <p:extLst>
      <p:ext uri="{BB962C8B-B14F-4D97-AF65-F5344CB8AC3E}">
        <p14:creationId xmlns:p14="http://schemas.microsoft.com/office/powerpoint/2010/main" val="113576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ED347-BA21-1100-2C60-E1B22CF4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0" y="625447"/>
            <a:ext cx="10628732" cy="567627"/>
          </a:xfrm>
        </p:spPr>
        <p:txBody>
          <a:bodyPr anchor="t"/>
          <a:lstStyle/>
          <a:p>
            <a:r>
              <a:rPr lang="de-DE" sz="3200" b="1" dirty="0">
                <a:solidFill>
                  <a:schemeClr val="bg1"/>
                </a:solidFill>
                <a:latin typeface="+mn-lt"/>
              </a:rPr>
              <a:t>Ablaufplan für unsere Teamfortbildung am XX.XX.20XX</a:t>
            </a:r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C332E1D-DA59-969E-B4F7-A9C363C85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41040"/>
              </p:ext>
            </p:extLst>
          </p:nvPr>
        </p:nvGraphicFramePr>
        <p:xfrm>
          <a:off x="826157" y="1509597"/>
          <a:ext cx="10539685" cy="4351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421">
                  <a:extLst>
                    <a:ext uri="{9D8B030D-6E8A-4147-A177-3AD203B41FA5}">
                      <a16:colId xmlns:a16="http://schemas.microsoft.com/office/drawing/2014/main" val="3349439497"/>
                    </a:ext>
                  </a:extLst>
                </a:gridCol>
                <a:gridCol w="2356844">
                  <a:extLst>
                    <a:ext uri="{9D8B030D-6E8A-4147-A177-3AD203B41FA5}">
                      <a16:colId xmlns:a16="http://schemas.microsoft.com/office/drawing/2014/main" val="3475380551"/>
                    </a:ext>
                  </a:extLst>
                </a:gridCol>
                <a:gridCol w="2677237">
                  <a:extLst>
                    <a:ext uri="{9D8B030D-6E8A-4147-A177-3AD203B41FA5}">
                      <a16:colId xmlns:a16="http://schemas.microsoft.com/office/drawing/2014/main" val="3085750347"/>
                    </a:ext>
                  </a:extLst>
                </a:gridCol>
                <a:gridCol w="4545183">
                  <a:extLst>
                    <a:ext uri="{9D8B030D-6E8A-4147-A177-3AD203B41FA5}">
                      <a16:colId xmlns:a16="http://schemas.microsoft.com/office/drawing/2014/main" val="1383204844"/>
                    </a:ext>
                  </a:extLst>
                </a:gridCol>
              </a:tblGrid>
              <a:tr h="39167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Uhrzeit / Dauer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Thema / Inhalt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Methode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Material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01686"/>
                  </a:ext>
                </a:extLst>
              </a:tr>
              <a:tr h="616503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(x min)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Aussagen von Kindern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20911"/>
                  </a:ext>
                </a:extLst>
              </a:tr>
              <a:tr h="641621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(x min)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Aussagen von Kindern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760"/>
                  </a:ext>
                </a:extLst>
              </a:tr>
              <a:tr h="660524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(x min)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Vorsicht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53544"/>
                  </a:ext>
                </a:extLst>
              </a:tr>
              <a:tr h="686805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(x min)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Verknüpfung mit den Bildungsbereichen XYZ 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82939"/>
                  </a:ext>
                </a:extLst>
              </a:tr>
              <a:tr h="768138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(x min)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Partizipative Bildungsumgebung</a:t>
                      </a:r>
                      <a:endParaRPr lang="de-DE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979582"/>
                  </a:ext>
                </a:extLst>
              </a:tr>
              <a:tr h="586007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XX Uhr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(x min)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00A1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Abschluss &amp; Reflexion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  <a:p>
                      <a:pPr marL="342900" lvl="0" indent="-342900">
                        <a:lnSpc>
                          <a:spcPts val="1320"/>
                        </a:lnSpc>
                        <a:buFont typeface="Symbol" pitchFamily="2" charset="2"/>
                        <a:buChar char=""/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</a:p>
                  </a:txBody>
                  <a:tcPr marL="42019" marR="4201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36239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CD507A7A-A3E9-5BC8-90A6-50141D42C5BF}"/>
              </a:ext>
            </a:extLst>
          </p:cNvPr>
          <p:cNvSpPr txBox="1"/>
          <p:nvPr/>
        </p:nvSpPr>
        <p:spPr>
          <a:xfrm>
            <a:off x="3902996" y="148044"/>
            <a:ext cx="799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spc="250" dirty="0">
                <a:highlight>
                  <a:srgbClr val="FFFFFF"/>
                </a:highlight>
                <a:latin typeface="Helvetica" pitchFamily="2" charset="0"/>
              </a:rPr>
              <a:t> PÄDAGOGISCHE ALLTAGSSITUATION</a:t>
            </a:r>
            <a:r>
              <a:rPr lang="de-DE" sz="1000" spc="250" dirty="0">
                <a:highlight>
                  <a:srgbClr val="FFFFFF"/>
                </a:highlight>
                <a:latin typeface="Helvetica" pitchFamily="2" charset="0"/>
              </a:rPr>
              <a:t>: </a:t>
            </a:r>
            <a:r>
              <a:rPr lang="de-DE" sz="1000" b="1" spc="250" dirty="0">
                <a:highlight>
                  <a:srgbClr val="FFFFFF"/>
                </a:highlight>
                <a:latin typeface="Helvetica" pitchFamily="2" charset="0"/>
              </a:rPr>
              <a:t>XX  </a:t>
            </a:r>
          </a:p>
        </p:txBody>
      </p:sp>
    </p:spTree>
    <p:extLst>
      <p:ext uri="{BB962C8B-B14F-4D97-AF65-F5344CB8AC3E}">
        <p14:creationId xmlns:p14="http://schemas.microsoft.com/office/powerpoint/2010/main" val="66584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9C1C5-2F1B-1188-D623-CC01DA4F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EA74D21-8607-9AEF-3777-5B5AAC6FE4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7C105DA-6781-C527-55D2-421AAE29B170}"/>
              </a:ext>
            </a:extLst>
          </p:cNvPr>
          <p:cNvSpPr txBox="1"/>
          <p:nvPr/>
        </p:nvSpPr>
        <p:spPr>
          <a:xfrm>
            <a:off x="3902996" y="148044"/>
            <a:ext cx="799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spc="250" dirty="0">
                <a:highlight>
                  <a:srgbClr val="FFFFFF"/>
                </a:highlight>
                <a:latin typeface="Helvetica" pitchFamily="2" charset="0"/>
              </a:rPr>
              <a:t> PÄDAGOGISCHE ALLTAGSSITUATION</a:t>
            </a:r>
            <a:r>
              <a:rPr lang="de-DE" sz="1000" spc="250" dirty="0">
                <a:highlight>
                  <a:srgbClr val="FFFFFF"/>
                </a:highlight>
                <a:latin typeface="Helvetica" pitchFamily="2" charset="0"/>
              </a:rPr>
              <a:t>: </a:t>
            </a:r>
            <a:r>
              <a:rPr lang="de-DE" sz="1000" b="1" spc="250" dirty="0">
                <a:highlight>
                  <a:srgbClr val="FFFFFF"/>
                </a:highlight>
                <a:latin typeface="Helvetica" pitchFamily="2" charset="0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444434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WAMIKI BLAU">
      <a:dk1>
        <a:srgbClr val="00A1B3"/>
      </a:dk1>
      <a:lt1>
        <a:srgbClr val="00A1B3"/>
      </a:lt1>
      <a:dk2>
        <a:srgbClr val="44546A"/>
      </a:dk2>
      <a:lt2>
        <a:srgbClr val="E7E6E6"/>
      </a:lt2>
      <a:accent1>
        <a:srgbClr val="562A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11E82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60305-WMK-ISTA-Praesentation-Ausruhen-und-Schlafen-V1" id="{91B15D33-7BED-224A-BF66-58F6BC4B07EA}" vid="{18B0F269-E4F5-2E47-896F-0DC2B4C1ECF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347</Words>
  <Application>Microsoft Macintosh PowerPoint</Application>
  <PresentationFormat>Breitbild</PresentationFormat>
  <Paragraphs>121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Cambria</vt:lpstr>
      <vt:lpstr>Helvetica</vt:lpstr>
      <vt:lpstr>Symbol</vt:lpstr>
      <vt:lpstr>Times New Roman</vt:lpstr>
      <vt:lpstr>Office</vt:lpstr>
      <vt:lpstr>Ablaufplan für unsere Teamfortbildung am XX.XX.20XX</vt:lpstr>
      <vt:lpstr>Ablaufplan für unsere Teamfortbildung am XX.XX.20XX</vt:lpstr>
      <vt:lpstr>Ablaufplan für unsere Teamfortbildung am XX.XX.20XX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parakenings@aufsiemitgebruell.de</dc:creator>
  <cp:lastModifiedBy>Marie-Therese Kuge</cp:lastModifiedBy>
  <cp:revision>18</cp:revision>
  <dcterms:created xsi:type="dcterms:W3CDTF">2026-03-09T10:14:20Z</dcterms:created>
  <dcterms:modified xsi:type="dcterms:W3CDTF">2026-03-31T12:27:00Z</dcterms:modified>
</cp:coreProperties>
</file>