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35"/>
  </p:notesMasterIdLst>
  <p:sldIdLst>
    <p:sldId id="1138" r:id="rId5"/>
    <p:sldId id="1058" r:id="rId6"/>
    <p:sldId id="1140" r:id="rId7"/>
    <p:sldId id="1141" r:id="rId8"/>
    <p:sldId id="1159" r:id="rId9"/>
    <p:sldId id="1160" r:id="rId10"/>
    <p:sldId id="1143" r:id="rId11"/>
    <p:sldId id="1142" r:id="rId12"/>
    <p:sldId id="1161" r:id="rId13"/>
    <p:sldId id="1144" r:id="rId14"/>
    <p:sldId id="1168" r:id="rId15"/>
    <p:sldId id="1145" r:id="rId16"/>
    <p:sldId id="1155" r:id="rId17"/>
    <p:sldId id="1146" r:id="rId18"/>
    <p:sldId id="1151" r:id="rId19"/>
    <p:sldId id="1147" r:id="rId20"/>
    <p:sldId id="1148" r:id="rId21"/>
    <p:sldId id="1149" r:id="rId22"/>
    <p:sldId id="1150" r:id="rId23"/>
    <p:sldId id="1162" r:id="rId24"/>
    <p:sldId id="1164" r:id="rId25"/>
    <p:sldId id="1165" r:id="rId26"/>
    <p:sldId id="1163" r:id="rId27"/>
    <p:sldId id="1166" r:id="rId28"/>
    <p:sldId id="1167" r:id="rId29"/>
    <p:sldId id="1169" r:id="rId30"/>
    <p:sldId id="1152" r:id="rId31"/>
    <p:sldId id="1153" r:id="rId32"/>
    <p:sldId id="1154" r:id="rId33"/>
    <p:sldId id="1170"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88B12F-E344-3820-4018-C4AC027621E9}" name="Sabine Beyersdorff" initials="SB" userId="S::beyersdorff@beki-qualitaet.de::234180a3-7b84-4eb5-bdf9-a71c201a1ffd" providerId="AD"/>
  <p188:author id="{2D94EF37-3DDB-F07E-95E2-249288C4822F}" name="Bianka Pergande" initials="BP" userId="cf2dedccb0655779" providerId="Windows Live"/>
  <p188:author id="{537EA947-BF91-DEEA-1F7E-AF6A0E6BF6B2}" name="Bianka Pergande" initials="BP" userId="S::bianka.pergande@liga-kind.de::98480419-8a0f-4aec-9c38-3ac5e4f8d3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AC2"/>
    <a:srgbClr val="EA335D"/>
    <a:srgbClr val="B9CD2B"/>
    <a:srgbClr val="FCC30C"/>
    <a:srgbClr val="684087"/>
    <a:srgbClr val="FF5703"/>
    <a:srgbClr val="F8C522"/>
    <a:srgbClr val="D91E57"/>
    <a:srgbClr val="AACC3A"/>
    <a:srgbClr val="EFF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2" autoAdjust="0"/>
    <p:restoredTop sz="90340" autoAdjust="0"/>
  </p:normalViewPr>
  <p:slideViewPr>
    <p:cSldViewPr snapToGrid="0">
      <p:cViewPr varScale="1">
        <p:scale>
          <a:sx n="102" d="100"/>
          <a:sy n="102" d="100"/>
        </p:scale>
        <p:origin x="81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937BC-6D1D-4F68-83FC-AAC92E30B46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1820606-5743-4927-A81B-7D7332078E52}">
      <dgm:prSet custT="1"/>
      <dgm:spPr/>
      <dgm:t>
        <a:bodyPr/>
        <a:lstStyle/>
        <a:p>
          <a:r>
            <a:rPr lang="de-DE" sz="3200" dirty="0"/>
            <a:t>Wo liegt die Kita, in der ich arbeite? </a:t>
          </a:r>
          <a:endParaRPr lang="en-US" sz="3200" dirty="0"/>
        </a:p>
      </dgm:t>
    </dgm:pt>
    <dgm:pt modelId="{5452E1DD-85C7-455F-91C4-221034CA8E2B}" type="parTrans" cxnId="{BFD839A6-40E1-414E-85E9-D96B8C5DB51E}">
      <dgm:prSet/>
      <dgm:spPr/>
      <dgm:t>
        <a:bodyPr/>
        <a:lstStyle/>
        <a:p>
          <a:endParaRPr lang="en-US" sz="1100"/>
        </a:p>
      </dgm:t>
    </dgm:pt>
    <dgm:pt modelId="{83788153-7A5A-40B6-BEA8-9BC9D2FF12D2}" type="sibTrans" cxnId="{BFD839A6-40E1-414E-85E9-D96B8C5DB51E}">
      <dgm:prSet/>
      <dgm:spPr/>
      <dgm:t>
        <a:bodyPr/>
        <a:lstStyle/>
        <a:p>
          <a:endParaRPr lang="en-US" sz="1100"/>
        </a:p>
      </dgm:t>
    </dgm:pt>
    <dgm:pt modelId="{FC0B43EF-A156-4805-B58B-90DA27EA10E2}">
      <dgm:prSet custT="1"/>
      <dgm:spPr/>
      <dgm:t>
        <a:bodyPr/>
        <a:lstStyle/>
        <a:p>
          <a:r>
            <a:rPr lang="de-DE" sz="3200"/>
            <a:t>In welcher Funktion arbeite ich in der Kita? </a:t>
          </a:r>
          <a:endParaRPr lang="en-US" sz="3200"/>
        </a:p>
      </dgm:t>
    </dgm:pt>
    <dgm:pt modelId="{351E5A26-7109-4D05-9D14-5FF9058884C8}" type="parTrans" cxnId="{22489A34-5DA3-450B-97D9-1749257D7488}">
      <dgm:prSet/>
      <dgm:spPr/>
      <dgm:t>
        <a:bodyPr/>
        <a:lstStyle/>
        <a:p>
          <a:endParaRPr lang="en-US" sz="1100"/>
        </a:p>
      </dgm:t>
    </dgm:pt>
    <dgm:pt modelId="{AD71A941-9466-4D8D-874B-0D6739EBA896}" type="sibTrans" cxnId="{22489A34-5DA3-450B-97D9-1749257D7488}">
      <dgm:prSet/>
      <dgm:spPr/>
      <dgm:t>
        <a:bodyPr/>
        <a:lstStyle/>
        <a:p>
          <a:endParaRPr lang="en-US" sz="1100"/>
        </a:p>
      </dgm:t>
    </dgm:pt>
    <dgm:pt modelId="{8F4BB6BB-739F-4A55-9C92-1AB268290412}">
      <dgm:prSet custT="1"/>
      <dgm:spPr/>
      <dgm:t>
        <a:bodyPr/>
        <a:lstStyle/>
        <a:p>
          <a:r>
            <a:rPr lang="de-DE" sz="3200"/>
            <a:t>Wann wurde unsere Kita-Konzeption zuletzt überarbeitet? </a:t>
          </a:r>
          <a:endParaRPr lang="en-US" sz="3200"/>
        </a:p>
      </dgm:t>
    </dgm:pt>
    <dgm:pt modelId="{0887BF5C-D9D1-48A3-B792-5427A27DF935}" type="parTrans" cxnId="{EDB95F69-3012-4153-9A4E-CD11E10E0A9A}">
      <dgm:prSet/>
      <dgm:spPr/>
      <dgm:t>
        <a:bodyPr/>
        <a:lstStyle/>
        <a:p>
          <a:endParaRPr lang="en-US" sz="1100"/>
        </a:p>
      </dgm:t>
    </dgm:pt>
    <dgm:pt modelId="{72ACC2DD-C6E3-4D7A-97BD-2DA114D77C59}" type="sibTrans" cxnId="{EDB95F69-3012-4153-9A4E-CD11E10E0A9A}">
      <dgm:prSet/>
      <dgm:spPr/>
      <dgm:t>
        <a:bodyPr/>
        <a:lstStyle/>
        <a:p>
          <a:endParaRPr lang="en-US" sz="1100"/>
        </a:p>
      </dgm:t>
    </dgm:pt>
    <dgm:pt modelId="{AB237611-F4A8-4320-A750-71F904C697E3}" type="pres">
      <dgm:prSet presAssocID="{86C937BC-6D1D-4F68-83FC-AAC92E30B463}" presName="vert0" presStyleCnt="0">
        <dgm:presLayoutVars>
          <dgm:dir/>
          <dgm:animOne val="branch"/>
          <dgm:animLvl val="lvl"/>
        </dgm:presLayoutVars>
      </dgm:prSet>
      <dgm:spPr/>
    </dgm:pt>
    <dgm:pt modelId="{8503784B-5995-4776-B44E-FDDAD4B5DF4F}" type="pres">
      <dgm:prSet presAssocID="{C1820606-5743-4927-A81B-7D7332078E52}" presName="thickLine" presStyleLbl="alignNode1" presStyleIdx="0" presStyleCnt="3"/>
      <dgm:spPr/>
    </dgm:pt>
    <dgm:pt modelId="{584B5B8E-CE15-48AB-8B2B-773094635263}" type="pres">
      <dgm:prSet presAssocID="{C1820606-5743-4927-A81B-7D7332078E52}" presName="horz1" presStyleCnt="0"/>
      <dgm:spPr/>
    </dgm:pt>
    <dgm:pt modelId="{FFF1FE2F-FA11-4440-87D8-1CBF90B04625}" type="pres">
      <dgm:prSet presAssocID="{C1820606-5743-4927-A81B-7D7332078E52}" presName="tx1" presStyleLbl="revTx" presStyleIdx="0" presStyleCnt="3"/>
      <dgm:spPr/>
    </dgm:pt>
    <dgm:pt modelId="{DBFCFEEC-C8B5-42A6-A354-EAD096831531}" type="pres">
      <dgm:prSet presAssocID="{C1820606-5743-4927-A81B-7D7332078E52}" presName="vert1" presStyleCnt="0"/>
      <dgm:spPr/>
    </dgm:pt>
    <dgm:pt modelId="{CB6BE175-EEC3-4CD8-85F1-DD3B399AA1CC}" type="pres">
      <dgm:prSet presAssocID="{FC0B43EF-A156-4805-B58B-90DA27EA10E2}" presName="thickLine" presStyleLbl="alignNode1" presStyleIdx="1" presStyleCnt="3" custLinFactNeighborY="754"/>
      <dgm:spPr/>
    </dgm:pt>
    <dgm:pt modelId="{BC1DA2CD-BAFC-46C1-A638-E45C1716E54C}" type="pres">
      <dgm:prSet presAssocID="{FC0B43EF-A156-4805-B58B-90DA27EA10E2}" presName="horz1" presStyleCnt="0"/>
      <dgm:spPr/>
    </dgm:pt>
    <dgm:pt modelId="{EFE40927-8167-4C9F-BA07-A8C27F397851}" type="pres">
      <dgm:prSet presAssocID="{FC0B43EF-A156-4805-B58B-90DA27EA10E2}" presName="tx1" presStyleLbl="revTx" presStyleIdx="1" presStyleCnt="3"/>
      <dgm:spPr/>
    </dgm:pt>
    <dgm:pt modelId="{A241E911-2EB1-4542-B8B9-B2F10A7E15C4}" type="pres">
      <dgm:prSet presAssocID="{FC0B43EF-A156-4805-B58B-90DA27EA10E2}" presName="vert1" presStyleCnt="0"/>
      <dgm:spPr/>
    </dgm:pt>
    <dgm:pt modelId="{AEA64E8D-5154-46EE-B8E3-25FC54DD1C54}" type="pres">
      <dgm:prSet presAssocID="{8F4BB6BB-739F-4A55-9C92-1AB268290412}" presName="thickLine" presStyleLbl="alignNode1" presStyleIdx="2" presStyleCnt="3"/>
      <dgm:spPr/>
    </dgm:pt>
    <dgm:pt modelId="{D5575432-F286-48F8-ADC2-588B8DD11F54}" type="pres">
      <dgm:prSet presAssocID="{8F4BB6BB-739F-4A55-9C92-1AB268290412}" presName="horz1" presStyleCnt="0"/>
      <dgm:spPr/>
    </dgm:pt>
    <dgm:pt modelId="{C6C9B96A-FBA5-4077-9860-2F2CAD8FEBCB}" type="pres">
      <dgm:prSet presAssocID="{8F4BB6BB-739F-4A55-9C92-1AB268290412}" presName="tx1" presStyleLbl="revTx" presStyleIdx="2" presStyleCnt="3"/>
      <dgm:spPr/>
    </dgm:pt>
    <dgm:pt modelId="{3F341380-FCAC-4197-BBA0-7D1946B1735D}" type="pres">
      <dgm:prSet presAssocID="{8F4BB6BB-739F-4A55-9C92-1AB268290412}" presName="vert1" presStyleCnt="0"/>
      <dgm:spPr/>
    </dgm:pt>
  </dgm:ptLst>
  <dgm:cxnLst>
    <dgm:cxn modelId="{65457F0F-23D1-4CC0-8791-C5A451AC5392}" type="presOf" srcId="{86C937BC-6D1D-4F68-83FC-AAC92E30B463}" destId="{AB237611-F4A8-4320-A750-71F904C697E3}" srcOrd="0" destOrd="0" presId="urn:microsoft.com/office/officeart/2008/layout/LinedList"/>
    <dgm:cxn modelId="{22489A34-5DA3-450B-97D9-1749257D7488}" srcId="{86C937BC-6D1D-4F68-83FC-AAC92E30B463}" destId="{FC0B43EF-A156-4805-B58B-90DA27EA10E2}" srcOrd="1" destOrd="0" parTransId="{351E5A26-7109-4D05-9D14-5FF9058884C8}" sibTransId="{AD71A941-9466-4D8D-874B-0D6739EBA896}"/>
    <dgm:cxn modelId="{EDB95F69-3012-4153-9A4E-CD11E10E0A9A}" srcId="{86C937BC-6D1D-4F68-83FC-AAC92E30B463}" destId="{8F4BB6BB-739F-4A55-9C92-1AB268290412}" srcOrd="2" destOrd="0" parTransId="{0887BF5C-D9D1-48A3-B792-5427A27DF935}" sibTransId="{72ACC2DD-C6E3-4D7A-97BD-2DA114D77C59}"/>
    <dgm:cxn modelId="{48E0A771-CD72-4812-B3E1-65187137C5F9}" type="presOf" srcId="{C1820606-5743-4927-A81B-7D7332078E52}" destId="{FFF1FE2F-FA11-4440-87D8-1CBF90B04625}" srcOrd="0" destOrd="0" presId="urn:microsoft.com/office/officeart/2008/layout/LinedList"/>
    <dgm:cxn modelId="{BFD839A6-40E1-414E-85E9-D96B8C5DB51E}" srcId="{86C937BC-6D1D-4F68-83FC-AAC92E30B463}" destId="{C1820606-5743-4927-A81B-7D7332078E52}" srcOrd="0" destOrd="0" parTransId="{5452E1DD-85C7-455F-91C4-221034CA8E2B}" sibTransId="{83788153-7A5A-40B6-BEA8-9BC9D2FF12D2}"/>
    <dgm:cxn modelId="{02FA92B7-46EE-4655-A131-66B8D52545AF}" type="presOf" srcId="{8F4BB6BB-739F-4A55-9C92-1AB268290412}" destId="{C6C9B96A-FBA5-4077-9860-2F2CAD8FEBCB}" srcOrd="0" destOrd="0" presId="urn:microsoft.com/office/officeart/2008/layout/LinedList"/>
    <dgm:cxn modelId="{A2B069F8-B73F-4E00-8122-48E15E4AD785}" type="presOf" srcId="{FC0B43EF-A156-4805-B58B-90DA27EA10E2}" destId="{EFE40927-8167-4C9F-BA07-A8C27F397851}" srcOrd="0" destOrd="0" presId="urn:microsoft.com/office/officeart/2008/layout/LinedList"/>
    <dgm:cxn modelId="{2568945F-457A-4199-A0EE-2C2AE48D6CC5}" type="presParOf" srcId="{AB237611-F4A8-4320-A750-71F904C697E3}" destId="{8503784B-5995-4776-B44E-FDDAD4B5DF4F}" srcOrd="0" destOrd="0" presId="urn:microsoft.com/office/officeart/2008/layout/LinedList"/>
    <dgm:cxn modelId="{4EEEF250-3435-4F30-BE2A-A4C80B8FFDEC}" type="presParOf" srcId="{AB237611-F4A8-4320-A750-71F904C697E3}" destId="{584B5B8E-CE15-48AB-8B2B-773094635263}" srcOrd="1" destOrd="0" presId="urn:microsoft.com/office/officeart/2008/layout/LinedList"/>
    <dgm:cxn modelId="{1628F718-C666-49C0-95DA-D9B390A34348}" type="presParOf" srcId="{584B5B8E-CE15-48AB-8B2B-773094635263}" destId="{FFF1FE2F-FA11-4440-87D8-1CBF90B04625}" srcOrd="0" destOrd="0" presId="urn:microsoft.com/office/officeart/2008/layout/LinedList"/>
    <dgm:cxn modelId="{4D4684D0-7BF2-4488-A544-DB474EDBCDC0}" type="presParOf" srcId="{584B5B8E-CE15-48AB-8B2B-773094635263}" destId="{DBFCFEEC-C8B5-42A6-A354-EAD096831531}" srcOrd="1" destOrd="0" presId="urn:microsoft.com/office/officeart/2008/layout/LinedList"/>
    <dgm:cxn modelId="{26E1FB8C-5134-4F52-825B-BCE528429218}" type="presParOf" srcId="{AB237611-F4A8-4320-A750-71F904C697E3}" destId="{CB6BE175-EEC3-4CD8-85F1-DD3B399AA1CC}" srcOrd="2" destOrd="0" presId="urn:microsoft.com/office/officeart/2008/layout/LinedList"/>
    <dgm:cxn modelId="{6EC3621E-52FD-4841-9977-D9F47C3ABF0D}" type="presParOf" srcId="{AB237611-F4A8-4320-A750-71F904C697E3}" destId="{BC1DA2CD-BAFC-46C1-A638-E45C1716E54C}" srcOrd="3" destOrd="0" presId="urn:microsoft.com/office/officeart/2008/layout/LinedList"/>
    <dgm:cxn modelId="{C9248D74-A76B-4F53-931F-60A86FFCFE8B}" type="presParOf" srcId="{BC1DA2CD-BAFC-46C1-A638-E45C1716E54C}" destId="{EFE40927-8167-4C9F-BA07-A8C27F397851}" srcOrd="0" destOrd="0" presId="urn:microsoft.com/office/officeart/2008/layout/LinedList"/>
    <dgm:cxn modelId="{E6CF32E1-A01F-4519-BBE5-74ECAB85BD29}" type="presParOf" srcId="{BC1DA2CD-BAFC-46C1-A638-E45C1716E54C}" destId="{A241E911-2EB1-4542-B8B9-B2F10A7E15C4}" srcOrd="1" destOrd="0" presId="urn:microsoft.com/office/officeart/2008/layout/LinedList"/>
    <dgm:cxn modelId="{EE864452-D713-40D9-8C76-88F5A641473F}" type="presParOf" srcId="{AB237611-F4A8-4320-A750-71F904C697E3}" destId="{AEA64E8D-5154-46EE-B8E3-25FC54DD1C54}" srcOrd="4" destOrd="0" presId="urn:microsoft.com/office/officeart/2008/layout/LinedList"/>
    <dgm:cxn modelId="{E6A923F9-A1D0-4B41-A034-1434A3BAB6B2}" type="presParOf" srcId="{AB237611-F4A8-4320-A750-71F904C697E3}" destId="{D5575432-F286-48F8-ADC2-588B8DD11F54}" srcOrd="5" destOrd="0" presId="urn:microsoft.com/office/officeart/2008/layout/LinedList"/>
    <dgm:cxn modelId="{3F6C97DE-9E48-4DAD-9794-DA53104E2F81}" type="presParOf" srcId="{D5575432-F286-48F8-ADC2-588B8DD11F54}" destId="{C6C9B96A-FBA5-4077-9860-2F2CAD8FEBCB}" srcOrd="0" destOrd="0" presId="urn:microsoft.com/office/officeart/2008/layout/LinedList"/>
    <dgm:cxn modelId="{51CFDD62-78BE-470F-A4FF-C66F6E4036E9}" type="presParOf" srcId="{D5575432-F286-48F8-ADC2-588B8DD11F54}" destId="{3F341380-FCAC-4197-BBA0-7D1946B173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D165D-791E-4F4A-AC51-66FF7F19C5A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32855F6-4B98-400D-BAB6-02A8CB815019}">
      <dgm:prSet/>
      <dgm:spPr/>
      <dgm:t>
        <a:bodyPr/>
        <a:lstStyle/>
        <a:p>
          <a:pPr>
            <a:lnSpc>
              <a:spcPct val="100000"/>
            </a:lnSpc>
          </a:pPr>
          <a:r>
            <a:rPr lang="de-DE"/>
            <a:t>Welche Fragen entstehen für mich? </a:t>
          </a:r>
          <a:endParaRPr lang="en-US"/>
        </a:p>
      </dgm:t>
    </dgm:pt>
    <dgm:pt modelId="{D282E5E7-5408-45F2-B7C0-143A1C0164FE}" type="parTrans" cxnId="{F635A346-C828-47AC-B88B-F1DC61482E2B}">
      <dgm:prSet/>
      <dgm:spPr/>
      <dgm:t>
        <a:bodyPr/>
        <a:lstStyle/>
        <a:p>
          <a:endParaRPr lang="en-US"/>
        </a:p>
      </dgm:t>
    </dgm:pt>
    <dgm:pt modelId="{542F5810-ECA7-4A0D-85AB-FB461D5E3AB2}" type="sibTrans" cxnId="{F635A346-C828-47AC-B88B-F1DC61482E2B}">
      <dgm:prSet/>
      <dgm:spPr/>
      <dgm:t>
        <a:bodyPr/>
        <a:lstStyle/>
        <a:p>
          <a:endParaRPr lang="en-US"/>
        </a:p>
      </dgm:t>
    </dgm:pt>
    <dgm:pt modelId="{B1C5E0D1-397D-4367-9714-BB6A263C6C5B}">
      <dgm:prSet/>
      <dgm:spPr/>
      <dgm:t>
        <a:bodyPr/>
        <a:lstStyle/>
        <a:p>
          <a:pPr>
            <a:lnSpc>
              <a:spcPct val="100000"/>
            </a:lnSpc>
          </a:pPr>
          <a:r>
            <a:rPr lang="de-DE"/>
            <a:t>Welche Aufgaben ergeben sich für mich?</a:t>
          </a:r>
          <a:endParaRPr lang="en-US"/>
        </a:p>
      </dgm:t>
    </dgm:pt>
    <dgm:pt modelId="{F15776CA-0562-49FC-A8C3-159C2754CFF4}" type="parTrans" cxnId="{70146847-CD0D-4786-A345-79742D2966A2}">
      <dgm:prSet/>
      <dgm:spPr/>
      <dgm:t>
        <a:bodyPr/>
        <a:lstStyle/>
        <a:p>
          <a:endParaRPr lang="en-US"/>
        </a:p>
      </dgm:t>
    </dgm:pt>
    <dgm:pt modelId="{D2B38BA5-BAE2-4DD4-B4AD-0EF7642E644D}" type="sibTrans" cxnId="{70146847-CD0D-4786-A345-79742D2966A2}">
      <dgm:prSet/>
      <dgm:spPr/>
      <dgm:t>
        <a:bodyPr/>
        <a:lstStyle/>
        <a:p>
          <a:endParaRPr lang="en-US"/>
        </a:p>
      </dgm:t>
    </dgm:pt>
    <dgm:pt modelId="{60CF4D43-B056-42BB-98EE-F150922C33C7}">
      <dgm:prSet/>
      <dgm:spPr/>
      <dgm:t>
        <a:bodyPr/>
        <a:lstStyle/>
        <a:p>
          <a:pPr>
            <a:lnSpc>
              <a:spcPct val="100000"/>
            </a:lnSpc>
          </a:pPr>
          <a:r>
            <a:rPr lang="de-DE"/>
            <a:t>Was bedeutet das für meine Arbeit?</a:t>
          </a:r>
          <a:endParaRPr lang="en-US"/>
        </a:p>
      </dgm:t>
    </dgm:pt>
    <dgm:pt modelId="{F548C81A-704B-4D6C-BC44-E4B3E0198E56}" type="parTrans" cxnId="{DCCD3EB5-F403-4C80-958D-B8B28D1FEE8B}">
      <dgm:prSet/>
      <dgm:spPr/>
      <dgm:t>
        <a:bodyPr/>
        <a:lstStyle/>
        <a:p>
          <a:endParaRPr lang="en-US"/>
        </a:p>
      </dgm:t>
    </dgm:pt>
    <dgm:pt modelId="{CE7A2E04-77AB-48A3-90FA-B93EAEE03CF6}" type="sibTrans" cxnId="{DCCD3EB5-F403-4C80-958D-B8B28D1FEE8B}">
      <dgm:prSet/>
      <dgm:spPr/>
      <dgm:t>
        <a:bodyPr/>
        <a:lstStyle/>
        <a:p>
          <a:endParaRPr lang="en-US"/>
        </a:p>
      </dgm:t>
    </dgm:pt>
    <dgm:pt modelId="{DF869625-C723-446E-B3EE-5D9F510ED730}" type="pres">
      <dgm:prSet presAssocID="{879D165D-791E-4F4A-AC51-66FF7F19C5A9}" presName="root" presStyleCnt="0">
        <dgm:presLayoutVars>
          <dgm:dir/>
          <dgm:resizeHandles val="exact"/>
        </dgm:presLayoutVars>
      </dgm:prSet>
      <dgm:spPr/>
    </dgm:pt>
    <dgm:pt modelId="{9F52B959-A13C-4557-BD52-2A8EC1407B73}" type="pres">
      <dgm:prSet presAssocID="{D32855F6-4B98-400D-BAB6-02A8CB815019}" presName="compNode" presStyleCnt="0"/>
      <dgm:spPr/>
    </dgm:pt>
    <dgm:pt modelId="{7BAD26E0-0EC4-44D3-ABF0-7468AA8E8C6A}" type="pres">
      <dgm:prSet presAssocID="{D32855F6-4B98-400D-BAB6-02A8CB8150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 microphone"/>
        </a:ext>
      </dgm:extLst>
    </dgm:pt>
    <dgm:pt modelId="{9CEEFD60-D729-4EDC-A0EA-DACC978EA06D}" type="pres">
      <dgm:prSet presAssocID="{D32855F6-4B98-400D-BAB6-02A8CB815019}" presName="spaceRect" presStyleCnt="0"/>
      <dgm:spPr/>
    </dgm:pt>
    <dgm:pt modelId="{08C60255-9748-449F-92CE-5097CB7CAB7D}" type="pres">
      <dgm:prSet presAssocID="{D32855F6-4B98-400D-BAB6-02A8CB815019}" presName="textRect" presStyleLbl="revTx" presStyleIdx="0" presStyleCnt="3">
        <dgm:presLayoutVars>
          <dgm:chMax val="1"/>
          <dgm:chPref val="1"/>
        </dgm:presLayoutVars>
      </dgm:prSet>
      <dgm:spPr/>
    </dgm:pt>
    <dgm:pt modelId="{AAA480D2-1FC7-40D9-AD8C-C0F5506D1502}" type="pres">
      <dgm:prSet presAssocID="{542F5810-ECA7-4A0D-85AB-FB461D5E3AB2}" presName="sibTrans" presStyleCnt="0"/>
      <dgm:spPr/>
    </dgm:pt>
    <dgm:pt modelId="{3BCE86D4-7653-4A8B-A129-38E27BC5DB15}" type="pres">
      <dgm:prSet presAssocID="{B1C5E0D1-397D-4367-9714-BB6A263C6C5B}" presName="compNode" presStyleCnt="0"/>
      <dgm:spPr/>
    </dgm:pt>
    <dgm:pt modelId="{72199F42-6F6F-4645-80A9-D07B9281B03E}" type="pres">
      <dgm:prSet presAssocID="{B1C5E0D1-397D-4367-9714-BB6A263C6C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apitän"/>
        </a:ext>
      </dgm:extLst>
    </dgm:pt>
    <dgm:pt modelId="{1407879C-CED2-4972-AD4F-36243FD13043}" type="pres">
      <dgm:prSet presAssocID="{B1C5E0D1-397D-4367-9714-BB6A263C6C5B}" presName="spaceRect" presStyleCnt="0"/>
      <dgm:spPr/>
    </dgm:pt>
    <dgm:pt modelId="{BA9FF583-7062-44CD-A5F5-64FCC2DA02B7}" type="pres">
      <dgm:prSet presAssocID="{B1C5E0D1-397D-4367-9714-BB6A263C6C5B}" presName="textRect" presStyleLbl="revTx" presStyleIdx="1" presStyleCnt="3">
        <dgm:presLayoutVars>
          <dgm:chMax val="1"/>
          <dgm:chPref val="1"/>
        </dgm:presLayoutVars>
      </dgm:prSet>
      <dgm:spPr/>
    </dgm:pt>
    <dgm:pt modelId="{0B3B435B-FCF9-4BD2-99A3-2B372415DD7E}" type="pres">
      <dgm:prSet presAssocID="{D2B38BA5-BAE2-4DD4-B4AD-0EF7642E644D}" presName="sibTrans" presStyleCnt="0"/>
      <dgm:spPr/>
    </dgm:pt>
    <dgm:pt modelId="{F9505139-B465-4E2D-AC20-3C8AF1AD74FC}" type="pres">
      <dgm:prSet presAssocID="{60CF4D43-B056-42BB-98EE-F150922C33C7}" presName="compNode" presStyleCnt="0"/>
      <dgm:spPr/>
    </dgm:pt>
    <dgm:pt modelId="{7F4D170C-2374-40FF-983A-6A1938D485DA}" type="pres">
      <dgm:prSet presAssocID="{60CF4D43-B056-42BB-98EE-F150922C3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weißer"/>
        </a:ext>
      </dgm:extLst>
    </dgm:pt>
    <dgm:pt modelId="{ECD720DC-6DCB-4D51-B456-092498CC811F}" type="pres">
      <dgm:prSet presAssocID="{60CF4D43-B056-42BB-98EE-F150922C33C7}" presName="spaceRect" presStyleCnt="0"/>
      <dgm:spPr/>
    </dgm:pt>
    <dgm:pt modelId="{45E640BF-7837-4C3F-B6F1-09FBA5D4FCD4}" type="pres">
      <dgm:prSet presAssocID="{60CF4D43-B056-42BB-98EE-F150922C33C7}" presName="textRect" presStyleLbl="revTx" presStyleIdx="2" presStyleCnt="3">
        <dgm:presLayoutVars>
          <dgm:chMax val="1"/>
          <dgm:chPref val="1"/>
        </dgm:presLayoutVars>
      </dgm:prSet>
      <dgm:spPr/>
    </dgm:pt>
  </dgm:ptLst>
  <dgm:cxnLst>
    <dgm:cxn modelId="{F635A346-C828-47AC-B88B-F1DC61482E2B}" srcId="{879D165D-791E-4F4A-AC51-66FF7F19C5A9}" destId="{D32855F6-4B98-400D-BAB6-02A8CB815019}" srcOrd="0" destOrd="0" parTransId="{D282E5E7-5408-45F2-B7C0-143A1C0164FE}" sibTransId="{542F5810-ECA7-4A0D-85AB-FB461D5E3AB2}"/>
    <dgm:cxn modelId="{70146847-CD0D-4786-A345-79742D2966A2}" srcId="{879D165D-791E-4F4A-AC51-66FF7F19C5A9}" destId="{B1C5E0D1-397D-4367-9714-BB6A263C6C5B}" srcOrd="1" destOrd="0" parTransId="{F15776CA-0562-49FC-A8C3-159C2754CFF4}" sibTransId="{D2B38BA5-BAE2-4DD4-B4AD-0EF7642E644D}"/>
    <dgm:cxn modelId="{D63E217F-A72C-4E69-8427-D29C6DFA8A62}" type="presOf" srcId="{60CF4D43-B056-42BB-98EE-F150922C33C7}" destId="{45E640BF-7837-4C3F-B6F1-09FBA5D4FCD4}" srcOrd="0" destOrd="0" presId="urn:microsoft.com/office/officeart/2018/2/layout/IconLabelList"/>
    <dgm:cxn modelId="{6B274AAE-8C8B-42B9-816F-58A5E4DF06CA}" type="presOf" srcId="{879D165D-791E-4F4A-AC51-66FF7F19C5A9}" destId="{DF869625-C723-446E-B3EE-5D9F510ED730}" srcOrd="0" destOrd="0" presId="urn:microsoft.com/office/officeart/2018/2/layout/IconLabelList"/>
    <dgm:cxn modelId="{DCCD3EB5-F403-4C80-958D-B8B28D1FEE8B}" srcId="{879D165D-791E-4F4A-AC51-66FF7F19C5A9}" destId="{60CF4D43-B056-42BB-98EE-F150922C33C7}" srcOrd="2" destOrd="0" parTransId="{F548C81A-704B-4D6C-BC44-E4B3E0198E56}" sibTransId="{CE7A2E04-77AB-48A3-90FA-B93EAEE03CF6}"/>
    <dgm:cxn modelId="{9984FBB8-6312-4CBF-ACB6-985796F623DA}" type="presOf" srcId="{B1C5E0D1-397D-4367-9714-BB6A263C6C5B}" destId="{BA9FF583-7062-44CD-A5F5-64FCC2DA02B7}" srcOrd="0" destOrd="0" presId="urn:microsoft.com/office/officeart/2018/2/layout/IconLabelList"/>
    <dgm:cxn modelId="{384EE1D5-B7A4-431B-8DB9-15DBB52348BF}" type="presOf" srcId="{D32855F6-4B98-400D-BAB6-02A8CB815019}" destId="{08C60255-9748-449F-92CE-5097CB7CAB7D}" srcOrd="0" destOrd="0" presId="urn:microsoft.com/office/officeart/2018/2/layout/IconLabelList"/>
    <dgm:cxn modelId="{6F111A16-24F5-460F-B4B2-7DCAA3627ACD}" type="presParOf" srcId="{DF869625-C723-446E-B3EE-5D9F510ED730}" destId="{9F52B959-A13C-4557-BD52-2A8EC1407B73}" srcOrd="0" destOrd="0" presId="urn:microsoft.com/office/officeart/2018/2/layout/IconLabelList"/>
    <dgm:cxn modelId="{3ADB9D00-3281-4DA0-93BB-42B8969094E1}" type="presParOf" srcId="{9F52B959-A13C-4557-BD52-2A8EC1407B73}" destId="{7BAD26E0-0EC4-44D3-ABF0-7468AA8E8C6A}" srcOrd="0" destOrd="0" presId="urn:microsoft.com/office/officeart/2018/2/layout/IconLabelList"/>
    <dgm:cxn modelId="{821F6C6E-B28D-4D6C-BCD0-2923264A1D2D}" type="presParOf" srcId="{9F52B959-A13C-4557-BD52-2A8EC1407B73}" destId="{9CEEFD60-D729-4EDC-A0EA-DACC978EA06D}" srcOrd="1" destOrd="0" presId="urn:microsoft.com/office/officeart/2018/2/layout/IconLabelList"/>
    <dgm:cxn modelId="{6DD88DA0-7647-4F53-ACD1-16AD4FE1C560}" type="presParOf" srcId="{9F52B959-A13C-4557-BD52-2A8EC1407B73}" destId="{08C60255-9748-449F-92CE-5097CB7CAB7D}" srcOrd="2" destOrd="0" presId="urn:microsoft.com/office/officeart/2018/2/layout/IconLabelList"/>
    <dgm:cxn modelId="{8D7289A6-C140-4EC9-AC75-792B27C96220}" type="presParOf" srcId="{DF869625-C723-446E-B3EE-5D9F510ED730}" destId="{AAA480D2-1FC7-40D9-AD8C-C0F5506D1502}" srcOrd="1" destOrd="0" presId="urn:microsoft.com/office/officeart/2018/2/layout/IconLabelList"/>
    <dgm:cxn modelId="{7A8D04C7-F295-49B4-B1C9-FF6D86AE67E4}" type="presParOf" srcId="{DF869625-C723-446E-B3EE-5D9F510ED730}" destId="{3BCE86D4-7653-4A8B-A129-38E27BC5DB15}" srcOrd="2" destOrd="0" presId="urn:microsoft.com/office/officeart/2018/2/layout/IconLabelList"/>
    <dgm:cxn modelId="{4B112862-10D8-4B9C-AD4B-AF64111C38B8}" type="presParOf" srcId="{3BCE86D4-7653-4A8B-A129-38E27BC5DB15}" destId="{72199F42-6F6F-4645-80A9-D07B9281B03E}" srcOrd="0" destOrd="0" presId="urn:microsoft.com/office/officeart/2018/2/layout/IconLabelList"/>
    <dgm:cxn modelId="{C94C218F-D539-4678-BB0E-A14443BC3EBC}" type="presParOf" srcId="{3BCE86D4-7653-4A8B-A129-38E27BC5DB15}" destId="{1407879C-CED2-4972-AD4F-36243FD13043}" srcOrd="1" destOrd="0" presId="urn:microsoft.com/office/officeart/2018/2/layout/IconLabelList"/>
    <dgm:cxn modelId="{F8594AE0-46B0-4CE0-B8E1-4AF84E7EBA79}" type="presParOf" srcId="{3BCE86D4-7653-4A8B-A129-38E27BC5DB15}" destId="{BA9FF583-7062-44CD-A5F5-64FCC2DA02B7}" srcOrd="2" destOrd="0" presId="urn:microsoft.com/office/officeart/2018/2/layout/IconLabelList"/>
    <dgm:cxn modelId="{65D2AF08-9FD4-49D2-89DF-BDC09703AC09}" type="presParOf" srcId="{DF869625-C723-446E-B3EE-5D9F510ED730}" destId="{0B3B435B-FCF9-4BD2-99A3-2B372415DD7E}" srcOrd="3" destOrd="0" presId="urn:microsoft.com/office/officeart/2018/2/layout/IconLabelList"/>
    <dgm:cxn modelId="{DBB18605-0041-4158-8A2B-D0EA386CDEA8}" type="presParOf" srcId="{DF869625-C723-446E-B3EE-5D9F510ED730}" destId="{F9505139-B465-4E2D-AC20-3C8AF1AD74FC}" srcOrd="4" destOrd="0" presId="urn:microsoft.com/office/officeart/2018/2/layout/IconLabelList"/>
    <dgm:cxn modelId="{3A486456-F7AD-46B4-9F26-228C8D0FEEB8}" type="presParOf" srcId="{F9505139-B465-4E2D-AC20-3C8AF1AD74FC}" destId="{7F4D170C-2374-40FF-983A-6A1938D485DA}" srcOrd="0" destOrd="0" presId="urn:microsoft.com/office/officeart/2018/2/layout/IconLabelList"/>
    <dgm:cxn modelId="{9534F4A0-3C15-42F9-8A16-036022914956}" type="presParOf" srcId="{F9505139-B465-4E2D-AC20-3C8AF1AD74FC}" destId="{ECD720DC-6DCB-4D51-B456-092498CC811F}" srcOrd="1" destOrd="0" presId="urn:microsoft.com/office/officeart/2018/2/layout/IconLabelList"/>
    <dgm:cxn modelId="{DF86A3D0-6DCB-4CB5-8000-D16DB715108C}" type="presParOf" srcId="{F9505139-B465-4E2D-AC20-3C8AF1AD74FC}" destId="{45E640BF-7837-4C3F-B6F1-09FBA5D4FCD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717A0B-FB23-6D40-85C6-F6D76CFE546B}"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de-DE"/>
        </a:p>
      </dgm:t>
    </dgm:pt>
    <dgm:pt modelId="{3B17C3D1-BDEB-A040-B19E-A25169DFD012}">
      <dgm:prSet phldrT="[Text]" custT="1"/>
      <dgm:spPr>
        <a:solidFill>
          <a:schemeClr val="accent5">
            <a:lumMod val="40000"/>
            <a:lumOff val="60000"/>
          </a:schemeClr>
        </a:solidFill>
      </dgm:spPr>
      <dgm:t>
        <a:bodyPr/>
        <a:lstStyle/>
        <a:p>
          <a:r>
            <a:rPr lang="de-DE" sz="2000" dirty="0">
              <a:solidFill>
                <a:schemeClr val="tx1"/>
              </a:solidFill>
            </a:rPr>
            <a:t>Weitere Konzeptions-Bausteine, wie z.B.: Eingewöhnungskonzept, Kita-Sozialarbeit, ...</a:t>
          </a:r>
        </a:p>
      </dgm:t>
    </dgm:pt>
    <dgm:pt modelId="{86B49425-82A1-9A4A-A079-D5D0EC4B6C31}" type="parTrans" cxnId="{82822E5D-0FA4-5344-AE09-A0271FF842C1}">
      <dgm:prSet/>
      <dgm:spPr/>
      <dgm:t>
        <a:bodyPr/>
        <a:lstStyle/>
        <a:p>
          <a:endParaRPr lang="de-DE"/>
        </a:p>
      </dgm:t>
    </dgm:pt>
    <dgm:pt modelId="{339CA220-E8B4-E448-9977-1F15912A48B0}" type="sibTrans" cxnId="{82822E5D-0FA4-5344-AE09-A0271FF842C1}">
      <dgm:prSet/>
      <dgm:spPr/>
      <dgm:t>
        <a:bodyPr/>
        <a:lstStyle/>
        <a:p>
          <a:endParaRPr lang="de-DE"/>
        </a:p>
      </dgm:t>
    </dgm:pt>
    <dgm:pt modelId="{A5548F79-55C9-4C46-A50C-94418A87DF13}">
      <dgm:prSet phldrT="[Text]" custT="1"/>
      <dgm:spPr>
        <a:solidFill>
          <a:schemeClr val="accent6">
            <a:lumMod val="20000"/>
            <a:lumOff val="80000"/>
          </a:schemeClr>
        </a:solidFill>
        <a:ln>
          <a:prstDash val="dash"/>
        </a:ln>
      </dgm:spPr>
      <dgm:t>
        <a:bodyPr/>
        <a:lstStyle/>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a:p>
          <a:r>
            <a:rPr lang="de-DE" sz="2000" dirty="0">
              <a:solidFill>
                <a:schemeClr val="tx2"/>
              </a:solidFill>
            </a:rPr>
            <a:t>Institutionelles Kinderschutzkonzept einschließlich Gewaltschutzkonzept, inkl. vertiefter Ausführungen aus der pädagogischen Konzeption zu: </a:t>
          </a:r>
          <a:r>
            <a:rPr lang="de-DE" sz="2000" dirty="0">
              <a:solidFill>
                <a:srgbClr val="C00000"/>
              </a:solidFill>
            </a:rPr>
            <a:t>Fehlverhalten im Team, Übergriffe unter Kindern, Widerstand, Protest und Umgang mit Beschwerden</a:t>
          </a:r>
        </a:p>
      </dgm:t>
    </dgm:pt>
    <dgm:pt modelId="{FD8D0F8D-B98D-B941-A9D6-15A95B9F6D25}" type="parTrans" cxnId="{BB4FE043-9E3B-8548-BDE6-28893F4A044D}">
      <dgm:prSet/>
      <dgm:spPr/>
      <dgm:t>
        <a:bodyPr/>
        <a:lstStyle/>
        <a:p>
          <a:endParaRPr lang="de-DE"/>
        </a:p>
      </dgm:t>
    </dgm:pt>
    <dgm:pt modelId="{0D222A16-4488-E548-9E06-9ABFBE041C54}" type="sibTrans" cxnId="{BB4FE043-9E3B-8548-BDE6-28893F4A044D}">
      <dgm:prSet/>
      <dgm:spPr/>
      <dgm:t>
        <a:bodyPr/>
        <a:lstStyle/>
        <a:p>
          <a:endParaRPr lang="de-DE"/>
        </a:p>
      </dgm:t>
    </dgm:pt>
    <dgm:pt modelId="{C5F16719-1D5B-2940-8104-E9FC14BF05A5}">
      <dgm:prSet phldrT="[Text]" custT="1"/>
      <dgm:spPr>
        <a:solidFill>
          <a:schemeClr val="accent2">
            <a:lumMod val="20000"/>
            <a:lumOff val="80000"/>
          </a:schemeClr>
        </a:solidFill>
        <a:ln>
          <a:prstDash val="dash"/>
        </a:ln>
      </dgm:spPr>
      <dgm:t>
        <a:bodyPr/>
        <a:lstStyle/>
        <a:p>
          <a:r>
            <a:rPr lang="de-DE" sz="2000" b="0" dirty="0">
              <a:solidFill>
                <a:schemeClr val="tx1"/>
              </a:solidFill>
            </a:rPr>
            <a:t>Pädagogische Konzeption – beschreibt die konkrete Ausgestaltung des Bildungsplans in der Einrichtung</a:t>
          </a:r>
        </a:p>
      </dgm:t>
    </dgm:pt>
    <dgm:pt modelId="{E85F166D-4C88-CC4B-9EED-1F212652C9D6}" type="parTrans" cxnId="{C2BD6FA7-7ABC-1F4D-A2E9-82E209786C46}">
      <dgm:prSet/>
      <dgm:spPr/>
      <dgm:t>
        <a:bodyPr/>
        <a:lstStyle/>
        <a:p>
          <a:endParaRPr lang="de-DE"/>
        </a:p>
      </dgm:t>
    </dgm:pt>
    <dgm:pt modelId="{7BDD313C-8259-764D-9B4A-4745002E3505}" type="sibTrans" cxnId="{C2BD6FA7-7ABC-1F4D-A2E9-82E209786C46}">
      <dgm:prSet/>
      <dgm:spPr/>
      <dgm:t>
        <a:bodyPr/>
        <a:lstStyle/>
        <a:p>
          <a:endParaRPr lang="de-DE"/>
        </a:p>
      </dgm:t>
    </dgm:pt>
    <dgm:pt modelId="{1C18E438-0636-9841-B41C-A94B42E1C2EA}" type="pres">
      <dgm:prSet presAssocID="{5C717A0B-FB23-6D40-85C6-F6D76CFE546B}" presName="Name0" presStyleCnt="0">
        <dgm:presLayoutVars>
          <dgm:chMax val="7"/>
          <dgm:resizeHandles val="exact"/>
        </dgm:presLayoutVars>
      </dgm:prSet>
      <dgm:spPr/>
    </dgm:pt>
    <dgm:pt modelId="{60F0641A-664F-484A-9A0B-996187C5899D}" type="pres">
      <dgm:prSet presAssocID="{5C717A0B-FB23-6D40-85C6-F6D76CFE546B}" presName="comp1" presStyleCnt="0"/>
      <dgm:spPr/>
    </dgm:pt>
    <dgm:pt modelId="{3D86C5D5-345F-1948-AE76-FCE6FDBE0EB9}" type="pres">
      <dgm:prSet presAssocID="{5C717A0B-FB23-6D40-85C6-F6D76CFE546B}" presName="circle1" presStyleLbl="node1" presStyleIdx="0" presStyleCnt="3" custScaleX="146040" custLinFactNeighborX="0"/>
      <dgm:spPr/>
    </dgm:pt>
    <dgm:pt modelId="{0A5B366F-0FEF-1741-A398-619825E7F841}" type="pres">
      <dgm:prSet presAssocID="{5C717A0B-FB23-6D40-85C6-F6D76CFE546B}" presName="c1text" presStyleLbl="node1" presStyleIdx="0" presStyleCnt="3">
        <dgm:presLayoutVars>
          <dgm:bulletEnabled val="1"/>
        </dgm:presLayoutVars>
      </dgm:prSet>
      <dgm:spPr/>
    </dgm:pt>
    <dgm:pt modelId="{783527C2-F277-9F4B-B8FF-5264F2619F10}" type="pres">
      <dgm:prSet presAssocID="{5C717A0B-FB23-6D40-85C6-F6D76CFE546B}" presName="comp2" presStyleCnt="0"/>
      <dgm:spPr/>
    </dgm:pt>
    <dgm:pt modelId="{38DD5CB8-978E-1F4B-939B-89A85136EC5A}" type="pres">
      <dgm:prSet presAssocID="{5C717A0B-FB23-6D40-85C6-F6D76CFE546B}" presName="circle2" presStyleLbl="node1" presStyleIdx="1" presStyleCnt="3" custScaleX="178069" custScaleY="95686" custLinFactNeighborX="-1848" custLinFactNeighborY="-2738"/>
      <dgm:spPr/>
    </dgm:pt>
    <dgm:pt modelId="{F440327F-A895-794E-8092-9596AF3115FB}" type="pres">
      <dgm:prSet presAssocID="{5C717A0B-FB23-6D40-85C6-F6D76CFE546B}" presName="c2text" presStyleLbl="node1" presStyleIdx="1" presStyleCnt="3">
        <dgm:presLayoutVars>
          <dgm:bulletEnabled val="1"/>
        </dgm:presLayoutVars>
      </dgm:prSet>
      <dgm:spPr/>
    </dgm:pt>
    <dgm:pt modelId="{92442A5A-CE74-9046-94FD-753C4CB1F772}" type="pres">
      <dgm:prSet presAssocID="{5C717A0B-FB23-6D40-85C6-F6D76CFE546B}" presName="comp3" presStyleCnt="0"/>
      <dgm:spPr/>
    </dgm:pt>
    <dgm:pt modelId="{B7D6ADDA-8705-C04D-AF1A-E56768B473A1}" type="pres">
      <dgm:prSet presAssocID="{5C717A0B-FB23-6D40-85C6-F6D76CFE546B}" presName="circle3" presStyleLbl="node1" presStyleIdx="2" presStyleCnt="3" custScaleX="194452" custScaleY="43327" custLinFactNeighborX="-2353" custLinFactNeighborY="14411"/>
      <dgm:spPr/>
    </dgm:pt>
    <dgm:pt modelId="{F6E46A64-0527-8A42-A769-ADBD12950FE8}" type="pres">
      <dgm:prSet presAssocID="{5C717A0B-FB23-6D40-85C6-F6D76CFE546B}" presName="c3text" presStyleLbl="node1" presStyleIdx="2" presStyleCnt="3">
        <dgm:presLayoutVars>
          <dgm:bulletEnabled val="1"/>
        </dgm:presLayoutVars>
      </dgm:prSet>
      <dgm:spPr/>
    </dgm:pt>
  </dgm:ptLst>
  <dgm:cxnLst>
    <dgm:cxn modelId="{0DB5E704-46D4-7B4F-B5B0-4A263B11F85E}" type="presOf" srcId="{3B17C3D1-BDEB-A040-B19E-A25169DFD012}" destId="{0A5B366F-0FEF-1741-A398-619825E7F841}" srcOrd="1" destOrd="0" presId="urn:microsoft.com/office/officeart/2005/8/layout/venn2"/>
    <dgm:cxn modelId="{F700891F-3EC3-4A49-B130-6824F4D09216}" type="presOf" srcId="{C5F16719-1D5B-2940-8104-E9FC14BF05A5}" destId="{B7D6ADDA-8705-C04D-AF1A-E56768B473A1}" srcOrd="0" destOrd="0" presId="urn:microsoft.com/office/officeart/2005/8/layout/venn2"/>
    <dgm:cxn modelId="{1E0FCD5B-A097-7040-8676-E8BA00510D07}" type="presOf" srcId="{C5F16719-1D5B-2940-8104-E9FC14BF05A5}" destId="{F6E46A64-0527-8A42-A769-ADBD12950FE8}" srcOrd="1" destOrd="0" presId="urn:microsoft.com/office/officeart/2005/8/layout/venn2"/>
    <dgm:cxn modelId="{82822E5D-0FA4-5344-AE09-A0271FF842C1}" srcId="{5C717A0B-FB23-6D40-85C6-F6D76CFE546B}" destId="{3B17C3D1-BDEB-A040-B19E-A25169DFD012}" srcOrd="0" destOrd="0" parTransId="{86B49425-82A1-9A4A-A079-D5D0EC4B6C31}" sibTransId="{339CA220-E8B4-E448-9977-1F15912A48B0}"/>
    <dgm:cxn modelId="{BB4FE043-9E3B-8548-BDE6-28893F4A044D}" srcId="{5C717A0B-FB23-6D40-85C6-F6D76CFE546B}" destId="{A5548F79-55C9-4C46-A50C-94418A87DF13}" srcOrd="1" destOrd="0" parTransId="{FD8D0F8D-B98D-B941-A9D6-15A95B9F6D25}" sibTransId="{0D222A16-4488-E548-9E06-9ABFBE041C54}"/>
    <dgm:cxn modelId="{A3785A4B-7746-364A-B266-6D49A41A5895}" type="presOf" srcId="{5C717A0B-FB23-6D40-85C6-F6D76CFE546B}" destId="{1C18E438-0636-9841-B41C-A94B42E1C2EA}" srcOrd="0" destOrd="0" presId="urn:microsoft.com/office/officeart/2005/8/layout/venn2"/>
    <dgm:cxn modelId="{CFBC569E-CA1C-4041-B1BF-8B0A74C01156}" type="presOf" srcId="{A5548F79-55C9-4C46-A50C-94418A87DF13}" destId="{38DD5CB8-978E-1F4B-939B-89A85136EC5A}" srcOrd="0" destOrd="0" presId="urn:microsoft.com/office/officeart/2005/8/layout/venn2"/>
    <dgm:cxn modelId="{C2BD6FA7-7ABC-1F4D-A2E9-82E209786C46}" srcId="{5C717A0B-FB23-6D40-85C6-F6D76CFE546B}" destId="{C5F16719-1D5B-2940-8104-E9FC14BF05A5}" srcOrd="2" destOrd="0" parTransId="{E85F166D-4C88-CC4B-9EED-1F212652C9D6}" sibTransId="{7BDD313C-8259-764D-9B4A-4745002E3505}"/>
    <dgm:cxn modelId="{12C885B6-C41D-744A-A1CE-071BD59B1E23}" type="presOf" srcId="{A5548F79-55C9-4C46-A50C-94418A87DF13}" destId="{F440327F-A895-794E-8092-9596AF3115FB}" srcOrd="1" destOrd="0" presId="urn:microsoft.com/office/officeart/2005/8/layout/venn2"/>
    <dgm:cxn modelId="{63177EF0-4719-AB4E-9A43-7F505EB02630}" type="presOf" srcId="{3B17C3D1-BDEB-A040-B19E-A25169DFD012}" destId="{3D86C5D5-345F-1948-AE76-FCE6FDBE0EB9}" srcOrd="0" destOrd="0" presId="urn:microsoft.com/office/officeart/2005/8/layout/venn2"/>
    <dgm:cxn modelId="{49BEF638-2C67-E941-84D3-F0A3046B37DE}" type="presParOf" srcId="{1C18E438-0636-9841-B41C-A94B42E1C2EA}" destId="{60F0641A-664F-484A-9A0B-996187C5899D}" srcOrd="0" destOrd="0" presId="urn:microsoft.com/office/officeart/2005/8/layout/venn2"/>
    <dgm:cxn modelId="{746028CD-D8B0-5740-B156-E4F731F4C3C9}" type="presParOf" srcId="{60F0641A-664F-484A-9A0B-996187C5899D}" destId="{3D86C5D5-345F-1948-AE76-FCE6FDBE0EB9}" srcOrd="0" destOrd="0" presId="urn:microsoft.com/office/officeart/2005/8/layout/venn2"/>
    <dgm:cxn modelId="{3B410BCF-7091-8F49-A47D-214C43FF9658}" type="presParOf" srcId="{60F0641A-664F-484A-9A0B-996187C5899D}" destId="{0A5B366F-0FEF-1741-A398-619825E7F841}" srcOrd="1" destOrd="0" presId="urn:microsoft.com/office/officeart/2005/8/layout/venn2"/>
    <dgm:cxn modelId="{F1036739-2982-EC46-9B79-C960888E58A8}" type="presParOf" srcId="{1C18E438-0636-9841-B41C-A94B42E1C2EA}" destId="{783527C2-F277-9F4B-B8FF-5264F2619F10}" srcOrd="1" destOrd="0" presId="urn:microsoft.com/office/officeart/2005/8/layout/venn2"/>
    <dgm:cxn modelId="{D09C7057-2EAB-784A-BD91-18AC090C4E6C}" type="presParOf" srcId="{783527C2-F277-9F4B-B8FF-5264F2619F10}" destId="{38DD5CB8-978E-1F4B-939B-89A85136EC5A}" srcOrd="0" destOrd="0" presId="urn:microsoft.com/office/officeart/2005/8/layout/venn2"/>
    <dgm:cxn modelId="{24A35380-123A-104D-8E8E-39BDC986ECF3}" type="presParOf" srcId="{783527C2-F277-9F4B-B8FF-5264F2619F10}" destId="{F440327F-A895-794E-8092-9596AF3115FB}" srcOrd="1" destOrd="0" presId="urn:microsoft.com/office/officeart/2005/8/layout/venn2"/>
    <dgm:cxn modelId="{A4336635-3FBB-BE4D-A2A0-BF80C94D6F52}" type="presParOf" srcId="{1C18E438-0636-9841-B41C-A94B42E1C2EA}" destId="{92442A5A-CE74-9046-94FD-753C4CB1F772}" srcOrd="2" destOrd="0" presId="urn:microsoft.com/office/officeart/2005/8/layout/venn2"/>
    <dgm:cxn modelId="{99ED2E5D-B138-2147-908B-6A33DD6A52FC}" type="presParOf" srcId="{92442A5A-CE74-9046-94FD-753C4CB1F772}" destId="{B7D6ADDA-8705-C04D-AF1A-E56768B473A1}" srcOrd="0" destOrd="0" presId="urn:microsoft.com/office/officeart/2005/8/layout/venn2"/>
    <dgm:cxn modelId="{EBB069F5-395F-FF4E-B571-196AB9ED3686}" type="presParOf" srcId="{92442A5A-CE74-9046-94FD-753C4CB1F772}" destId="{F6E46A64-0527-8A42-A769-ADBD12950FE8}"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B30B2B-5FF0-4559-A121-592ADCAE57A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82C645E-161A-4631-9682-D8152C45640E}">
      <dgm:prSet/>
      <dgm:spPr/>
      <dgm:t>
        <a:bodyPr/>
        <a:lstStyle/>
        <a:p>
          <a:r>
            <a:rPr lang="de-DE" dirty="0"/>
            <a:t>Betrachten Sie die Karten, auf denen Sie zu Beginn Ihre Wünsche und Fragen formuliert haben. </a:t>
          </a:r>
          <a:endParaRPr lang="en-US" dirty="0"/>
        </a:p>
      </dgm:t>
    </dgm:pt>
    <dgm:pt modelId="{C60B36CD-26E1-400A-B3EA-ED85019DD8AC}" type="parTrans" cxnId="{5C8678DC-8630-4C30-90EC-48C0A8DC57EB}">
      <dgm:prSet/>
      <dgm:spPr/>
      <dgm:t>
        <a:bodyPr/>
        <a:lstStyle/>
        <a:p>
          <a:endParaRPr lang="en-US"/>
        </a:p>
      </dgm:t>
    </dgm:pt>
    <dgm:pt modelId="{B13A022D-8F1B-4B53-8E21-7D11BB0D5733}" type="sibTrans" cxnId="{5C8678DC-8630-4C30-90EC-48C0A8DC57EB}">
      <dgm:prSet/>
      <dgm:spPr/>
      <dgm:t>
        <a:bodyPr/>
        <a:lstStyle/>
        <a:p>
          <a:endParaRPr lang="en-US"/>
        </a:p>
      </dgm:t>
    </dgm:pt>
    <dgm:pt modelId="{D54B91B4-4B52-4F8B-A0E2-965F520487E1}">
      <dgm:prSet/>
      <dgm:spPr/>
      <dgm:t>
        <a:bodyPr/>
        <a:lstStyle/>
        <a:p>
          <a:r>
            <a:rPr lang="de-DE"/>
            <a:t>Habe ich dafür gesorgt, dass meine Themen hier bearbeitet wurden?</a:t>
          </a:r>
          <a:endParaRPr lang="en-US"/>
        </a:p>
      </dgm:t>
    </dgm:pt>
    <dgm:pt modelId="{BE44FE64-6FD6-4245-8509-6A3F94376525}" type="parTrans" cxnId="{60B336D2-1924-49A6-8BC6-DAB2D4345FC3}">
      <dgm:prSet/>
      <dgm:spPr/>
      <dgm:t>
        <a:bodyPr/>
        <a:lstStyle/>
        <a:p>
          <a:endParaRPr lang="en-US"/>
        </a:p>
      </dgm:t>
    </dgm:pt>
    <dgm:pt modelId="{FEB9EC2F-9514-4DC0-9B8E-F43BFC64ECB5}" type="sibTrans" cxnId="{60B336D2-1924-49A6-8BC6-DAB2D4345FC3}">
      <dgm:prSet/>
      <dgm:spPr/>
      <dgm:t>
        <a:bodyPr/>
        <a:lstStyle/>
        <a:p>
          <a:endParaRPr lang="en-US"/>
        </a:p>
      </dgm:t>
    </dgm:pt>
    <dgm:pt modelId="{0A26F062-E428-46C7-AE12-D664FAAD9A5F}">
      <dgm:prSet/>
      <dgm:spPr/>
      <dgm:t>
        <a:bodyPr/>
        <a:lstStyle/>
        <a:p>
          <a:r>
            <a:rPr lang="de-DE"/>
            <a:t>Was ist ggf. noch offen?</a:t>
          </a:r>
          <a:endParaRPr lang="en-US"/>
        </a:p>
      </dgm:t>
    </dgm:pt>
    <dgm:pt modelId="{2AEA17F0-414C-40B0-BE7F-98D369604F8B}" type="parTrans" cxnId="{0490356D-834F-4995-817C-5895F584B3DC}">
      <dgm:prSet/>
      <dgm:spPr/>
      <dgm:t>
        <a:bodyPr/>
        <a:lstStyle/>
        <a:p>
          <a:endParaRPr lang="en-US"/>
        </a:p>
      </dgm:t>
    </dgm:pt>
    <dgm:pt modelId="{23B99748-AC61-43F2-B8D7-499CA3F19E17}" type="sibTrans" cxnId="{0490356D-834F-4995-817C-5895F584B3DC}">
      <dgm:prSet/>
      <dgm:spPr/>
      <dgm:t>
        <a:bodyPr/>
        <a:lstStyle/>
        <a:p>
          <a:endParaRPr lang="en-US"/>
        </a:p>
      </dgm:t>
    </dgm:pt>
    <dgm:pt modelId="{53578815-345E-4A39-95DE-53F76BD0E429}" type="pres">
      <dgm:prSet presAssocID="{47B30B2B-5FF0-4559-A121-592ADCAE57A6}" presName="vert0" presStyleCnt="0">
        <dgm:presLayoutVars>
          <dgm:dir/>
          <dgm:animOne val="branch"/>
          <dgm:animLvl val="lvl"/>
        </dgm:presLayoutVars>
      </dgm:prSet>
      <dgm:spPr/>
    </dgm:pt>
    <dgm:pt modelId="{A912E019-ED31-4EF9-A78F-25D0557CDBE6}" type="pres">
      <dgm:prSet presAssocID="{482C645E-161A-4631-9682-D8152C45640E}" presName="thickLine" presStyleLbl="alignNode1" presStyleIdx="0" presStyleCnt="3"/>
      <dgm:spPr/>
    </dgm:pt>
    <dgm:pt modelId="{579AEC8C-CD19-409B-8738-098ACD0A8EEF}" type="pres">
      <dgm:prSet presAssocID="{482C645E-161A-4631-9682-D8152C45640E}" presName="horz1" presStyleCnt="0"/>
      <dgm:spPr/>
    </dgm:pt>
    <dgm:pt modelId="{6AA02179-B96E-4420-87F1-9D17AB389E08}" type="pres">
      <dgm:prSet presAssocID="{482C645E-161A-4631-9682-D8152C45640E}" presName="tx1" presStyleLbl="revTx" presStyleIdx="0" presStyleCnt="3"/>
      <dgm:spPr/>
    </dgm:pt>
    <dgm:pt modelId="{D005F4DF-CDBB-4DFA-95AF-E37302199C61}" type="pres">
      <dgm:prSet presAssocID="{482C645E-161A-4631-9682-D8152C45640E}" presName="vert1" presStyleCnt="0"/>
      <dgm:spPr/>
    </dgm:pt>
    <dgm:pt modelId="{0904EF48-E23A-4485-8C6F-79FD205BCCF3}" type="pres">
      <dgm:prSet presAssocID="{D54B91B4-4B52-4F8B-A0E2-965F520487E1}" presName="thickLine" presStyleLbl="alignNode1" presStyleIdx="1" presStyleCnt="3"/>
      <dgm:spPr/>
    </dgm:pt>
    <dgm:pt modelId="{62FF97A6-8B31-4903-B048-569C25BC7BE0}" type="pres">
      <dgm:prSet presAssocID="{D54B91B4-4B52-4F8B-A0E2-965F520487E1}" presName="horz1" presStyleCnt="0"/>
      <dgm:spPr/>
    </dgm:pt>
    <dgm:pt modelId="{C9209562-C9B3-40DD-B6E0-3767DEA2256B}" type="pres">
      <dgm:prSet presAssocID="{D54B91B4-4B52-4F8B-A0E2-965F520487E1}" presName="tx1" presStyleLbl="revTx" presStyleIdx="1" presStyleCnt="3"/>
      <dgm:spPr/>
    </dgm:pt>
    <dgm:pt modelId="{41225A9E-8A46-48DC-AD0A-5F99C9618EE2}" type="pres">
      <dgm:prSet presAssocID="{D54B91B4-4B52-4F8B-A0E2-965F520487E1}" presName="vert1" presStyleCnt="0"/>
      <dgm:spPr/>
    </dgm:pt>
    <dgm:pt modelId="{40B06E47-D46D-47C0-B1DC-718E54F44FFE}" type="pres">
      <dgm:prSet presAssocID="{0A26F062-E428-46C7-AE12-D664FAAD9A5F}" presName="thickLine" presStyleLbl="alignNode1" presStyleIdx="2" presStyleCnt="3"/>
      <dgm:spPr/>
    </dgm:pt>
    <dgm:pt modelId="{DFCF26A3-2B91-4EEC-8B31-655B7AF169B1}" type="pres">
      <dgm:prSet presAssocID="{0A26F062-E428-46C7-AE12-D664FAAD9A5F}" presName="horz1" presStyleCnt="0"/>
      <dgm:spPr/>
    </dgm:pt>
    <dgm:pt modelId="{B8ED7A79-AD4F-4DAB-B284-DE764DEF9DF3}" type="pres">
      <dgm:prSet presAssocID="{0A26F062-E428-46C7-AE12-D664FAAD9A5F}" presName="tx1" presStyleLbl="revTx" presStyleIdx="2" presStyleCnt="3"/>
      <dgm:spPr/>
    </dgm:pt>
    <dgm:pt modelId="{F7C67D87-18E0-4D6C-A2E1-21CBFEC6DDF9}" type="pres">
      <dgm:prSet presAssocID="{0A26F062-E428-46C7-AE12-D664FAAD9A5F}" presName="vert1" presStyleCnt="0"/>
      <dgm:spPr/>
    </dgm:pt>
  </dgm:ptLst>
  <dgm:cxnLst>
    <dgm:cxn modelId="{7BBA7F13-4246-426F-BB91-CE6D61482D59}" type="presOf" srcId="{482C645E-161A-4631-9682-D8152C45640E}" destId="{6AA02179-B96E-4420-87F1-9D17AB389E08}" srcOrd="0" destOrd="0" presId="urn:microsoft.com/office/officeart/2008/layout/LinedList"/>
    <dgm:cxn modelId="{92E34523-F7CF-4C01-BB49-47C00D5A1D3A}" type="presOf" srcId="{D54B91B4-4B52-4F8B-A0E2-965F520487E1}" destId="{C9209562-C9B3-40DD-B6E0-3767DEA2256B}" srcOrd="0" destOrd="0" presId="urn:microsoft.com/office/officeart/2008/layout/LinedList"/>
    <dgm:cxn modelId="{9698C847-5D31-4909-A8EC-DFB769028537}" type="presOf" srcId="{47B30B2B-5FF0-4559-A121-592ADCAE57A6}" destId="{53578815-345E-4A39-95DE-53F76BD0E429}" srcOrd="0" destOrd="0" presId="urn:microsoft.com/office/officeart/2008/layout/LinedList"/>
    <dgm:cxn modelId="{0490356D-834F-4995-817C-5895F584B3DC}" srcId="{47B30B2B-5FF0-4559-A121-592ADCAE57A6}" destId="{0A26F062-E428-46C7-AE12-D664FAAD9A5F}" srcOrd="2" destOrd="0" parTransId="{2AEA17F0-414C-40B0-BE7F-98D369604F8B}" sibTransId="{23B99748-AC61-43F2-B8D7-499CA3F19E17}"/>
    <dgm:cxn modelId="{CF33549F-85F4-44CE-8AAB-31F32C87AD7A}" type="presOf" srcId="{0A26F062-E428-46C7-AE12-D664FAAD9A5F}" destId="{B8ED7A79-AD4F-4DAB-B284-DE764DEF9DF3}" srcOrd="0" destOrd="0" presId="urn:microsoft.com/office/officeart/2008/layout/LinedList"/>
    <dgm:cxn modelId="{60B336D2-1924-49A6-8BC6-DAB2D4345FC3}" srcId="{47B30B2B-5FF0-4559-A121-592ADCAE57A6}" destId="{D54B91B4-4B52-4F8B-A0E2-965F520487E1}" srcOrd="1" destOrd="0" parTransId="{BE44FE64-6FD6-4245-8509-6A3F94376525}" sibTransId="{FEB9EC2F-9514-4DC0-9B8E-F43BFC64ECB5}"/>
    <dgm:cxn modelId="{5C8678DC-8630-4C30-90EC-48C0A8DC57EB}" srcId="{47B30B2B-5FF0-4559-A121-592ADCAE57A6}" destId="{482C645E-161A-4631-9682-D8152C45640E}" srcOrd="0" destOrd="0" parTransId="{C60B36CD-26E1-400A-B3EA-ED85019DD8AC}" sibTransId="{B13A022D-8F1B-4B53-8E21-7D11BB0D5733}"/>
    <dgm:cxn modelId="{8EF44CC8-F7BA-4625-BF9B-7737AFFC0AF0}" type="presParOf" srcId="{53578815-345E-4A39-95DE-53F76BD0E429}" destId="{A912E019-ED31-4EF9-A78F-25D0557CDBE6}" srcOrd="0" destOrd="0" presId="urn:microsoft.com/office/officeart/2008/layout/LinedList"/>
    <dgm:cxn modelId="{0AA452AC-75F5-4FEB-9BF2-C1955757A525}" type="presParOf" srcId="{53578815-345E-4A39-95DE-53F76BD0E429}" destId="{579AEC8C-CD19-409B-8738-098ACD0A8EEF}" srcOrd="1" destOrd="0" presId="urn:microsoft.com/office/officeart/2008/layout/LinedList"/>
    <dgm:cxn modelId="{2F672D62-6AEA-40CF-A0D4-592449D6E44E}" type="presParOf" srcId="{579AEC8C-CD19-409B-8738-098ACD0A8EEF}" destId="{6AA02179-B96E-4420-87F1-9D17AB389E08}" srcOrd="0" destOrd="0" presId="urn:microsoft.com/office/officeart/2008/layout/LinedList"/>
    <dgm:cxn modelId="{A4323E56-33D7-4E72-8910-5FDF908921B5}" type="presParOf" srcId="{579AEC8C-CD19-409B-8738-098ACD0A8EEF}" destId="{D005F4DF-CDBB-4DFA-95AF-E37302199C61}" srcOrd="1" destOrd="0" presId="urn:microsoft.com/office/officeart/2008/layout/LinedList"/>
    <dgm:cxn modelId="{A5023CAA-59A1-47AF-86BF-4393DD796C53}" type="presParOf" srcId="{53578815-345E-4A39-95DE-53F76BD0E429}" destId="{0904EF48-E23A-4485-8C6F-79FD205BCCF3}" srcOrd="2" destOrd="0" presId="urn:microsoft.com/office/officeart/2008/layout/LinedList"/>
    <dgm:cxn modelId="{87738095-DAE4-4643-9225-F19C7003D27B}" type="presParOf" srcId="{53578815-345E-4A39-95DE-53F76BD0E429}" destId="{62FF97A6-8B31-4903-B048-569C25BC7BE0}" srcOrd="3" destOrd="0" presId="urn:microsoft.com/office/officeart/2008/layout/LinedList"/>
    <dgm:cxn modelId="{F01F2FDB-F71B-4217-87A1-64D1DF5E885A}" type="presParOf" srcId="{62FF97A6-8B31-4903-B048-569C25BC7BE0}" destId="{C9209562-C9B3-40DD-B6E0-3767DEA2256B}" srcOrd="0" destOrd="0" presId="urn:microsoft.com/office/officeart/2008/layout/LinedList"/>
    <dgm:cxn modelId="{54E79DF4-A777-43BC-9E14-C622EFE40008}" type="presParOf" srcId="{62FF97A6-8B31-4903-B048-569C25BC7BE0}" destId="{41225A9E-8A46-48DC-AD0A-5F99C9618EE2}" srcOrd="1" destOrd="0" presId="urn:microsoft.com/office/officeart/2008/layout/LinedList"/>
    <dgm:cxn modelId="{582E104F-4C61-4445-80C2-CB12F79B754D}" type="presParOf" srcId="{53578815-345E-4A39-95DE-53F76BD0E429}" destId="{40B06E47-D46D-47C0-B1DC-718E54F44FFE}" srcOrd="4" destOrd="0" presId="urn:microsoft.com/office/officeart/2008/layout/LinedList"/>
    <dgm:cxn modelId="{C7F56433-1B3E-485F-B9B3-0F6DD2D633F6}" type="presParOf" srcId="{53578815-345E-4A39-95DE-53F76BD0E429}" destId="{DFCF26A3-2B91-4EEC-8B31-655B7AF169B1}" srcOrd="5" destOrd="0" presId="urn:microsoft.com/office/officeart/2008/layout/LinedList"/>
    <dgm:cxn modelId="{731A35CE-30DA-4814-8EF5-67C139BAF922}" type="presParOf" srcId="{DFCF26A3-2B91-4EEC-8B31-655B7AF169B1}" destId="{B8ED7A79-AD4F-4DAB-B284-DE764DEF9DF3}" srcOrd="0" destOrd="0" presId="urn:microsoft.com/office/officeart/2008/layout/LinedList"/>
    <dgm:cxn modelId="{764403C1-C1AF-48DE-981C-1BA13F7BC5CE}" type="presParOf" srcId="{DFCF26A3-2B91-4EEC-8B31-655B7AF169B1}" destId="{F7C67D87-18E0-4D6C-A2E1-21CBFEC6DD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3784B-5995-4776-B44E-FDDAD4B5DF4F}">
      <dsp:nvSpPr>
        <dsp:cNvPr id="0" name=""/>
        <dsp:cNvSpPr/>
      </dsp:nvSpPr>
      <dsp:spPr>
        <a:xfrm>
          <a:off x="0" y="2141"/>
          <a:ext cx="1027791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1FE2F-FA11-4440-87D8-1CBF90B04625}">
      <dsp:nvSpPr>
        <dsp:cNvPr id="0" name=""/>
        <dsp:cNvSpPr/>
      </dsp:nvSpPr>
      <dsp:spPr>
        <a:xfrm>
          <a:off x="0" y="2141"/>
          <a:ext cx="10277916" cy="146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dirty="0"/>
            <a:t>Wo liegt die Kita, in der ich arbeite? </a:t>
          </a:r>
          <a:endParaRPr lang="en-US" sz="3200" kern="1200" dirty="0"/>
        </a:p>
      </dsp:txBody>
      <dsp:txXfrm>
        <a:off x="0" y="2141"/>
        <a:ext cx="10277916" cy="1460327"/>
      </dsp:txXfrm>
    </dsp:sp>
    <dsp:sp modelId="{CB6BE175-EEC3-4CD8-85F1-DD3B399AA1CC}">
      <dsp:nvSpPr>
        <dsp:cNvPr id="0" name=""/>
        <dsp:cNvSpPr/>
      </dsp:nvSpPr>
      <dsp:spPr>
        <a:xfrm>
          <a:off x="0" y="1473479"/>
          <a:ext cx="1027791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40927-8167-4C9F-BA07-A8C27F397851}">
      <dsp:nvSpPr>
        <dsp:cNvPr id="0" name=""/>
        <dsp:cNvSpPr/>
      </dsp:nvSpPr>
      <dsp:spPr>
        <a:xfrm>
          <a:off x="0" y="1462468"/>
          <a:ext cx="10277916" cy="146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a:t>In welcher Funktion arbeite ich in der Kita? </a:t>
          </a:r>
          <a:endParaRPr lang="en-US" sz="3200" kern="1200"/>
        </a:p>
      </dsp:txBody>
      <dsp:txXfrm>
        <a:off x="0" y="1462468"/>
        <a:ext cx="10277916" cy="1460327"/>
      </dsp:txXfrm>
    </dsp:sp>
    <dsp:sp modelId="{AEA64E8D-5154-46EE-B8E3-25FC54DD1C54}">
      <dsp:nvSpPr>
        <dsp:cNvPr id="0" name=""/>
        <dsp:cNvSpPr/>
      </dsp:nvSpPr>
      <dsp:spPr>
        <a:xfrm>
          <a:off x="0" y="2922795"/>
          <a:ext cx="1027791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9B96A-FBA5-4077-9860-2F2CAD8FEBCB}">
      <dsp:nvSpPr>
        <dsp:cNvPr id="0" name=""/>
        <dsp:cNvSpPr/>
      </dsp:nvSpPr>
      <dsp:spPr>
        <a:xfrm>
          <a:off x="0" y="2922795"/>
          <a:ext cx="10277916" cy="146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a:t>Wann wurde unsere Kita-Konzeption zuletzt überarbeitet? </a:t>
          </a:r>
          <a:endParaRPr lang="en-US" sz="3200" kern="1200"/>
        </a:p>
      </dsp:txBody>
      <dsp:txXfrm>
        <a:off x="0" y="2922795"/>
        <a:ext cx="10277916" cy="1460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26E0-0EC4-44D3-ABF0-7468AA8E8C6A}">
      <dsp:nvSpPr>
        <dsp:cNvPr id="0" name=""/>
        <dsp:cNvSpPr/>
      </dsp:nvSpPr>
      <dsp:spPr>
        <a:xfrm>
          <a:off x="1029858" y="424898"/>
          <a:ext cx="1268629" cy="12686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60255-9748-449F-92CE-5097CB7CAB7D}">
      <dsp:nvSpPr>
        <dsp:cNvPr id="0" name=""/>
        <dsp:cNvSpPr/>
      </dsp:nvSpPr>
      <dsp:spPr>
        <a:xfrm>
          <a:off x="254584" y="2044484"/>
          <a:ext cx="28191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de-DE" sz="2200" kern="1200"/>
            <a:t>Welche Fragen entstehen für mich? </a:t>
          </a:r>
          <a:endParaRPr lang="en-US" sz="2200" kern="1200"/>
        </a:p>
      </dsp:txBody>
      <dsp:txXfrm>
        <a:off x="254584" y="2044484"/>
        <a:ext cx="2819176" cy="720000"/>
      </dsp:txXfrm>
    </dsp:sp>
    <dsp:sp modelId="{72199F42-6F6F-4645-80A9-D07B9281B03E}">
      <dsp:nvSpPr>
        <dsp:cNvPr id="0" name=""/>
        <dsp:cNvSpPr/>
      </dsp:nvSpPr>
      <dsp:spPr>
        <a:xfrm>
          <a:off x="4342390" y="424898"/>
          <a:ext cx="1268629" cy="12686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FF583-7062-44CD-A5F5-64FCC2DA02B7}">
      <dsp:nvSpPr>
        <dsp:cNvPr id="0" name=""/>
        <dsp:cNvSpPr/>
      </dsp:nvSpPr>
      <dsp:spPr>
        <a:xfrm>
          <a:off x="3567116" y="2044484"/>
          <a:ext cx="28191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de-DE" sz="2200" kern="1200"/>
            <a:t>Welche Aufgaben ergeben sich für mich?</a:t>
          </a:r>
          <a:endParaRPr lang="en-US" sz="2200" kern="1200"/>
        </a:p>
      </dsp:txBody>
      <dsp:txXfrm>
        <a:off x="3567116" y="2044484"/>
        <a:ext cx="2819176" cy="720000"/>
      </dsp:txXfrm>
    </dsp:sp>
    <dsp:sp modelId="{7F4D170C-2374-40FF-983A-6A1938D485DA}">
      <dsp:nvSpPr>
        <dsp:cNvPr id="0" name=""/>
        <dsp:cNvSpPr/>
      </dsp:nvSpPr>
      <dsp:spPr>
        <a:xfrm>
          <a:off x="7654922" y="424898"/>
          <a:ext cx="1268629" cy="12686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640BF-7837-4C3F-B6F1-09FBA5D4FCD4}">
      <dsp:nvSpPr>
        <dsp:cNvPr id="0" name=""/>
        <dsp:cNvSpPr/>
      </dsp:nvSpPr>
      <dsp:spPr>
        <a:xfrm>
          <a:off x="6879648" y="2044484"/>
          <a:ext cx="28191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de-DE" sz="2200" kern="1200"/>
            <a:t>Was bedeutet das für meine Arbeit?</a:t>
          </a:r>
          <a:endParaRPr lang="en-US" sz="2200" kern="1200"/>
        </a:p>
      </dsp:txBody>
      <dsp:txXfrm>
        <a:off x="6879648" y="2044484"/>
        <a:ext cx="281917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6C5D5-345F-1948-AE76-FCE6FDBE0EB9}">
      <dsp:nvSpPr>
        <dsp:cNvPr id="0" name=""/>
        <dsp:cNvSpPr/>
      </dsp:nvSpPr>
      <dsp:spPr>
        <a:xfrm>
          <a:off x="208122" y="0"/>
          <a:ext cx="9015444" cy="6173271"/>
        </a:xfrm>
        <a:prstGeom prst="ellipse">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Weitere Konzeptions-Bausteine, wie z.B.: Eingewöhnungskonzept, Kita-Sozialarbeit, ...</a:t>
          </a:r>
        </a:p>
      </dsp:txBody>
      <dsp:txXfrm>
        <a:off x="3140395" y="308663"/>
        <a:ext cx="3150898" cy="925990"/>
      </dsp:txXfrm>
    </dsp:sp>
    <dsp:sp modelId="{38DD5CB8-978E-1F4B-939B-89A85136EC5A}">
      <dsp:nvSpPr>
        <dsp:cNvPr id="0" name=""/>
        <dsp:cNvSpPr/>
      </dsp:nvSpPr>
      <dsp:spPr>
        <a:xfrm>
          <a:off x="508027" y="1516417"/>
          <a:ext cx="8244511" cy="4430217"/>
        </a:xfrm>
        <a:prstGeom prst="ellipse">
          <a:avLst/>
        </a:prstGeom>
        <a:solidFill>
          <a:schemeClr val="accent6">
            <a:lumMod val="20000"/>
            <a:lumOff val="80000"/>
          </a:schemeClr>
        </a:solidFill>
        <a:ln w="1905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solidFill>
              <a:schemeClr val="tx2"/>
            </a:solidFill>
          </a:endParaRPr>
        </a:p>
        <a:p>
          <a:pPr marL="0" lvl="0" indent="0" algn="ctr" defTabSz="889000">
            <a:lnSpc>
              <a:spcPct val="90000"/>
            </a:lnSpc>
            <a:spcBef>
              <a:spcPct val="0"/>
            </a:spcBef>
            <a:spcAft>
              <a:spcPct val="35000"/>
            </a:spcAft>
            <a:buNone/>
          </a:pPr>
          <a:endParaRPr lang="de-DE" sz="2000" kern="1200" dirty="0">
            <a:solidFill>
              <a:schemeClr val="tx2"/>
            </a:solidFill>
          </a:endParaRPr>
        </a:p>
        <a:p>
          <a:pPr marL="0" lvl="0" indent="0" algn="ctr" defTabSz="889000">
            <a:lnSpc>
              <a:spcPct val="90000"/>
            </a:lnSpc>
            <a:spcBef>
              <a:spcPct val="0"/>
            </a:spcBef>
            <a:spcAft>
              <a:spcPct val="35000"/>
            </a:spcAft>
            <a:buNone/>
          </a:pPr>
          <a:endParaRPr lang="de-DE" sz="2000" kern="1200" dirty="0">
            <a:solidFill>
              <a:schemeClr val="tx2"/>
            </a:solidFill>
          </a:endParaRPr>
        </a:p>
        <a:p>
          <a:pPr marL="0" lvl="0" indent="0" algn="ctr" defTabSz="889000">
            <a:lnSpc>
              <a:spcPct val="90000"/>
            </a:lnSpc>
            <a:spcBef>
              <a:spcPct val="0"/>
            </a:spcBef>
            <a:spcAft>
              <a:spcPct val="35000"/>
            </a:spcAft>
            <a:buNone/>
          </a:pPr>
          <a:endParaRPr lang="de-DE" sz="2000" kern="1200" dirty="0">
            <a:solidFill>
              <a:schemeClr val="tx2"/>
            </a:solidFill>
          </a:endParaRPr>
        </a:p>
        <a:p>
          <a:pPr marL="0" lvl="0" indent="0" algn="ctr" defTabSz="889000">
            <a:lnSpc>
              <a:spcPct val="90000"/>
            </a:lnSpc>
            <a:spcBef>
              <a:spcPct val="0"/>
            </a:spcBef>
            <a:spcAft>
              <a:spcPct val="35000"/>
            </a:spcAft>
            <a:buNone/>
          </a:pPr>
          <a:r>
            <a:rPr lang="de-DE" sz="2000" kern="1200" dirty="0">
              <a:solidFill>
                <a:schemeClr val="tx2"/>
              </a:solidFill>
            </a:rPr>
            <a:t>Institutionelles Kinderschutzkonzept einschließlich Gewaltschutzkonzept, inkl. vertiefter Ausführungen aus der pädagogischen Konzeption zu: </a:t>
          </a:r>
          <a:r>
            <a:rPr lang="de-DE" sz="2000" kern="1200" dirty="0">
              <a:solidFill>
                <a:srgbClr val="C00000"/>
              </a:solidFill>
            </a:rPr>
            <a:t>Fehlverhalten im Team, Übergriffe unter Kindern, Widerstand, Protest und Umgang mit Beschwerden</a:t>
          </a:r>
        </a:p>
      </dsp:txBody>
      <dsp:txXfrm>
        <a:off x="2709312" y="1793306"/>
        <a:ext cx="3841942" cy="830665"/>
      </dsp:txXfrm>
    </dsp:sp>
    <dsp:sp modelId="{B7D6ADDA-8705-C04D-AF1A-E56768B473A1}">
      <dsp:nvSpPr>
        <dsp:cNvPr id="0" name=""/>
        <dsp:cNvSpPr/>
      </dsp:nvSpPr>
      <dsp:spPr>
        <a:xfrm>
          <a:off x="1642204" y="4406095"/>
          <a:ext cx="6002024" cy="1337346"/>
        </a:xfrm>
        <a:prstGeom prst="ellipse">
          <a:avLst/>
        </a:prstGeom>
        <a:solidFill>
          <a:schemeClr val="accent2">
            <a:lumMod val="20000"/>
            <a:lumOff val="80000"/>
          </a:schemeClr>
        </a:solidFill>
        <a:ln w="1905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0" kern="1200" dirty="0">
              <a:solidFill>
                <a:schemeClr val="tx1"/>
              </a:solidFill>
            </a:rPr>
            <a:t>Pädagogische Konzeption – beschreibt die konkrete Ausgestaltung des Bildungsplans in der Einrichtung</a:t>
          </a:r>
        </a:p>
      </dsp:txBody>
      <dsp:txXfrm>
        <a:off x="2521180" y="4740431"/>
        <a:ext cx="4244072" cy="668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2E019-ED31-4EF9-A78F-25D0557CDBE6}">
      <dsp:nvSpPr>
        <dsp:cNvPr id="0" name=""/>
        <dsp:cNvSpPr/>
      </dsp:nvSpPr>
      <dsp:spPr>
        <a:xfrm>
          <a:off x="0" y="2339"/>
          <a:ext cx="58111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02179-B96E-4420-87F1-9D17AB389E08}">
      <dsp:nvSpPr>
        <dsp:cNvPr id="0" name=""/>
        <dsp:cNvSpPr/>
      </dsp:nvSpPr>
      <dsp:spPr>
        <a:xfrm>
          <a:off x="0" y="2339"/>
          <a:ext cx="5811128" cy="159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de-DE" sz="3100" kern="1200" dirty="0"/>
            <a:t>Betrachten Sie die Karten, auf denen Sie zu Beginn Ihre Wünsche und Fragen formuliert haben. </a:t>
          </a:r>
          <a:endParaRPr lang="en-US" sz="3100" kern="1200" dirty="0"/>
        </a:p>
      </dsp:txBody>
      <dsp:txXfrm>
        <a:off x="0" y="2339"/>
        <a:ext cx="5811128" cy="1595293"/>
      </dsp:txXfrm>
    </dsp:sp>
    <dsp:sp modelId="{0904EF48-E23A-4485-8C6F-79FD205BCCF3}">
      <dsp:nvSpPr>
        <dsp:cNvPr id="0" name=""/>
        <dsp:cNvSpPr/>
      </dsp:nvSpPr>
      <dsp:spPr>
        <a:xfrm>
          <a:off x="0" y="1597632"/>
          <a:ext cx="5811128"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09562-C9B3-40DD-B6E0-3767DEA2256B}">
      <dsp:nvSpPr>
        <dsp:cNvPr id="0" name=""/>
        <dsp:cNvSpPr/>
      </dsp:nvSpPr>
      <dsp:spPr>
        <a:xfrm>
          <a:off x="0" y="1597632"/>
          <a:ext cx="5811128" cy="159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de-DE" sz="3100" kern="1200"/>
            <a:t>Habe ich dafür gesorgt, dass meine Themen hier bearbeitet wurden?</a:t>
          </a:r>
          <a:endParaRPr lang="en-US" sz="3100" kern="1200"/>
        </a:p>
      </dsp:txBody>
      <dsp:txXfrm>
        <a:off x="0" y="1597632"/>
        <a:ext cx="5811128" cy="1595293"/>
      </dsp:txXfrm>
    </dsp:sp>
    <dsp:sp modelId="{40B06E47-D46D-47C0-B1DC-718E54F44FFE}">
      <dsp:nvSpPr>
        <dsp:cNvPr id="0" name=""/>
        <dsp:cNvSpPr/>
      </dsp:nvSpPr>
      <dsp:spPr>
        <a:xfrm>
          <a:off x="0" y="3192925"/>
          <a:ext cx="5811128"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D7A79-AD4F-4DAB-B284-DE764DEF9DF3}">
      <dsp:nvSpPr>
        <dsp:cNvPr id="0" name=""/>
        <dsp:cNvSpPr/>
      </dsp:nvSpPr>
      <dsp:spPr>
        <a:xfrm>
          <a:off x="0" y="3192925"/>
          <a:ext cx="5811128" cy="159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de-DE" sz="3100" kern="1200"/>
            <a:t>Was ist ggf. noch offen?</a:t>
          </a:r>
          <a:endParaRPr lang="en-US" sz="3100" kern="1200"/>
        </a:p>
      </dsp:txBody>
      <dsp:txXfrm>
        <a:off x="0" y="3192925"/>
        <a:ext cx="5811128" cy="15952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D8DF9-BBC7-4817-B501-46A748C1613B}" type="datetimeFigureOut">
              <a:rPr lang="de-DE" smtClean="0"/>
              <a:t>13.02.2026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933A5-608E-483C-9005-E71D0DB3BF90}" type="slidenum">
              <a:rPr lang="de-DE" smtClean="0"/>
              <a:t>‹Nr.›</a:t>
            </a:fld>
            <a:endParaRPr lang="de-DE"/>
          </a:p>
        </p:txBody>
      </p:sp>
    </p:spTree>
    <p:extLst>
      <p:ext uri="{BB962C8B-B14F-4D97-AF65-F5344CB8AC3E}">
        <p14:creationId xmlns:p14="http://schemas.microsoft.com/office/powerpoint/2010/main" val="100304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ee-bot.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95933A5-608E-483C-9005-E71D0DB3BF90}" type="slidenum">
              <a:rPr lang="de-DE" smtClean="0"/>
              <a:t>1</a:t>
            </a:fld>
            <a:endParaRPr lang="de-DE"/>
          </a:p>
        </p:txBody>
      </p:sp>
    </p:spTree>
    <p:extLst>
      <p:ext uri="{BB962C8B-B14F-4D97-AF65-F5344CB8AC3E}">
        <p14:creationId xmlns:p14="http://schemas.microsoft.com/office/powerpoint/2010/main" val="117989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11. Überschrift bleibt</a:t>
            </a:r>
          </a:p>
          <a:p>
            <a:endParaRPr lang="de-DE" dirty="0"/>
          </a:p>
          <a:p>
            <a:r>
              <a:rPr lang="de-DE" dirty="0"/>
              <a:t>11a Hier zehn BB kurz darstellen: Was sollen die Kinder lernen können bei uns in der Einrichtung dazu? (auf deren Einrichtung gemünzt)</a:t>
            </a:r>
          </a:p>
          <a:p>
            <a:endParaRPr lang="de-DE" dirty="0"/>
          </a:p>
          <a:p>
            <a:r>
              <a:rPr lang="de-DE" dirty="0"/>
              <a:t>b) Wie verknüpfen …., so dass wir von den Interessen der Kinder ausgehen, sie aufgreifen und erweitern? Beobachten und Dokumentieren-Satz rein</a:t>
            </a:r>
          </a:p>
          <a:p>
            <a:endParaRPr lang="de-DE" dirty="0"/>
          </a:p>
          <a:p>
            <a:r>
              <a:rPr lang="de-DE" dirty="0"/>
              <a:t>c) Wann reflektieren …? </a:t>
            </a:r>
          </a:p>
        </p:txBody>
      </p:sp>
      <p:sp>
        <p:nvSpPr>
          <p:cNvPr id="4" name="Foliennummernplatzhalter 3"/>
          <p:cNvSpPr>
            <a:spLocks noGrp="1"/>
          </p:cNvSpPr>
          <p:nvPr>
            <p:ph type="sldNum" sz="quarter" idx="5"/>
          </p:nvPr>
        </p:nvSpPr>
        <p:spPr/>
        <p:txBody>
          <a:bodyPr/>
          <a:lstStyle/>
          <a:p>
            <a:fld id="{97D66CE9-0D7D-426C-8E38-FCC20120B8A0}" type="slidenum">
              <a:rPr lang="de-DE" smtClean="0"/>
              <a:t>10</a:t>
            </a:fld>
            <a:endParaRPr lang="de-DE"/>
          </a:p>
        </p:txBody>
      </p:sp>
    </p:spTree>
    <p:extLst>
      <p:ext uri="{BB962C8B-B14F-4D97-AF65-F5344CB8AC3E}">
        <p14:creationId xmlns:p14="http://schemas.microsoft.com/office/powerpoint/2010/main" val="223657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BDC3-F1DF-1C79-E388-703C8B5F40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B04806-0237-CE3D-230F-49FC514B0F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A811F9-587F-04B1-D459-4A9C2370A6E6}"/>
              </a:ext>
            </a:extLst>
          </p:cNvPr>
          <p:cNvSpPr>
            <a:spLocks noGrp="1"/>
          </p:cNvSpPr>
          <p:nvPr>
            <p:ph type="body" idx="1"/>
          </p:nvPr>
        </p:nvSpPr>
        <p:spPr/>
        <p:txBody>
          <a:bodyPr/>
          <a:lstStyle/>
          <a:p>
            <a:r>
              <a:rPr lang="de-DE" dirty="0"/>
              <a:t>11. Überschrift bleibt</a:t>
            </a:r>
          </a:p>
          <a:p>
            <a:endParaRPr lang="de-DE" dirty="0"/>
          </a:p>
          <a:p>
            <a:r>
              <a:rPr lang="de-DE" dirty="0"/>
              <a:t>11a Hier zehn BB kurz darstellen: Was sollen die Kinder lernen können bei uns in der Einrichtung dazu? (auf deren Einrichtung gemünzt)</a:t>
            </a:r>
          </a:p>
          <a:p>
            <a:endParaRPr lang="de-DE" dirty="0"/>
          </a:p>
          <a:p>
            <a:r>
              <a:rPr lang="de-DE" dirty="0"/>
              <a:t>b) Wie verflechten …., so dass wir von den Interessen der Kinder ausgehen, sie aufgreifen und erweitern? Beobachten und Dokumentieren-Satz rein</a:t>
            </a:r>
          </a:p>
          <a:p>
            <a:endParaRPr lang="de-DE" dirty="0"/>
          </a:p>
          <a:p>
            <a:r>
              <a:rPr lang="de-DE" dirty="0"/>
              <a:t>c) Wann reflektieren …? </a:t>
            </a:r>
          </a:p>
        </p:txBody>
      </p:sp>
      <p:sp>
        <p:nvSpPr>
          <p:cNvPr id="4" name="Foliennummernplatzhalter 3">
            <a:extLst>
              <a:ext uri="{FF2B5EF4-FFF2-40B4-BE49-F238E27FC236}">
                <a16:creationId xmlns:a16="http://schemas.microsoft.com/office/drawing/2014/main" id="{63A8A5E0-7667-4707-D320-C834701C6164}"/>
              </a:ext>
            </a:extLst>
          </p:cNvPr>
          <p:cNvSpPr>
            <a:spLocks noGrp="1"/>
          </p:cNvSpPr>
          <p:nvPr>
            <p:ph type="sldNum" sz="quarter" idx="5"/>
          </p:nvPr>
        </p:nvSpPr>
        <p:spPr/>
        <p:txBody>
          <a:bodyPr/>
          <a:lstStyle/>
          <a:p>
            <a:fld id="{97D66CE9-0D7D-426C-8E38-FCC20120B8A0}" type="slidenum">
              <a:rPr lang="de-DE" smtClean="0"/>
              <a:t>11</a:t>
            </a:fld>
            <a:endParaRPr lang="de-DE"/>
          </a:p>
        </p:txBody>
      </p:sp>
    </p:spTree>
    <p:extLst>
      <p:ext uri="{BB962C8B-B14F-4D97-AF65-F5344CB8AC3E}">
        <p14:creationId xmlns:p14="http://schemas.microsoft.com/office/powerpoint/2010/main" val="225544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Unten Quelle von Jacobs</a:t>
            </a:r>
          </a:p>
        </p:txBody>
      </p:sp>
      <p:sp>
        <p:nvSpPr>
          <p:cNvPr id="4" name="Foliennummernplatzhalter 3"/>
          <p:cNvSpPr>
            <a:spLocks noGrp="1"/>
          </p:cNvSpPr>
          <p:nvPr>
            <p:ph type="sldNum" sz="quarter" idx="5"/>
          </p:nvPr>
        </p:nvSpPr>
        <p:spPr/>
        <p:txBody>
          <a:bodyPr/>
          <a:lstStyle/>
          <a:p>
            <a:fld id="{97D66CE9-0D7D-426C-8E38-FCC20120B8A0}" type="slidenum">
              <a:rPr lang="de-DE" smtClean="0"/>
              <a:t>13</a:t>
            </a:fld>
            <a:endParaRPr lang="de-DE"/>
          </a:p>
        </p:txBody>
      </p:sp>
    </p:spTree>
    <p:extLst>
      <p:ext uri="{BB962C8B-B14F-4D97-AF65-F5344CB8AC3E}">
        <p14:creationId xmlns:p14="http://schemas.microsoft.com/office/powerpoint/2010/main" val="137038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baseline="30000">
                <a:solidFill>
                  <a:schemeClr val="tx1"/>
                </a:solidFill>
                <a:effectLst/>
                <a:latin typeface="+mn-lt"/>
                <a:ea typeface="+mn-ea"/>
                <a:cs typeface="+mn-cs"/>
              </a:rPr>
              <a:t>1 Der</a:t>
            </a:r>
            <a:r>
              <a:rPr lang="de-DE" sz="1200" b="0" i="0" kern="120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hlinkClick r:id="rId3" tooltip="Zur offiziellen Homepage von Bee-Bot www.bee-bot.us"/>
              </a:rPr>
              <a:t>Bee-Bot</a:t>
            </a:r>
            <a:r>
              <a:rPr lang="de-DE" sz="1200" b="0" i="0" kern="1200" dirty="0">
                <a:solidFill>
                  <a:schemeClr val="tx1"/>
                </a:solidFill>
                <a:effectLst/>
                <a:latin typeface="+mn-lt"/>
                <a:ea typeface="+mn-ea"/>
                <a:cs typeface="+mn-cs"/>
              </a:rPr>
              <a:t> ist ein kleiner Roboter, der sich mit Hilfe von Tasten programmieren lässt und das analytische und vorausschauende Denken sowie die Problemlösekompetenz der Kinder auf spielerische Weise fördern soll. </a:t>
            </a:r>
          </a:p>
          <a:p>
            <a:r>
              <a:rPr lang="de-DE" sz="1200" b="0" i="0" kern="1200" dirty="0">
                <a:solidFill>
                  <a:schemeClr val="tx1"/>
                </a:solidFill>
                <a:effectLst/>
                <a:latin typeface="+mn-lt"/>
                <a:ea typeface="+mn-ea"/>
                <a:cs typeface="+mn-cs"/>
              </a:rPr>
              <a:t>Mit dem Bee-Bot erhalten bereits Vorschulkinder </a:t>
            </a:r>
            <a:r>
              <a:rPr lang="de-DE" sz="1200" b="1" i="0" kern="1200" dirty="0">
                <a:solidFill>
                  <a:schemeClr val="tx1"/>
                </a:solidFill>
                <a:effectLst/>
                <a:latin typeface="+mn-lt"/>
                <a:ea typeface="+mn-ea"/>
                <a:cs typeface="+mn-cs"/>
              </a:rPr>
              <a:t>Einblicke in die elementare Robotik </a:t>
            </a:r>
            <a:r>
              <a:rPr lang="de-DE" sz="1200" b="0" i="0" kern="1200" dirty="0">
                <a:solidFill>
                  <a:schemeClr val="tx1"/>
                </a:solidFill>
                <a:effectLst/>
                <a:latin typeface="+mn-lt"/>
                <a:ea typeface="+mn-ea"/>
                <a:cs typeface="+mn-cs"/>
              </a:rPr>
              <a:t>sowie in das Programmieren mit Hilfe von Codes. Sie erkennen, dass Roboter bzw. Computer nicht selbständig agieren, sondern vielmehr Befehle ausführen, die ihnen von uns Menschen in Form von verschiedenen Codes gegeben werden. Sie erleben außerdem, dass diese Codes ganz exakt und wohl überlegt sein müssen, damit die Maschine auch wirklich das tut, was wir wollen. </a:t>
            </a:r>
          </a:p>
          <a:p>
            <a:r>
              <a:rPr lang="de-DE" sz="1200" b="0" i="0" kern="1200" dirty="0">
                <a:solidFill>
                  <a:schemeClr val="tx1"/>
                </a:solidFill>
                <a:effectLst/>
                <a:latin typeface="+mn-lt"/>
                <a:ea typeface="+mn-ea"/>
                <a:cs typeface="+mn-cs"/>
              </a:rPr>
              <a:t>https://</a:t>
            </a:r>
            <a:r>
              <a:rPr lang="de-DE" sz="1200" b="0" i="0" kern="1200" dirty="0" err="1">
                <a:solidFill>
                  <a:schemeClr val="tx1"/>
                </a:solidFill>
                <a:effectLst/>
                <a:latin typeface="+mn-lt"/>
                <a:ea typeface="+mn-ea"/>
                <a:cs typeface="+mn-cs"/>
              </a:rPr>
              <a:t>medienkindergarten.wien</a:t>
            </a:r>
            <a:r>
              <a:rPr lang="de-DE" sz="1200" b="0" i="0" kern="1200" dirty="0">
                <a:solidFill>
                  <a:schemeClr val="tx1"/>
                </a:solidFill>
                <a:effectLst/>
                <a:latin typeface="+mn-lt"/>
                <a:ea typeface="+mn-ea"/>
                <a:cs typeface="+mn-cs"/>
              </a:rPr>
              <a:t>/</a:t>
            </a:r>
            <a:r>
              <a:rPr lang="de-DE" sz="1200" b="0" i="0" kern="1200" dirty="0" err="1">
                <a:solidFill>
                  <a:schemeClr val="tx1"/>
                </a:solidFill>
                <a:effectLst/>
                <a:latin typeface="+mn-lt"/>
                <a:ea typeface="+mn-ea"/>
                <a:cs typeface="+mn-cs"/>
              </a:rPr>
              <a:t>medienpaedagogik</a:t>
            </a:r>
            <a:r>
              <a:rPr lang="de-DE" sz="1200" b="0" i="0" kern="1200" dirty="0">
                <a:solidFill>
                  <a:schemeClr val="tx1"/>
                </a:solidFill>
                <a:effectLst/>
                <a:latin typeface="+mn-lt"/>
                <a:ea typeface="+mn-ea"/>
                <a:cs typeface="+mn-cs"/>
              </a:rPr>
              <a:t>/roboter-</a:t>
            </a:r>
            <a:r>
              <a:rPr lang="de-DE" sz="1200" b="0" i="0" kern="1200" dirty="0" err="1">
                <a:solidFill>
                  <a:schemeClr val="tx1"/>
                </a:solidFill>
                <a:effectLst/>
                <a:latin typeface="+mn-lt"/>
                <a:ea typeface="+mn-ea"/>
                <a:cs typeface="+mn-cs"/>
              </a:rPr>
              <a:t>coding</a:t>
            </a:r>
            <a:r>
              <a:rPr lang="de-DE" sz="1200" b="0" i="0" kern="1200" dirty="0">
                <a:solidFill>
                  <a:schemeClr val="tx1"/>
                </a:solidFill>
                <a:effectLst/>
                <a:latin typeface="+mn-lt"/>
                <a:ea typeface="+mn-ea"/>
                <a:cs typeface="+mn-cs"/>
              </a:rPr>
              <a:t>/der-bienenroboter-</a:t>
            </a:r>
            <a:r>
              <a:rPr lang="de-DE" sz="1200" b="0" i="0" kern="1200" dirty="0" err="1">
                <a:solidFill>
                  <a:schemeClr val="tx1"/>
                </a:solidFill>
                <a:effectLst/>
                <a:latin typeface="+mn-lt"/>
                <a:ea typeface="+mn-ea"/>
                <a:cs typeface="+mn-cs"/>
              </a:rPr>
              <a:t>bee</a:t>
            </a:r>
            <a:r>
              <a:rPr lang="de-DE" sz="1200" b="0" i="0" kern="1200" dirty="0">
                <a:solidFill>
                  <a:schemeClr val="tx1"/>
                </a:solidFill>
                <a:effectLst/>
                <a:latin typeface="+mn-lt"/>
                <a:ea typeface="+mn-ea"/>
                <a:cs typeface="+mn-cs"/>
              </a:rPr>
              <a:t>-bot</a:t>
            </a:r>
          </a:p>
          <a:p>
            <a:endParaRPr lang="de-DE" sz="1200" b="0" i="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595933A5-608E-483C-9005-E71D0DB3BF90}" type="slidenum">
              <a:rPr lang="de-DE" smtClean="0"/>
              <a:t>25</a:t>
            </a:fld>
            <a:endParaRPr lang="de-DE"/>
          </a:p>
        </p:txBody>
      </p:sp>
    </p:spTree>
    <p:extLst>
      <p:ext uri="{BB962C8B-B14F-4D97-AF65-F5344CB8AC3E}">
        <p14:creationId xmlns:p14="http://schemas.microsoft.com/office/powerpoint/2010/main" val="215488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3879-4EAE-201D-E1DC-C03AF2819E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C089F1-B0BE-729C-44D0-77523D64AC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83A0B6-B36E-8C05-B598-4732C218027A}"/>
              </a:ext>
            </a:extLst>
          </p:cNvPr>
          <p:cNvSpPr>
            <a:spLocks noGrp="1"/>
          </p:cNvSpPr>
          <p:nvPr>
            <p:ph type="body" idx="1"/>
          </p:nvPr>
        </p:nvSpPr>
        <p:spPr/>
        <p:txBody>
          <a:bodyPr/>
          <a:lstStyle/>
          <a:p>
            <a:r>
              <a:rPr lang="de-DE" dirty="0"/>
              <a:t>Sabine…</a:t>
            </a:r>
          </a:p>
        </p:txBody>
      </p:sp>
      <p:sp>
        <p:nvSpPr>
          <p:cNvPr id="4" name="Foliennummernplatzhalter 3">
            <a:extLst>
              <a:ext uri="{FF2B5EF4-FFF2-40B4-BE49-F238E27FC236}">
                <a16:creationId xmlns:a16="http://schemas.microsoft.com/office/drawing/2014/main" id="{C2ACA0C4-2208-0F1E-6990-8CE4A5BB70E8}"/>
              </a:ext>
            </a:extLst>
          </p:cNvPr>
          <p:cNvSpPr>
            <a:spLocks noGrp="1"/>
          </p:cNvSpPr>
          <p:nvPr>
            <p:ph type="sldNum" sz="quarter" idx="5"/>
          </p:nvPr>
        </p:nvSpPr>
        <p:spPr/>
        <p:txBody>
          <a:bodyPr/>
          <a:lstStyle/>
          <a:p>
            <a:fld id="{97D66CE9-0D7D-426C-8E38-FCC20120B8A0}" type="slidenum">
              <a:rPr lang="de-DE" smtClean="0"/>
              <a:t>26</a:t>
            </a:fld>
            <a:endParaRPr lang="de-DE"/>
          </a:p>
        </p:txBody>
      </p:sp>
    </p:spTree>
    <p:extLst>
      <p:ext uri="{BB962C8B-B14F-4D97-AF65-F5344CB8AC3E}">
        <p14:creationId xmlns:p14="http://schemas.microsoft.com/office/powerpoint/2010/main" val="182149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5933A5-608E-483C-9005-E71D0DB3BF90}" type="slidenum">
              <a:rPr lang="de-DE" smtClean="0"/>
              <a:t>2</a:t>
            </a:fld>
            <a:endParaRPr lang="de-DE"/>
          </a:p>
        </p:txBody>
      </p:sp>
    </p:spTree>
    <p:extLst>
      <p:ext uri="{BB962C8B-B14F-4D97-AF65-F5344CB8AC3E}">
        <p14:creationId xmlns:p14="http://schemas.microsoft.com/office/powerpoint/2010/main" val="12352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8EABC-82E8-7024-6F6E-0F14B6D4E1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2F9CD5-CFC7-0224-72FE-E2BCD4AD195C}"/>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1A8249B7-ADA2-0236-0DB0-CF80C5D8AC2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765E954-CC31-693D-0EF8-78DDB81677E1}"/>
              </a:ext>
            </a:extLst>
          </p:cNvPr>
          <p:cNvSpPr>
            <a:spLocks noGrp="1"/>
          </p:cNvSpPr>
          <p:nvPr>
            <p:ph type="sldNum" sz="quarter" idx="5"/>
          </p:nvPr>
        </p:nvSpPr>
        <p:spPr/>
        <p:txBody>
          <a:bodyPr/>
          <a:lstStyle/>
          <a:p>
            <a:fld id="{595933A5-608E-483C-9005-E71D0DB3BF90}" type="slidenum">
              <a:rPr lang="de-DE" smtClean="0"/>
              <a:t>3</a:t>
            </a:fld>
            <a:endParaRPr lang="de-DE"/>
          </a:p>
        </p:txBody>
      </p:sp>
    </p:spTree>
    <p:extLst>
      <p:ext uri="{BB962C8B-B14F-4D97-AF65-F5344CB8AC3E}">
        <p14:creationId xmlns:p14="http://schemas.microsoft.com/office/powerpoint/2010/main" val="297302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7D66CE9-0D7D-426C-8E38-FCC20120B8A0}" type="slidenum">
              <a:rPr lang="de-DE" smtClean="0"/>
              <a:t>4</a:t>
            </a:fld>
            <a:endParaRPr lang="de-DE"/>
          </a:p>
        </p:txBody>
      </p:sp>
    </p:spTree>
    <p:extLst>
      <p:ext uri="{BB962C8B-B14F-4D97-AF65-F5344CB8AC3E}">
        <p14:creationId xmlns:p14="http://schemas.microsoft.com/office/powerpoint/2010/main" val="398157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15000"/>
              </a:lnSpc>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800" dirty="0">
                <a:effectLst/>
                <a:latin typeface="Arial" panose="020B0604020202020204" pitchFamily="34" charset="0"/>
                <a:ea typeface="Aptos" panose="020B0004020202020204" pitchFamily="34" charset="0"/>
              </a:rPr>
              <a:t>Was an der Textpassage zu Konzeptionsentwicklung bzw. -überarbeitung ist aus Perspektive von </a:t>
            </a:r>
            <a:r>
              <a:rPr lang="de-DE" sz="1800" dirty="0" err="1">
                <a:effectLst/>
                <a:latin typeface="Arial" panose="020B0604020202020204" pitchFamily="34" charset="0"/>
                <a:ea typeface="Aptos" panose="020B0004020202020204" pitchFamily="34" charset="0"/>
              </a:rPr>
              <a:t>Pädagog:innen</a:t>
            </a:r>
            <a:r>
              <a:rPr lang="de-DE" sz="1800" dirty="0">
                <a:effectLst/>
                <a:latin typeface="Arial" panose="020B0604020202020204" pitchFamily="34" charset="0"/>
                <a:ea typeface="Aptos" panose="020B0004020202020204" pitchFamily="34" charset="0"/>
              </a:rPr>
              <a:t> und Eltern wichtig?</a:t>
            </a:r>
            <a:endParaRPr lang="de-DE" sz="1800" dirty="0">
              <a:effectLst/>
              <a:latin typeface="Arial" panose="020B0604020202020204" pitchFamily="34" charset="0"/>
              <a:ea typeface="Arial" panose="020B0604020202020204" pitchFamily="34" charset="0"/>
            </a:endParaRPr>
          </a:p>
          <a:p>
            <a:pPr marL="342900" lvl="0" indent="-342900">
              <a:lnSpc>
                <a:spcPct val="115000"/>
              </a:lnSpc>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800" dirty="0">
                <a:effectLst/>
                <a:latin typeface="Arial" panose="020B0604020202020204" pitchFamily="34" charset="0"/>
                <a:ea typeface="Aptos" panose="020B0004020202020204" pitchFamily="34" charset="0"/>
              </a:rPr>
              <a:t>Was denken Sie, inwiefern ist der Text für Sie fachlich von Bedeutung?</a:t>
            </a:r>
            <a:endParaRPr lang="de-DE" sz="1800" dirty="0">
              <a:effectLst/>
              <a:latin typeface="Arial" panose="020B0604020202020204" pitchFamily="34" charset="0"/>
              <a:ea typeface="Arial" panose="020B0604020202020204" pitchFamily="34" charset="0"/>
            </a:endParaRPr>
          </a:p>
          <a:p>
            <a:pPr marL="342900" lvl="0" indent="-342900">
              <a:lnSpc>
                <a:spcPct val="115000"/>
              </a:lnSpc>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800" dirty="0">
                <a:effectLst/>
                <a:latin typeface="Arial" panose="020B0604020202020204" pitchFamily="34" charset="0"/>
                <a:ea typeface="Aptos" panose="020B0004020202020204" pitchFamily="34" charset="0"/>
              </a:rPr>
              <a:t>Was bedeutet die Aussage ganz konkret für Ihre Arbeit als ...?</a:t>
            </a:r>
            <a:endParaRPr lang="de-DE" sz="1800" dirty="0">
              <a:effectLst/>
              <a:latin typeface="Arial" panose="020B0604020202020204" pitchFamily="34" charset="0"/>
              <a:ea typeface="Arial" panose="020B0604020202020204" pitchFamily="34" charset="0"/>
            </a:endParaRPr>
          </a:p>
        </p:txBody>
      </p:sp>
      <p:sp>
        <p:nvSpPr>
          <p:cNvPr id="4" name="Foliennummernplatzhalter 3"/>
          <p:cNvSpPr>
            <a:spLocks noGrp="1"/>
          </p:cNvSpPr>
          <p:nvPr>
            <p:ph type="sldNum" sz="quarter" idx="5"/>
          </p:nvPr>
        </p:nvSpPr>
        <p:spPr/>
        <p:txBody>
          <a:bodyPr/>
          <a:lstStyle/>
          <a:p>
            <a:fld id="{97D66CE9-0D7D-426C-8E38-FCC20120B8A0}" type="slidenum">
              <a:rPr lang="de-DE" smtClean="0"/>
              <a:t>5</a:t>
            </a:fld>
            <a:endParaRPr lang="de-DE"/>
          </a:p>
        </p:txBody>
      </p:sp>
    </p:spTree>
    <p:extLst>
      <p:ext uri="{BB962C8B-B14F-4D97-AF65-F5344CB8AC3E}">
        <p14:creationId xmlns:p14="http://schemas.microsoft.com/office/powerpoint/2010/main" val="396067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8863-ED2D-5712-E5AC-186556B5B1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46C16D-9D8B-E82F-79AC-DC386946B88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424439-7CE9-BD26-1686-2851F1A1B2A9}"/>
              </a:ext>
            </a:extLst>
          </p:cNvPr>
          <p:cNvSpPr>
            <a:spLocks noGrp="1"/>
          </p:cNvSpPr>
          <p:nvPr>
            <p:ph type="body" idx="1"/>
          </p:nvPr>
        </p:nvSpPr>
        <p:spPr/>
        <p:txBody>
          <a:bodyPr/>
          <a:lstStyle/>
          <a:p>
            <a:pPr marL="342900" lvl="0" indent="-342900">
              <a:lnSpc>
                <a:spcPct val="115000"/>
              </a:lnSpc>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200" dirty="0">
                <a:effectLst/>
                <a:latin typeface="Arial" panose="020B0604020202020204" pitchFamily="34" charset="0"/>
                <a:ea typeface="Aptos" panose="020B0004020202020204" pitchFamily="34" charset="0"/>
              </a:rPr>
              <a:t>Was an der Textpassage zu Konzeptionsentwicklung bzw. -überarbeitung ist aus Perspektive von </a:t>
            </a:r>
            <a:r>
              <a:rPr lang="de-DE" sz="1200" dirty="0" err="1">
                <a:effectLst/>
                <a:latin typeface="Arial" panose="020B0604020202020204" pitchFamily="34" charset="0"/>
                <a:ea typeface="Aptos" panose="020B0004020202020204" pitchFamily="34" charset="0"/>
              </a:rPr>
              <a:t>Pädagog:innen</a:t>
            </a:r>
            <a:r>
              <a:rPr lang="de-DE" sz="1200" dirty="0">
                <a:effectLst/>
                <a:latin typeface="Arial" panose="020B0604020202020204" pitchFamily="34" charset="0"/>
                <a:ea typeface="Aptos" panose="020B0004020202020204" pitchFamily="34" charset="0"/>
              </a:rPr>
              <a:t> und Eltern wichtig?</a:t>
            </a:r>
            <a:endParaRPr lang="de-DE" sz="1200" dirty="0">
              <a:effectLst/>
              <a:latin typeface="Arial" panose="020B0604020202020204" pitchFamily="34" charset="0"/>
              <a:ea typeface="Arial" panose="020B0604020202020204" pitchFamily="34" charset="0"/>
            </a:endParaRPr>
          </a:p>
          <a:p>
            <a:pPr marL="342900" lvl="0" indent="-342900">
              <a:lnSpc>
                <a:spcPct val="115000"/>
              </a:lnSpc>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200" dirty="0">
                <a:effectLst/>
                <a:latin typeface="Arial" panose="020B0604020202020204" pitchFamily="34" charset="0"/>
                <a:ea typeface="Aptos" panose="020B0004020202020204" pitchFamily="34" charset="0"/>
              </a:rPr>
              <a:t>Was denken Sie, inwiefern ist der Text für Sie fachlich von Bedeutung?</a:t>
            </a:r>
            <a:endParaRPr lang="de-DE" sz="1200" dirty="0">
              <a:effectLst/>
              <a:latin typeface="Arial" panose="020B0604020202020204" pitchFamily="34" charset="0"/>
              <a:ea typeface="Arial" panose="020B0604020202020204" pitchFamily="34" charset="0"/>
            </a:endParaRPr>
          </a:p>
          <a:p>
            <a:pPr marL="342900" lvl="0" indent="-342900">
              <a:lnSpc>
                <a:spcPct val="115000"/>
              </a:lnSpc>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200" dirty="0">
                <a:effectLst/>
                <a:latin typeface="Arial" panose="020B0604020202020204" pitchFamily="34" charset="0"/>
                <a:ea typeface="Aptos" panose="020B0004020202020204" pitchFamily="34" charset="0"/>
              </a:rPr>
              <a:t>Was bedeutet die Aussage ganz konkret für Ihre Arbeit als ...?</a:t>
            </a:r>
            <a:endParaRPr lang="de-DE" sz="1200" dirty="0">
              <a:effectLst/>
              <a:latin typeface="Arial" panose="020B0604020202020204" pitchFamily="34" charset="0"/>
              <a:ea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623893E5-BD94-658B-3E53-341C27E76923}"/>
              </a:ext>
            </a:extLst>
          </p:cNvPr>
          <p:cNvSpPr>
            <a:spLocks noGrp="1"/>
          </p:cNvSpPr>
          <p:nvPr>
            <p:ph type="sldNum" sz="quarter" idx="5"/>
          </p:nvPr>
        </p:nvSpPr>
        <p:spPr/>
        <p:txBody>
          <a:bodyPr/>
          <a:lstStyle/>
          <a:p>
            <a:fld id="{97D66CE9-0D7D-426C-8E38-FCC20120B8A0}" type="slidenum">
              <a:rPr lang="de-DE" smtClean="0"/>
              <a:t>6</a:t>
            </a:fld>
            <a:endParaRPr lang="de-DE"/>
          </a:p>
        </p:txBody>
      </p:sp>
    </p:spTree>
    <p:extLst>
      <p:ext uri="{BB962C8B-B14F-4D97-AF65-F5344CB8AC3E}">
        <p14:creationId xmlns:p14="http://schemas.microsoft.com/office/powerpoint/2010/main" val="325547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Arbeitsfragen: </a:t>
            </a:r>
          </a:p>
          <a:p>
            <a:endParaRPr lang="de-DE" dirty="0"/>
          </a:p>
          <a:p>
            <a:r>
              <a:rPr lang="de-DE" dirty="0"/>
              <a:t>Was denken Sie, warum aus Kindersicht wichtig? (Perspektivwechsel-Methode)</a:t>
            </a:r>
          </a:p>
          <a:p>
            <a:r>
              <a:rPr lang="de-DE" dirty="0"/>
              <a:t>Was denken Sie, aus fachlicher Sicht wichtig? (Fachlichkeit)</a:t>
            </a:r>
          </a:p>
          <a:p>
            <a:r>
              <a:rPr lang="de-DE" dirty="0"/>
              <a:t>Was bedeutet das für Ihre Arbeit? (Transfer)</a:t>
            </a:r>
          </a:p>
        </p:txBody>
      </p:sp>
      <p:sp>
        <p:nvSpPr>
          <p:cNvPr id="4" name="Foliennummernplatzhalter 3"/>
          <p:cNvSpPr>
            <a:spLocks noGrp="1"/>
          </p:cNvSpPr>
          <p:nvPr>
            <p:ph type="sldNum" sz="quarter" idx="5"/>
          </p:nvPr>
        </p:nvSpPr>
        <p:spPr/>
        <p:txBody>
          <a:bodyPr/>
          <a:lstStyle/>
          <a:p>
            <a:fld id="{97D66CE9-0D7D-426C-8E38-FCC20120B8A0}" type="slidenum">
              <a:rPr lang="de-DE" smtClean="0"/>
              <a:t>7</a:t>
            </a:fld>
            <a:endParaRPr lang="de-DE"/>
          </a:p>
        </p:txBody>
      </p:sp>
    </p:spTree>
    <p:extLst>
      <p:ext uri="{BB962C8B-B14F-4D97-AF65-F5344CB8AC3E}">
        <p14:creationId xmlns:p14="http://schemas.microsoft.com/office/powerpoint/2010/main" val="16483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ighlight>
                  <a:srgbClr val="FFFF00"/>
                </a:highlight>
              </a:rPr>
              <a:t>Fehlverhalten im Team &gt; Hinweis grafisch rein zum </a:t>
            </a:r>
            <a:r>
              <a:rPr lang="de-DE" dirty="0" err="1">
                <a:highlight>
                  <a:srgbClr val="FFFF00"/>
                </a:highlight>
              </a:rPr>
              <a:t>Inst</a:t>
            </a:r>
            <a:r>
              <a:rPr lang="de-DE" dirty="0">
                <a:highlight>
                  <a:srgbClr val="FFFF00"/>
                </a:highlight>
              </a:rPr>
              <a:t>. Kinderschutzkonzept</a:t>
            </a:r>
          </a:p>
          <a:p>
            <a:endParaRPr lang="de-DE" dirty="0">
              <a:highlight>
                <a:srgbClr val="FFFF00"/>
              </a:highlight>
            </a:endParaRPr>
          </a:p>
          <a:p>
            <a:r>
              <a:rPr lang="de-DE" dirty="0">
                <a:highlight>
                  <a:srgbClr val="FFFF00"/>
                </a:highlight>
              </a:rPr>
              <a:t>5a.: Interessen der Kinder erfassen, Dokumentieren und daraus Handlung ableiten (3 Schritte); Kap. 3.1 22ff BP</a:t>
            </a:r>
          </a:p>
          <a:p>
            <a:r>
              <a:rPr lang="de-DE" dirty="0" err="1">
                <a:highlight>
                  <a:srgbClr val="FFFF00"/>
                </a:highlight>
              </a:rPr>
              <a:t>Beob</a:t>
            </a:r>
            <a:r>
              <a:rPr lang="de-DE" dirty="0">
                <a:highlight>
                  <a:srgbClr val="FFFF00"/>
                </a:highlight>
              </a:rPr>
              <a:t>./</a:t>
            </a:r>
            <a:r>
              <a:rPr lang="de-DE" dirty="0" err="1">
                <a:highlight>
                  <a:srgbClr val="FFFF00"/>
                </a:highlight>
              </a:rPr>
              <a:t>Dok</a:t>
            </a:r>
            <a:r>
              <a:rPr lang="de-DE" dirty="0">
                <a:highlight>
                  <a:srgbClr val="FFFF00"/>
                </a:highlight>
              </a:rPr>
              <a:t>. Als Teil des gesamt päd. Handeln (Milan-Bsp.) &gt; Bsp. hier von Milan reinbringen</a:t>
            </a:r>
          </a:p>
          <a:p>
            <a:endParaRPr lang="de-DE" dirty="0">
              <a:highlight>
                <a:srgbClr val="FFFF00"/>
              </a:highlight>
            </a:endParaRPr>
          </a:p>
          <a:p>
            <a:r>
              <a:rPr lang="de-DE" dirty="0">
                <a:highlight>
                  <a:srgbClr val="FFFF00"/>
                </a:highlight>
              </a:rPr>
              <a:t>Alle Kategorien vorhanden sein, bei Zentralen </a:t>
            </a:r>
            <a:r>
              <a:rPr lang="de-DE" dirty="0" err="1">
                <a:highlight>
                  <a:srgbClr val="FFFF00"/>
                </a:highlight>
              </a:rPr>
              <a:t>Autonomiesit</a:t>
            </a:r>
            <a:r>
              <a:rPr lang="de-DE" dirty="0">
                <a:highlight>
                  <a:srgbClr val="FFFF00"/>
                </a:highlight>
              </a:rPr>
              <a:t>. alles erwähnen</a:t>
            </a:r>
          </a:p>
          <a:p>
            <a:endParaRPr lang="de-DE" dirty="0">
              <a:highlight>
                <a:srgbClr val="FFFF00"/>
              </a:highlight>
            </a:endParaRPr>
          </a:p>
          <a:p>
            <a:endParaRPr lang="de-DE" dirty="0">
              <a:highlight>
                <a:srgbClr val="FFFF00"/>
              </a:highlight>
            </a:endParaRPr>
          </a:p>
        </p:txBody>
      </p:sp>
      <p:sp>
        <p:nvSpPr>
          <p:cNvPr id="4" name="Foliennummernplatzhalter 3"/>
          <p:cNvSpPr>
            <a:spLocks noGrp="1"/>
          </p:cNvSpPr>
          <p:nvPr>
            <p:ph type="sldNum" sz="quarter" idx="5"/>
          </p:nvPr>
        </p:nvSpPr>
        <p:spPr/>
        <p:txBody>
          <a:bodyPr/>
          <a:lstStyle/>
          <a:p>
            <a:fld id="{97D66CE9-0D7D-426C-8E38-FCC20120B8A0}" type="slidenum">
              <a:rPr lang="de-DE" smtClean="0"/>
              <a:t>8</a:t>
            </a:fld>
            <a:endParaRPr lang="de-DE"/>
          </a:p>
        </p:txBody>
      </p:sp>
    </p:spTree>
    <p:extLst>
      <p:ext uri="{BB962C8B-B14F-4D97-AF65-F5344CB8AC3E}">
        <p14:creationId xmlns:p14="http://schemas.microsoft.com/office/powerpoint/2010/main" val="409050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A5AC9-87F2-8530-6776-FD2EBB1BEE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3334C4-2A6A-1569-5DDF-141021A03F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FFF3EA-D4F6-CE3C-1024-DF5A5F5A8BD0}"/>
              </a:ext>
            </a:extLst>
          </p:cNvPr>
          <p:cNvSpPr>
            <a:spLocks noGrp="1"/>
          </p:cNvSpPr>
          <p:nvPr>
            <p:ph type="body" idx="1"/>
          </p:nvPr>
        </p:nvSpPr>
        <p:spPr/>
        <p:txBody>
          <a:bodyPr/>
          <a:lstStyle/>
          <a:p>
            <a:endParaRPr lang="de-DE" dirty="0">
              <a:highlight>
                <a:srgbClr val="FFFF00"/>
              </a:highlight>
            </a:endParaRPr>
          </a:p>
          <a:p>
            <a:endParaRPr lang="de-DE" dirty="0">
              <a:highlight>
                <a:srgbClr val="FFFF00"/>
              </a:highlight>
            </a:endParaRPr>
          </a:p>
        </p:txBody>
      </p:sp>
      <p:sp>
        <p:nvSpPr>
          <p:cNvPr id="4" name="Foliennummernplatzhalter 3">
            <a:extLst>
              <a:ext uri="{FF2B5EF4-FFF2-40B4-BE49-F238E27FC236}">
                <a16:creationId xmlns:a16="http://schemas.microsoft.com/office/drawing/2014/main" id="{71FCD3CC-3829-6265-A7BC-DB0E4D02A386}"/>
              </a:ext>
            </a:extLst>
          </p:cNvPr>
          <p:cNvSpPr>
            <a:spLocks noGrp="1"/>
          </p:cNvSpPr>
          <p:nvPr>
            <p:ph type="sldNum" sz="quarter" idx="5"/>
          </p:nvPr>
        </p:nvSpPr>
        <p:spPr/>
        <p:txBody>
          <a:bodyPr/>
          <a:lstStyle/>
          <a:p>
            <a:fld id="{97D66CE9-0D7D-426C-8E38-FCC20120B8A0}" type="slidenum">
              <a:rPr lang="de-DE" smtClean="0"/>
              <a:t>9</a:t>
            </a:fld>
            <a:endParaRPr lang="de-DE"/>
          </a:p>
        </p:txBody>
      </p:sp>
    </p:spTree>
    <p:extLst>
      <p:ext uri="{BB962C8B-B14F-4D97-AF65-F5344CB8AC3E}">
        <p14:creationId xmlns:p14="http://schemas.microsoft.com/office/powerpoint/2010/main" val="220959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AA375-099B-E90B-483C-FCE3D393000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DB4218E-2B58-BBBB-D386-E4D85558F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466CDCA-1E80-89E4-6914-B0EECB590B58}"/>
              </a:ext>
            </a:extLst>
          </p:cNvPr>
          <p:cNvSpPr>
            <a:spLocks noGrp="1"/>
          </p:cNvSpPr>
          <p:nvPr>
            <p:ph type="dt" sz="half" idx="10"/>
          </p:nvPr>
        </p:nvSpPr>
        <p:spPr/>
        <p:txBody>
          <a:bodyPr/>
          <a:lstStyle/>
          <a:p>
            <a:fld id="{A33A4EEF-9DA5-4C27-A086-22BF27E39FCF}" type="datetime1">
              <a:rPr lang="de-DE" smtClean="0"/>
              <a:t>13.02.2026</a:t>
            </a:fld>
            <a:endParaRPr lang="de-DE" dirty="0"/>
          </a:p>
        </p:txBody>
      </p:sp>
      <p:sp>
        <p:nvSpPr>
          <p:cNvPr id="5" name="Fußzeilenplatzhalter 4">
            <a:extLst>
              <a:ext uri="{FF2B5EF4-FFF2-40B4-BE49-F238E27FC236}">
                <a16:creationId xmlns:a16="http://schemas.microsoft.com/office/drawing/2014/main" id="{C2672DB8-49D6-CAAA-0362-8465A455C75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484702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6A12E-5B51-2A2A-A674-FB31EF12273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B56A2E4-B25F-921D-1F4B-6C41A3A457D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32FED0-5A5B-66B6-30B1-0E11061F2CD2}"/>
              </a:ext>
            </a:extLst>
          </p:cNvPr>
          <p:cNvSpPr>
            <a:spLocks noGrp="1"/>
          </p:cNvSpPr>
          <p:nvPr>
            <p:ph type="dt" sz="half" idx="10"/>
          </p:nvPr>
        </p:nvSpPr>
        <p:spPr/>
        <p:txBody>
          <a:bodyPr/>
          <a:lstStyle/>
          <a:p>
            <a:fld id="{53527959-048D-4AB2-A55E-3F9CC92CB067}" type="datetime1">
              <a:rPr lang="de-DE" smtClean="0"/>
              <a:t>13.02.2026</a:t>
            </a:fld>
            <a:endParaRPr lang="de-DE"/>
          </a:p>
        </p:txBody>
      </p:sp>
      <p:sp>
        <p:nvSpPr>
          <p:cNvPr id="5" name="Fußzeilenplatzhalter 4">
            <a:extLst>
              <a:ext uri="{FF2B5EF4-FFF2-40B4-BE49-F238E27FC236}">
                <a16:creationId xmlns:a16="http://schemas.microsoft.com/office/drawing/2014/main" id="{828B7E01-F51E-5604-2105-A71AE06ED3D5}"/>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30630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E022F6-D3B5-047E-F3F5-4940705AD5D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1227D92-2629-B5CA-50FC-D05FAF21A24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93E71C-4B1C-5E2D-04F3-35113B99FA44}"/>
              </a:ext>
            </a:extLst>
          </p:cNvPr>
          <p:cNvSpPr>
            <a:spLocks noGrp="1"/>
          </p:cNvSpPr>
          <p:nvPr>
            <p:ph type="dt" sz="half" idx="10"/>
          </p:nvPr>
        </p:nvSpPr>
        <p:spPr/>
        <p:txBody>
          <a:bodyPr/>
          <a:lstStyle/>
          <a:p>
            <a:fld id="{658A7A23-5B25-4F5B-A917-BAFCEA9E891D}" type="datetime1">
              <a:rPr lang="de-DE" smtClean="0"/>
              <a:t>13.02.2026</a:t>
            </a:fld>
            <a:endParaRPr lang="de-DE"/>
          </a:p>
        </p:txBody>
      </p:sp>
      <p:sp>
        <p:nvSpPr>
          <p:cNvPr id="5" name="Fußzeilenplatzhalter 4">
            <a:extLst>
              <a:ext uri="{FF2B5EF4-FFF2-40B4-BE49-F238E27FC236}">
                <a16:creationId xmlns:a16="http://schemas.microsoft.com/office/drawing/2014/main" id="{5C743EF5-910A-92D6-19F7-8141B8386714}"/>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9487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BAC6B-4DE0-7642-892C-3A219A7F89B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71991D-AB5E-69EC-02D5-8C5CEDEBD77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654110-8B43-1600-4493-579C9A262086}"/>
              </a:ext>
            </a:extLst>
          </p:cNvPr>
          <p:cNvSpPr>
            <a:spLocks noGrp="1"/>
          </p:cNvSpPr>
          <p:nvPr>
            <p:ph type="dt" sz="half" idx="10"/>
          </p:nvPr>
        </p:nvSpPr>
        <p:spPr/>
        <p:txBody>
          <a:bodyPr/>
          <a:lstStyle/>
          <a:p>
            <a:fld id="{62609103-8D33-426F-866A-AC1A54962404}" type="datetime1">
              <a:rPr lang="de-DE" smtClean="0"/>
              <a:t>13.02.2026</a:t>
            </a:fld>
            <a:endParaRPr lang="de-DE"/>
          </a:p>
        </p:txBody>
      </p:sp>
    </p:spTree>
    <p:extLst>
      <p:ext uri="{BB962C8B-B14F-4D97-AF65-F5344CB8AC3E}">
        <p14:creationId xmlns:p14="http://schemas.microsoft.com/office/powerpoint/2010/main" val="318384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9E4A2-D57B-D04D-DFA1-4B47B053EE9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7031B1A-0DA9-26EA-7E3C-2097398BC7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322121B-E0CD-9784-BB41-AB95DEBAE29D}"/>
              </a:ext>
            </a:extLst>
          </p:cNvPr>
          <p:cNvSpPr>
            <a:spLocks noGrp="1"/>
          </p:cNvSpPr>
          <p:nvPr>
            <p:ph type="dt" sz="half" idx="10"/>
          </p:nvPr>
        </p:nvSpPr>
        <p:spPr/>
        <p:txBody>
          <a:bodyPr/>
          <a:lstStyle/>
          <a:p>
            <a:fld id="{4F7D0C6F-A2EC-45EA-AC7E-0D76E952E500}" type="datetime1">
              <a:rPr lang="de-DE" smtClean="0"/>
              <a:t>13.02.2026</a:t>
            </a:fld>
            <a:endParaRPr lang="de-DE"/>
          </a:p>
        </p:txBody>
      </p:sp>
      <p:sp>
        <p:nvSpPr>
          <p:cNvPr id="5" name="Fußzeilenplatzhalter 4">
            <a:extLst>
              <a:ext uri="{FF2B5EF4-FFF2-40B4-BE49-F238E27FC236}">
                <a16:creationId xmlns:a16="http://schemas.microsoft.com/office/drawing/2014/main" id="{3BBE6E78-73C6-4CB1-5A5E-49DBB37FAFEA}"/>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93688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A1D00-645B-922D-25D5-03889B75343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39A0A4-BACD-A341-3A1B-D920AC9F51D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46E1400-4549-D7BF-C42F-0E08C1E5C1F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37B6F8A-A83B-FF1D-853C-C88B7BC115D4}"/>
              </a:ext>
            </a:extLst>
          </p:cNvPr>
          <p:cNvSpPr>
            <a:spLocks noGrp="1"/>
          </p:cNvSpPr>
          <p:nvPr>
            <p:ph type="dt" sz="half" idx="10"/>
          </p:nvPr>
        </p:nvSpPr>
        <p:spPr/>
        <p:txBody>
          <a:bodyPr/>
          <a:lstStyle/>
          <a:p>
            <a:fld id="{D814CE2C-FDA6-4087-A37E-CF3A7C6D7278}" type="datetime1">
              <a:rPr lang="de-DE" smtClean="0"/>
              <a:t>13.02.2026</a:t>
            </a:fld>
            <a:endParaRPr lang="de-DE"/>
          </a:p>
        </p:txBody>
      </p:sp>
      <p:sp>
        <p:nvSpPr>
          <p:cNvPr id="6" name="Fußzeilenplatzhalter 5">
            <a:extLst>
              <a:ext uri="{FF2B5EF4-FFF2-40B4-BE49-F238E27FC236}">
                <a16:creationId xmlns:a16="http://schemas.microsoft.com/office/drawing/2014/main" id="{C1B2608C-88DE-B95C-8482-98953993C4C6}"/>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2408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FAD14-F873-78F2-20F9-A4DB84B1B62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D5DEE7C-B235-B081-D084-6433BB94A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FE9D8DE-8985-EF3C-B448-0DD24A15287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99B7100-F4C9-CEF2-E12E-CC86F5DEC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EFC91DC-6187-981B-9C86-11AA1D356F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4E8916B-6AE3-27D8-ED03-186E76854E8E}"/>
              </a:ext>
            </a:extLst>
          </p:cNvPr>
          <p:cNvSpPr>
            <a:spLocks noGrp="1"/>
          </p:cNvSpPr>
          <p:nvPr>
            <p:ph type="dt" sz="half" idx="10"/>
          </p:nvPr>
        </p:nvSpPr>
        <p:spPr/>
        <p:txBody>
          <a:bodyPr/>
          <a:lstStyle/>
          <a:p>
            <a:fld id="{743CE5CC-DC2D-4E06-BCC6-FDEFA19F1B57}" type="datetime1">
              <a:rPr lang="de-DE" smtClean="0"/>
              <a:t>13.02.2026</a:t>
            </a:fld>
            <a:endParaRPr lang="de-DE"/>
          </a:p>
        </p:txBody>
      </p:sp>
      <p:sp>
        <p:nvSpPr>
          <p:cNvPr id="8" name="Fußzeilenplatzhalter 7">
            <a:extLst>
              <a:ext uri="{FF2B5EF4-FFF2-40B4-BE49-F238E27FC236}">
                <a16:creationId xmlns:a16="http://schemas.microsoft.com/office/drawing/2014/main" id="{229326DC-86EA-DEAF-7D9A-161E38FFF58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0996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7789E-C876-B3B1-2AF7-B6256820E4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EA4563C-27E2-7B6D-BA57-1AEDAD2DB1DC}"/>
              </a:ext>
            </a:extLst>
          </p:cNvPr>
          <p:cNvSpPr>
            <a:spLocks noGrp="1"/>
          </p:cNvSpPr>
          <p:nvPr>
            <p:ph type="dt" sz="half" idx="10"/>
          </p:nvPr>
        </p:nvSpPr>
        <p:spPr/>
        <p:txBody>
          <a:bodyPr/>
          <a:lstStyle/>
          <a:p>
            <a:fld id="{9BFB7A33-C860-461D-81AF-DE666FACC4BB}" type="datetime1">
              <a:rPr lang="de-DE" smtClean="0"/>
              <a:t>13.02.2026</a:t>
            </a:fld>
            <a:endParaRPr lang="de-DE"/>
          </a:p>
        </p:txBody>
      </p:sp>
      <p:sp>
        <p:nvSpPr>
          <p:cNvPr id="4" name="Fußzeilenplatzhalter 3">
            <a:extLst>
              <a:ext uri="{FF2B5EF4-FFF2-40B4-BE49-F238E27FC236}">
                <a16:creationId xmlns:a16="http://schemas.microsoft.com/office/drawing/2014/main" id="{248B3AA7-2F09-F672-4E21-61DACEE909E3}"/>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5899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AB71380-307C-3FE3-75E4-F4E4E51B6102}"/>
              </a:ext>
            </a:extLst>
          </p:cNvPr>
          <p:cNvSpPr>
            <a:spLocks noGrp="1"/>
          </p:cNvSpPr>
          <p:nvPr>
            <p:ph type="dt" sz="half" idx="10"/>
          </p:nvPr>
        </p:nvSpPr>
        <p:spPr/>
        <p:txBody>
          <a:bodyPr/>
          <a:lstStyle/>
          <a:p>
            <a:fld id="{498C8F8F-5E02-44FF-9032-1DEF7A21024A}" type="datetime1">
              <a:rPr lang="de-DE" smtClean="0"/>
              <a:t>13.02.2026</a:t>
            </a:fld>
            <a:endParaRPr lang="de-DE"/>
          </a:p>
        </p:txBody>
      </p:sp>
      <p:sp>
        <p:nvSpPr>
          <p:cNvPr id="3" name="Fußzeilenplatzhalter 2">
            <a:extLst>
              <a:ext uri="{FF2B5EF4-FFF2-40B4-BE49-F238E27FC236}">
                <a16:creationId xmlns:a16="http://schemas.microsoft.com/office/drawing/2014/main" id="{E97B2BAD-FC1A-D94B-0416-11AA25D331AF}"/>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15470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8EDD5-B590-4C24-3305-C1AC2FDD0C0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94ED3D-2697-BBD3-9AA0-14BC5CBBE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FF93906-1060-DB09-C84B-AD4234D10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768732-1934-0FE2-9918-5CE14A31216D}"/>
              </a:ext>
            </a:extLst>
          </p:cNvPr>
          <p:cNvSpPr>
            <a:spLocks noGrp="1"/>
          </p:cNvSpPr>
          <p:nvPr>
            <p:ph type="dt" sz="half" idx="10"/>
          </p:nvPr>
        </p:nvSpPr>
        <p:spPr/>
        <p:txBody>
          <a:bodyPr/>
          <a:lstStyle/>
          <a:p>
            <a:fld id="{D4FDE211-1377-48D5-93A9-1404292C9D42}" type="datetime1">
              <a:rPr lang="de-DE" smtClean="0"/>
              <a:t>13.02.2026</a:t>
            </a:fld>
            <a:endParaRPr lang="de-DE"/>
          </a:p>
        </p:txBody>
      </p:sp>
      <p:sp>
        <p:nvSpPr>
          <p:cNvPr id="6" name="Fußzeilenplatzhalter 5">
            <a:extLst>
              <a:ext uri="{FF2B5EF4-FFF2-40B4-BE49-F238E27FC236}">
                <a16:creationId xmlns:a16="http://schemas.microsoft.com/office/drawing/2014/main" id="{BD33BB5E-904A-88E1-5AA7-819CA7D6D8BD}"/>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98477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2B374-03E0-C2C5-558D-8E41B0C673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C2ED8A8-1E85-8BA7-8BDA-4D9DA04E2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F4F9BB-9813-6834-3CBC-C91EF4416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4D95FA4-12C8-2D24-6375-BC3E4ED830E2}"/>
              </a:ext>
            </a:extLst>
          </p:cNvPr>
          <p:cNvSpPr>
            <a:spLocks noGrp="1"/>
          </p:cNvSpPr>
          <p:nvPr>
            <p:ph type="dt" sz="half" idx="10"/>
          </p:nvPr>
        </p:nvSpPr>
        <p:spPr/>
        <p:txBody>
          <a:bodyPr/>
          <a:lstStyle/>
          <a:p>
            <a:fld id="{27E73BEE-145E-4558-9815-8E632215E957}" type="datetime1">
              <a:rPr lang="de-DE" smtClean="0"/>
              <a:t>13.02.2026</a:t>
            </a:fld>
            <a:endParaRPr lang="de-DE"/>
          </a:p>
        </p:txBody>
      </p:sp>
      <p:sp>
        <p:nvSpPr>
          <p:cNvPr id="6" name="Fußzeilenplatzhalter 5">
            <a:extLst>
              <a:ext uri="{FF2B5EF4-FFF2-40B4-BE49-F238E27FC236}">
                <a16:creationId xmlns:a16="http://schemas.microsoft.com/office/drawing/2014/main" id="{EB7A095B-81E8-054B-F164-135224C365E3}"/>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86209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B0FC81-D7BF-CAC6-5811-523E68A87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4615CC3-4AB7-534D-7AEE-AC03FA985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00774B-4876-7D7C-0919-6CA60581D442}"/>
              </a:ext>
            </a:extLst>
          </p:cNvPr>
          <p:cNvSpPr>
            <a:spLocks noGrp="1"/>
          </p:cNvSpPr>
          <p:nvPr>
            <p:ph type="dt" sz="half" idx="2"/>
          </p:nvPr>
        </p:nvSpPr>
        <p:spPr>
          <a:xfrm>
            <a:off x="838200" y="6356350"/>
            <a:ext cx="1091927"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35A232-E97C-4A9B-8E61-C9F6E1C9949E}" type="datetime1">
              <a:rPr lang="de-DE" smtClean="0"/>
              <a:t>13.02.2026</a:t>
            </a:fld>
            <a:endParaRPr lang="de-DE"/>
          </a:p>
        </p:txBody>
      </p:sp>
      <p:sp>
        <p:nvSpPr>
          <p:cNvPr id="5" name="Fußzeilenplatzhalter 4">
            <a:extLst>
              <a:ext uri="{FF2B5EF4-FFF2-40B4-BE49-F238E27FC236}">
                <a16:creationId xmlns:a16="http://schemas.microsoft.com/office/drawing/2014/main" id="{64C35787-22A1-5691-6911-142AA82509FE}"/>
              </a:ext>
            </a:extLst>
          </p:cNvPr>
          <p:cNvSpPr>
            <a:spLocks noGrp="1"/>
          </p:cNvSpPr>
          <p:nvPr>
            <p:ph type="ftr" sz="quarter" idx="3"/>
          </p:nvPr>
        </p:nvSpPr>
        <p:spPr>
          <a:xfrm>
            <a:off x="4038600" y="6356350"/>
            <a:ext cx="20574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dirty="0"/>
          </a:p>
        </p:txBody>
      </p:sp>
      <p:sp>
        <p:nvSpPr>
          <p:cNvPr id="7" name="Foliennummernplatzhalter 5">
            <a:extLst>
              <a:ext uri="{FF2B5EF4-FFF2-40B4-BE49-F238E27FC236}">
                <a16:creationId xmlns:a16="http://schemas.microsoft.com/office/drawing/2014/main" id="{FEFCE5F2-05EB-661F-1EA9-4ED4755CEEC0}"/>
              </a:ext>
            </a:extLst>
          </p:cNvPr>
          <p:cNvSpPr txBox="1">
            <a:spLocks/>
          </p:cNvSpPr>
          <p:nvPr userDrawn="1"/>
        </p:nvSpPr>
        <p:spPr>
          <a:xfrm>
            <a:off x="2331080" y="6356350"/>
            <a:ext cx="825629"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13C58-136F-9C4A-9E14-317039DD4CDF}" type="slidenum">
              <a:rPr lang="de-DE" smtClean="0"/>
              <a:pPr/>
              <a:t>‹Nr.›</a:t>
            </a:fld>
            <a:endParaRPr lang="de-DE" dirty="0"/>
          </a:p>
        </p:txBody>
      </p:sp>
      <p:pic>
        <p:nvPicPr>
          <p:cNvPr id="9" name="Google Shape;26;p94" descr="FHP.WMF">
            <a:extLst>
              <a:ext uri="{FF2B5EF4-FFF2-40B4-BE49-F238E27FC236}">
                <a16:creationId xmlns:a16="http://schemas.microsoft.com/office/drawing/2014/main" id="{BC9E56AE-DCAE-37AB-1CD7-6CC92C546F64}"/>
              </a:ext>
            </a:extLst>
          </p:cNvPr>
          <p:cNvPicPr preferRelativeResize="0"/>
          <p:nvPr userDrawn="1"/>
        </p:nvPicPr>
        <p:blipFill rotWithShape="1">
          <a:blip r:embed="rId13">
            <a:alphaModFix/>
          </a:blip>
          <a:srcRect/>
          <a:stretch/>
        </p:blipFill>
        <p:spPr>
          <a:xfrm>
            <a:off x="6711188" y="6533779"/>
            <a:ext cx="604707" cy="240080"/>
          </a:xfrm>
          <a:prstGeom prst="rect">
            <a:avLst/>
          </a:prstGeom>
          <a:noFill/>
          <a:ln>
            <a:noFill/>
          </a:ln>
        </p:spPr>
      </p:pic>
      <p:pic>
        <p:nvPicPr>
          <p:cNvPr id="10" name="Google Shape;25;p94">
            <a:extLst>
              <a:ext uri="{FF2B5EF4-FFF2-40B4-BE49-F238E27FC236}">
                <a16:creationId xmlns:a16="http://schemas.microsoft.com/office/drawing/2014/main" id="{91A445D9-DA24-7FC4-0D40-7FAB67FD4D8B}"/>
              </a:ext>
            </a:extLst>
          </p:cNvPr>
          <p:cNvPicPr preferRelativeResize="0"/>
          <p:nvPr userDrawn="1"/>
        </p:nvPicPr>
        <p:blipFill rotWithShape="1">
          <a:blip r:embed="rId14">
            <a:alphaModFix/>
          </a:blip>
          <a:srcRect/>
          <a:stretch/>
        </p:blipFill>
        <p:spPr>
          <a:xfrm>
            <a:off x="7013542" y="5710885"/>
            <a:ext cx="2342981" cy="1656052"/>
          </a:xfrm>
          <a:prstGeom prst="rect">
            <a:avLst/>
          </a:prstGeom>
          <a:noFill/>
          <a:ln>
            <a:noFill/>
          </a:ln>
        </p:spPr>
      </p:pic>
      <p:pic>
        <p:nvPicPr>
          <p:cNvPr id="11" name="Grafik 10" descr="Ein Bild, das Text, Schrift, Grafiken, Logo enthält.&#10;&#10;KI-generierte Inhalte können fehlerhaft sein.">
            <a:extLst>
              <a:ext uri="{FF2B5EF4-FFF2-40B4-BE49-F238E27FC236}">
                <a16:creationId xmlns:a16="http://schemas.microsoft.com/office/drawing/2014/main" id="{6CCBD94E-75B2-F209-C899-2CFF52CE1F97}"/>
              </a:ext>
            </a:extLst>
          </p:cNvPr>
          <p:cNvPicPr>
            <a:picLocks noChangeAspect="1"/>
          </p:cNvPicPr>
          <p:nvPr userDrawn="1"/>
        </p:nvPicPr>
        <p:blipFill>
          <a:blip r:embed="rId15"/>
          <a:stretch>
            <a:fillRect/>
          </a:stretch>
        </p:blipFill>
        <p:spPr>
          <a:xfrm>
            <a:off x="9040983" y="6349833"/>
            <a:ext cx="1719846" cy="428051"/>
          </a:xfrm>
          <a:prstGeom prst="rect">
            <a:avLst/>
          </a:prstGeom>
        </p:spPr>
      </p:pic>
      <p:pic>
        <p:nvPicPr>
          <p:cNvPr id="12" name="Grafik 11" descr="Ein Bild, das Schrift, Grafiken, Logo, Screenshot enthält.&#10;&#10;KI-generierte Inhalte können fehlerhaft sein.">
            <a:extLst>
              <a:ext uri="{FF2B5EF4-FFF2-40B4-BE49-F238E27FC236}">
                <a16:creationId xmlns:a16="http://schemas.microsoft.com/office/drawing/2014/main" id="{E3943D71-D7AE-AEE4-5B54-AE323BACA5EE}"/>
              </a:ext>
            </a:extLst>
          </p:cNvPr>
          <p:cNvPicPr>
            <a:picLocks noChangeAspect="1"/>
          </p:cNvPicPr>
          <p:nvPr userDrawn="1"/>
        </p:nvPicPr>
        <p:blipFill>
          <a:blip r:embed="rId16"/>
          <a:stretch>
            <a:fillRect/>
          </a:stretch>
        </p:blipFill>
        <p:spPr>
          <a:xfrm>
            <a:off x="10863868" y="6307690"/>
            <a:ext cx="1280840" cy="512336"/>
          </a:xfrm>
          <a:prstGeom prst="rect">
            <a:avLst/>
          </a:prstGeom>
        </p:spPr>
      </p:pic>
    </p:spTree>
    <p:extLst>
      <p:ext uri="{BB962C8B-B14F-4D97-AF65-F5344CB8AC3E}">
        <p14:creationId xmlns:p14="http://schemas.microsoft.com/office/powerpoint/2010/main" val="37494040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bjs-fachportal.brandenburg.de/sixcms/media.php/102/arbeitshilfe_zur_erstellung_der_paedagogischen_konzeption_fuer_eine_kindertagestaett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6;p1">
            <a:extLst>
              <a:ext uri="{FF2B5EF4-FFF2-40B4-BE49-F238E27FC236}">
                <a16:creationId xmlns:a16="http://schemas.microsoft.com/office/drawing/2014/main" id="{BABEEC78-1159-45E7-22E4-427F54EC8D28}"/>
              </a:ext>
            </a:extLst>
          </p:cNvPr>
          <p:cNvSpPr txBox="1">
            <a:spLocks noGrp="1"/>
          </p:cNvSpPr>
          <p:nvPr>
            <p:ph type="ctrTitle"/>
          </p:nvPr>
        </p:nvSpPr>
        <p:spPr>
          <a:xfrm>
            <a:off x="1557816" y="136187"/>
            <a:ext cx="9144000" cy="24221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de-DE" sz="2800" b="1" dirty="0">
                <a:latin typeface="Calibri"/>
                <a:ea typeface="Calibri"/>
                <a:cs typeface="Calibri"/>
                <a:sym typeface="Calibri"/>
              </a:rPr>
              <a:t>Erweiterte Grundsätze elementarer Bildung </a:t>
            </a:r>
            <a:br>
              <a:rPr lang="de-DE" sz="2800" b="1" dirty="0">
                <a:latin typeface="Calibri"/>
                <a:ea typeface="Calibri"/>
                <a:cs typeface="Calibri"/>
                <a:sym typeface="Calibri"/>
              </a:rPr>
            </a:br>
            <a:r>
              <a:rPr lang="de-DE" sz="2800" b="1" dirty="0">
                <a:latin typeface="Calibri"/>
                <a:ea typeface="Calibri"/>
                <a:cs typeface="Calibri"/>
                <a:sym typeface="Calibri"/>
              </a:rPr>
              <a:t>in Brandenburg</a:t>
            </a:r>
            <a:br>
              <a:rPr lang="de-DE" sz="2800" b="1" dirty="0">
                <a:latin typeface="Calibri"/>
                <a:ea typeface="Calibri"/>
                <a:cs typeface="Calibri"/>
                <a:sym typeface="Calibri"/>
              </a:rPr>
            </a:br>
            <a:br>
              <a:rPr lang="de-DE" sz="4400" b="1" dirty="0">
                <a:latin typeface="Calibri"/>
                <a:ea typeface="Calibri"/>
                <a:cs typeface="Calibri"/>
                <a:sym typeface="Calibri"/>
              </a:rPr>
            </a:br>
            <a:endParaRPr sz="4400" dirty="0"/>
          </a:p>
        </p:txBody>
      </p:sp>
      <p:pic>
        <p:nvPicPr>
          <p:cNvPr id="6" name="Google Shape;181;p1" descr="Ein Bild, das Grafiken, Clipart, Design, Silhouette enthält.&#10;&#10;Automatisch generierte Beschreibung">
            <a:extLst>
              <a:ext uri="{FF2B5EF4-FFF2-40B4-BE49-F238E27FC236}">
                <a16:creationId xmlns:a16="http://schemas.microsoft.com/office/drawing/2014/main" id="{E0CE63D3-822F-0FBF-C155-8947E35C6AB7}"/>
              </a:ext>
            </a:extLst>
          </p:cNvPr>
          <p:cNvPicPr preferRelativeResize="0"/>
          <p:nvPr/>
        </p:nvPicPr>
        <p:blipFill rotWithShape="1">
          <a:blip r:embed="rId3">
            <a:alphaModFix/>
          </a:blip>
          <a:srcRect/>
          <a:stretch/>
        </p:blipFill>
        <p:spPr>
          <a:xfrm>
            <a:off x="339277" y="385126"/>
            <a:ext cx="2095500" cy="1657350"/>
          </a:xfrm>
          <a:prstGeom prst="rect">
            <a:avLst/>
          </a:prstGeom>
          <a:noFill/>
          <a:ln>
            <a:noFill/>
          </a:ln>
        </p:spPr>
      </p:pic>
      <p:sp>
        <p:nvSpPr>
          <p:cNvPr id="2" name="Google Shape;177;p1">
            <a:extLst>
              <a:ext uri="{FF2B5EF4-FFF2-40B4-BE49-F238E27FC236}">
                <a16:creationId xmlns:a16="http://schemas.microsoft.com/office/drawing/2014/main" id="{4149A486-EB71-5D40-CF3E-FDEC2E834F62}"/>
              </a:ext>
            </a:extLst>
          </p:cNvPr>
          <p:cNvSpPr txBox="1">
            <a:spLocks/>
          </p:cNvSpPr>
          <p:nvPr/>
        </p:nvSpPr>
        <p:spPr>
          <a:xfrm>
            <a:off x="3111552" y="2350008"/>
            <a:ext cx="7431480" cy="3071618"/>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de-DE" sz="3200" b="1" dirty="0"/>
          </a:p>
          <a:p>
            <a:pPr>
              <a:spcBef>
                <a:spcPts val="0"/>
              </a:spcBef>
            </a:pPr>
            <a:endParaRPr lang="de-DE" sz="2800" dirty="0"/>
          </a:p>
          <a:p>
            <a:pPr>
              <a:spcBef>
                <a:spcPts val="0"/>
              </a:spcBef>
            </a:pPr>
            <a:endParaRPr lang="de-DE" sz="2800" dirty="0"/>
          </a:p>
        </p:txBody>
      </p:sp>
      <p:sp>
        <p:nvSpPr>
          <p:cNvPr id="5" name="Textfeld 4">
            <a:extLst>
              <a:ext uri="{FF2B5EF4-FFF2-40B4-BE49-F238E27FC236}">
                <a16:creationId xmlns:a16="http://schemas.microsoft.com/office/drawing/2014/main" id="{6F47C8E5-C3C6-01E4-09E2-56367C094B69}"/>
              </a:ext>
            </a:extLst>
          </p:cNvPr>
          <p:cNvSpPr txBox="1"/>
          <p:nvPr/>
        </p:nvSpPr>
        <p:spPr>
          <a:xfrm>
            <a:off x="3047238" y="2639491"/>
            <a:ext cx="6094476" cy="1754326"/>
          </a:xfrm>
          <a:prstGeom prst="rect">
            <a:avLst/>
          </a:prstGeom>
          <a:noFill/>
        </p:spPr>
        <p:txBody>
          <a:bodyPr wrap="square">
            <a:spAutoFit/>
          </a:bodyPr>
          <a:lstStyle/>
          <a:p>
            <a:pPr algn="ctr"/>
            <a:r>
              <a:rPr lang="de-DE" sz="3600" b="1" dirty="0"/>
              <a:t>Fortbildung zur Konzeptionsentwicklung mit dem Bildungsplan</a:t>
            </a:r>
            <a:endParaRPr lang="de-DE" sz="2800" dirty="0"/>
          </a:p>
        </p:txBody>
      </p:sp>
      <p:sp>
        <p:nvSpPr>
          <p:cNvPr id="7" name="Textfeld 6">
            <a:extLst>
              <a:ext uri="{FF2B5EF4-FFF2-40B4-BE49-F238E27FC236}">
                <a16:creationId xmlns:a16="http://schemas.microsoft.com/office/drawing/2014/main" id="{F9565CFA-4319-5AA2-9EB7-B2FD2B870F40}"/>
              </a:ext>
            </a:extLst>
          </p:cNvPr>
          <p:cNvSpPr txBox="1"/>
          <p:nvPr/>
        </p:nvSpPr>
        <p:spPr>
          <a:xfrm>
            <a:off x="649224" y="6519672"/>
            <a:ext cx="2923942" cy="307777"/>
          </a:xfrm>
          <a:prstGeom prst="rect">
            <a:avLst/>
          </a:prstGeom>
          <a:noFill/>
        </p:spPr>
        <p:txBody>
          <a:bodyPr wrap="none" rtlCol="0">
            <a:spAutoFit/>
          </a:bodyPr>
          <a:lstStyle/>
          <a:p>
            <a:r>
              <a:rPr lang="de-DE" sz="1400" dirty="0">
                <a:solidFill>
                  <a:schemeClr val="bg2">
                    <a:lumMod val="75000"/>
                  </a:schemeClr>
                </a:solidFill>
              </a:rPr>
              <a:t>Beyersdorff &amp; Schönfeld (Jan. 2026)</a:t>
            </a:r>
          </a:p>
        </p:txBody>
      </p:sp>
      <p:sp>
        <p:nvSpPr>
          <p:cNvPr id="4" name="Textfeld 3">
            <a:extLst>
              <a:ext uri="{FF2B5EF4-FFF2-40B4-BE49-F238E27FC236}">
                <a16:creationId xmlns:a16="http://schemas.microsoft.com/office/drawing/2014/main" id="{E247E938-CCB7-44F2-AC4B-4C90123EF410}"/>
              </a:ext>
            </a:extLst>
          </p:cNvPr>
          <p:cNvSpPr txBox="1"/>
          <p:nvPr/>
        </p:nvSpPr>
        <p:spPr>
          <a:xfrm>
            <a:off x="254524" y="75991"/>
            <a:ext cx="1743959" cy="307777"/>
          </a:xfrm>
          <a:prstGeom prst="rect">
            <a:avLst/>
          </a:prstGeom>
          <a:noFill/>
        </p:spPr>
        <p:txBody>
          <a:bodyPr wrap="square" rtlCol="0">
            <a:spAutoFit/>
          </a:bodyPr>
          <a:lstStyle/>
          <a:p>
            <a:r>
              <a:rPr lang="de-DE" sz="1400" dirty="0"/>
              <a:t>Gefördert vom </a:t>
            </a:r>
          </a:p>
        </p:txBody>
      </p:sp>
    </p:spTree>
    <p:extLst>
      <p:ext uri="{BB962C8B-B14F-4D97-AF65-F5344CB8AC3E}">
        <p14:creationId xmlns:p14="http://schemas.microsoft.com/office/powerpoint/2010/main" val="49933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60CA2-6D35-16A7-B091-E42ABE4E8F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566972-23DB-9147-B075-ABA566D544B1}"/>
              </a:ext>
            </a:extLst>
          </p:cNvPr>
          <p:cNvSpPr>
            <a:spLocks noGrp="1"/>
          </p:cNvSpPr>
          <p:nvPr>
            <p:ph type="title"/>
          </p:nvPr>
        </p:nvSpPr>
        <p:spPr/>
        <p:txBody>
          <a:bodyPr/>
          <a:lstStyle/>
          <a:p>
            <a:r>
              <a:rPr lang="de-DE" b="1" dirty="0"/>
              <a:t>Mögliche Konzeptionsgliederung</a:t>
            </a:r>
          </a:p>
        </p:txBody>
      </p:sp>
      <p:sp>
        <p:nvSpPr>
          <p:cNvPr id="5" name="Textfeld 4">
            <a:extLst>
              <a:ext uri="{FF2B5EF4-FFF2-40B4-BE49-F238E27FC236}">
                <a16:creationId xmlns:a16="http://schemas.microsoft.com/office/drawing/2014/main" id="{A0168265-4AF8-2947-ACD2-B2F2BAD6E4BC}"/>
              </a:ext>
            </a:extLst>
          </p:cNvPr>
          <p:cNvSpPr txBox="1"/>
          <p:nvPr/>
        </p:nvSpPr>
        <p:spPr>
          <a:xfrm>
            <a:off x="838200" y="1446280"/>
            <a:ext cx="10681252" cy="3708708"/>
          </a:xfrm>
          <a:prstGeom prst="rect">
            <a:avLst/>
          </a:prstGeom>
          <a:noFill/>
        </p:spPr>
        <p:txBody>
          <a:bodyPr wrap="square">
            <a:spAutoFit/>
          </a:bodyPr>
          <a:lstStyle/>
          <a:p>
            <a:pPr lvl="0">
              <a:spcBef>
                <a:spcPts val="1800"/>
              </a:spcBef>
              <a:buClr>
                <a:srgbClr val="000000"/>
              </a:buClr>
              <a:tabLst>
                <a:tab pos="278765" algn="l"/>
              </a:tabLst>
            </a:pPr>
            <a:r>
              <a:rPr lang="de-DE" sz="2000" kern="100" dirty="0">
                <a:effectLst/>
                <a:latin typeface="Aptos" panose="020B0004020202020204" pitchFamily="34" charset="0"/>
                <a:ea typeface="Calibri" panose="020F0502020204030204" pitchFamily="34" charset="0"/>
                <a:cs typeface="Times New Roman" panose="02020603050405020304" pitchFamily="18" charset="0"/>
              </a:rPr>
              <a:t>11. </a:t>
            </a: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Verknüpfung</a:t>
            </a:r>
            <a:r>
              <a:rPr lang="de-DE" sz="2000" kern="100" dirty="0">
                <a:solidFill>
                  <a:srgbClr val="1FAAC2"/>
                </a:solidFill>
                <a:effectLst/>
                <a:latin typeface="Aptos" panose="020B0004020202020204" pitchFamily="34" charset="0"/>
                <a:ea typeface="Calibri" panose="020F0502020204030204" pitchFamily="34" charset="0"/>
                <a:cs typeface="Times New Roman" panose="02020603050405020304" pitchFamily="18" charset="0"/>
              </a:rPr>
              <a:t> der Alltagssituationen mit den Bildungsbereichen</a:t>
            </a:r>
          </a:p>
          <a:p>
            <a:pPr marL="914400" lvl="1" indent="-457200">
              <a:spcBef>
                <a:spcPts val="1800"/>
              </a:spcBef>
              <a:buClr>
                <a:srgbClr val="000000"/>
              </a:buClr>
              <a:buAutoNum type="alphaLcParenR"/>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Was sollen die Kinder zu den Bildungsbereichen in unserer Kita lernen können?</a:t>
            </a:r>
          </a:p>
          <a:p>
            <a:pPr marL="914400" lvl="1" indent="-457200">
              <a:spcBef>
                <a:spcPts val="1800"/>
              </a:spcBef>
              <a:buClr>
                <a:srgbClr val="000000"/>
              </a:buClr>
              <a:buAutoNum type="alphaLcParenR"/>
              <a:tabLst>
                <a:tab pos="278765" algn="l"/>
              </a:tabLst>
            </a:pPr>
            <a:r>
              <a:rPr lang="de-DE" sz="2000" kern="100" dirty="0">
                <a:solidFill>
                  <a:srgbClr val="1FAAC2"/>
                </a:solidFill>
                <a:effectLst/>
                <a:latin typeface="Aptos" panose="020B0004020202020204" pitchFamily="34" charset="0"/>
                <a:ea typeface="Calibri" panose="020F0502020204030204" pitchFamily="34" charset="0"/>
                <a:cs typeface="Times New Roman" panose="02020603050405020304" pitchFamily="18" charset="0"/>
              </a:rPr>
              <a:t>Wie verknüpfen wir, aufbauend auf </a:t>
            </a: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B</a:t>
            </a:r>
            <a:r>
              <a:rPr lang="de-DE" sz="2000" kern="100" dirty="0">
                <a:solidFill>
                  <a:srgbClr val="1FAAC2"/>
                </a:solidFill>
                <a:effectLst/>
                <a:latin typeface="Aptos" panose="020B0004020202020204" pitchFamily="34" charset="0"/>
                <a:ea typeface="Calibri" panose="020F0502020204030204" pitchFamily="34" charset="0"/>
                <a:cs typeface="Times New Roman" panose="02020603050405020304" pitchFamily="18" charset="0"/>
              </a:rPr>
              <a:t>eobachtungen der Kinder, die </a:t>
            </a: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B</a:t>
            </a:r>
            <a:r>
              <a:rPr lang="de-DE" sz="2000" kern="100" dirty="0">
                <a:solidFill>
                  <a:srgbClr val="1FAAC2"/>
                </a:solidFill>
                <a:effectLst/>
                <a:latin typeface="Aptos" panose="020B0004020202020204" pitchFamily="34" charset="0"/>
                <a:ea typeface="Calibri" panose="020F0502020204030204" pitchFamily="34" charset="0"/>
                <a:cs typeface="Times New Roman" panose="02020603050405020304" pitchFamily="18" charset="0"/>
              </a:rPr>
              <a:t>ildungsbereiche systematisch so mit den Alltagssituationen, dass wir die Interessen und Themen der Kinder aufgreifen und erweitern?</a:t>
            </a:r>
          </a:p>
          <a:p>
            <a:pPr marL="914400" lvl="1" indent="-457200">
              <a:spcBef>
                <a:spcPts val="1800"/>
              </a:spcBef>
              <a:buClr>
                <a:srgbClr val="000000"/>
              </a:buClr>
              <a:buAutoNum type="alphaLcParenR"/>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Wann und wie reflektieren wir im Team, wie (gut) uns die Verknüpfung gelingt?</a:t>
            </a:r>
          </a:p>
          <a:p>
            <a:pPr marL="914400" lvl="1" indent="-457200">
              <a:spcBef>
                <a:spcPts val="1800"/>
              </a:spcBef>
              <a:buClr>
                <a:srgbClr val="000000"/>
              </a:buClr>
              <a:buAutoNum type="alphaLcParenR"/>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Wann und wie leiten daraus Maßnahmen für unsere pädagogische Arbeit ab?</a:t>
            </a:r>
          </a:p>
          <a:p>
            <a:pPr marL="457200" indent="-457200">
              <a:spcBef>
                <a:spcPts val="1800"/>
              </a:spcBef>
              <a:buClr>
                <a:srgbClr val="000000"/>
              </a:buClr>
              <a:buFont typeface="+mj-lt"/>
              <a:buAutoNum type="arabicPeriod" startAt="12"/>
              <a:tabLst>
                <a:tab pos="278765" algn="l"/>
              </a:tabLst>
            </a:pPr>
            <a:endParaRPr lang="de-DE" sz="2000" kern="100" dirty="0">
              <a:solidFill>
                <a:schemeClr val="accent4"/>
              </a:solidFill>
              <a:latin typeface="Aptos" panose="020B0004020202020204" pitchFamily="34" charset="0"/>
              <a:ea typeface="Calibri" panose="020F0502020204030204" pitchFamily="34" charset="0"/>
              <a:cs typeface="Times New Roman" panose="02020603050405020304" pitchFamily="18" charset="0"/>
            </a:endParaRPr>
          </a:p>
        </p:txBody>
      </p:sp>
      <p:sp>
        <p:nvSpPr>
          <p:cNvPr id="3" name="Datumsplatzhalter 2">
            <a:extLst>
              <a:ext uri="{FF2B5EF4-FFF2-40B4-BE49-F238E27FC236}">
                <a16:creationId xmlns:a16="http://schemas.microsoft.com/office/drawing/2014/main" id="{AE1AA8D7-CB9E-4DB0-7C28-F771547AFB1F}"/>
              </a:ext>
            </a:extLst>
          </p:cNvPr>
          <p:cNvSpPr>
            <a:spLocks noGrp="1"/>
          </p:cNvSpPr>
          <p:nvPr>
            <p:ph type="dt" sz="half" idx="10"/>
          </p:nvPr>
        </p:nvSpPr>
        <p:spPr/>
        <p:txBody>
          <a:bodyPr/>
          <a:lstStyle/>
          <a:p>
            <a:fld id="{1B69C9FC-0B53-4EC1-94A0-76A8ECC6C359}" type="datetime1">
              <a:rPr lang="de-DE" smtClean="0"/>
              <a:t>13.02.2026</a:t>
            </a:fld>
            <a:endParaRPr lang="de-DE"/>
          </a:p>
        </p:txBody>
      </p:sp>
    </p:spTree>
    <p:extLst>
      <p:ext uri="{BB962C8B-B14F-4D97-AF65-F5344CB8AC3E}">
        <p14:creationId xmlns:p14="http://schemas.microsoft.com/office/powerpoint/2010/main" val="23508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07C5-273F-E8EA-5949-5A3BEFE65A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018D9D-2D7B-4EB7-65CA-47DA2064B26F}"/>
              </a:ext>
            </a:extLst>
          </p:cNvPr>
          <p:cNvSpPr>
            <a:spLocks noGrp="1"/>
          </p:cNvSpPr>
          <p:nvPr>
            <p:ph type="title"/>
          </p:nvPr>
        </p:nvSpPr>
        <p:spPr/>
        <p:txBody>
          <a:bodyPr/>
          <a:lstStyle/>
          <a:p>
            <a:r>
              <a:rPr lang="de-DE" b="1" dirty="0"/>
              <a:t>Mögliche Konzeptionsgliederung</a:t>
            </a:r>
          </a:p>
        </p:txBody>
      </p:sp>
      <p:sp>
        <p:nvSpPr>
          <p:cNvPr id="5" name="Textfeld 4">
            <a:extLst>
              <a:ext uri="{FF2B5EF4-FFF2-40B4-BE49-F238E27FC236}">
                <a16:creationId xmlns:a16="http://schemas.microsoft.com/office/drawing/2014/main" id="{597B606A-49F2-958D-EA64-9A70335379B7}"/>
              </a:ext>
            </a:extLst>
          </p:cNvPr>
          <p:cNvSpPr txBox="1"/>
          <p:nvPr/>
        </p:nvSpPr>
        <p:spPr>
          <a:xfrm>
            <a:off x="838200" y="1362697"/>
            <a:ext cx="11073234" cy="4785926"/>
          </a:xfrm>
          <a:prstGeom prst="rect">
            <a:avLst/>
          </a:prstGeom>
          <a:noFill/>
        </p:spPr>
        <p:txBody>
          <a:bodyPr wrap="square">
            <a:spAutoFit/>
          </a:bodyPr>
          <a:lstStyle/>
          <a:p>
            <a:pPr marL="457200" indent="-457200">
              <a:spcBef>
                <a:spcPts val="1800"/>
              </a:spcBef>
              <a:buClr>
                <a:srgbClr val="000000"/>
              </a:buClr>
              <a:buFont typeface="+mj-lt"/>
              <a:buAutoNum type="arabicPeriod" startAt="12"/>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Kooperation mit Familien</a:t>
            </a:r>
          </a:p>
          <a:p>
            <a:pPr marL="457200" indent="-457200">
              <a:spcBef>
                <a:spcPts val="1800"/>
              </a:spcBef>
              <a:buClr>
                <a:srgbClr val="000000"/>
              </a:buClr>
              <a:buFont typeface="+mj-lt"/>
              <a:buAutoNum type="arabicPeriod" startAt="12"/>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Gestaltung von Übergängen: in die Kita, innerhalb der Kita und in die Grundschule</a:t>
            </a:r>
          </a:p>
          <a:p>
            <a:pPr marL="457200" indent="-457200">
              <a:spcBef>
                <a:spcPts val="1800"/>
              </a:spcBef>
              <a:buClr>
                <a:srgbClr val="000000"/>
              </a:buClr>
              <a:buFont typeface="+mj-lt"/>
              <a:buAutoNum type="arabicPeriod" startAt="12"/>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Vernetzung der Einrichtung im Sozialraum</a:t>
            </a:r>
          </a:p>
          <a:p>
            <a:pPr marL="457200" indent="-457200">
              <a:spcBef>
                <a:spcPts val="1800"/>
              </a:spcBef>
              <a:buClr>
                <a:srgbClr val="000000"/>
              </a:buClr>
              <a:buFont typeface="+mj-lt"/>
              <a:buAutoNum type="arabicPeriod" startAt="12"/>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Zusammenarbeit im Team und Leitungshandeln</a:t>
            </a:r>
          </a:p>
          <a:p>
            <a:pPr marL="457200" indent="-457200">
              <a:spcBef>
                <a:spcPts val="1800"/>
              </a:spcBef>
              <a:buClr>
                <a:srgbClr val="000000"/>
              </a:buClr>
              <a:buFont typeface="+mj-lt"/>
              <a:buAutoNum type="arabicPeriod" startAt="12"/>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Ggf. zusätzliche Angebote und Leistungen der Einrichtung, z.B. AGs, die die Pädagoginnen und Pädagogen bzw. externe Personen anbieten (auf ggf. entstehende Kosten hinweisen)</a:t>
            </a:r>
          </a:p>
          <a:p>
            <a:pPr marL="457200" indent="-457200">
              <a:spcBef>
                <a:spcPts val="1800"/>
              </a:spcBef>
              <a:buClr>
                <a:srgbClr val="000000"/>
              </a:buClr>
              <a:buFont typeface="+mj-lt"/>
              <a:buAutoNum type="arabicPeriod" startAt="12"/>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Qualitätsentwicklung und Fortschreibung der Einrichtungskonzeption im Team und unter Beteiligung von Familien</a:t>
            </a:r>
          </a:p>
          <a:p>
            <a:pPr marL="457200" indent="-457200">
              <a:spcBef>
                <a:spcPts val="1800"/>
              </a:spcBef>
              <a:buClr>
                <a:srgbClr val="000000"/>
              </a:buClr>
              <a:buFont typeface="+mj-lt"/>
              <a:buAutoNum type="arabicPeriod" startAt="12"/>
              <a:tabLst>
                <a:tab pos="278765" algn="l"/>
              </a:tabLst>
            </a:pPr>
            <a:endParaRPr lang="de-DE" sz="2000" kern="100" dirty="0">
              <a:solidFill>
                <a:schemeClr val="accent4"/>
              </a:solidFill>
              <a:latin typeface="Aptos" panose="020B0004020202020204" pitchFamily="34" charset="0"/>
              <a:ea typeface="Calibri" panose="020F0502020204030204" pitchFamily="34" charset="0"/>
              <a:cs typeface="Times New Roman" panose="02020603050405020304" pitchFamily="18" charset="0"/>
            </a:endParaRPr>
          </a:p>
          <a:p>
            <a:pPr marL="457200" indent="-457200">
              <a:spcBef>
                <a:spcPts val="1800"/>
              </a:spcBef>
              <a:buClr>
                <a:srgbClr val="000000"/>
              </a:buClr>
              <a:buFont typeface="+mj-lt"/>
              <a:buAutoNum type="arabicPeriod" startAt="12"/>
              <a:tabLst>
                <a:tab pos="278765" algn="l"/>
              </a:tabLst>
            </a:pPr>
            <a:endParaRPr lang="de-DE" sz="2000" kern="100" dirty="0">
              <a:solidFill>
                <a:schemeClr val="accent4"/>
              </a:solidFill>
              <a:latin typeface="Aptos" panose="020B0004020202020204" pitchFamily="34" charset="0"/>
              <a:ea typeface="Calibri" panose="020F0502020204030204" pitchFamily="34" charset="0"/>
              <a:cs typeface="Times New Roman" panose="02020603050405020304" pitchFamily="18" charset="0"/>
            </a:endParaRPr>
          </a:p>
        </p:txBody>
      </p:sp>
      <p:sp>
        <p:nvSpPr>
          <p:cNvPr id="3" name="Datumsplatzhalter 2">
            <a:extLst>
              <a:ext uri="{FF2B5EF4-FFF2-40B4-BE49-F238E27FC236}">
                <a16:creationId xmlns:a16="http://schemas.microsoft.com/office/drawing/2014/main" id="{6101BDEB-A9D6-186D-8BA3-6E70E9DC9806}"/>
              </a:ext>
            </a:extLst>
          </p:cNvPr>
          <p:cNvSpPr>
            <a:spLocks noGrp="1"/>
          </p:cNvSpPr>
          <p:nvPr>
            <p:ph type="dt" sz="half" idx="10"/>
          </p:nvPr>
        </p:nvSpPr>
        <p:spPr/>
        <p:txBody>
          <a:bodyPr/>
          <a:lstStyle/>
          <a:p>
            <a:fld id="{979E0463-A328-429E-B209-82D7B5ACB4EC}" type="datetime1">
              <a:rPr lang="de-DE" smtClean="0"/>
              <a:t>13.02.2026</a:t>
            </a:fld>
            <a:endParaRPr lang="de-DE"/>
          </a:p>
        </p:txBody>
      </p:sp>
    </p:spTree>
    <p:extLst>
      <p:ext uri="{BB962C8B-B14F-4D97-AF65-F5344CB8AC3E}">
        <p14:creationId xmlns:p14="http://schemas.microsoft.com/office/powerpoint/2010/main" val="125245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1BD5-EBB4-9E4B-F441-7741EA320E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1CE5DE-D769-09DB-165B-809E9791DAA9}"/>
              </a:ext>
            </a:extLst>
          </p:cNvPr>
          <p:cNvSpPr>
            <a:spLocks noGrp="1"/>
          </p:cNvSpPr>
          <p:nvPr>
            <p:ph type="title"/>
          </p:nvPr>
        </p:nvSpPr>
        <p:spPr/>
        <p:txBody>
          <a:bodyPr/>
          <a:lstStyle/>
          <a:p>
            <a:r>
              <a:rPr lang="de-DE" b="1"/>
              <a:t>Grundsätzliches</a:t>
            </a:r>
            <a:endParaRPr lang="de-DE" b="1" dirty="0"/>
          </a:p>
        </p:txBody>
      </p:sp>
      <p:sp>
        <p:nvSpPr>
          <p:cNvPr id="5" name="Textfeld 4">
            <a:extLst>
              <a:ext uri="{FF2B5EF4-FFF2-40B4-BE49-F238E27FC236}">
                <a16:creationId xmlns:a16="http://schemas.microsoft.com/office/drawing/2014/main" id="{97ADF6EF-C0CE-6016-8A49-3E747C8CDF75}"/>
              </a:ext>
            </a:extLst>
          </p:cNvPr>
          <p:cNvSpPr txBox="1"/>
          <p:nvPr/>
        </p:nvSpPr>
        <p:spPr>
          <a:xfrm>
            <a:off x="1216152" y="2093976"/>
            <a:ext cx="10137648" cy="2123658"/>
          </a:xfrm>
          <a:prstGeom prst="rect">
            <a:avLst/>
          </a:prstGeom>
          <a:noFill/>
        </p:spPr>
        <p:txBody>
          <a:bodyPr wrap="square" rtlCol="0">
            <a:spAutoFit/>
          </a:bodyPr>
          <a:lstStyle/>
          <a:p>
            <a:pPr algn="ctr"/>
            <a:r>
              <a:rPr lang="de-DE" sz="3200"/>
              <a:t>„Eine Konzeption hilft, eine gemeinsame berufliche Identität durch die Festlegung pädagogischer Prinzipien zu schaffen, sie ist gleichzeitig Orientierung und Hilfe in Entscheidungssituationen.“</a:t>
            </a:r>
            <a:r>
              <a:rPr lang="de-DE" sz="3600" b="1"/>
              <a:t> </a:t>
            </a:r>
            <a:endParaRPr lang="de-DE" sz="3600" dirty="0"/>
          </a:p>
        </p:txBody>
      </p:sp>
      <p:sp>
        <p:nvSpPr>
          <p:cNvPr id="6" name="Textfeld 5">
            <a:extLst>
              <a:ext uri="{FF2B5EF4-FFF2-40B4-BE49-F238E27FC236}">
                <a16:creationId xmlns:a16="http://schemas.microsoft.com/office/drawing/2014/main" id="{F1B214C3-FCBF-F6FD-8DB0-A5FCEB5E5AF3}"/>
              </a:ext>
            </a:extLst>
          </p:cNvPr>
          <p:cNvSpPr txBox="1"/>
          <p:nvPr/>
        </p:nvSpPr>
        <p:spPr>
          <a:xfrm>
            <a:off x="832104" y="5046476"/>
            <a:ext cx="10369296" cy="482824"/>
          </a:xfrm>
          <a:prstGeom prst="rect">
            <a:avLst/>
          </a:prstGeom>
          <a:noFill/>
        </p:spPr>
        <p:txBody>
          <a:bodyPr wrap="square">
            <a:spAutoFit/>
          </a:bodyPr>
          <a:lstStyle/>
          <a:p>
            <a:pPr marL="457200">
              <a:lnSpc>
                <a:spcPct val="115000"/>
              </a:lnSpc>
              <a:buNone/>
            </a:pPr>
            <a:r>
              <a:rPr lang="de-DE" sz="1200" dirty="0">
                <a:effectLst/>
                <a:latin typeface="Arial" panose="020B0604020202020204" pitchFamily="34" charset="0"/>
                <a:ea typeface="Arial" panose="020B0604020202020204" pitchFamily="34" charset="0"/>
              </a:rPr>
              <a:t>Siehe „Arbeitshilfe zur Erstellung der pädagogischen Konzeption für eine Kindertagesstätte“ </a:t>
            </a:r>
            <a:r>
              <a:rPr lang="de-DE" sz="1100" dirty="0">
                <a:effectLst/>
                <a:latin typeface="Arial" panose="020B0604020202020204" pitchFamily="34" charset="0"/>
                <a:ea typeface="Arial" panose="020B0604020202020204" pitchFamily="34" charset="0"/>
              </a:rPr>
              <a:t>(</a:t>
            </a:r>
            <a:r>
              <a:rPr lang="de-DE" sz="1100" dirty="0">
                <a:effectLst/>
                <a:latin typeface="Arial" panose="020B0604020202020204" pitchFamily="34" charset="0"/>
                <a:ea typeface="Arial" panose="020B0604020202020204" pitchFamily="34" charset="0"/>
                <a:hlinkClick r:id="rId2"/>
              </a:rPr>
              <a:t>https://mbjs-fachportal.brandenburg.de/sixcms/media.php/102/arbeitshilfe_zur_erstellung_der_paedagogischen_konzeption_fuer_eine_kindertagestaette.pdf</a:t>
            </a:r>
            <a:r>
              <a:rPr lang="de-DE" sz="1100" dirty="0">
                <a:effectLst/>
                <a:latin typeface="Arial" panose="020B0604020202020204" pitchFamily="34" charset="0"/>
                <a:ea typeface="Arial" panose="020B0604020202020204" pitchFamily="34" charset="0"/>
              </a:rPr>
              <a:t>), S. 4</a:t>
            </a:r>
            <a:endParaRPr lang="de-DE" sz="1600" dirty="0">
              <a:effectLst/>
              <a:latin typeface="Arial" panose="020B0604020202020204" pitchFamily="34" charset="0"/>
              <a:ea typeface="Arial" panose="020B0604020202020204" pitchFamily="34" charset="0"/>
            </a:endParaRPr>
          </a:p>
        </p:txBody>
      </p:sp>
      <p:sp>
        <p:nvSpPr>
          <p:cNvPr id="3" name="Datumsplatzhalter 2">
            <a:extLst>
              <a:ext uri="{FF2B5EF4-FFF2-40B4-BE49-F238E27FC236}">
                <a16:creationId xmlns:a16="http://schemas.microsoft.com/office/drawing/2014/main" id="{2DB51913-6B7F-AFDC-EA47-4BFC93060BC0}"/>
              </a:ext>
            </a:extLst>
          </p:cNvPr>
          <p:cNvSpPr>
            <a:spLocks noGrp="1"/>
          </p:cNvSpPr>
          <p:nvPr>
            <p:ph type="dt" sz="half" idx="10"/>
          </p:nvPr>
        </p:nvSpPr>
        <p:spPr/>
        <p:txBody>
          <a:bodyPr/>
          <a:lstStyle/>
          <a:p>
            <a:fld id="{3AB31F1D-4F80-495E-BF13-B32D179FDB36}" type="datetime1">
              <a:rPr lang="de-DE" smtClean="0"/>
              <a:t>13.02.2026</a:t>
            </a:fld>
            <a:endParaRPr lang="de-DE"/>
          </a:p>
        </p:txBody>
      </p:sp>
    </p:spTree>
    <p:extLst>
      <p:ext uri="{BB962C8B-B14F-4D97-AF65-F5344CB8AC3E}">
        <p14:creationId xmlns:p14="http://schemas.microsoft.com/office/powerpoint/2010/main" val="188157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9D0CA-EE19-04BE-3272-5D81B95E15CA}"/>
            </a:ext>
          </a:extLst>
        </p:cNvPr>
        <p:cNvGrpSpPr/>
        <p:nvPr/>
      </p:nvGrpSpPr>
      <p:grpSpPr>
        <a:xfrm>
          <a:off x="0" y="0"/>
          <a:ext cx="0" cy="0"/>
          <a:chOff x="0" y="0"/>
          <a:chExt cx="0" cy="0"/>
        </a:xfrm>
      </p:grpSpPr>
      <p:pic>
        <p:nvPicPr>
          <p:cNvPr id="6" name="Grafik 5" descr="Ein Bild, das Text, Papier, Handschrift, Zeichnung enthält.&#10;&#10;KI-generierte Inhalte können fehlerhaft sein.">
            <a:extLst>
              <a:ext uri="{FF2B5EF4-FFF2-40B4-BE49-F238E27FC236}">
                <a16:creationId xmlns:a16="http://schemas.microsoft.com/office/drawing/2014/main" id="{D2C7F063-E07F-620E-D677-637F75C82653}"/>
              </a:ext>
            </a:extLst>
          </p:cNvPr>
          <p:cNvPicPr>
            <a:picLocks noChangeAspect="1"/>
          </p:cNvPicPr>
          <p:nvPr/>
        </p:nvPicPr>
        <p:blipFill>
          <a:blip r:embed="rId3"/>
          <a:srcRect l="9743" r="3507"/>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el 1">
            <a:extLst>
              <a:ext uri="{FF2B5EF4-FFF2-40B4-BE49-F238E27FC236}">
                <a16:creationId xmlns:a16="http://schemas.microsoft.com/office/drawing/2014/main" id="{08F42598-0C0A-E81B-503E-39AD2B820A41}"/>
              </a:ext>
            </a:extLst>
          </p:cNvPr>
          <p:cNvSpPr>
            <a:spLocks noGrp="1"/>
          </p:cNvSpPr>
          <p:nvPr>
            <p:ph type="title"/>
          </p:nvPr>
        </p:nvSpPr>
        <p:spPr>
          <a:xfrm>
            <a:off x="371856" y="947597"/>
            <a:ext cx="3438144" cy="1239012"/>
          </a:xfrm>
        </p:spPr>
        <p:txBody>
          <a:bodyPr vert="horz" lIns="91440" tIns="45720" rIns="91440" bIns="45720" rtlCol="0" anchor="ctr">
            <a:normAutofit/>
          </a:bodyPr>
          <a:lstStyle/>
          <a:p>
            <a:r>
              <a:rPr lang="en-US" sz="2800" b="1" dirty="0" err="1"/>
              <a:t>Sammeln</a:t>
            </a:r>
            <a:r>
              <a:rPr lang="en-US" sz="2800" b="1" dirty="0"/>
              <a:t> von Ideen</a:t>
            </a:r>
          </a:p>
        </p:txBody>
      </p:sp>
      <p:sp>
        <p:nvSpPr>
          <p:cNvPr id="5" name="Textfeld 4">
            <a:extLst>
              <a:ext uri="{FF2B5EF4-FFF2-40B4-BE49-F238E27FC236}">
                <a16:creationId xmlns:a16="http://schemas.microsoft.com/office/drawing/2014/main" id="{45DB9AC9-E30C-3863-B8EB-95D34174F263}"/>
              </a:ext>
            </a:extLst>
          </p:cNvPr>
          <p:cNvSpPr txBox="1"/>
          <p:nvPr/>
        </p:nvSpPr>
        <p:spPr>
          <a:xfrm>
            <a:off x="371094" y="2057401"/>
            <a:ext cx="3438906" cy="4065104"/>
          </a:xfrm>
          <a:prstGeom prst="rect">
            <a:avLst/>
          </a:prstGeom>
        </p:spPr>
        <p:txBody>
          <a:bodyPr vert="horz" lIns="91440" tIns="45720" rIns="91440" bIns="45720" rtlCol="0" anchor="t">
            <a:normAutofit/>
          </a:bodyPr>
          <a:lstStyle/>
          <a:p>
            <a:pPr marL="285750" indent="-285750">
              <a:lnSpc>
                <a:spcPct val="110000"/>
              </a:lnSpc>
              <a:spcBef>
                <a:spcPts val="1800"/>
              </a:spcBef>
              <a:buFont typeface="Arial" panose="020B0604020202020204" pitchFamily="34" charset="0"/>
              <a:buChar char="•"/>
            </a:pPr>
            <a:r>
              <a:rPr lang="en-US" sz="2000" dirty="0"/>
              <a:t>Finden Sie </a:t>
            </a:r>
            <a:r>
              <a:rPr lang="en-US" sz="2000" dirty="0" err="1"/>
              <a:t>sich</a:t>
            </a:r>
            <a:r>
              <a:rPr lang="en-US" sz="2000" dirty="0"/>
              <a:t> </a:t>
            </a:r>
            <a:r>
              <a:rPr lang="en-US" sz="2000" dirty="0" err="1"/>
              <a:t>zu</a:t>
            </a:r>
            <a:r>
              <a:rPr lang="en-US" sz="2000" dirty="0"/>
              <a:t> </a:t>
            </a:r>
            <a:r>
              <a:rPr lang="en-US" sz="2000" dirty="0" err="1"/>
              <a:t>zweit</a:t>
            </a:r>
            <a:r>
              <a:rPr lang="en-US" sz="2000" dirty="0"/>
              <a:t>/ </a:t>
            </a:r>
            <a:r>
              <a:rPr lang="en-US" sz="2000" dirty="0" err="1"/>
              <a:t>zu</a:t>
            </a:r>
            <a:r>
              <a:rPr lang="en-US" sz="2000" dirty="0"/>
              <a:t> </a:t>
            </a:r>
            <a:r>
              <a:rPr lang="en-US" sz="2000" dirty="0" err="1"/>
              <a:t>dritt</a:t>
            </a:r>
            <a:r>
              <a:rPr lang="en-US" sz="2000" dirty="0"/>
              <a:t> </a:t>
            </a:r>
            <a:r>
              <a:rPr lang="en-US" sz="2000" dirty="0" err="1"/>
              <a:t>zusammen</a:t>
            </a:r>
            <a:r>
              <a:rPr lang="en-US" sz="2000" dirty="0"/>
              <a:t> und </a:t>
            </a:r>
            <a:r>
              <a:rPr lang="en-US" sz="2000" dirty="0" err="1"/>
              <a:t>wählen</a:t>
            </a:r>
            <a:r>
              <a:rPr lang="en-US" sz="2000" dirty="0"/>
              <a:t> Sie </a:t>
            </a:r>
            <a:r>
              <a:rPr lang="en-US" sz="2000" dirty="0" err="1"/>
              <a:t>einen</a:t>
            </a:r>
            <a:r>
              <a:rPr lang="en-US" sz="2000" dirty="0"/>
              <a:t> </a:t>
            </a:r>
            <a:r>
              <a:rPr lang="en-US" sz="2000" dirty="0" err="1"/>
              <a:t>möglichen</a:t>
            </a:r>
            <a:r>
              <a:rPr lang="en-US" sz="2000" dirty="0"/>
              <a:t> </a:t>
            </a:r>
            <a:r>
              <a:rPr lang="en-US" sz="2000" dirty="0" err="1"/>
              <a:t>Gliederungspunkt</a:t>
            </a:r>
            <a:r>
              <a:rPr lang="en-US" sz="2000" dirty="0"/>
              <a:t> der </a:t>
            </a:r>
            <a:r>
              <a:rPr lang="en-US" sz="2000" dirty="0" err="1"/>
              <a:t>Konzeption</a:t>
            </a:r>
            <a:r>
              <a:rPr lang="en-US" sz="2000" dirty="0"/>
              <a:t>.</a:t>
            </a:r>
          </a:p>
          <a:p>
            <a:pPr marL="285750" indent="-285750">
              <a:lnSpc>
                <a:spcPct val="110000"/>
              </a:lnSpc>
              <a:spcBef>
                <a:spcPts val="1800"/>
              </a:spcBef>
              <a:buFont typeface="Arial" panose="020B0604020202020204" pitchFamily="34" charset="0"/>
              <a:buChar char="•"/>
            </a:pPr>
            <a:r>
              <a:rPr lang="en-US" sz="2000" dirty="0" err="1"/>
              <a:t>Erstellen</a:t>
            </a:r>
            <a:r>
              <a:rPr lang="en-US" sz="2000" dirty="0"/>
              <a:t> Sie </a:t>
            </a:r>
            <a:r>
              <a:rPr lang="en-US" sz="2000" dirty="0" err="1"/>
              <a:t>eine</a:t>
            </a:r>
            <a:r>
              <a:rPr lang="en-US" sz="2000" dirty="0"/>
              <a:t> </a:t>
            </a:r>
            <a:r>
              <a:rPr lang="en-US" sz="2000" dirty="0" err="1"/>
              <a:t>Übersicht</a:t>
            </a:r>
            <a:r>
              <a:rPr lang="en-US" sz="2000" dirty="0"/>
              <a:t> und </a:t>
            </a:r>
            <a:r>
              <a:rPr lang="en-US" sz="2000" dirty="0" err="1"/>
              <a:t>sammeln</a:t>
            </a:r>
            <a:r>
              <a:rPr lang="en-US" sz="2000" dirty="0"/>
              <a:t> Sie Ideen.</a:t>
            </a:r>
          </a:p>
          <a:p>
            <a:pPr marL="285750" indent="-285750">
              <a:lnSpc>
                <a:spcPct val="110000"/>
              </a:lnSpc>
              <a:spcBef>
                <a:spcPts val="1800"/>
              </a:spcBef>
              <a:buFont typeface="Arial" panose="020B0604020202020204" pitchFamily="34" charset="0"/>
              <a:buChar char="•"/>
            </a:pPr>
            <a:r>
              <a:rPr lang="en-US" sz="2000" dirty="0"/>
              <a:t>Was </a:t>
            </a:r>
            <a:r>
              <a:rPr lang="en-US" sz="2000" dirty="0" err="1"/>
              <a:t>sollte</a:t>
            </a:r>
            <a:r>
              <a:rPr lang="en-US" sz="2000" dirty="0"/>
              <a:t> </a:t>
            </a:r>
            <a:r>
              <a:rPr lang="en-US" sz="2000" dirty="0" err="1"/>
              <a:t>dazu</a:t>
            </a:r>
            <a:r>
              <a:rPr lang="en-US" sz="2000" dirty="0"/>
              <a:t> in der </a:t>
            </a:r>
            <a:r>
              <a:rPr lang="en-US" sz="2000" dirty="0" err="1"/>
              <a:t>überarbeiteten</a:t>
            </a:r>
            <a:r>
              <a:rPr lang="en-US" sz="2000" dirty="0"/>
              <a:t> </a:t>
            </a:r>
            <a:r>
              <a:rPr lang="en-US" sz="2000" dirty="0" err="1"/>
              <a:t>Konzeption</a:t>
            </a:r>
            <a:r>
              <a:rPr lang="en-US" sz="2000" dirty="0"/>
              <a:t> </a:t>
            </a:r>
            <a:r>
              <a:rPr lang="en-US" sz="2000" dirty="0" err="1"/>
              <a:t>stehen</a:t>
            </a:r>
            <a:r>
              <a:rPr lang="en-US" sz="2000" dirty="0"/>
              <a:t>? </a:t>
            </a:r>
          </a:p>
        </p:txBody>
      </p:sp>
      <p:sp>
        <p:nvSpPr>
          <p:cNvPr id="3" name="Datumsplatzhalter 2">
            <a:extLst>
              <a:ext uri="{FF2B5EF4-FFF2-40B4-BE49-F238E27FC236}">
                <a16:creationId xmlns:a16="http://schemas.microsoft.com/office/drawing/2014/main" id="{F1CE385F-24A5-DA22-D5BA-E0B9A8BA74C0}"/>
              </a:ext>
            </a:extLst>
          </p:cNvPr>
          <p:cNvSpPr>
            <a:spLocks noGrp="1"/>
          </p:cNvSpPr>
          <p:nvPr>
            <p:ph type="dt" sz="half" idx="10"/>
          </p:nvPr>
        </p:nvSpPr>
        <p:spPr/>
        <p:txBody>
          <a:bodyPr/>
          <a:lstStyle/>
          <a:p>
            <a:fld id="{833E1377-84C4-4C4B-ABFC-5DFC3653B203}" type="datetime1">
              <a:rPr lang="de-DE" smtClean="0"/>
              <a:t>13.02.2026</a:t>
            </a:fld>
            <a:endParaRPr lang="de-DE"/>
          </a:p>
        </p:txBody>
      </p:sp>
    </p:spTree>
    <p:extLst>
      <p:ext uri="{BB962C8B-B14F-4D97-AF65-F5344CB8AC3E}">
        <p14:creationId xmlns:p14="http://schemas.microsoft.com/office/powerpoint/2010/main" val="400133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CC431-505B-E6A9-8A2E-7FF3D1026007}"/>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4BD204C2-C53E-E194-509B-F5330F3D86FD}"/>
              </a:ext>
            </a:extLst>
          </p:cNvPr>
          <p:cNvSpPr>
            <a:spLocks noGrp="1"/>
          </p:cNvSpPr>
          <p:nvPr>
            <p:ph idx="1"/>
          </p:nvPr>
        </p:nvSpPr>
        <p:spPr/>
        <p:txBody>
          <a:bodyPr>
            <a:normAutofit/>
          </a:bodyPr>
          <a:lstStyle/>
          <a:p>
            <a:pPr marL="0" lvl="0" indent="0">
              <a:lnSpc>
                <a:spcPct val="100000"/>
              </a:lnSpc>
              <a:spcBef>
                <a:spcPts val="1800"/>
              </a:spcBef>
              <a:buNone/>
            </a:pPr>
            <a:r>
              <a:rPr lang="de-DE" sz="2400" b="1" dirty="0"/>
              <a:t>Machen Sie sich zu folgenden Leitfragen Notizen: </a:t>
            </a:r>
          </a:p>
          <a:p>
            <a:pPr lvl="0">
              <a:lnSpc>
                <a:spcPct val="100000"/>
              </a:lnSpc>
              <a:spcBef>
                <a:spcPts val="1800"/>
              </a:spcBef>
            </a:pPr>
            <a:r>
              <a:rPr lang="de-DE" sz="2400" dirty="0">
                <a:solidFill>
                  <a:srgbClr val="0070C0"/>
                </a:solidFill>
              </a:rPr>
              <a:t>Welche Aspekte sind bereits in meinem Team thematisiert bzw. diskutiert worden?</a:t>
            </a:r>
          </a:p>
          <a:p>
            <a:pPr lvl="0">
              <a:lnSpc>
                <a:spcPct val="100000"/>
              </a:lnSpc>
              <a:spcBef>
                <a:spcPts val="1800"/>
              </a:spcBef>
            </a:pPr>
            <a:r>
              <a:rPr lang="de-DE" sz="2400" dirty="0">
                <a:solidFill>
                  <a:srgbClr val="0070C0"/>
                </a:solidFill>
              </a:rPr>
              <a:t>Was haben wir bereits für unsere Konzeption formuliert?</a:t>
            </a:r>
          </a:p>
          <a:p>
            <a:pPr lvl="0">
              <a:lnSpc>
                <a:spcPct val="100000"/>
              </a:lnSpc>
              <a:spcBef>
                <a:spcPts val="1800"/>
              </a:spcBef>
            </a:pPr>
            <a:r>
              <a:rPr lang="de-DE" sz="2400" dirty="0">
                <a:solidFill>
                  <a:srgbClr val="0070C0"/>
                </a:solidFill>
              </a:rPr>
              <a:t>Welche „Goldenen Regeln“ zur Konzeptionsentwicklung fallen Ihnen noch ein?</a:t>
            </a:r>
          </a:p>
          <a:p>
            <a:pPr marL="0" lvl="0" indent="0">
              <a:lnSpc>
                <a:spcPct val="100000"/>
              </a:lnSpc>
              <a:spcBef>
                <a:spcPts val="1800"/>
              </a:spcBef>
              <a:buNone/>
            </a:pPr>
            <a:r>
              <a:rPr lang="de-DE" sz="2400" dirty="0"/>
              <a:t>Diskutieren Sie anschließend darüber zu zweit!</a:t>
            </a:r>
          </a:p>
          <a:p>
            <a:pPr lvl="0">
              <a:lnSpc>
                <a:spcPct val="100000"/>
              </a:lnSpc>
              <a:spcBef>
                <a:spcPts val="1800"/>
              </a:spcBef>
            </a:pPr>
            <a:endParaRPr lang="de-DE" sz="2400" dirty="0">
              <a:solidFill>
                <a:srgbClr val="0070C0"/>
              </a:solidFill>
            </a:endParaRPr>
          </a:p>
          <a:p>
            <a:pPr lvl="0">
              <a:lnSpc>
                <a:spcPct val="100000"/>
              </a:lnSpc>
              <a:spcBef>
                <a:spcPts val="1800"/>
              </a:spcBef>
            </a:pPr>
            <a:endParaRPr lang="de-DE" sz="2400" dirty="0">
              <a:solidFill>
                <a:srgbClr val="0070C0"/>
              </a:solidFill>
            </a:endParaRPr>
          </a:p>
          <a:p>
            <a:pPr lvl="0">
              <a:lnSpc>
                <a:spcPct val="100000"/>
              </a:lnSpc>
              <a:spcBef>
                <a:spcPts val="1800"/>
              </a:spcBef>
            </a:pPr>
            <a:endParaRPr lang="de-DE" sz="2400" dirty="0">
              <a:solidFill>
                <a:srgbClr val="0070C0"/>
              </a:solidFill>
            </a:endParaRPr>
          </a:p>
          <a:p>
            <a:pPr lvl="0">
              <a:lnSpc>
                <a:spcPct val="100000"/>
              </a:lnSpc>
              <a:spcBef>
                <a:spcPts val="1800"/>
              </a:spcBef>
            </a:pPr>
            <a:endParaRPr lang="de-DE" sz="2400" dirty="0">
              <a:solidFill>
                <a:srgbClr val="0070C0"/>
              </a:solidFill>
            </a:endParaRPr>
          </a:p>
          <a:p>
            <a:pPr lvl="0">
              <a:lnSpc>
                <a:spcPct val="100000"/>
              </a:lnSpc>
              <a:spcBef>
                <a:spcPts val="1800"/>
              </a:spcBef>
            </a:pPr>
            <a:endParaRPr lang="de-DE" sz="2400" dirty="0"/>
          </a:p>
          <a:p>
            <a:pPr lvl="0">
              <a:lnSpc>
                <a:spcPct val="100000"/>
              </a:lnSpc>
              <a:spcBef>
                <a:spcPts val="1800"/>
              </a:spcBef>
            </a:pPr>
            <a:endParaRPr lang="de-DE" sz="2400" dirty="0"/>
          </a:p>
          <a:p>
            <a:pPr marL="457200" lvl="1" indent="0">
              <a:lnSpc>
                <a:spcPct val="100000"/>
              </a:lnSpc>
              <a:spcBef>
                <a:spcPts val="1800"/>
              </a:spcBef>
              <a:buNone/>
            </a:pPr>
            <a:endParaRPr lang="de-DE" sz="2000" dirty="0"/>
          </a:p>
        </p:txBody>
      </p:sp>
      <p:sp>
        <p:nvSpPr>
          <p:cNvPr id="4" name="Datumsplatzhalter 3">
            <a:extLst>
              <a:ext uri="{FF2B5EF4-FFF2-40B4-BE49-F238E27FC236}">
                <a16:creationId xmlns:a16="http://schemas.microsoft.com/office/drawing/2014/main" id="{E3EC0906-A8B9-0AB7-AF6F-ACADBF3F9948}"/>
              </a:ext>
            </a:extLst>
          </p:cNvPr>
          <p:cNvSpPr>
            <a:spLocks noGrp="1"/>
          </p:cNvSpPr>
          <p:nvPr>
            <p:ph type="dt" sz="half" idx="10"/>
          </p:nvPr>
        </p:nvSpPr>
        <p:spPr/>
        <p:txBody>
          <a:bodyPr/>
          <a:lstStyle/>
          <a:p>
            <a:fld id="{ECF3317A-43F4-408C-B9B2-F9D20501CB43}" type="datetime1">
              <a:rPr lang="de-DE" smtClean="0"/>
              <a:t>13.02.2026</a:t>
            </a:fld>
            <a:endParaRPr lang="de-DE"/>
          </a:p>
        </p:txBody>
      </p:sp>
    </p:spTree>
    <p:extLst>
      <p:ext uri="{BB962C8B-B14F-4D97-AF65-F5344CB8AC3E}">
        <p14:creationId xmlns:p14="http://schemas.microsoft.com/office/powerpoint/2010/main" val="380572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67C82-B039-B998-325D-625960822C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C10211-C9DE-A298-596E-3E84D7BE2923}"/>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6054406E-3020-6C1F-024F-512381C10F06}"/>
              </a:ext>
            </a:extLst>
          </p:cNvPr>
          <p:cNvSpPr>
            <a:spLocks noGrp="1"/>
          </p:cNvSpPr>
          <p:nvPr>
            <p:ph idx="1"/>
          </p:nvPr>
        </p:nvSpPr>
        <p:spPr/>
        <p:txBody>
          <a:bodyPr>
            <a:normAutofit/>
          </a:bodyPr>
          <a:lstStyle/>
          <a:p>
            <a:pPr marL="0" lvl="0" indent="0">
              <a:buNone/>
            </a:pPr>
            <a:r>
              <a:rPr lang="de-DE" sz="2400" b="1" dirty="0">
                <a:solidFill>
                  <a:srgbClr val="0070C0"/>
                </a:solidFill>
              </a:rPr>
              <a:t>Bezug zum Bildungsplan:</a:t>
            </a:r>
            <a:r>
              <a:rPr lang="de-DE" sz="2400" dirty="0">
                <a:solidFill>
                  <a:srgbClr val="0070C0"/>
                </a:solidFill>
              </a:rPr>
              <a:t> </a:t>
            </a:r>
            <a:r>
              <a:rPr lang="de-DE" sz="2400" dirty="0"/>
              <a:t>Wir nehmen in unserer pädagogischen Arbeit und in unserer Konzeption bewusst Bezug darauf, dass der Bildungsplan ausdrücklich: </a:t>
            </a:r>
          </a:p>
          <a:p>
            <a:r>
              <a:rPr lang="de-DE" sz="2400" dirty="0"/>
              <a:t>für die die Einhaltung von Kinderrechten steht,</a:t>
            </a:r>
          </a:p>
          <a:p>
            <a:r>
              <a:rPr lang="de-DE" sz="2400" dirty="0"/>
              <a:t>wir inklusive Bildungsmöglichkeiten für </a:t>
            </a:r>
            <a:r>
              <a:rPr lang="de-DE" sz="2400" u="sng" dirty="0"/>
              <a:t>alle</a:t>
            </a:r>
            <a:r>
              <a:rPr lang="de-DE" sz="2400" dirty="0"/>
              <a:t> Kinder bieten,</a:t>
            </a:r>
          </a:p>
          <a:p>
            <a:r>
              <a:rPr lang="de-DE" sz="2400" dirty="0"/>
              <a:t>die Kita ein sicherer Ort ist, an dem Erwachsene feinfühlig handeln und</a:t>
            </a:r>
          </a:p>
          <a:p>
            <a:r>
              <a:rPr lang="de-DE" sz="2400" dirty="0"/>
              <a:t>Kinder in ihren für sie relevanten Angelegenheiten möglichst selbstbestimmt handeln können.</a:t>
            </a:r>
          </a:p>
          <a:p>
            <a:pPr marL="457200" lvl="1" indent="0">
              <a:buNone/>
            </a:pPr>
            <a:endParaRPr lang="de-DE" sz="2000" dirty="0"/>
          </a:p>
        </p:txBody>
      </p:sp>
      <p:sp>
        <p:nvSpPr>
          <p:cNvPr id="4" name="Datumsplatzhalter 3">
            <a:extLst>
              <a:ext uri="{FF2B5EF4-FFF2-40B4-BE49-F238E27FC236}">
                <a16:creationId xmlns:a16="http://schemas.microsoft.com/office/drawing/2014/main" id="{9361ADBC-537F-4105-40EC-C815F26B659B}"/>
              </a:ext>
            </a:extLst>
          </p:cNvPr>
          <p:cNvSpPr>
            <a:spLocks noGrp="1"/>
          </p:cNvSpPr>
          <p:nvPr>
            <p:ph type="dt" sz="half" idx="10"/>
          </p:nvPr>
        </p:nvSpPr>
        <p:spPr/>
        <p:txBody>
          <a:bodyPr/>
          <a:lstStyle/>
          <a:p>
            <a:fld id="{EC878BDC-5BA2-4E65-9483-10B458CE9CAC}" type="datetime1">
              <a:rPr lang="de-DE" smtClean="0"/>
              <a:t>13.02.2026</a:t>
            </a:fld>
            <a:endParaRPr lang="de-DE"/>
          </a:p>
        </p:txBody>
      </p:sp>
    </p:spTree>
    <p:extLst>
      <p:ext uri="{BB962C8B-B14F-4D97-AF65-F5344CB8AC3E}">
        <p14:creationId xmlns:p14="http://schemas.microsoft.com/office/powerpoint/2010/main" val="338759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58E9-1BA0-9B1D-E1E5-DBAE523771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9B9296-8226-28C9-5064-9A0A42FF5611}"/>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A3C93159-C4DE-B20B-F73D-096891DD8BB7}"/>
              </a:ext>
            </a:extLst>
          </p:cNvPr>
          <p:cNvSpPr>
            <a:spLocks noGrp="1"/>
          </p:cNvSpPr>
          <p:nvPr>
            <p:ph idx="1"/>
          </p:nvPr>
        </p:nvSpPr>
        <p:spPr>
          <a:xfrm>
            <a:off x="838200" y="1825625"/>
            <a:ext cx="10515600" cy="2706618"/>
          </a:xfrm>
        </p:spPr>
        <p:txBody>
          <a:bodyPr>
            <a:normAutofit/>
          </a:bodyPr>
          <a:lstStyle/>
          <a:p>
            <a:pPr marL="0" indent="0">
              <a:lnSpc>
                <a:spcPct val="100000"/>
              </a:lnSpc>
              <a:spcBef>
                <a:spcPts val="1800"/>
              </a:spcBef>
              <a:buNone/>
            </a:pPr>
            <a:r>
              <a:rPr lang="de-DE" sz="2400" b="1" dirty="0">
                <a:solidFill>
                  <a:srgbClr val="0070C0"/>
                </a:solidFill>
              </a:rPr>
              <a:t>Eigenständigkeit der Kita-Konzeption</a:t>
            </a:r>
            <a:r>
              <a:rPr lang="de-DE" sz="2400" b="1" dirty="0"/>
              <a:t>: </a:t>
            </a:r>
          </a:p>
          <a:p>
            <a:pPr indent="-228600">
              <a:lnSpc>
                <a:spcPct val="100000"/>
              </a:lnSpc>
              <a:spcBef>
                <a:spcPts val="1800"/>
              </a:spcBef>
            </a:pPr>
            <a:r>
              <a:rPr lang="de-DE" sz="2400" dirty="0"/>
              <a:t>Unsere Kita-Konzeption ist nicht der abgeschriebene Bildungsplan. </a:t>
            </a:r>
          </a:p>
          <a:p>
            <a:pPr indent="-228600">
              <a:lnSpc>
                <a:spcPct val="100000"/>
              </a:lnSpc>
              <a:spcBef>
                <a:spcPts val="1800"/>
              </a:spcBef>
            </a:pPr>
            <a:r>
              <a:rPr lang="de-DE" sz="2400" dirty="0"/>
              <a:t>Sie beschreibt exemplarisch, wie ganz konkret </a:t>
            </a:r>
            <a:r>
              <a:rPr lang="de-DE" sz="2400" u="sng" dirty="0"/>
              <a:t>ausgewählte Inhalte</a:t>
            </a:r>
            <a:r>
              <a:rPr lang="de-DE" sz="2400" dirty="0"/>
              <a:t> des Bildungsplans in unserer Kita gelebt werden</a:t>
            </a:r>
          </a:p>
        </p:txBody>
      </p:sp>
      <p:sp>
        <p:nvSpPr>
          <p:cNvPr id="4" name="Datumsplatzhalter 3">
            <a:extLst>
              <a:ext uri="{FF2B5EF4-FFF2-40B4-BE49-F238E27FC236}">
                <a16:creationId xmlns:a16="http://schemas.microsoft.com/office/drawing/2014/main" id="{94C2A88D-661D-6A35-9BEA-DE2E842BCDFB}"/>
              </a:ext>
            </a:extLst>
          </p:cNvPr>
          <p:cNvSpPr>
            <a:spLocks noGrp="1"/>
          </p:cNvSpPr>
          <p:nvPr>
            <p:ph type="dt" sz="half" idx="10"/>
          </p:nvPr>
        </p:nvSpPr>
        <p:spPr/>
        <p:txBody>
          <a:bodyPr/>
          <a:lstStyle/>
          <a:p>
            <a:fld id="{10ED9035-7346-4596-B885-7BEF4B8C4F17}" type="datetime1">
              <a:rPr lang="de-DE" smtClean="0"/>
              <a:t>13.02.2026</a:t>
            </a:fld>
            <a:endParaRPr lang="de-DE"/>
          </a:p>
        </p:txBody>
      </p:sp>
    </p:spTree>
    <p:extLst>
      <p:ext uri="{BB962C8B-B14F-4D97-AF65-F5344CB8AC3E}">
        <p14:creationId xmlns:p14="http://schemas.microsoft.com/office/powerpoint/2010/main" val="121698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7018-506B-5678-5BC8-A44EC4A1A5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40A71A-C4AD-5F21-932F-24E462E7DB5F}"/>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47CAA4A4-C115-228B-FBFF-EB22DFBBE777}"/>
              </a:ext>
            </a:extLst>
          </p:cNvPr>
          <p:cNvSpPr>
            <a:spLocks noGrp="1"/>
          </p:cNvSpPr>
          <p:nvPr>
            <p:ph idx="1"/>
          </p:nvPr>
        </p:nvSpPr>
        <p:spPr>
          <a:xfrm>
            <a:off x="838200" y="1825625"/>
            <a:ext cx="10515600" cy="2517775"/>
          </a:xfrm>
        </p:spPr>
        <p:txBody>
          <a:bodyPr>
            <a:normAutofit/>
          </a:bodyPr>
          <a:lstStyle/>
          <a:p>
            <a:pPr marL="0" indent="0">
              <a:buNone/>
            </a:pPr>
            <a:r>
              <a:rPr lang="de-DE" sz="2400" b="1" dirty="0">
                <a:solidFill>
                  <a:srgbClr val="0070C0"/>
                </a:solidFill>
              </a:rPr>
              <a:t>Umgang mit Risiken und Fehlverhalten</a:t>
            </a:r>
            <a:r>
              <a:rPr lang="de-DE" sz="2400" dirty="0"/>
              <a:t>: </a:t>
            </a:r>
          </a:p>
          <a:p>
            <a:pPr indent="-228600"/>
            <a:r>
              <a:rPr lang="de-DE" sz="2400" dirty="0"/>
              <a:t>In unserer Kita-Konzeption stellen wir dar, </a:t>
            </a:r>
          </a:p>
          <a:p>
            <a:pPr lvl="1">
              <a:buFont typeface="Symbol" panose="05050102010706020507" pitchFamily="18" charset="2"/>
              <a:buChar char="-"/>
            </a:pPr>
            <a:r>
              <a:rPr lang="de-DE" dirty="0"/>
              <a:t>wie wir kontinuierlich daran arbeiten, das in den „Vorsicht-Sätzen“ angesprochene Verhalten zu vermeiden </a:t>
            </a:r>
          </a:p>
          <a:p>
            <a:pPr lvl="1">
              <a:buFont typeface="Symbol" panose="05050102010706020507" pitchFamily="18" charset="2"/>
              <a:buChar char="-"/>
            </a:pPr>
            <a:r>
              <a:rPr lang="de-DE" dirty="0"/>
              <a:t>wie wir offen damit umgehen, wenn es zu Fehlverhalten im Team kommt.</a:t>
            </a:r>
          </a:p>
          <a:p>
            <a:pPr indent="-228600"/>
            <a:endParaRPr lang="de-DE" sz="2400" dirty="0"/>
          </a:p>
        </p:txBody>
      </p:sp>
      <p:sp>
        <p:nvSpPr>
          <p:cNvPr id="4" name="Datumsplatzhalter 3">
            <a:extLst>
              <a:ext uri="{FF2B5EF4-FFF2-40B4-BE49-F238E27FC236}">
                <a16:creationId xmlns:a16="http://schemas.microsoft.com/office/drawing/2014/main" id="{726CBDF0-A51F-3913-A047-5DC5E824492F}"/>
              </a:ext>
            </a:extLst>
          </p:cNvPr>
          <p:cNvSpPr>
            <a:spLocks noGrp="1"/>
          </p:cNvSpPr>
          <p:nvPr>
            <p:ph type="dt" sz="half" idx="10"/>
          </p:nvPr>
        </p:nvSpPr>
        <p:spPr/>
        <p:txBody>
          <a:bodyPr/>
          <a:lstStyle/>
          <a:p>
            <a:fld id="{70964C2D-41F6-4310-A987-6D25A68D6BF7}" type="datetime1">
              <a:rPr lang="de-DE" smtClean="0"/>
              <a:t>13.02.2026</a:t>
            </a:fld>
            <a:endParaRPr lang="de-DE"/>
          </a:p>
        </p:txBody>
      </p:sp>
    </p:spTree>
    <p:extLst>
      <p:ext uri="{BB962C8B-B14F-4D97-AF65-F5344CB8AC3E}">
        <p14:creationId xmlns:p14="http://schemas.microsoft.com/office/powerpoint/2010/main" val="340717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535D5-5CDE-2BAD-5BB8-75D07DA230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384B0D-E26A-28B5-B9FD-09DC4E2ACD61}"/>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A5DCBFC6-825F-3AD4-FB9B-CB30DC219F22}"/>
              </a:ext>
            </a:extLst>
          </p:cNvPr>
          <p:cNvSpPr>
            <a:spLocks noGrp="1"/>
          </p:cNvSpPr>
          <p:nvPr>
            <p:ph idx="1"/>
          </p:nvPr>
        </p:nvSpPr>
        <p:spPr/>
        <p:txBody>
          <a:bodyPr>
            <a:normAutofit/>
          </a:bodyPr>
          <a:lstStyle/>
          <a:p>
            <a:pPr marL="0" indent="0">
              <a:buNone/>
            </a:pPr>
            <a:r>
              <a:rPr lang="de-DE" sz="2400" b="1" dirty="0">
                <a:solidFill>
                  <a:srgbClr val="0070C0"/>
                </a:solidFill>
              </a:rPr>
              <a:t>Die Themen der Kinder:</a:t>
            </a:r>
            <a:r>
              <a:rPr lang="de-DE" sz="2400" dirty="0">
                <a:solidFill>
                  <a:srgbClr val="0070C0"/>
                </a:solidFill>
              </a:rPr>
              <a:t> </a:t>
            </a:r>
          </a:p>
          <a:p>
            <a:pPr indent="-228600"/>
            <a:r>
              <a:rPr lang="de-DE" sz="2400" dirty="0"/>
              <a:t>In der Kita-Konzeption beschreiben wir exemplarisch, wie wir Kinder dabei unterstützen, an ihren Themen zu arbeiten, und wie wir die Themen der Kinder aufgreifen und erweitern. </a:t>
            </a:r>
          </a:p>
        </p:txBody>
      </p:sp>
      <p:sp>
        <p:nvSpPr>
          <p:cNvPr id="4" name="Datumsplatzhalter 3">
            <a:extLst>
              <a:ext uri="{FF2B5EF4-FFF2-40B4-BE49-F238E27FC236}">
                <a16:creationId xmlns:a16="http://schemas.microsoft.com/office/drawing/2014/main" id="{089D38D1-3C37-95BB-8384-CEF561AA9BA0}"/>
              </a:ext>
            </a:extLst>
          </p:cNvPr>
          <p:cNvSpPr>
            <a:spLocks noGrp="1"/>
          </p:cNvSpPr>
          <p:nvPr>
            <p:ph type="dt" sz="half" idx="10"/>
          </p:nvPr>
        </p:nvSpPr>
        <p:spPr/>
        <p:txBody>
          <a:bodyPr/>
          <a:lstStyle/>
          <a:p>
            <a:fld id="{738D7003-445F-4F7F-A1B4-7CE48BEBD429}" type="datetime1">
              <a:rPr lang="de-DE" smtClean="0"/>
              <a:t>13.02.2026</a:t>
            </a:fld>
            <a:endParaRPr lang="de-DE"/>
          </a:p>
        </p:txBody>
      </p:sp>
    </p:spTree>
    <p:extLst>
      <p:ext uri="{BB962C8B-B14F-4D97-AF65-F5344CB8AC3E}">
        <p14:creationId xmlns:p14="http://schemas.microsoft.com/office/powerpoint/2010/main" val="96838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6DBC-910C-F2F0-7C83-E4E55C8F11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16DBC2-B4CD-12C6-73B8-909C744E6B6A}"/>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0F45A94B-4DBC-C271-D240-2A4161B749D3}"/>
              </a:ext>
            </a:extLst>
          </p:cNvPr>
          <p:cNvSpPr>
            <a:spLocks noGrp="1"/>
          </p:cNvSpPr>
          <p:nvPr>
            <p:ph idx="1"/>
          </p:nvPr>
        </p:nvSpPr>
        <p:spPr/>
        <p:txBody>
          <a:bodyPr>
            <a:normAutofit/>
          </a:bodyPr>
          <a:lstStyle/>
          <a:p>
            <a:pPr marL="0" lvl="0" indent="0">
              <a:buNone/>
            </a:pPr>
            <a:r>
              <a:rPr lang="de-DE" sz="2400" b="1" dirty="0">
                <a:solidFill>
                  <a:srgbClr val="0070C0"/>
                </a:solidFill>
              </a:rPr>
              <a:t>Bildungsbereiche in pädagogischen Alltagssituationen praktisch gestalten:</a:t>
            </a:r>
            <a:endParaRPr lang="de-DE" sz="2400" dirty="0">
              <a:solidFill>
                <a:srgbClr val="0070C0"/>
              </a:solidFill>
            </a:endParaRPr>
          </a:p>
          <a:p>
            <a:pPr lvl="0"/>
            <a:r>
              <a:rPr lang="de-DE" sz="2400" dirty="0"/>
              <a:t>In unserer Kita-Konzeption beschreiben wir exemplarisch, wie wir von uns ausgewählte Alltagssituationen so gestalten, dass möglichst </a:t>
            </a:r>
            <a:r>
              <a:rPr lang="de-DE" sz="2400" u="sng" dirty="0"/>
              <a:t>alle</a:t>
            </a:r>
            <a:r>
              <a:rPr lang="de-DE" sz="2400" dirty="0"/>
              <a:t> Bildungsbereiche berücksichtigt werden.</a:t>
            </a:r>
          </a:p>
          <a:p>
            <a:pPr lvl="0"/>
            <a:endParaRPr lang="de-DE" sz="2400" dirty="0"/>
          </a:p>
          <a:p>
            <a:pPr lvl="0"/>
            <a:r>
              <a:rPr lang="de-DE" sz="2400" dirty="0"/>
              <a:t>Wie stellen wir kontinuierlich sicher, dass dies umgesetzt wird?</a:t>
            </a:r>
          </a:p>
          <a:p>
            <a:endParaRPr lang="de-DE" sz="2400" dirty="0"/>
          </a:p>
        </p:txBody>
      </p:sp>
      <p:sp>
        <p:nvSpPr>
          <p:cNvPr id="4" name="Datumsplatzhalter 3">
            <a:extLst>
              <a:ext uri="{FF2B5EF4-FFF2-40B4-BE49-F238E27FC236}">
                <a16:creationId xmlns:a16="http://schemas.microsoft.com/office/drawing/2014/main" id="{264F8EC9-7950-06B5-7760-992A801E060B}"/>
              </a:ext>
            </a:extLst>
          </p:cNvPr>
          <p:cNvSpPr>
            <a:spLocks noGrp="1"/>
          </p:cNvSpPr>
          <p:nvPr>
            <p:ph type="dt" sz="half" idx="10"/>
          </p:nvPr>
        </p:nvSpPr>
        <p:spPr/>
        <p:txBody>
          <a:bodyPr/>
          <a:lstStyle/>
          <a:p>
            <a:fld id="{42BCF2FE-4C61-499B-9035-1F220903275A}" type="datetime1">
              <a:rPr lang="de-DE" smtClean="0"/>
              <a:t>13.02.2026</a:t>
            </a:fld>
            <a:endParaRPr lang="de-DE"/>
          </a:p>
        </p:txBody>
      </p:sp>
    </p:spTree>
    <p:extLst>
      <p:ext uri="{BB962C8B-B14F-4D97-AF65-F5344CB8AC3E}">
        <p14:creationId xmlns:p14="http://schemas.microsoft.com/office/powerpoint/2010/main" val="413232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F67D0-3358-219C-87A3-F259F3C7457B}"/>
              </a:ext>
            </a:extLst>
          </p:cNvPr>
          <p:cNvSpPr>
            <a:spLocks noGrp="1"/>
          </p:cNvSpPr>
          <p:nvPr>
            <p:ph type="title"/>
          </p:nvPr>
        </p:nvSpPr>
        <p:spPr/>
        <p:txBody>
          <a:bodyPr>
            <a:normAutofit/>
          </a:bodyPr>
          <a:lstStyle/>
          <a:p>
            <a:r>
              <a:rPr lang="de-DE" sz="4000" b="1" dirty="0">
                <a:latin typeface="Calibri" charset="0"/>
                <a:ea typeface="Calibri" charset="0"/>
                <a:cs typeface="Calibri" charset="0"/>
              </a:rPr>
              <a:t>Herzlich Willkommen</a:t>
            </a:r>
          </a:p>
        </p:txBody>
      </p:sp>
      <p:sp>
        <p:nvSpPr>
          <p:cNvPr id="3" name="Inhaltsplatzhalter 2">
            <a:extLst>
              <a:ext uri="{FF2B5EF4-FFF2-40B4-BE49-F238E27FC236}">
                <a16:creationId xmlns:a16="http://schemas.microsoft.com/office/drawing/2014/main" id="{0D3CD9DC-C1CB-36F7-D3F4-132CEE5240C9}"/>
              </a:ext>
            </a:extLst>
          </p:cNvPr>
          <p:cNvSpPr>
            <a:spLocks noGrp="1"/>
          </p:cNvSpPr>
          <p:nvPr>
            <p:ph idx="1"/>
          </p:nvPr>
        </p:nvSpPr>
        <p:spPr>
          <a:xfrm>
            <a:off x="624192" y="1450394"/>
            <a:ext cx="6189323" cy="5163889"/>
          </a:xfrm>
        </p:spPr>
        <p:txBody>
          <a:bodyPr vert="horz" lIns="91440" tIns="45720" rIns="91440" bIns="45720" rtlCol="0" anchor="t">
            <a:normAutofit/>
          </a:bodyPr>
          <a:lstStyle/>
          <a:p>
            <a:pPr marL="457200" indent="-457200">
              <a:buFont typeface="Arial" panose="020B0604020202020204" pitchFamily="34" charset="0"/>
              <a:buChar char="•"/>
            </a:pPr>
            <a:endParaRPr lang="de-DE" dirty="0"/>
          </a:p>
          <a:p>
            <a:endParaRPr lang="de-DE" dirty="0"/>
          </a:p>
        </p:txBody>
      </p:sp>
      <p:sp>
        <p:nvSpPr>
          <p:cNvPr id="9" name="Textfeld 8">
            <a:extLst>
              <a:ext uri="{FF2B5EF4-FFF2-40B4-BE49-F238E27FC236}">
                <a16:creationId xmlns:a16="http://schemas.microsoft.com/office/drawing/2014/main" id="{7FD739A9-B79A-CDF8-322A-D85DA8974C44}"/>
              </a:ext>
            </a:extLst>
          </p:cNvPr>
          <p:cNvSpPr txBox="1"/>
          <p:nvPr/>
        </p:nvSpPr>
        <p:spPr>
          <a:xfrm>
            <a:off x="6714163" y="3285374"/>
            <a:ext cx="2818562" cy="430887"/>
          </a:xfrm>
          <a:prstGeom prst="rect">
            <a:avLst/>
          </a:prstGeom>
          <a:noFill/>
        </p:spPr>
        <p:txBody>
          <a:bodyPr wrap="square">
            <a:spAutoFit/>
          </a:bodyPr>
          <a:lstStyle/>
          <a:p>
            <a:r>
              <a:rPr lang="de-DE" sz="1100">
                <a:solidFill>
                  <a:schemeClr val="bg1"/>
                </a:solidFill>
              </a:rPr>
              <a:t>Brandenburger Bildungsplan, S. 84, </a:t>
            </a:r>
          </a:p>
          <a:p>
            <a:r>
              <a:rPr lang="de-DE" sz="1100">
                <a:solidFill>
                  <a:schemeClr val="bg1"/>
                </a:solidFill>
              </a:rPr>
              <a:t>Uli Malende</a:t>
            </a:r>
          </a:p>
        </p:txBody>
      </p:sp>
      <p:graphicFrame>
        <p:nvGraphicFramePr>
          <p:cNvPr id="11" name="Google Shape;189;p2">
            <a:extLst>
              <a:ext uri="{FF2B5EF4-FFF2-40B4-BE49-F238E27FC236}">
                <a16:creationId xmlns:a16="http://schemas.microsoft.com/office/drawing/2014/main" id="{E02992EE-5E24-EE86-7D21-4090A8F4D13B}"/>
              </a:ext>
            </a:extLst>
          </p:cNvPr>
          <p:cNvGraphicFramePr/>
          <p:nvPr/>
        </p:nvGraphicFramePr>
        <p:xfrm>
          <a:off x="1289892" y="1806217"/>
          <a:ext cx="10277916" cy="438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a:extLst>
              <a:ext uri="{FF2B5EF4-FFF2-40B4-BE49-F238E27FC236}">
                <a16:creationId xmlns:a16="http://schemas.microsoft.com/office/drawing/2014/main" id="{9D6952F1-8C50-99F1-DEBA-092DF11922D3}"/>
              </a:ext>
            </a:extLst>
          </p:cNvPr>
          <p:cNvSpPr>
            <a:spLocks noGrp="1"/>
          </p:cNvSpPr>
          <p:nvPr>
            <p:ph type="dt" sz="half" idx="10"/>
          </p:nvPr>
        </p:nvSpPr>
        <p:spPr/>
        <p:txBody>
          <a:bodyPr/>
          <a:lstStyle/>
          <a:p>
            <a:fld id="{31D448DD-BF35-4932-9CE0-B615251385DC}" type="datetime1">
              <a:rPr lang="de-DE" smtClean="0"/>
              <a:t>13.02.2026</a:t>
            </a:fld>
            <a:endParaRPr lang="de-DE"/>
          </a:p>
        </p:txBody>
      </p:sp>
    </p:spTree>
    <p:extLst>
      <p:ext uri="{BB962C8B-B14F-4D97-AF65-F5344CB8AC3E}">
        <p14:creationId xmlns:p14="http://schemas.microsoft.com/office/powerpoint/2010/main" val="207364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6639F-D24F-5C5D-5A71-6CFABBB798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2ADB55-6DAA-7328-6E55-B684B17EC411}"/>
              </a:ext>
            </a:extLst>
          </p:cNvPr>
          <p:cNvSpPr>
            <a:spLocks noGrp="1"/>
          </p:cNvSpPr>
          <p:nvPr>
            <p:ph type="title"/>
          </p:nvPr>
        </p:nvSpPr>
        <p:spPr>
          <a:xfrm>
            <a:off x="768457" y="225640"/>
            <a:ext cx="10515600" cy="1325563"/>
          </a:xfrm>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6F9BDBC2-70E6-CDDB-C456-8D36D9BA2F1B}"/>
              </a:ext>
            </a:extLst>
          </p:cNvPr>
          <p:cNvSpPr>
            <a:spLocks noGrp="1"/>
          </p:cNvSpPr>
          <p:nvPr>
            <p:ph idx="1"/>
          </p:nvPr>
        </p:nvSpPr>
        <p:spPr>
          <a:xfrm>
            <a:off x="844658" y="1486034"/>
            <a:ext cx="10439399" cy="637234"/>
          </a:xfrm>
        </p:spPr>
        <p:txBody>
          <a:bodyPr>
            <a:normAutofit fontScale="25000" lnSpcReduction="20000"/>
          </a:bodyPr>
          <a:lstStyle/>
          <a:p>
            <a:pPr marL="0" indent="0">
              <a:buNone/>
            </a:pPr>
            <a:r>
              <a:rPr lang="de-DE" sz="11200" b="1" dirty="0">
                <a:solidFill>
                  <a:srgbClr val="0070C0"/>
                </a:solidFill>
              </a:rPr>
              <a:t>Bildungsbereiche in pädagogischen Alltagssituationen praktisch gestalten am Beispiel der Kinderkreise</a:t>
            </a:r>
          </a:p>
          <a:p>
            <a:pPr marL="0" indent="0">
              <a:lnSpc>
                <a:spcPct val="120000"/>
              </a:lnSpc>
              <a:buNone/>
            </a:pPr>
            <a:r>
              <a:rPr lang="de-DE" sz="8000" dirty="0"/>
              <a:t>„Den Bezug zwischen zu gestaltenden Alltagssituationen, so wie sie im Bildungsplan verankert sind, und den 10 Bildungsbereichen, zu denen wir den Kindern Zugang ermöglichen wollen, möchten wir an einem Beispiel aus unserer Kita exemplarisch darlegen.</a:t>
            </a:r>
          </a:p>
          <a:p>
            <a:pPr marL="0" indent="0">
              <a:lnSpc>
                <a:spcPct val="120000"/>
              </a:lnSpc>
              <a:buNone/>
            </a:pPr>
            <a:r>
              <a:rPr lang="de-DE" sz="8000" dirty="0"/>
              <a:t>Andere Alltagssituationen nutzen wir auf ganz ähnliche Weise, um den Kindern Zugang zu allen 10 Bildungsbereichen zu ermöglichen.</a:t>
            </a:r>
          </a:p>
          <a:p>
            <a:pPr marL="0" indent="0">
              <a:lnSpc>
                <a:spcPct val="120000"/>
              </a:lnSpc>
              <a:buNone/>
            </a:pPr>
            <a:r>
              <a:rPr lang="de-DE" sz="8000" dirty="0"/>
              <a:t>In unserer Kita legen wir sehr viel Wert auf freiwillige, an den Themen der Kinder orientierte Kinderkreise, die stattfinden, wenn möglichst viele Kinder anwesend sind. Wir nutzen die von uns </a:t>
            </a:r>
            <a:r>
              <a:rPr lang="de-DE" sz="8000" dirty="0" err="1"/>
              <a:t>Pädagog:innen</a:t>
            </a:r>
            <a:r>
              <a:rPr lang="de-DE" sz="8000" dirty="0"/>
              <a:t> sowie auch von Kindern moderierten Kinderkreise als pädagogische Angebote, in denen wir unter Berücksichtigung der Themen der Kinder bewusst Bezüge zu allen Bildungsbereichen herstellen.“</a:t>
            </a:r>
          </a:p>
        </p:txBody>
      </p:sp>
      <p:sp>
        <p:nvSpPr>
          <p:cNvPr id="4" name="Datumsplatzhalter 3">
            <a:extLst>
              <a:ext uri="{FF2B5EF4-FFF2-40B4-BE49-F238E27FC236}">
                <a16:creationId xmlns:a16="http://schemas.microsoft.com/office/drawing/2014/main" id="{52A01BC2-A9FE-9418-6FB7-B4A7880811CA}"/>
              </a:ext>
            </a:extLst>
          </p:cNvPr>
          <p:cNvSpPr>
            <a:spLocks noGrp="1"/>
          </p:cNvSpPr>
          <p:nvPr>
            <p:ph type="dt" sz="half" idx="10"/>
          </p:nvPr>
        </p:nvSpPr>
        <p:spPr/>
        <p:txBody>
          <a:bodyPr/>
          <a:lstStyle/>
          <a:p>
            <a:fld id="{8061C91E-1D76-4AA6-AA6A-DF6C53CEA297}" type="datetime1">
              <a:rPr lang="de-DE" smtClean="0"/>
              <a:t>13.02.2026</a:t>
            </a:fld>
            <a:endParaRPr lang="de-DE"/>
          </a:p>
        </p:txBody>
      </p:sp>
      <p:sp>
        <p:nvSpPr>
          <p:cNvPr id="5" name="Textfeld 4">
            <a:extLst>
              <a:ext uri="{FF2B5EF4-FFF2-40B4-BE49-F238E27FC236}">
                <a16:creationId xmlns:a16="http://schemas.microsoft.com/office/drawing/2014/main" id="{A3C06D82-EBC4-1F48-BF22-E3E38C8FD299}"/>
              </a:ext>
            </a:extLst>
          </p:cNvPr>
          <p:cNvSpPr txBox="1"/>
          <p:nvPr/>
        </p:nvSpPr>
        <p:spPr>
          <a:xfrm>
            <a:off x="838200" y="6079351"/>
            <a:ext cx="3657600" cy="276999"/>
          </a:xfrm>
          <a:prstGeom prst="rect">
            <a:avLst/>
          </a:prstGeom>
          <a:noFill/>
        </p:spPr>
        <p:txBody>
          <a:bodyPr wrap="square" rtlCol="0">
            <a:spAutoFit/>
          </a:bodyPr>
          <a:lstStyle/>
          <a:p>
            <a:r>
              <a:rPr lang="de-DE" sz="1200" dirty="0"/>
              <a:t>Praxisbeispiel: Sabine Beyersdorff, 11.02.2026</a:t>
            </a:r>
          </a:p>
        </p:txBody>
      </p:sp>
    </p:spTree>
    <p:extLst>
      <p:ext uri="{BB962C8B-B14F-4D97-AF65-F5344CB8AC3E}">
        <p14:creationId xmlns:p14="http://schemas.microsoft.com/office/powerpoint/2010/main" val="131989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E92E-A1F1-0299-B11F-A93FE25C6C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EBAFF5-A461-F543-4F4E-0BA5C7E19B6E}"/>
              </a:ext>
            </a:extLst>
          </p:cNvPr>
          <p:cNvSpPr>
            <a:spLocks noGrp="1"/>
          </p:cNvSpPr>
          <p:nvPr>
            <p:ph type="title"/>
          </p:nvPr>
        </p:nvSpPr>
        <p:spPr>
          <a:xfrm>
            <a:off x="768457" y="225640"/>
            <a:ext cx="10515600" cy="1325563"/>
          </a:xfrm>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FE34C81D-D1BE-DAC0-4B6B-2CC4B25D0EAC}"/>
              </a:ext>
            </a:extLst>
          </p:cNvPr>
          <p:cNvSpPr>
            <a:spLocks noGrp="1"/>
          </p:cNvSpPr>
          <p:nvPr>
            <p:ph idx="1"/>
          </p:nvPr>
        </p:nvSpPr>
        <p:spPr>
          <a:xfrm>
            <a:off x="907943" y="1486034"/>
            <a:ext cx="10830976" cy="565188"/>
          </a:xfrm>
        </p:spPr>
        <p:txBody>
          <a:bodyPr>
            <a:normAutofit fontScale="25000" lnSpcReduction="20000"/>
          </a:bodyPr>
          <a:lstStyle/>
          <a:p>
            <a:pPr marL="0" indent="0">
              <a:buNone/>
            </a:pPr>
            <a:r>
              <a:rPr lang="de-DE" sz="11200" b="1" dirty="0">
                <a:solidFill>
                  <a:srgbClr val="0070C0"/>
                </a:solidFill>
              </a:rPr>
              <a:t>Bildungsbereiche in pädagogischen Alltagssituationen praktisch gestalten am Beispiel der Kinderkreise</a:t>
            </a:r>
          </a:p>
          <a:p>
            <a:pPr marL="0" indent="0">
              <a:buNone/>
            </a:pPr>
            <a:endParaRPr lang="de-DE" sz="6400" dirty="0"/>
          </a:p>
          <a:p>
            <a:pPr>
              <a:lnSpc>
                <a:spcPct val="120000"/>
              </a:lnSpc>
            </a:pPr>
            <a:r>
              <a:rPr lang="de-DE" sz="8000" dirty="0"/>
              <a:t>Bildungsbereich „</a:t>
            </a:r>
            <a:r>
              <a:rPr lang="de-DE" sz="8000" b="1" dirty="0"/>
              <a:t>Sprache und Kommunikation</a:t>
            </a:r>
            <a:r>
              <a:rPr lang="de-DE" sz="8000" dirty="0"/>
              <a:t>“: Wir greifen offensichtliche verbale und weniger offensichtliche nonverbale Signale aller Kinder auf. Wir selbst sprechen langsam, auch mit nicht-alltäglichen Worten und ermuntern die Kinder, ihre Gedanken und Ideen zu notieren. Dafür liegen immer Zettel und Stifte für die Kinder bereit.</a:t>
            </a:r>
          </a:p>
          <a:p>
            <a:pPr>
              <a:lnSpc>
                <a:spcPct val="120000"/>
              </a:lnSpc>
            </a:pPr>
            <a:r>
              <a:rPr lang="de-DE" sz="8000" dirty="0"/>
              <a:t>Bildungsbereich „</a:t>
            </a:r>
            <a:r>
              <a:rPr lang="de-DE" sz="8000" b="1" dirty="0"/>
              <a:t>Mathematik</a:t>
            </a:r>
            <a:r>
              <a:rPr lang="de-DE" sz="8000" dirty="0"/>
              <a:t>“: Wir setzen uns in Kreisform, als Quadrat, Rechteck, oval usw. auf den Boden, Kissen, manchmal auf Stühle, und machen Kinder auf diese Formen aufmerksam. Wir bitten Kinder bei Abstimmungen und Meinungsbildern abzuzählen und die Ergebnisse auf vielfältige Weise zu visualisieren.</a:t>
            </a:r>
          </a:p>
        </p:txBody>
      </p:sp>
      <p:sp>
        <p:nvSpPr>
          <p:cNvPr id="4" name="Datumsplatzhalter 3">
            <a:extLst>
              <a:ext uri="{FF2B5EF4-FFF2-40B4-BE49-F238E27FC236}">
                <a16:creationId xmlns:a16="http://schemas.microsoft.com/office/drawing/2014/main" id="{F9FD470D-7A08-8047-52BA-F1D82C34953B}"/>
              </a:ext>
            </a:extLst>
          </p:cNvPr>
          <p:cNvSpPr>
            <a:spLocks noGrp="1"/>
          </p:cNvSpPr>
          <p:nvPr>
            <p:ph type="dt" sz="half" idx="10"/>
          </p:nvPr>
        </p:nvSpPr>
        <p:spPr/>
        <p:txBody>
          <a:bodyPr/>
          <a:lstStyle/>
          <a:p>
            <a:fld id="{6C41843B-B015-4D8C-9053-D362BE495C47}" type="datetime1">
              <a:rPr lang="de-DE" smtClean="0"/>
              <a:t>13.02.2026</a:t>
            </a:fld>
            <a:endParaRPr lang="de-DE"/>
          </a:p>
        </p:txBody>
      </p:sp>
      <p:sp>
        <p:nvSpPr>
          <p:cNvPr id="5" name="Textfeld 4">
            <a:extLst>
              <a:ext uri="{FF2B5EF4-FFF2-40B4-BE49-F238E27FC236}">
                <a16:creationId xmlns:a16="http://schemas.microsoft.com/office/drawing/2014/main" id="{3774A827-0F6D-D096-561B-D4396A129234}"/>
              </a:ext>
            </a:extLst>
          </p:cNvPr>
          <p:cNvSpPr txBox="1"/>
          <p:nvPr/>
        </p:nvSpPr>
        <p:spPr>
          <a:xfrm>
            <a:off x="838200" y="6079351"/>
            <a:ext cx="3657600" cy="276999"/>
          </a:xfrm>
          <a:prstGeom prst="rect">
            <a:avLst/>
          </a:prstGeom>
          <a:noFill/>
        </p:spPr>
        <p:txBody>
          <a:bodyPr wrap="square" rtlCol="0">
            <a:spAutoFit/>
          </a:bodyPr>
          <a:lstStyle/>
          <a:p>
            <a:r>
              <a:rPr lang="de-DE" sz="1200" dirty="0"/>
              <a:t>Praxisbeispiel: Sabine Beyersdorff, 11.02.2026</a:t>
            </a:r>
          </a:p>
        </p:txBody>
      </p:sp>
    </p:spTree>
    <p:extLst>
      <p:ext uri="{BB962C8B-B14F-4D97-AF65-F5344CB8AC3E}">
        <p14:creationId xmlns:p14="http://schemas.microsoft.com/office/powerpoint/2010/main" val="416408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3470B-B25F-081B-0B91-A9227779D9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30097C-FB65-E64B-61BE-DFCA09EB60E9}"/>
              </a:ext>
            </a:extLst>
          </p:cNvPr>
          <p:cNvSpPr>
            <a:spLocks noGrp="1"/>
          </p:cNvSpPr>
          <p:nvPr>
            <p:ph type="title"/>
          </p:nvPr>
        </p:nvSpPr>
        <p:spPr>
          <a:xfrm>
            <a:off x="768457" y="225640"/>
            <a:ext cx="10515600" cy="1325563"/>
          </a:xfrm>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D6D5B017-91DF-E6EF-C361-FC61F94D2737}"/>
              </a:ext>
            </a:extLst>
          </p:cNvPr>
          <p:cNvSpPr>
            <a:spLocks noGrp="1"/>
          </p:cNvSpPr>
          <p:nvPr>
            <p:ph idx="1"/>
          </p:nvPr>
        </p:nvSpPr>
        <p:spPr>
          <a:xfrm>
            <a:off x="907943" y="1486034"/>
            <a:ext cx="9468172" cy="381512"/>
          </a:xfrm>
        </p:spPr>
        <p:txBody>
          <a:bodyPr>
            <a:normAutofit fontScale="25000" lnSpcReduction="20000"/>
          </a:bodyPr>
          <a:lstStyle/>
          <a:p>
            <a:pPr marL="0" indent="0">
              <a:buNone/>
            </a:pPr>
            <a:r>
              <a:rPr lang="de-DE" sz="11200" b="1" dirty="0">
                <a:solidFill>
                  <a:srgbClr val="0070C0"/>
                </a:solidFill>
              </a:rPr>
              <a:t>Bildungsbereiche in pädagogischen Alltagssituationen praktisch gestalten am Beispiel der Kinderkreise</a:t>
            </a:r>
          </a:p>
          <a:p>
            <a:pPr>
              <a:lnSpc>
                <a:spcPct val="120000"/>
              </a:lnSpc>
            </a:pPr>
            <a:r>
              <a:rPr lang="de-DE" sz="8000" dirty="0"/>
              <a:t>Bildungsbereich „</a:t>
            </a:r>
            <a:r>
              <a:rPr lang="de-DE" sz="8000" b="1" dirty="0"/>
              <a:t>Körper und Gesundheit</a:t>
            </a:r>
            <a:r>
              <a:rPr lang="de-DE" sz="8000" dirty="0"/>
              <a:t>“: Wir bitten die Kinder, sich so in den Kinderkreis zu setzen, zu stellen oder zu legen, dass sie sich wohlfühlen und zugleich andere nicht stören. Wir sprechen über Wohlbefinden. Wir greifen Inhalte auf oder muten den Kinder Inhalte zu, die für ihr Aufwachsen bedeutend sind, und besprechen diese entlang der Fragen der Kinder.</a:t>
            </a:r>
          </a:p>
          <a:p>
            <a:pPr>
              <a:lnSpc>
                <a:spcPct val="120000"/>
              </a:lnSpc>
            </a:pPr>
            <a:r>
              <a:rPr lang="de-DE" sz="8000" dirty="0"/>
              <a:t>Bildungsbereich „</a:t>
            </a:r>
            <a:r>
              <a:rPr lang="de-DE" sz="8000" b="1" dirty="0"/>
              <a:t>Bewegung und Sport</a:t>
            </a:r>
            <a:r>
              <a:rPr lang="de-DE" sz="8000" dirty="0"/>
              <a:t>“: Wir gestalten mit den Kindern bewegte Kinderkreise mit Bewegungseinheiten. Kinder können auf verschiedene Arten sitzen, z.B. auf Kissen, Stühlen, Sitzsäcken, dem Boden; liegen oder auch stehen und hocken. Wir leiten Kooperationsspiele an und ermuntern Kinder, diese selbst anzuleiten. Wir greifen Themen rund um Körper und Bewegung auf und tragen diese an Kinder heran, z.B. über vielfältige Körperformen, (Ab-) Neigungen gegenüber bestimmten Bewegungsformen usw.</a:t>
            </a:r>
            <a:endParaRPr lang="de-DE" sz="8800" dirty="0"/>
          </a:p>
        </p:txBody>
      </p:sp>
      <p:sp>
        <p:nvSpPr>
          <p:cNvPr id="4" name="Datumsplatzhalter 3">
            <a:extLst>
              <a:ext uri="{FF2B5EF4-FFF2-40B4-BE49-F238E27FC236}">
                <a16:creationId xmlns:a16="http://schemas.microsoft.com/office/drawing/2014/main" id="{C0CD04AE-79F5-4A54-17E2-9385B1246C0D}"/>
              </a:ext>
            </a:extLst>
          </p:cNvPr>
          <p:cNvSpPr>
            <a:spLocks noGrp="1"/>
          </p:cNvSpPr>
          <p:nvPr>
            <p:ph type="dt" sz="half" idx="10"/>
          </p:nvPr>
        </p:nvSpPr>
        <p:spPr/>
        <p:txBody>
          <a:bodyPr/>
          <a:lstStyle/>
          <a:p>
            <a:fld id="{5902BDD7-C5A6-43B6-9AAB-ADAB24DD153C}" type="datetime1">
              <a:rPr lang="de-DE" smtClean="0"/>
              <a:t>13.02.2026</a:t>
            </a:fld>
            <a:endParaRPr lang="de-DE"/>
          </a:p>
        </p:txBody>
      </p:sp>
      <p:sp>
        <p:nvSpPr>
          <p:cNvPr id="5" name="Textfeld 4">
            <a:extLst>
              <a:ext uri="{FF2B5EF4-FFF2-40B4-BE49-F238E27FC236}">
                <a16:creationId xmlns:a16="http://schemas.microsoft.com/office/drawing/2014/main" id="{A16D339E-84DF-131D-9F17-74456A3593A0}"/>
              </a:ext>
            </a:extLst>
          </p:cNvPr>
          <p:cNvSpPr txBox="1"/>
          <p:nvPr/>
        </p:nvSpPr>
        <p:spPr>
          <a:xfrm>
            <a:off x="838200" y="6079351"/>
            <a:ext cx="3657600" cy="276999"/>
          </a:xfrm>
          <a:prstGeom prst="rect">
            <a:avLst/>
          </a:prstGeom>
          <a:noFill/>
        </p:spPr>
        <p:txBody>
          <a:bodyPr wrap="square" rtlCol="0">
            <a:spAutoFit/>
          </a:bodyPr>
          <a:lstStyle/>
          <a:p>
            <a:r>
              <a:rPr lang="de-DE" sz="1200" dirty="0"/>
              <a:t>Praxisbeispiel: Sabine Beyersdorff, 11.02.2026</a:t>
            </a:r>
          </a:p>
        </p:txBody>
      </p:sp>
    </p:spTree>
    <p:extLst>
      <p:ext uri="{BB962C8B-B14F-4D97-AF65-F5344CB8AC3E}">
        <p14:creationId xmlns:p14="http://schemas.microsoft.com/office/powerpoint/2010/main" val="403389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F9B33-6CCB-A917-BD64-BC9C9DD4D6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A8638C-D5E0-69D4-06EE-9ADC810E2FD8}"/>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5C02BC7A-8E44-EF4A-90B7-582278A2BE81}"/>
              </a:ext>
            </a:extLst>
          </p:cNvPr>
          <p:cNvSpPr>
            <a:spLocks noGrp="1"/>
          </p:cNvSpPr>
          <p:nvPr>
            <p:ph idx="1"/>
          </p:nvPr>
        </p:nvSpPr>
        <p:spPr>
          <a:xfrm>
            <a:off x="906652" y="1690688"/>
            <a:ext cx="9639946" cy="672804"/>
          </a:xfrm>
        </p:spPr>
        <p:txBody>
          <a:bodyPr>
            <a:normAutofit fontScale="25000" lnSpcReduction="20000"/>
          </a:bodyPr>
          <a:lstStyle/>
          <a:p>
            <a:pPr marL="0" indent="0">
              <a:buNone/>
            </a:pPr>
            <a:r>
              <a:rPr lang="de-DE" sz="11200" b="1" dirty="0">
                <a:solidFill>
                  <a:srgbClr val="0070C0"/>
                </a:solidFill>
              </a:rPr>
              <a:t>Bildungsbereiche in pädagogischen Alltagssituationen praktisch gestalten am Beispiel der Kinderkreise</a:t>
            </a:r>
          </a:p>
          <a:p>
            <a:pPr>
              <a:lnSpc>
                <a:spcPct val="120000"/>
              </a:lnSpc>
            </a:pPr>
            <a:r>
              <a:rPr lang="de-DE" sz="8000" dirty="0"/>
              <a:t>Bildungsbereich</a:t>
            </a:r>
            <a:r>
              <a:rPr lang="de-DE" sz="8000" b="1" dirty="0"/>
              <a:t> Natur und Technik:</a:t>
            </a:r>
            <a:r>
              <a:rPr lang="de-DE" sz="8000" dirty="0"/>
              <a:t> Wir stellen zu den vielfältigen Themen der Kinder selbst Forschungs- und Spekulationsfragen, z.B. dazu, ob Vögel ganzjährig gefüttert werden sollten. Wir bringen Dinge aus unserer Weltwissen-Vitrine, wie z.B. Tierpräparate, Handrührer zum Sahne-Schlagen und Wasserwaagen mit in die Kreise und sprechen darüber mit den Kindern. Wir ermuntern die Kinder, sich diese Gegenstände auch für zu Hause auszuleihen und selbst ähnliche spannende Gegenstände von dort mitzubringen.</a:t>
            </a:r>
          </a:p>
          <a:p>
            <a:pPr>
              <a:lnSpc>
                <a:spcPct val="120000"/>
              </a:lnSpc>
            </a:pPr>
            <a:r>
              <a:rPr lang="de-DE" sz="8000" dirty="0"/>
              <a:t>Bildungsbereich</a:t>
            </a:r>
            <a:r>
              <a:rPr lang="de-DE" sz="8000" b="1" dirty="0"/>
              <a:t> Ästhetik und Musik:</a:t>
            </a:r>
            <a:r>
              <a:rPr lang="de-DE" sz="8000" dirty="0"/>
              <a:t> Wir haben eine Kinderkreis-Erkennungsmelodie komponiert, aufgenommen, einen Text dazu entwickelt und mit einer professionellen Musikerin daran gearbeitet. Sie hat für uns die Melodie in Noten geschrieben, nun können wir die Melodie und den Text mit allen teilen.</a:t>
            </a:r>
          </a:p>
          <a:p>
            <a:endParaRPr lang="de-DE" dirty="0"/>
          </a:p>
        </p:txBody>
      </p:sp>
      <p:sp>
        <p:nvSpPr>
          <p:cNvPr id="4" name="Datumsplatzhalter 3">
            <a:extLst>
              <a:ext uri="{FF2B5EF4-FFF2-40B4-BE49-F238E27FC236}">
                <a16:creationId xmlns:a16="http://schemas.microsoft.com/office/drawing/2014/main" id="{8C242C53-607A-0ECB-1653-CC103F9CB572}"/>
              </a:ext>
            </a:extLst>
          </p:cNvPr>
          <p:cNvSpPr>
            <a:spLocks noGrp="1"/>
          </p:cNvSpPr>
          <p:nvPr>
            <p:ph type="dt" sz="half" idx="10"/>
          </p:nvPr>
        </p:nvSpPr>
        <p:spPr/>
        <p:txBody>
          <a:bodyPr/>
          <a:lstStyle/>
          <a:p>
            <a:fld id="{A2A8FA4A-C23D-4BCB-AC81-7FDF3F0A48D3}" type="datetime1">
              <a:rPr lang="de-DE" smtClean="0"/>
              <a:t>13.02.2026</a:t>
            </a:fld>
            <a:endParaRPr lang="de-DE"/>
          </a:p>
        </p:txBody>
      </p:sp>
      <p:sp>
        <p:nvSpPr>
          <p:cNvPr id="5" name="Textfeld 4">
            <a:extLst>
              <a:ext uri="{FF2B5EF4-FFF2-40B4-BE49-F238E27FC236}">
                <a16:creationId xmlns:a16="http://schemas.microsoft.com/office/drawing/2014/main" id="{9980317C-A19E-DCBE-7319-181AAE3F858B}"/>
              </a:ext>
            </a:extLst>
          </p:cNvPr>
          <p:cNvSpPr txBox="1"/>
          <p:nvPr/>
        </p:nvSpPr>
        <p:spPr>
          <a:xfrm>
            <a:off x="838200" y="6079351"/>
            <a:ext cx="3657600" cy="276999"/>
          </a:xfrm>
          <a:prstGeom prst="rect">
            <a:avLst/>
          </a:prstGeom>
          <a:noFill/>
        </p:spPr>
        <p:txBody>
          <a:bodyPr wrap="square" rtlCol="0">
            <a:spAutoFit/>
          </a:bodyPr>
          <a:lstStyle/>
          <a:p>
            <a:r>
              <a:rPr lang="de-DE" sz="1200" dirty="0"/>
              <a:t>Praxisbeispiel: Sabine Beyersdorff, 11.02.2026</a:t>
            </a:r>
          </a:p>
        </p:txBody>
      </p:sp>
    </p:spTree>
    <p:extLst>
      <p:ext uri="{BB962C8B-B14F-4D97-AF65-F5344CB8AC3E}">
        <p14:creationId xmlns:p14="http://schemas.microsoft.com/office/powerpoint/2010/main" val="2391282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9F8AC-D7A7-3902-B150-E8FE4D599A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151DA9-0871-EF6C-462D-F0EF61631F59}"/>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27D5D1D6-D6FE-FCE6-BD66-68D9FDC61847}"/>
              </a:ext>
            </a:extLst>
          </p:cNvPr>
          <p:cNvSpPr>
            <a:spLocks noGrp="1"/>
          </p:cNvSpPr>
          <p:nvPr>
            <p:ph idx="1"/>
          </p:nvPr>
        </p:nvSpPr>
        <p:spPr>
          <a:xfrm>
            <a:off x="906651" y="2464904"/>
            <a:ext cx="11149514" cy="3677478"/>
          </a:xfrm>
        </p:spPr>
        <p:txBody>
          <a:bodyPr>
            <a:normAutofit fontScale="25000" lnSpcReduction="20000"/>
          </a:bodyPr>
          <a:lstStyle/>
          <a:p>
            <a:pPr>
              <a:lnSpc>
                <a:spcPct val="120000"/>
              </a:lnSpc>
            </a:pPr>
            <a:r>
              <a:rPr lang="de-DE" sz="8000" dirty="0"/>
              <a:t>Bildungsbereich</a:t>
            </a:r>
            <a:r>
              <a:rPr lang="de-DE" sz="8000" b="1" dirty="0"/>
              <a:t> Kinderrechte, Menschenrechte und Demokratie</a:t>
            </a:r>
            <a:r>
              <a:rPr lang="de-DE" sz="8000" dirty="0"/>
              <a:t>: Wir haben uns Regeln für den Kinderkreis gegeben. Diese wurde durch die Kinder formuliert und für den Eingangsbereich der Kita visualisiert. Wir sprechen in Abständen darüber, ob die Regeln noch für uns passen oder wir etwas verändern müssen. Wir greifen Themen von Kindern auf, die mit (</a:t>
            </a:r>
            <a:r>
              <a:rPr lang="de-DE" sz="8000" dirty="0" err="1"/>
              <a:t>Un</a:t>
            </a:r>
            <a:r>
              <a:rPr lang="de-DE" sz="8000" dirty="0"/>
              <a:t>-) Gerechtigkeit zu tun haben, wie z.B. die von einigen Kindern gewünschte Abschaffung des Spielzeugtages. Wir informieren die Kinder über ihre Kinderrechte und feiern den Tag der Kinderrechte am 20. November.</a:t>
            </a:r>
          </a:p>
          <a:p>
            <a:pPr>
              <a:lnSpc>
                <a:spcPct val="120000"/>
              </a:lnSpc>
            </a:pPr>
            <a:r>
              <a:rPr lang="de-DE" sz="8000" dirty="0"/>
              <a:t>Bildungsbereich</a:t>
            </a:r>
            <a:r>
              <a:rPr lang="de-DE" sz="8000" b="1" dirty="0"/>
              <a:t> Philosophie, Ethik und Religion:</a:t>
            </a:r>
            <a:r>
              <a:rPr lang="de-DE" sz="8000" dirty="0"/>
              <a:t> Wir begründen kindgerecht unsere eigenen Meinungen gegenüber den Kindern, z.B. zum Thema Abschaffung des Spielzeugtages, und sind so Vorbild für sie. Wir spielen Szenarien durch: „Was wäre wenn, ...?“, thematisieren ausdrücklich Gemeinsamkeiten und Unterschiede im Denken und Handeln von Menschen, z.B. bei der Gestaltung von Festen, bei Todesfällen und Ritualen, die Menschen (nicht) pflegen, wie beten, sich vegan/ vegetarisch ernähren usw.</a:t>
            </a:r>
          </a:p>
          <a:p>
            <a:pPr marL="0" lvl="0" indent="0">
              <a:lnSpc>
                <a:spcPct val="120000"/>
              </a:lnSpc>
              <a:buNone/>
            </a:pPr>
            <a:endParaRPr lang="de-DE" sz="8800" dirty="0">
              <a:solidFill>
                <a:srgbClr val="0070C0"/>
              </a:solidFill>
            </a:endParaRPr>
          </a:p>
          <a:p>
            <a:endParaRPr lang="de-DE" dirty="0"/>
          </a:p>
        </p:txBody>
      </p:sp>
      <p:sp>
        <p:nvSpPr>
          <p:cNvPr id="9" name="Inhaltsplatzhalter 2">
            <a:extLst>
              <a:ext uri="{FF2B5EF4-FFF2-40B4-BE49-F238E27FC236}">
                <a16:creationId xmlns:a16="http://schemas.microsoft.com/office/drawing/2014/main" id="{9E513662-EBA3-B338-FF0F-7021AF25C37F}"/>
              </a:ext>
            </a:extLst>
          </p:cNvPr>
          <p:cNvSpPr txBox="1">
            <a:spLocks/>
          </p:cNvSpPr>
          <p:nvPr/>
        </p:nvSpPr>
        <p:spPr>
          <a:xfrm>
            <a:off x="906652" y="1690688"/>
            <a:ext cx="9639946" cy="6728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1200" b="1" dirty="0">
                <a:solidFill>
                  <a:srgbClr val="0070C0"/>
                </a:solidFill>
              </a:rPr>
              <a:t>Bildungsbereiche in pädagogischen Alltagssituationen praktisch gestalten am Beispiel der Kinderkreise</a:t>
            </a:r>
          </a:p>
        </p:txBody>
      </p:sp>
      <p:sp>
        <p:nvSpPr>
          <p:cNvPr id="10" name="Datumsplatzhalter 9">
            <a:extLst>
              <a:ext uri="{FF2B5EF4-FFF2-40B4-BE49-F238E27FC236}">
                <a16:creationId xmlns:a16="http://schemas.microsoft.com/office/drawing/2014/main" id="{CF37C3B6-B2E3-8473-97CA-AC591F64B5E4}"/>
              </a:ext>
            </a:extLst>
          </p:cNvPr>
          <p:cNvSpPr>
            <a:spLocks noGrp="1"/>
          </p:cNvSpPr>
          <p:nvPr>
            <p:ph type="dt" sz="half" idx="10"/>
          </p:nvPr>
        </p:nvSpPr>
        <p:spPr/>
        <p:txBody>
          <a:bodyPr/>
          <a:lstStyle/>
          <a:p>
            <a:fld id="{4976AE83-DB90-4258-97E6-C5548690E3A4}" type="datetime1">
              <a:rPr lang="de-DE" smtClean="0"/>
              <a:t>13.02.2026</a:t>
            </a:fld>
            <a:endParaRPr lang="de-DE"/>
          </a:p>
        </p:txBody>
      </p:sp>
      <p:sp>
        <p:nvSpPr>
          <p:cNvPr id="4" name="Textfeld 3">
            <a:extLst>
              <a:ext uri="{FF2B5EF4-FFF2-40B4-BE49-F238E27FC236}">
                <a16:creationId xmlns:a16="http://schemas.microsoft.com/office/drawing/2014/main" id="{A8B71445-B778-10D5-F99A-B724CCBE28AF}"/>
              </a:ext>
            </a:extLst>
          </p:cNvPr>
          <p:cNvSpPr txBox="1"/>
          <p:nvPr/>
        </p:nvSpPr>
        <p:spPr>
          <a:xfrm>
            <a:off x="838200" y="6215876"/>
            <a:ext cx="3657600" cy="276999"/>
          </a:xfrm>
          <a:prstGeom prst="rect">
            <a:avLst/>
          </a:prstGeom>
          <a:noFill/>
        </p:spPr>
        <p:txBody>
          <a:bodyPr wrap="square" rtlCol="0">
            <a:spAutoFit/>
          </a:bodyPr>
          <a:lstStyle/>
          <a:p>
            <a:r>
              <a:rPr lang="de-DE" sz="1200" dirty="0"/>
              <a:t>Praxisbeispiel: Sabine Beyersdorff, 11.02.2026</a:t>
            </a:r>
          </a:p>
        </p:txBody>
      </p:sp>
    </p:spTree>
    <p:extLst>
      <p:ext uri="{BB962C8B-B14F-4D97-AF65-F5344CB8AC3E}">
        <p14:creationId xmlns:p14="http://schemas.microsoft.com/office/powerpoint/2010/main" val="351851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EF87-65EC-EB4E-77B7-8109FBCB2C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03F451-E70E-00FF-3A1F-EFCE45B34D99}"/>
              </a:ext>
            </a:extLst>
          </p:cNvPr>
          <p:cNvSpPr>
            <a:spLocks noGrp="1"/>
          </p:cNvSpPr>
          <p:nvPr>
            <p:ph type="title"/>
          </p:nvPr>
        </p:nvSpPr>
        <p:spPr/>
        <p:txBody>
          <a:bodyPr>
            <a:normAutofit/>
          </a:bodyPr>
          <a:lstStyle/>
          <a:p>
            <a:r>
              <a:rPr lang="de-DE" b="1" dirty="0"/>
              <a:t>Goldene Regeln zur Konzeptionsentwicklung mit dem Bildungsplan</a:t>
            </a:r>
          </a:p>
        </p:txBody>
      </p:sp>
      <p:sp>
        <p:nvSpPr>
          <p:cNvPr id="3" name="Inhaltsplatzhalter 2">
            <a:extLst>
              <a:ext uri="{FF2B5EF4-FFF2-40B4-BE49-F238E27FC236}">
                <a16:creationId xmlns:a16="http://schemas.microsoft.com/office/drawing/2014/main" id="{EF27F4A9-7B9E-0422-186B-52065037C6F9}"/>
              </a:ext>
            </a:extLst>
          </p:cNvPr>
          <p:cNvSpPr>
            <a:spLocks noGrp="1"/>
          </p:cNvSpPr>
          <p:nvPr>
            <p:ph idx="1"/>
          </p:nvPr>
        </p:nvSpPr>
        <p:spPr>
          <a:xfrm>
            <a:off x="906652" y="2474844"/>
            <a:ext cx="11108635" cy="3558208"/>
          </a:xfrm>
        </p:spPr>
        <p:txBody>
          <a:bodyPr>
            <a:noAutofit/>
          </a:bodyPr>
          <a:lstStyle/>
          <a:p>
            <a:pPr>
              <a:lnSpc>
                <a:spcPct val="120000"/>
              </a:lnSpc>
            </a:pPr>
            <a:r>
              <a:rPr lang="de-DE" sz="2000" dirty="0"/>
              <a:t>Bildungsbereich</a:t>
            </a:r>
            <a:r>
              <a:rPr lang="de-DE" sz="2000" b="1" dirty="0"/>
              <a:t> Nachhaltigkeit:</a:t>
            </a:r>
            <a:r>
              <a:rPr lang="de-DE" sz="2000" dirty="0"/>
              <a:t> Wir diskutieren mit älteren Kindern und begründen dies jüngeren Kindern gegenüber, warum wir für die Kita nur graues Toilettenpapier kaufen; warum Spielzeuge und Bücher repariert werden, wenn sie kaputt gehen; warum wir im Winter keine Erdbeeren kaufen; wie und wo wir eine Tauschbörde einrichten und pflegen können usw.</a:t>
            </a:r>
          </a:p>
          <a:p>
            <a:pPr>
              <a:lnSpc>
                <a:spcPct val="120000"/>
              </a:lnSpc>
            </a:pPr>
            <a:r>
              <a:rPr lang="de-DE" sz="2000" dirty="0"/>
              <a:t>Bildungsbereich</a:t>
            </a:r>
            <a:r>
              <a:rPr lang="de-DE" sz="2000" b="1" dirty="0"/>
              <a:t> Digitale Medien:</a:t>
            </a:r>
            <a:r>
              <a:rPr lang="de-DE" sz="2000" dirty="0"/>
              <a:t> Wir sind offen für Figuren aus Filmen und Büchern, die die Kinder bewegen. Wir lassen uns bewusst auf Gespräche darüber ein und machen uns selbst dazu schlau. Wir nutzen die Zeit im Kinderkreis, um die „Bee-Bots</a:t>
            </a:r>
            <a:r>
              <a:rPr lang="de-DE" sz="2000" baseline="30000" dirty="0"/>
              <a:t>1</a:t>
            </a:r>
            <a:r>
              <a:rPr lang="de-DE" sz="2000" dirty="0"/>
              <a:t>“ einzuführen und mit Kindern sinnhafte Nutzungsmöglichkeiten zu erfinden. Wir nutzen unser Tablet, um mit den Kindern Routen für Ausflüge, z.B. zum „Dinosaurier-Spielplatz“ oder zum Heim, in dem die Uroma von M. lebt, digital und mit Straßenkarten analog herauszufinden.“</a:t>
            </a:r>
          </a:p>
          <a:p>
            <a:pPr marL="0" indent="0">
              <a:lnSpc>
                <a:spcPct val="120000"/>
              </a:lnSpc>
              <a:buNone/>
            </a:pPr>
            <a:endParaRPr lang="de-DE" sz="2000" dirty="0"/>
          </a:p>
          <a:p>
            <a:pPr marL="0" lvl="0" indent="0">
              <a:lnSpc>
                <a:spcPct val="120000"/>
              </a:lnSpc>
              <a:buNone/>
            </a:pPr>
            <a:endParaRPr lang="de-DE" sz="2000" dirty="0">
              <a:solidFill>
                <a:srgbClr val="0070C0"/>
              </a:solidFill>
            </a:endParaRPr>
          </a:p>
          <a:p>
            <a:endParaRPr lang="de-DE" sz="600" dirty="0"/>
          </a:p>
        </p:txBody>
      </p:sp>
      <p:sp>
        <p:nvSpPr>
          <p:cNvPr id="4" name="Inhaltsplatzhalter 2">
            <a:extLst>
              <a:ext uri="{FF2B5EF4-FFF2-40B4-BE49-F238E27FC236}">
                <a16:creationId xmlns:a16="http://schemas.microsoft.com/office/drawing/2014/main" id="{DE90CC0C-8A6D-8B21-2F41-548BE57EEE83}"/>
              </a:ext>
            </a:extLst>
          </p:cNvPr>
          <p:cNvSpPr txBox="1">
            <a:spLocks/>
          </p:cNvSpPr>
          <p:nvPr/>
        </p:nvSpPr>
        <p:spPr>
          <a:xfrm>
            <a:off x="906652" y="1690688"/>
            <a:ext cx="9639946" cy="6728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1200" b="1" dirty="0">
                <a:solidFill>
                  <a:srgbClr val="0070C0"/>
                </a:solidFill>
              </a:rPr>
              <a:t>Bildungsbereiche in pädagogischen Alltagssituationen praktisch gestalten am Beispiel der Kinderkreise</a:t>
            </a:r>
          </a:p>
        </p:txBody>
      </p:sp>
      <p:sp>
        <p:nvSpPr>
          <p:cNvPr id="5" name="Datumsplatzhalter 4">
            <a:extLst>
              <a:ext uri="{FF2B5EF4-FFF2-40B4-BE49-F238E27FC236}">
                <a16:creationId xmlns:a16="http://schemas.microsoft.com/office/drawing/2014/main" id="{FD733A29-3228-E14A-E17E-565764274C5F}"/>
              </a:ext>
            </a:extLst>
          </p:cNvPr>
          <p:cNvSpPr>
            <a:spLocks noGrp="1"/>
          </p:cNvSpPr>
          <p:nvPr>
            <p:ph type="dt" sz="half" idx="10"/>
          </p:nvPr>
        </p:nvSpPr>
        <p:spPr/>
        <p:txBody>
          <a:bodyPr/>
          <a:lstStyle/>
          <a:p>
            <a:fld id="{F76D1888-EFA2-4B57-A337-A2D3FCC5FB87}" type="datetime1">
              <a:rPr lang="de-DE" smtClean="0"/>
              <a:t>13.02.2026</a:t>
            </a:fld>
            <a:endParaRPr lang="de-DE"/>
          </a:p>
        </p:txBody>
      </p:sp>
      <p:sp>
        <p:nvSpPr>
          <p:cNvPr id="6" name="Textfeld 5">
            <a:extLst>
              <a:ext uri="{FF2B5EF4-FFF2-40B4-BE49-F238E27FC236}">
                <a16:creationId xmlns:a16="http://schemas.microsoft.com/office/drawing/2014/main" id="{714FA571-7D86-2E3F-D14C-A0A4C20DFD61}"/>
              </a:ext>
            </a:extLst>
          </p:cNvPr>
          <p:cNvSpPr txBox="1"/>
          <p:nvPr/>
        </p:nvSpPr>
        <p:spPr>
          <a:xfrm>
            <a:off x="838200" y="6191304"/>
            <a:ext cx="3657600" cy="276999"/>
          </a:xfrm>
          <a:prstGeom prst="rect">
            <a:avLst/>
          </a:prstGeom>
          <a:noFill/>
        </p:spPr>
        <p:txBody>
          <a:bodyPr wrap="square" rtlCol="0">
            <a:spAutoFit/>
          </a:bodyPr>
          <a:lstStyle/>
          <a:p>
            <a:r>
              <a:rPr lang="de-DE" sz="1200" dirty="0"/>
              <a:t>Praxisbeispiel: Sabine Beyersdorff, 11.02.2026</a:t>
            </a:r>
          </a:p>
        </p:txBody>
      </p:sp>
    </p:spTree>
    <p:extLst>
      <p:ext uri="{BB962C8B-B14F-4D97-AF65-F5344CB8AC3E}">
        <p14:creationId xmlns:p14="http://schemas.microsoft.com/office/powerpoint/2010/main" val="373542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BC35-1EE3-3AED-C2F4-4CCC0698D44C}"/>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1AA6484A-0AB0-8864-0713-35B21D2340E9}"/>
              </a:ext>
            </a:extLst>
          </p:cNvPr>
          <p:cNvPicPr>
            <a:picLocks noChangeAspect="1"/>
          </p:cNvPicPr>
          <p:nvPr/>
        </p:nvPicPr>
        <p:blipFill>
          <a:blip r:embed="rId3"/>
          <a:stretch>
            <a:fillRect/>
          </a:stretch>
        </p:blipFill>
        <p:spPr>
          <a:xfrm>
            <a:off x="154237" y="136089"/>
            <a:ext cx="2460281" cy="1347938"/>
          </a:xfrm>
          <a:prstGeom prst="rect">
            <a:avLst/>
          </a:prstGeom>
        </p:spPr>
      </p:pic>
      <p:graphicFrame>
        <p:nvGraphicFramePr>
          <p:cNvPr id="4" name="Diagramm 3">
            <a:extLst>
              <a:ext uri="{FF2B5EF4-FFF2-40B4-BE49-F238E27FC236}">
                <a16:creationId xmlns:a16="http://schemas.microsoft.com/office/drawing/2014/main" id="{3B1FA090-DE69-500A-5B54-1C8EF8A138E8}"/>
              </a:ext>
            </a:extLst>
          </p:cNvPr>
          <p:cNvGraphicFramePr/>
          <p:nvPr>
            <p:extLst>
              <p:ext uri="{D42A27DB-BD31-4B8C-83A1-F6EECF244321}">
                <p14:modId xmlns:p14="http://schemas.microsoft.com/office/powerpoint/2010/main" val="2859469830"/>
              </p:ext>
            </p:extLst>
          </p:nvPr>
        </p:nvGraphicFramePr>
        <p:xfrm>
          <a:off x="1916015" y="136089"/>
          <a:ext cx="9431690" cy="6173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feld 7">
            <a:extLst>
              <a:ext uri="{FF2B5EF4-FFF2-40B4-BE49-F238E27FC236}">
                <a16:creationId xmlns:a16="http://schemas.microsoft.com/office/drawing/2014/main" id="{87736617-3925-8E1B-3505-818CC295E7A1}"/>
              </a:ext>
            </a:extLst>
          </p:cNvPr>
          <p:cNvSpPr txBox="1"/>
          <p:nvPr/>
        </p:nvSpPr>
        <p:spPr>
          <a:xfrm>
            <a:off x="154237" y="1753850"/>
            <a:ext cx="4439036" cy="1200329"/>
          </a:xfrm>
          <a:prstGeom prst="rect">
            <a:avLst/>
          </a:prstGeom>
          <a:solidFill>
            <a:schemeClr val="tx2">
              <a:lumMod val="10000"/>
              <a:lumOff val="90000"/>
            </a:schemeClr>
          </a:solidFill>
          <a:ln>
            <a:solidFill>
              <a:schemeClr val="accent1"/>
            </a:solidFill>
          </a:ln>
        </p:spPr>
        <p:txBody>
          <a:bodyPr wrap="none" rtlCol="0">
            <a:spAutoFit/>
          </a:bodyPr>
          <a:lstStyle/>
          <a:p>
            <a:r>
              <a:rPr lang="de-DE" dirty="0"/>
              <a:t>Alle Konzeptionsbestandteile müssen:</a:t>
            </a:r>
          </a:p>
          <a:p>
            <a:pPr marL="285750" indent="-285750">
              <a:buFont typeface="Arial" panose="020B0604020202020204" pitchFamily="34" charset="0"/>
              <a:buChar char="•"/>
            </a:pPr>
            <a:r>
              <a:rPr lang="de-DE" dirty="0"/>
              <a:t>widerspruchsfrei zueinander,</a:t>
            </a:r>
          </a:p>
          <a:p>
            <a:pPr marL="285750" indent="-285750">
              <a:buFont typeface="Arial" panose="020B0604020202020204" pitchFamily="34" charset="0"/>
              <a:buChar char="•"/>
            </a:pPr>
            <a:r>
              <a:rPr lang="de-DE" dirty="0"/>
              <a:t>im Einklang mit den Gesetzen und somit</a:t>
            </a:r>
          </a:p>
          <a:p>
            <a:pPr marL="285750" indent="-285750">
              <a:buFont typeface="Arial" panose="020B0604020202020204" pitchFamily="34" charset="0"/>
              <a:buChar char="•"/>
            </a:pPr>
            <a:r>
              <a:rPr lang="de-DE" dirty="0"/>
              <a:t>im Einklang mit den Kinderrechten sein.</a:t>
            </a:r>
          </a:p>
        </p:txBody>
      </p:sp>
      <p:sp>
        <p:nvSpPr>
          <p:cNvPr id="2" name="Datumsplatzhalter 1">
            <a:extLst>
              <a:ext uri="{FF2B5EF4-FFF2-40B4-BE49-F238E27FC236}">
                <a16:creationId xmlns:a16="http://schemas.microsoft.com/office/drawing/2014/main" id="{6E8F95FC-056A-D2FF-99B8-178E88E02577}"/>
              </a:ext>
            </a:extLst>
          </p:cNvPr>
          <p:cNvSpPr>
            <a:spLocks noGrp="1"/>
          </p:cNvSpPr>
          <p:nvPr>
            <p:ph type="dt" sz="half" idx="10"/>
          </p:nvPr>
        </p:nvSpPr>
        <p:spPr/>
        <p:txBody>
          <a:bodyPr/>
          <a:lstStyle/>
          <a:p>
            <a:fld id="{F02C4A97-BD93-4285-BC5A-82C287DDCF2F}" type="datetime1">
              <a:rPr lang="de-DE" smtClean="0"/>
              <a:t>13.02.2026</a:t>
            </a:fld>
            <a:endParaRPr lang="de-DE"/>
          </a:p>
        </p:txBody>
      </p:sp>
    </p:spTree>
    <p:extLst>
      <p:ext uri="{BB962C8B-B14F-4D97-AF65-F5344CB8AC3E}">
        <p14:creationId xmlns:p14="http://schemas.microsoft.com/office/powerpoint/2010/main" val="377227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9FA8-621B-2349-8E74-F2D4E56351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7964C9-5DFF-351A-77DF-E4F7A5EB72E7}"/>
              </a:ext>
            </a:extLst>
          </p:cNvPr>
          <p:cNvSpPr>
            <a:spLocks noGrp="1"/>
          </p:cNvSpPr>
          <p:nvPr>
            <p:ph type="title"/>
          </p:nvPr>
        </p:nvSpPr>
        <p:spPr>
          <a:xfrm>
            <a:off x="838200" y="673770"/>
            <a:ext cx="3220329" cy="2027227"/>
          </a:xfrm>
        </p:spPr>
        <p:txBody>
          <a:bodyPr anchor="t">
            <a:normAutofit/>
          </a:bodyPr>
          <a:lstStyle/>
          <a:p>
            <a:r>
              <a:rPr lang="de-DE" sz="5400" b="1" dirty="0">
                <a:solidFill>
                  <a:srgbClr val="FFFFFF"/>
                </a:solidFill>
              </a:rPr>
              <a:t>Meine Fragen …</a:t>
            </a:r>
          </a:p>
        </p:txBody>
      </p:sp>
      <p:graphicFrame>
        <p:nvGraphicFramePr>
          <p:cNvPr id="5" name="Inhaltsplatzhalter 2">
            <a:extLst>
              <a:ext uri="{FF2B5EF4-FFF2-40B4-BE49-F238E27FC236}">
                <a16:creationId xmlns:a16="http://schemas.microsoft.com/office/drawing/2014/main" id="{70875BB0-D8CA-2CF5-85EC-0142C92B7FF6}"/>
              </a:ext>
            </a:extLst>
          </p:cNvPr>
          <p:cNvGraphicFramePr>
            <a:graphicFrameLocks noGrp="1"/>
          </p:cNvGraphicFramePr>
          <p:nvPr>
            <p:ph idx="1"/>
          </p:nvPr>
        </p:nvGraphicFramePr>
        <p:xfrm>
          <a:off x="5542672" y="1268721"/>
          <a:ext cx="5811128" cy="479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oogle Shape;190;p2">
            <a:extLst>
              <a:ext uri="{FF2B5EF4-FFF2-40B4-BE49-F238E27FC236}">
                <a16:creationId xmlns:a16="http://schemas.microsoft.com/office/drawing/2014/main" id="{40E6686D-7410-9878-C2CA-921DF37C7277}"/>
              </a:ext>
            </a:extLst>
          </p:cNvPr>
          <p:cNvPicPr preferRelativeResize="0"/>
          <p:nvPr/>
        </p:nvPicPr>
        <p:blipFill rotWithShape="1">
          <a:blip r:embed="rId7">
            <a:alphaModFix/>
          </a:blip>
          <a:srcRect/>
          <a:stretch/>
        </p:blipFill>
        <p:spPr>
          <a:xfrm>
            <a:off x="-255422" y="0"/>
            <a:ext cx="5407572" cy="6858000"/>
          </a:xfrm>
          <a:prstGeom prst="rect">
            <a:avLst/>
          </a:prstGeom>
          <a:noFill/>
          <a:ln>
            <a:noFill/>
          </a:ln>
        </p:spPr>
      </p:pic>
      <p:sp>
        <p:nvSpPr>
          <p:cNvPr id="4" name="Datumsplatzhalter 3">
            <a:extLst>
              <a:ext uri="{FF2B5EF4-FFF2-40B4-BE49-F238E27FC236}">
                <a16:creationId xmlns:a16="http://schemas.microsoft.com/office/drawing/2014/main" id="{78324361-F701-ED92-53AB-75AA05096B75}"/>
              </a:ext>
            </a:extLst>
          </p:cNvPr>
          <p:cNvSpPr>
            <a:spLocks noGrp="1"/>
          </p:cNvSpPr>
          <p:nvPr>
            <p:ph type="dt" sz="half" idx="10"/>
          </p:nvPr>
        </p:nvSpPr>
        <p:spPr/>
        <p:txBody>
          <a:bodyPr/>
          <a:lstStyle/>
          <a:p>
            <a:fld id="{FF40BE51-488F-4FAF-9CBE-54EA49B12669}" type="datetime1">
              <a:rPr lang="de-DE" smtClean="0"/>
              <a:t>13.02.2026</a:t>
            </a:fld>
            <a:endParaRPr lang="de-DE"/>
          </a:p>
        </p:txBody>
      </p:sp>
      <p:sp>
        <p:nvSpPr>
          <p:cNvPr id="6" name="Textfeld 5">
            <a:extLst>
              <a:ext uri="{FF2B5EF4-FFF2-40B4-BE49-F238E27FC236}">
                <a16:creationId xmlns:a16="http://schemas.microsoft.com/office/drawing/2014/main" id="{1CDB5AB9-05C8-4FFF-AEDA-E02AEDC1E9C4}"/>
              </a:ext>
            </a:extLst>
          </p:cNvPr>
          <p:cNvSpPr txBox="1"/>
          <p:nvPr/>
        </p:nvSpPr>
        <p:spPr>
          <a:xfrm>
            <a:off x="511262" y="5624808"/>
            <a:ext cx="1520740" cy="307777"/>
          </a:xfrm>
          <a:prstGeom prst="rect">
            <a:avLst/>
          </a:prstGeom>
          <a:noFill/>
        </p:spPr>
        <p:txBody>
          <a:bodyPr wrap="square" rtlCol="0">
            <a:spAutoFit/>
          </a:bodyPr>
          <a:lstStyle/>
          <a:p>
            <a:r>
              <a:rPr lang="de-DE" sz="700" dirty="0">
                <a:latin typeface="Calibri" panose="020F0502020204030204" pitchFamily="34" charset="0"/>
                <a:ea typeface="Calibri" panose="020F0502020204030204" pitchFamily="34" charset="0"/>
                <a:cs typeface="Calibri" panose="020F0502020204030204" pitchFamily="34" charset="0"/>
              </a:rPr>
              <a:t>Bildungsplan Brandenburg, S. 1, </a:t>
            </a:r>
          </a:p>
          <a:p>
            <a:r>
              <a:rPr lang="de-DE" sz="700" dirty="0">
                <a:latin typeface="Calibri" panose="020F0502020204030204" pitchFamily="34" charset="0"/>
                <a:ea typeface="Calibri" panose="020F0502020204030204" pitchFamily="34" charset="0"/>
                <a:cs typeface="Calibri" panose="020F0502020204030204" pitchFamily="34" charset="0"/>
              </a:rPr>
              <a:t>Sebastian </a:t>
            </a:r>
            <a:r>
              <a:rPr lang="de-DE" sz="700" dirty="0" err="1">
                <a:latin typeface="Calibri" panose="020F0502020204030204" pitchFamily="34" charset="0"/>
                <a:ea typeface="Calibri" panose="020F0502020204030204" pitchFamily="34" charset="0"/>
                <a:cs typeface="Calibri" panose="020F0502020204030204" pitchFamily="34" charset="0"/>
              </a:rPr>
              <a:t>Treytnar</a:t>
            </a:r>
            <a:r>
              <a:rPr lang="de-DE" sz="7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6100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F8789-9E8A-5767-90A2-23893EAC42D9}"/>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B454C4E-BA53-56E6-27B0-CEBD694025AC}"/>
              </a:ext>
            </a:extLst>
          </p:cNvPr>
          <p:cNvSpPr>
            <a:spLocks noGrp="1"/>
          </p:cNvSpPr>
          <p:nvPr>
            <p:ph idx="1"/>
          </p:nvPr>
        </p:nvSpPr>
        <p:spPr/>
        <p:txBody>
          <a:bodyPr>
            <a:normAutofit/>
          </a:bodyPr>
          <a:lstStyle/>
          <a:p>
            <a:endParaRPr lang="de-DE" dirty="0"/>
          </a:p>
          <a:p>
            <a:endParaRPr lang="de-DE" dirty="0"/>
          </a:p>
          <a:p>
            <a:endParaRPr lang="de-DE" dirty="0"/>
          </a:p>
        </p:txBody>
      </p:sp>
      <p:sp>
        <p:nvSpPr>
          <p:cNvPr id="8" name="Textfeld 7">
            <a:extLst>
              <a:ext uri="{FF2B5EF4-FFF2-40B4-BE49-F238E27FC236}">
                <a16:creationId xmlns:a16="http://schemas.microsoft.com/office/drawing/2014/main" id="{679F6DAB-A8E9-0C26-45B3-A465ADE1AB4A}"/>
              </a:ext>
            </a:extLst>
          </p:cNvPr>
          <p:cNvSpPr txBox="1"/>
          <p:nvPr/>
        </p:nvSpPr>
        <p:spPr>
          <a:xfrm>
            <a:off x="6181725" y="771525"/>
            <a:ext cx="5057775" cy="4278094"/>
          </a:xfrm>
          <a:prstGeom prst="rect">
            <a:avLst/>
          </a:prstGeom>
          <a:noFill/>
        </p:spPr>
        <p:txBody>
          <a:bodyPr wrap="square" rtlCol="0">
            <a:spAutoFit/>
          </a:bodyPr>
          <a:lstStyle/>
          <a:p>
            <a:r>
              <a:rPr lang="de-DE" sz="3600" dirty="0"/>
              <a:t>Wie geht es weiter?</a:t>
            </a:r>
          </a:p>
          <a:p>
            <a:endParaRPr lang="de-DE" sz="3600" dirty="0"/>
          </a:p>
          <a:p>
            <a:pPr lvl="0"/>
            <a:r>
              <a:rPr lang="de-DE" sz="2000" dirty="0"/>
              <a:t>Wie kann ich ganz konkret dafür sorgen, </a:t>
            </a:r>
          </a:p>
          <a:p>
            <a:pPr lvl="0"/>
            <a:r>
              <a:rPr lang="de-DE" sz="2000" dirty="0"/>
              <a:t>dass wir in der Kita unsere Konzeption auf </a:t>
            </a:r>
          </a:p>
          <a:p>
            <a:pPr lvl="0"/>
            <a:r>
              <a:rPr lang="de-DE" sz="2000" dirty="0"/>
              <a:t>Grundlage des Bildungsplans fortschreiben?</a:t>
            </a:r>
          </a:p>
          <a:p>
            <a:pPr lvl="0"/>
            <a:endParaRPr lang="de-DE" sz="2000" dirty="0"/>
          </a:p>
          <a:p>
            <a:pPr lvl="0"/>
            <a:r>
              <a:rPr lang="de-DE" sz="2000" dirty="0"/>
              <a:t>Wen hole ich wann ins Boot?</a:t>
            </a:r>
          </a:p>
          <a:p>
            <a:pPr lvl="0"/>
            <a:endParaRPr lang="de-DE" sz="2000" dirty="0"/>
          </a:p>
          <a:p>
            <a:pPr lvl="0"/>
            <a:r>
              <a:rPr lang="de-DE" sz="2000" dirty="0"/>
              <a:t>Was kann ich gut delegieren?</a:t>
            </a:r>
          </a:p>
          <a:p>
            <a:pPr lvl="0"/>
            <a:endParaRPr lang="de-DE" sz="2000" dirty="0"/>
          </a:p>
          <a:p>
            <a:r>
              <a:rPr lang="de-DE" sz="2000" dirty="0"/>
              <a:t>Wann beziehen wir die Familien der Kinder in die Konzeptionsfortschreibung ein? Wie?</a:t>
            </a:r>
            <a:endParaRPr lang="de-DE" sz="4000" dirty="0"/>
          </a:p>
        </p:txBody>
      </p:sp>
      <p:pic>
        <p:nvPicPr>
          <p:cNvPr id="4" name="Grafik 3">
            <a:extLst>
              <a:ext uri="{FF2B5EF4-FFF2-40B4-BE49-F238E27FC236}">
                <a16:creationId xmlns:a16="http://schemas.microsoft.com/office/drawing/2014/main" id="{8E3128D2-B820-5ED3-26B8-CB33D56DFEC8}"/>
              </a:ext>
            </a:extLst>
          </p:cNvPr>
          <p:cNvPicPr>
            <a:picLocks noChangeAspect="1"/>
          </p:cNvPicPr>
          <p:nvPr/>
        </p:nvPicPr>
        <p:blipFill>
          <a:blip r:embed="rId2"/>
          <a:stretch>
            <a:fillRect/>
          </a:stretch>
        </p:blipFill>
        <p:spPr>
          <a:xfrm>
            <a:off x="582231" y="0"/>
            <a:ext cx="4882770" cy="6858000"/>
          </a:xfrm>
          <a:prstGeom prst="rect">
            <a:avLst/>
          </a:prstGeom>
        </p:spPr>
      </p:pic>
      <p:sp>
        <p:nvSpPr>
          <p:cNvPr id="2" name="Datumsplatzhalter 1">
            <a:extLst>
              <a:ext uri="{FF2B5EF4-FFF2-40B4-BE49-F238E27FC236}">
                <a16:creationId xmlns:a16="http://schemas.microsoft.com/office/drawing/2014/main" id="{31CDBE6D-DFFF-D469-9E8C-7715EE8938A2}"/>
              </a:ext>
            </a:extLst>
          </p:cNvPr>
          <p:cNvSpPr>
            <a:spLocks noGrp="1"/>
          </p:cNvSpPr>
          <p:nvPr>
            <p:ph type="dt" sz="half" idx="10"/>
          </p:nvPr>
        </p:nvSpPr>
        <p:spPr/>
        <p:txBody>
          <a:bodyPr/>
          <a:lstStyle/>
          <a:p>
            <a:fld id="{43FD1CB0-1B3A-4F35-9F82-2ECDF6497ECB}" type="datetime1">
              <a:rPr lang="de-DE" smtClean="0"/>
              <a:t>13.02.2026</a:t>
            </a:fld>
            <a:endParaRPr lang="de-DE"/>
          </a:p>
        </p:txBody>
      </p:sp>
    </p:spTree>
    <p:extLst>
      <p:ext uri="{BB962C8B-B14F-4D97-AF65-F5344CB8AC3E}">
        <p14:creationId xmlns:p14="http://schemas.microsoft.com/office/powerpoint/2010/main" val="164567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0ED7F-931F-84AF-5EC5-CED30235D33A}"/>
              </a:ext>
            </a:extLst>
          </p:cNvPr>
          <p:cNvSpPr>
            <a:spLocks noGrp="1"/>
          </p:cNvSpPr>
          <p:nvPr>
            <p:ph type="title"/>
          </p:nvPr>
        </p:nvSpPr>
        <p:spPr>
          <a:xfrm>
            <a:off x="841248" y="548640"/>
            <a:ext cx="3600860" cy="5431536"/>
          </a:xfrm>
        </p:spPr>
        <p:txBody>
          <a:bodyPr>
            <a:normAutofit/>
          </a:bodyPr>
          <a:lstStyle/>
          <a:p>
            <a:pPr lvl="0"/>
            <a:r>
              <a:rPr lang="de-DE" sz="5400"/>
              <a:t>Abschluss</a:t>
            </a:r>
            <a:br>
              <a:rPr lang="de-DE" sz="5400"/>
            </a:br>
            <a:endParaRPr lang="de-DE" sz="5400"/>
          </a:p>
        </p:txBody>
      </p:sp>
      <p:sp>
        <p:nvSpPr>
          <p:cNvPr id="3" name="Inhaltsplatzhalter 2">
            <a:extLst>
              <a:ext uri="{FF2B5EF4-FFF2-40B4-BE49-F238E27FC236}">
                <a16:creationId xmlns:a16="http://schemas.microsoft.com/office/drawing/2014/main" id="{A53CA4BE-2B57-B131-41F7-3C42D5B60C8A}"/>
              </a:ext>
            </a:extLst>
          </p:cNvPr>
          <p:cNvSpPr>
            <a:spLocks noGrp="1"/>
          </p:cNvSpPr>
          <p:nvPr>
            <p:ph idx="1"/>
          </p:nvPr>
        </p:nvSpPr>
        <p:spPr>
          <a:xfrm>
            <a:off x="4084984" y="552091"/>
            <a:ext cx="7752520" cy="5431536"/>
          </a:xfrm>
        </p:spPr>
        <p:txBody>
          <a:bodyPr anchor="ctr">
            <a:normAutofit/>
          </a:bodyPr>
          <a:lstStyle/>
          <a:p>
            <a:pPr algn="ctr"/>
            <a:endParaRPr lang="de-DE" sz="3200" dirty="0"/>
          </a:p>
          <a:p>
            <a:pPr algn="ctr"/>
            <a:endParaRPr lang="de-DE" sz="3200" dirty="0"/>
          </a:p>
          <a:p>
            <a:pPr marL="0" indent="0">
              <a:buNone/>
            </a:pPr>
            <a:r>
              <a:rPr lang="de-DE" sz="3200" dirty="0"/>
              <a:t>Was ist mein größter Gewinn von heute?</a:t>
            </a:r>
          </a:p>
          <a:p>
            <a:pPr marL="0" indent="0">
              <a:buNone/>
            </a:pPr>
            <a:br>
              <a:rPr lang="de-DE" sz="3200" dirty="0"/>
            </a:br>
            <a:r>
              <a:rPr lang="de-DE" sz="3200" dirty="0"/>
              <a:t>Wovon verabschiede ich mich, was lasse ich hier?</a:t>
            </a:r>
          </a:p>
        </p:txBody>
      </p:sp>
      <p:sp>
        <p:nvSpPr>
          <p:cNvPr id="4" name="Datumsplatzhalter 3">
            <a:extLst>
              <a:ext uri="{FF2B5EF4-FFF2-40B4-BE49-F238E27FC236}">
                <a16:creationId xmlns:a16="http://schemas.microsoft.com/office/drawing/2014/main" id="{D1E293FE-65B7-96B8-B7A7-5FC0C286061E}"/>
              </a:ext>
            </a:extLst>
          </p:cNvPr>
          <p:cNvSpPr>
            <a:spLocks noGrp="1"/>
          </p:cNvSpPr>
          <p:nvPr>
            <p:ph type="dt" sz="half" idx="10"/>
          </p:nvPr>
        </p:nvSpPr>
        <p:spPr/>
        <p:txBody>
          <a:bodyPr/>
          <a:lstStyle/>
          <a:p>
            <a:fld id="{269A0653-0C87-4059-A466-9D05A66E980E}" type="datetime1">
              <a:rPr lang="de-DE" smtClean="0"/>
              <a:t>13.02.2026</a:t>
            </a:fld>
            <a:endParaRPr lang="de-DE"/>
          </a:p>
        </p:txBody>
      </p:sp>
    </p:spTree>
    <p:extLst>
      <p:ext uri="{BB962C8B-B14F-4D97-AF65-F5344CB8AC3E}">
        <p14:creationId xmlns:p14="http://schemas.microsoft.com/office/powerpoint/2010/main" val="22874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26EA-BE04-D75B-3AAD-FC78530B6A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A1BF83-3C1F-EDC9-5971-1991F93C4FCC}"/>
              </a:ext>
            </a:extLst>
          </p:cNvPr>
          <p:cNvSpPr>
            <a:spLocks noGrp="1"/>
          </p:cNvSpPr>
          <p:nvPr>
            <p:ph type="title"/>
          </p:nvPr>
        </p:nvSpPr>
        <p:spPr/>
        <p:txBody>
          <a:bodyPr>
            <a:normAutofit/>
          </a:bodyPr>
          <a:lstStyle/>
          <a:p>
            <a:r>
              <a:rPr lang="de-DE" b="1" dirty="0"/>
              <a:t>„Wünsche an die Fortbildung“</a:t>
            </a:r>
            <a:endParaRPr lang="de-DE" sz="4000" b="1" dirty="0">
              <a:latin typeface="Calibri" charset="0"/>
              <a:ea typeface="Calibri" charset="0"/>
              <a:cs typeface="Calibri" charset="0"/>
            </a:endParaRPr>
          </a:p>
        </p:txBody>
      </p:sp>
      <p:sp>
        <p:nvSpPr>
          <p:cNvPr id="3" name="Inhaltsplatzhalter 2">
            <a:extLst>
              <a:ext uri="{FF2B5EF4-FFF2-40B4-BE49-F238E27FC236}">
                <a16:creationId xmlns:a16="http://schemas.microsoft.com/office/drawing/2014/main" id="{3CD988AF-B18F-D524-8026-0BB3E1A57F08}"/>
              </a:ext>
            </a:extLst>
          </p:cNvPr>
          <p:cNvSpPr>
            <a:spLocks noGrp="1"/>
          </p:cNvSpPr>
          <p:nvPr>
            <p:ph idx="1"/>
          </p:nvPr>
        </p:nvSpPr>
        <p:spPr>
          <a:xfrm>
            <a:off x="624192" y="1450394"/>
            <a:ext cx="6189323" cy="5163889"/>
          </a:xfrm>
        </p:spPr>
        <p:txBody>
          <a:bodyPr vert="horz" lIns="91440" tIns="45720" rIns="91440" bIns="45720" rtlCol="0" anchor="t">
            <a:normAutofit/>
          </a:bodyPr>
          <a:lstStyle/>
          <a:p>
            <a:pPr marL="457200" indent="-457200">
              <a:buFont typeface="Arial" panose="020B0604020202020204" pitchFamily="34" charset="0"/>
              <a:buChar char="•"/>
            </a:pPr>
            <a:endParaRPr lang="de-DE" dirty="0"/>
          </a:p>
          <a:p>
            <a:endParaRPr lang="de-DE" dirty="0"/>
          </a:p>
        </p:txBody>
      </p:sp>
      <p:sp>
        <p:nvSpPr>
          <p:cNvPr id="9" name="Textfeld 8">
            <a:extLst>
              <a:ext uri="{FF2B5EF4-FFF2-40B4-BE49-F238E27FC236}">
                <a16:creationId xmlns:a16="http://schemas.microsoft.com/office/drawing/2014/main" id="{37878641-16CE-0909-54D8-C5FE9DF095FA}"/>
              </a:ext>
            </a:extLst>
          </p:cNvPr>
          <p:cNvSpPr txBox="1"/>
          <p:nvPr/>
        </p:nvSpPr>
        <p:spPr>
          <a:xfrm>
            <a:off x="6714163" y="3285374"/>
            <a:ext cx="2818562" cy="430887"/>
          </a:xfrm>
          <a:prstGeom prst="rect">
            <a:avLst/>
          </a:prstGeom>
          <a:noFill/>
        </p:spPr>
        <p:txBody>
          <a:bodyPr wrap="square">
            <a:spAutoFit/>
          </a:bodyPr>
          <a:lstStyle/>
          <a:p>
            <a:r>
              <a:rPr lang="de-DE" sz="1100">
                <a:solidFill>
                  <a:schemeClr val="bg1"/>
                </a:solidFill>
              </a:rPr>
              <a:t>Brandenburger Bildungsplan, S. 84, </a:t>
            </a:r>
          </a:p>
          <a:p>
            <a:r>
              <a:rPr lang="de-DE" sz="1100">
                <a:solidFill>
                  <a:schemeClr val="bg1"/>
                </a:solidFill>
              </a:rPr>
              <a:t>Uli Malende</a:t>
            </a:r>
          </a:p>
        </p:txBody>
      </p:sp>
      <p:sp>
        <p:nvSpPr>
          <p:cNvPr id="4" name="Google Shape;189;p2">
            <a:extLst>
              <a:ext uri="{FF2B5EF4-FFF2-40B4-BE49-F238E27FC236}">
                <a16:creationId xmlns:a16="http://schemas.microsoft.com/office/drawing/2014/main" id="{A122840B-57BA-9826-B781-0AE1611EB446}"/>
              </a:ext>
            </a:extLst>
          </p:cNvPr>
          <p:cNvSpPr txBox="1">
            <a:spLocks/>
          </p:cNvSpPr>
          <p:nvPr/>
        </p:nvSpPr>
        <p:spPr>
          <a:xfrm>
            <a:off x="1032418" y="1508760"/>
            <a:ext cx="9595104" cy="5163889"/>
          </a:xfrm>
          <a:prstGeom prst="rect">
            <a:avLst/>
          </a:prstGeom>
          <a:noFill/>
          <a:ln>
            <a:noFill/>
          </a:ln>
        </p:spPr>
        <p:txBody>
          <a:bodyPr spcFirstLastPara="1" vert="horz" wrap="square" lIns="91425" tIns="45700" rIns="91425" bIns="4570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endParaRPr lang="de-DE" dirty="0"/>
          </a:p>
          <a:p>
            <a:pPr lvl="0" algn="ctr"/>
            <a:r>
              <a:rPr lang="de-DE" dirty="0"/>
              <a:t>Tauschen Sie sich bitte kurz zu zweit/zu dritt aus und notieren Sie Ihre Wünsche, Fragen und Erwartungen auf Moderationskarten!</a:t>
            </a:r>
          </a:p>
        </p:txBody>
      </p:sp>
      <p:pic>
        <p:nvPicPr>
          <p:cNvPr id="1026" name="Picture 2" descr="8.300+ Grafiken, lizenzfreie Vektorgrafiken und Clipart zu Kultur Austausch  - iStock | Kulturelle vielfalt">
            <a:extLst>
              <a:ext uri="{FF2B5EF4-FFF2-40B4-BE49-F238E27FC236}">
                <a16:creationId xmlns:a16="http://schemas.microsoft.com/office/drawing/2014/main" id="{8F6DCDFA-E00F-56BA-44A6-60088705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235" y="3525198"/>
            <a:ext cx="582930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atumsplatzhalter 4">
            <a:extLst>
              <a:ext uri="{FF2B5EF4-FFF2-40B4-BE49-F238E27FC236}">
                <a16:creationId xmlns:a16="http://schemas.microsoft.com/office/drawing/2014/main" id="{5D34CA7C-A6F7-DEFE-97F5-29A501B86E8A}"/>
              </a:ext>
            </a:extLst>
          </p:cNvPr>
          <p:cNvSpPr>
            <a:spLocks noGrp="1"/>
          </p:cNvSpPr>
          <p:nvPr>
            <p:ph type="dt" sz="half" idx="10"/>
          </p:nvPr>
        </p:nvSpPr>
        <p:spPr/>
        <p:txBody>
          <a:bodyPr/>
          <a:lstStyle/>
          <a:p>
            <a:fld id="{EA5CB83F-285B-4D22-B568-5C576BD03A4C}" type="datetime1">
              <a:rPr lang="de-DE" smtClean="0"/>
              <a:t>13.02.2026</a:t>
            </a:fld>
            <a:endParaRPr lang="de-DE"/>
          </a:p>
        </p:txBody>
      </p:sp>
    </p:spTree>
    <p:extLst>
      <p:ext uri="{BB962C8B-B14F-4D97-AF65-F5344CB8AC3E}">
        <p14:creationId xmlns:p14="http://schemas.microsoft.com/office/powerpoint/2010/main" val="1752364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7A86-87C4-EFC3-A8FB-08F8C387F7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5463A2-F5D3-ACF5-F3CE-BAE42BB02FCE}"/>
              </a:ext>
            </a:extLst>
          </p:cNvPr>
          <p:cNvSpPr>
            <a:spLocks noGrp="1"/>
          </p:cNvSpPr>
          <p:nvPr>
            <p:ph type="title"/>
          </p:nvPr>
        </p:nvSpPr>
        <p:spPr>
          <a:xfrm>
            <a:off x="841248" y="548640"/>
            <a:ext cx="3807870" cy="5431536"/>
          </a:xfrm>
        </p:spPr>
        <p:txBody>
          <a:bodyPr>
            <a:normAutofit/>
          </a:bodyPr>
          <a:lstStyle/>
          <a:p>
            <a:pPr lvl="0"/>
            <a:r>
              <a:rPr lang="de-DE" sz="5400" dirty="0"/>
              <a:t>Vielen Dank!</a:t>
            </a:r>
            <a:br>
              <a:rPr lang="de-DE" sz="5400" dirty="0"/>
            </a:br>
            <a:endParaRPr lang="de-DE" sz="5400" dirty="0"/>
          </a:p>
        </p:txBody>
      </p:sp>
      <p:sp>
        <p:nvSpPr>
          <p:cNvPr id="3" name="Inhaltsplatzhalter 2">
            <a:extLst>
              <a:ext uri="{FF2B5EF4-FFF2-40B4-BE49-F238E27FC236}">
                <a16:creationId xmlns:a16="http://schemas.microsoft.com/office/drawing/2014/main" id="{3B66D7E7-10D0-9517-00E5-FB0E16A29B24}"/>
              </a:ext>
            </a:extLst>
          </p:cNvPr>
          <p:cNvSpPr>
            <a:spLocks noGrp="1"/>
          </p:cNvSpPr>
          <p:nvPr>
            <p:ph idx="1"/>
          </p:nvPr>
        </p:nvSpPr>
        <p:spPr>
          <a:xfrm>
            <a:off x="5126418" y="552091"/>
            <a:ext cx="6224335" cy="5431536"/>
          </a:xfrm>
        </p:spPr>
        <p:txBody>
          <a:bodyPr anchor="ctr">
            <a:normAutofit/>
          </a:bodyPr>
          <a:lstStyle/>
          <a:p>
            <a:pPr algn="ctr"/>
            <a:endParaRPr lang="de-DE" sz="3200" dirty="0"/>
          </a:p>
          <a:p>
            <a:pPr marL="0" indent="0" algn="ctr">
              <a:buNone/>
            </a:pPr>
            <a:r>
              <a:rPr lang="de-DE" sz="3200" i="1" dirty="0"/>
              <a:t>Evaluation</a:t>
            </a:r>
          </a:p>
        </p:txBody>
      </p:sp>
      <p:sp>
        <p:nvSpPr>
          <p:cNvPr id="4" name="Datumsplatzhalter 3">
            <a:extLst>
              <a:ext uri="{FF2B5EF4-FFF2-40B4-BE49-F238E27FC236}">
                <a16:creationId xmlns:a16="http://schemas.microsoft.com/office/drawing/2014/main" id="{AF6FAC0A-AA15-F89C-B72E-05FCB81155E9}"/>
              </a:ext>
            </a:extLst>
          </p:cNvPr>
          <p:cNvSpPr>
            <a:spLocks noGrp="1"/>
          </p:cNvSpPr>
          <p:nvPr>
            <p:ph type="dt" sz="half" idx="10"/>
          </p:nvPr>
        </p:nvSpPr>
        <p:spPr/>
        <p:txBody>
          <a:bodyPr/>
          <a:lstStyle/>
          <a:p>
            <a:fld id="{99838471-D2FA-4102-B09E-24A70131F054}" type="datetime1">
              <a:rPr lang="de-DE" smtClean="0"/>
              <a:t>13.02.2026</a:t>
            </a:fld>
            <a:endParaRPr lang="de-DE"/>
          </a:p>
        </p:txBody>
      </p:sp>
    </p:spTree>
    <p:extLst>
      <p:ext uri="{BB962C8B-B14F-4D97-AF65-F5344CB8AC3E}">
        <p14:creationId xmlns:p14="http://schemas.microsoft.com/office/powerpoint/2010/main" val="38502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F571AF7-3E65-72A7-DA9F-CB9BD6E3D775}"/>
              </a:ext>
            </a:extLst>
          </p:cNvPr>
          <p:cNvPicPr>
            <a:picLocks noChangeAspect="1"/>
          </p:cNvPicPr>
          <p:nvPr/>
        </p:nvPicPr>
        <p:blipFill>
          <a:blip r:embed="rId3"/>
          <a:stretch>
            <a:fillRect/>
          </a:stretch>
        </p:blipFill>
        <p:spPr>
          <a:xfrm>
            <a:off x="347472" y="89126"/>
            <a:ext cx="10890504" cy="5966685"/>
          </a:xfrm>
          <a:prstGeom prst="rect">
            <a:avLst/>
          </a:prstGeom>
        </p:spPr>
      </p:pic>
      <p:sp>
        <p:nvSpPr>
          <p:cNvPr id="2" name="Rechteck 1">
            <a:extLst>
              <a:ext uri="{FF2B5EF4-FFF2-40B4-BE49-F238E27FC236}">
                <a16:creationId xmlns:a16="http://schemas.microsoft.com/office/drawing/2014/main" id="{3EBA6CDB-E1AD-AD96-9BF1-40AAD3B07E4C}"/>
              </a:ext>
            </a:extLst>
          </p:cNvPr>
          <p:cNvSpPr/>
          <p:nvPr/>
        </p:nvSpPr>
        <p:spPr>
          <a:xfrm>
            <a:off x="969484" y="5783855"/>
            <a:ext cx="2302526" cy="271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B803EE08-E806-A3B9-4072-5BB82756568F}"/>
              </a:ext>
            </a:extLst>
          </p:cNvPr>
          <p:cNvSpPr/>
          <p:nvPr/>
        </p:nvSpPr>
        <p:spPr>
          <a:xfrm>
            <a:off x="8216766" y="5640636"/>
            <a:ext cx="3021209" cy="567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Folie: Bianka Pergande</a:t>
            </a:r>
          </a:p>
        </p:txBody>
      </p:sp>
      <p:sp>
        <p:nvSpPr>
          <p:cNvPr id="4" name="Datumsplatzhalter 3">
            <a:extLst>
              <a:ext uri="{FF2B5EF4-FFF2-40B4-BE49-F238E27FC236}">
                <a16:creationId xmlns:a16="http://schemas.microsoft.com/office/drawing/2014/main" id="{225B5949-0E25-C418-8250-EBD08C96CCF5}"/>
              </a:ext>
            </a:extLst>
          </p:cNvPr>
          <p:cNvSpPr>
            <a:spLocks noGrp="1"/>
          </p:cNvSpPr>
          <p:nvPr>
            <p:ph type="dt" sz="half" idx="10"/>
          </p:nvPr>
        </p:nvSpPr>
        <p:spPr/>
        <p:txBody>
          <a:bodyPr/>
          <a:lstStyle/>
          <a:p>
            <a:fld id="{5344D541-29BE-4644-BB90-50321DD1B647}" type="datetime1">
              <a:rPr lang="de-DE" smtClean="0"/>
              <a:t>13.02.2026</a:t>
            </a:fld>
            <a:endParaRPr lang="de-DE"/>
          </a:p>
        </p:txBody>
      </p:sp>
    </p:spTree>
    <p:extLst>
      <p:ext uri="{BB962C8B-B14F-4D97-AF65-F5344CB8AC3E}">
        <p14:creationId xmlns:p14="http://schemas.microsoft.com/office/powerpoint/2010/main" val="429029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A231D-7C40-96E5-7B6F-23594E6FB8BC}"/>
              </a:ext>
            </a:extLst>
          </p:cNvPr>
          <p:cNvSpPr>
            <a:spLocks noGrp="1"/>
          </p:cNvSpPr>
          <p:nvPr>
            <p:ph type="title"/>
          </p:nvPr>
        </p:nvSpPr>
        <p:spPr/>
        <p:txBody>
          <a:bodyPr/>
          <a:lstStyle/>
          <a:p>
            <a:r>
              <a:rPr lang="de-DE" b="1" dirty="0"/>
              <a:t>WO wird Konzeptionsentwicklung im BP WIE beschrieben?</a:t>
            </a:r>
            <a:endParaRPr lang="de-DE" dirty="0"/>
          </a:p>
        </p:txBody>
      </p:sp>
      <p:sp>
        <p:nvSpPr>
          <p:cNvPr id="3" name="Inhaltsplatzhalter 2">
            <a:extLst>
              <a:ext uri="{FF2B5EF4-FFF2-40B4-BE49-F238E27FC236}">
                <a16:creationId xmlns:a16="http://schemas.microsoft.com/office/drawing/2014/main" id="{BEB7687E-6181-F7A6-CE91-A0DBEC3EBCC9}"/>
              </a:ext>
            </a:extLst>
          </p:cNvPr>
          <p:cNvSpPr>
            <a:spLocks noGrp="1"/>
          </p:cNvSpPr>
          <p:nvPr>
            <p:ph idx="1"/>
          </p:nvPr>
        </p:nvSpPr>
        <p:spPr/>
        <p:txBody>
          <a:bodyPr>
            <a:normAutofit/>
          </a:bodyPr>
          <a:lstStyle/>
          <a:p>
            <a:r>
              <a:rPr lang="de-DE" sz="2600" dirty="0"/>
              <a:t>„Bezieht bei allen Schritten der Qualitätsentwicklung, Konzeptionsgestaltung und in der pädagogischen Planung Kinder und deren Familien ein, lasst sie systematisch daran teilhaben.“ (S. 32)</a:t>
            </a:r>
          </a:p>
          <a:p>
            <a:r>
              <a:rPr lang="de-DE" sz="2600" dirty="0"/>
              <a:t>„Entwickelt partizipativ und nach den Vorgaben eures Trägers zusammen mit den Mitarbeiterinnen und Mitarbeitern, Kindern und Eltern die Konzeption der Einrichtung.“ (S. 33) </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sp>
        <p:nvSpPr>
          <p:cNvPr id="4" name="Pfeil: nach rechts 3">
            <a:extLst>
              <a:ext uri="{FF2B5EF4-FFF2-40B4-BE49-F238E27FC236}">
                <a16:creationId xmlns:a16="http://schemas.microsoft.com/office/drawing/2014/main" id="{C6A81494-4440-A5D5-CAD7-D77F64BD5968}"/>
              </a:ext>
            </a:extLst>
          </p:cNvPr>
          <p:cNvSpPr/>
          <p:nvPr/>
        </p:nvSpPr>
        <p:spPr>
          <a:xfrm>
            <a:off x="1575412" y="4618802"/>
            <a:ext cx="1112704" cy="9254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CDCD0990-98EE-74A2-8299-1DF24C3186E9}"/>
              </a:ext>
            </a:extLst>
          </p:cNvPr>
          <p:cNvSpPr/>
          <p:nvPr/>
        </p:nvSpPr>
        <p:spPr>
          <a:xfrm>
            <a:off x="3360145" y="4307595"/>
            <a:ext cx="7993655" cy="18693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„Die Entwicklung der pädagogischen Qualität ist eine gemeinsame Aufgabe von Leitung und Team, deren Umsetzung durch die Leitungskräfte verantwortet wird.“ (S. 33)</a:t>
            </a:r>
          </a:p>
        </p:txBody>
      </p:sp>
      <p:sp>
        <p:nvSpPr>
          <p:cNvPr id="6" name="Datumsplatzhalter 5">
            <a:extLst>
              <a:ext uri="{FF2B5EF4-FFF2-40B4-BE49-F238E27FC236}">
                <a16:creationId xmlns:a16="http://schemas.microsoft.com/office/drawing/2014/main" id="{C9F31F2B-30A7-7CEB-789F-1C7687A6EBAF}"/>
              </a:ext>
            </a:extLst>
          </p:cNvPr>
          <p:cNvSpPr>
            <a:spLocks noGrp="1"/>
          </p:cNvSpPr>
          <p:nvPr>
            <p:ph type="dt" sz="half" idx="10"/>
          </p:nvPr>
        </p:nvSpPr>
        <p:spPr/>
        <p:txBody>
          <a:bodyPr/>
          <a:lstStyle/>
          <a:p>
            <a:fld id="{B34B6F78-0E0B-452D-A9CC-EC829A5C08FB}" type="datetime1">
              <a:rPr lang="de-DE" smtClean="0"/>
              <a:t>13.02.2026</a:t>
            </a:fld>
            <a:endParaRPr lang="de-DE"/>
          </a:p>
        </p:txBody>
      </p:sp>
    </p:spTree>
    <p:extLst>
      <p:ext uri="{BB962C8B-B14F-4D97-AF65-F5344CB8AC3E}">
        <p14:creationId xmlns:p14="http://schemas.microsoft.com/office/powerpoint/2010/main" val="26607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53A6-ADA5-8A90-D826-1DDE1B4958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5494E3-118D-CA45-3AF5-671A22057886}"/>
              </a:ext>
            </a:extLst>
          </p:cNvPr>
          <p:cNvSpPr>
            <a:spLocks noGrp="1"/>
          </p:cNvSpPr>
          <p:nvPr>
            <p:ph type="title"/>
          </p:nvPr>
        </p:nvSpPr>
        <p:spPr/>
        <p:txBody>
          <a:bodyPr/>
          <a:lstStyle/>
          <a:p>
            <a:r>
              <a:rPr lang="de-DE" b="1" dirty="0"/>
              <a:t>WO wird Konzeptionsentwicklung im Bildungsplan WIE beschrieben?</a:t>
            </a:r>
            <a:endParaRPr lang="de-DE" dirty="0"/>
          </a:p>
        </p:txBody>
      </p:sp>
      <p:sp>
        <p:nvSpPr>
          <p:cNvPr id="3" name="Inhaltsplatzhalter 2">
            <a:extLst>
              <a:ext uri="{FF2B5EF4-FFF2-40B4-BE49-F238E27FC236}">
                <a16:creationId xmlns:a16="http://schemas.microsoft.com/office/drawing/2014/main" id="{76232A2D-B9C5-2332-C88D-4C598264A65F}"/>
              </a:ext>
            </a:extLst>
          </p:cNvPr>
          <p:cNvSpPr>
            <a:spLocks noGrp="1"/>
          </p:cNvSpPr>
          <p:nvPr>
            <p:ph idx="1"/>
          </p:nvPr>
        </p:nvSpPr>
        <p:spPr/>
        <p:txBody>
          <a:bodyPr>
            <a:normAutofit/>
          </a:bodyPr>
          <a:lstStyle/>
          <a:p>
            <a:pPr>
              <a:spcBef>
                <a:spcPts val="1200"/>
              </a:spcBef>
            </a:pPr>
            <a:r>
              <a:rPr lang="de-DE" sz="2400" dirty="0"/>
              <a:t>„Formuliert realistische, erreichbare Ziele und haltet sie in der pädagogischen Konzeption fest.“ (S. 32)</a:t>
            </a:r>
          </a:p>
          <a:p>
            <a:pPr>
              <a:spcBef>
                <a:spcPts val="1200"/>
              </a:spcBef>
            </a:pPr>
            <a:r>
              <a:rPr lang="de-DE" sz="2400" dirty="0"/>
              <a:t>„Seht diese Ziele als gemeinsame Übereinkunft des Teams an und bemüht euch darum, sie umzusetzen“. (S. 32)</a:t>
            </a:r>
          </a:p>
          <a:p>
            <a:pPr>
              <a:spcBef>
                <a:spcPts val="1200"/>
              </a:spcBef>
            </a:pPr>
            <a:r>
              <a:rPr lang="de-DE" sz="2400" dirty="0"/>
              <a:t>„ … reflektiert eure Arbeit und schätzt die Rahmenbedingungen und die Qualität der Einrichtung mit Verfahren zur Selbstevaluation ein“. (S. 32)</a:t>
            </a:r>
          </a:p>
          <a:p>
            <a:pPr>
              <a:spcBef>
                <a:spcPts val="1200"/>
              </a:spcBef>
            </a:pPr>
            <a:r>
              <a:rPr lang="de-DE" sz="2400" dirty="0"/>
              <a:t>„Ihr habt rechtlichen Anspruch darauf, euch für die Erfüllung eurer Aufgaben fachlich beraten zu lassen. Nutzt diese Möglichkeit, insbesondere beim Ausarbeiten und Aktualisieren der Einrichtungskonzeption … (S. 34)</a:t>
            </a:r>
          </a:p>
          <a:p>
            <a:endParaRPr lang="de-DE" sz="2600" dirty="0"/>
          </a:p>
          <a:p>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sp>
        <p:nvSpPr>
          <p:cNvPr id="4" name="Datumsplatzhalter 3">
            <a:extLst>
              <a:ext uri="{FF2B5EF4-FFF2-40B4-BE49-F238E27FC236}">
                <a16:creationId xmlns:a16="http://schemas.microsoft.com/office/drawing/2014/main" id="{4D3FA552-54F5-FBBC-438D-214478DB3905}"/>
              </a:ext>
            </a:extLst>
          </p:cNvPr>
          <p:cNvSpPr>
            <a:spLocks noGrp="1"/>
          </p:cNvSpPr>
          <p:nvPr>
            <p:ph type="dt" sz="half" idx="10"/>
          </p:nvPr>
        </p:nvSpPr>
        <p:spPr/>
        <p:txBody>
          <a:bodyPr/>
          <a:lstStyle/>
          <a:p>
            <a:fld id="{0DBCA85B-4E52-4586-86CA-5C4B90FCBE50}" type="datetime1">
              <a:rPr lang="de-DE" smtClean="0"/>
              <a:t>13.02.2026</a:t>
            </a:fld>
            <a:endParaRPr lang="de-DE"/>
          </a:p>
        </p:txBody>
      </p:sp>
    </p:spTree>
    <p:extLst>
      <p:ext uri="{BB962C8B-B14F-4D97-AF65-F5344CB8AC3E}">
        <p14:creationId xmlns:p14="http://schemas.microsoft.com/office/powerpoint/2010/main" val="270769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616D7-FF20-6DF0-2024-3A9182395B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45EA89-1283-728D-D54A-2C90865EE3E1}"/>
              </a:ext>
            </a:extLst>
          </p:cNvPr>
          <p:cNvSpPr>
            <a:spLocks noGrp="1"/>
          </p:cNvSpPr>
          <p:nvPr>
            <p:ph type="title"/>
          </p:nvPr>
        </p:nvSpPr>
        <p:spPr/>
        <p:txBody>
          <a:bodyPr/>
          <a:lstStyle/>
          <a:p>
            <a:r>
              <a:rPr lang="de-DE" b="1" dirty="0"/>
              <a:t>WO wird Konzeptionsentwicklung im Bildungsplan WIE beschrieben?</a:t>
            </a:r>
          </a:p>
        </p:txBody>
      </p:sp>
      <p:graphicFrame>
        <p:nvGraphicFramePr>
          <p:cNvPr id="6" name="Textfeld 3">
            <a:extLst>
              <a:ext uri="{FF2B5EF4-FFF2-40B4-BE49-F238E27FC236}">
                <a16:creationId xmlns:a16="http://schemas.microsoft.com/office/drawing/2014/main" id="{58C18139-194A-58B2-5F3B-70D86335B81A}"/>
              </a:ext>
            </a:extLst>
          </p:cNvPr>
          <p:cNvGraphicFramePr/>
          <p:nvPr/>
        </p:nvGraphicFramePr>
        <p:xfrm>
          <a:off x="925417" y="2341084"/>
          <a:ext cx="9953410" cy="318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splatzhalter 2">
            <a:extLst>
              <a:ext uri="{FF2B5EF4-FFF2-40B4-BE49-F238E27FC236}">
                <a16:creationId xmlns:a16="http://schemas.microsoft.com/office/drawing/2014/main" id="{A1826E80-B115-45D4-919B-A93DD78BEF0C}"/>
              </a:ext>
            </a:extLst>
          </p:cNvPr>
          <p:cNvSpPr>
            <a:spLocks noGrp="1"/>
          </p:cNvSpPr>
          <p:nvPr>
            <p:ph type="dt" sz="half" idx="10"/>
          </p:nvPr>
        </p:nvSpPr>
        <p:spPr/>
        <p:txBody>
          <a:bodyPr/>
          <a:lstStyle/>
          <a:p>
            <a:fld id="{712739A0-74F9-42D7-B0A9-BB6214EF8B40}" type="datetime1">
              <a:rPr lang="de-DE" smtClean="0"/>
              <a:t>13.02.2026</a:t>
            </a:fld>
            <a:endParaRPr lang="de-DE"/>
          </a:p>
        </p:txBody>
      </p:sp>
    </p:spTree>
    <p:extLst>
      <p:ext uri="{BB962C8B-B14F-4D97-AF65-F5344CB8AC3E}">
        <p14:creationId xmlns:p14="http://schemas.microsoft.com/office/powerpoint/2010/main" val="199008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5FBE0-0264-BAA8-1DA8-E2C1448AC4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2782E5-614D-0C8B-5444-AB2A6BDC3602}"/>
              </a:ext>
            </a:extLst>
          </p:cNvPr>
          <p:cNvSpPr>
            <a:spLocks noGrp="1"/>
          </p:cNvSpPr>
          <p:nvPr>
            <p:ph type="title"/>
          </p:nvPr>
        </p:nvSpPr>
        <p:spPr/>
        <p:txBody>
          <a:bodyPr/>
          <a:lstStyle/>
          <a:p>
            <a:r>
              <a:rPr lang="de-DE" b="1" dirty="0"/>
              <a:t>Mögliche Konzeptionsgliederung</a:t>
            </a:r>
            <a:endParaRPr lang="de-DE" b="1" dirty="0">
              <a:solidFill>
                <a:srgbClr val="FF0000"/>
              </a:solidFill>
            </a:endParaRPr>
          </a:p>
        </p:txBody>
      </p:sp>
      <p:sp>
        <p:nvSpPr>
          <p:cNvPr id="9" name="Textfeld 8">
            <a:extLst>
              <a:ext uri="{FF2B5EF4-FFF2-40B4-BE49-F238E27FC236}">
                <a16:creationId xmlns:a16="http://schemas.microsoft.com/office/drawing/2014/main" id="{789063E6-9502-43E2-7C83-5900B736FDBC}"/>
              </a:ext>
            </a:extLst>
          </p:cNvPr>
          <p:cNvSpPr txBox="1"/>
          <p:nvPr/>
        </p:nvSpPr>
        <p:spPr>
          <a:xfrm>
            <a:off x="838200" y="1316508"/>
            <a:ext cx="10910898" cy="5233997"/>
          </a:xfrm>
          <a:prstGeom prst="rect">
            <a:avLst/>
          </a:prstGeom>
          <a:noFill/>
        </p:spPr>
        <p:txBody>
          <a:bodyPr wrap="square">
            <a:spAutoFit/>
          </a:bodyPr>
          <a:lstStyle/>
          <a:p>
            <a:pPr marL="342900" lvl="0" indent="-342900">
              <a:lnSpc>
                <a:spcPct val="130000"/>
              </a:lnSpc>
              <a:spcBef>
                <a:spcPts val="1200"/>
              </a:spcBef>
              <a:buClr>
                <a:srgbClr val="000000"/>
              </a:buClr>
              <a:buFont typeface="+mj-lt"/>
              <a:buAutoNum type="arabicPeriod"/>
              <a:tabLst>
                <a:tab pos="278765" algn="l"/>
              </a:tabLst>
            </a:pPr>
            <a:r>
              <a:rPr lang="de-DE" sz="2000" kern="100" dirty="0">
                <a:effectLst/>
                <a:latin typeface="Aptos" panose="020B0004020202020204" pitchFamily="34" charset="0"/>
                <a:ea typeface="Calibri" panose="020F0502020204030204" pitchFamily="34" charset="0"/>
                <a:cs typeface="Times New Roman" panose="02020603050405020304" pitchFamily="18" charset="0"/>
              </a:rPr>
              <a:t>Charakteristik der Kita</a:t>
            </a:r>
          </a:p>
          <a:p>
            <a:pPr marL="342900" lvl="0" indent="-342900">
              <a:lnSpc>
                <a:spcPct val="130000"/>
              </a:lnSpc>
              <a:spcBef>
                <a:spcPts val="1200"/>
              </a:spcBef>
              <a:buClr>
                <a:srgbClr val="000000"/>
              </a:buClr>
              <a:buFont typeface="+mj-lt"/>
              <a:buAutoNum type="arabicPeriod"/>
              <a:tabLst>
                <a:tab pos="278765" algn="l"/>
              </a:tabLst>
            </a:pPr>
            <a:r>
              <a:rPr lang="de-DE" sz="2000" kern="100" dirty="0">
                <a:effectLst/>
                <a:latin typeface="Aptos" panose="020B0004020202020204" pitchFamily="34" charset="0"/>
                <a:ea typeface="Calibri" panose="020F0502020204030204" pitchFamily="34" charset="0"/>
                <a:cs typeface="Times New Roman" panose="02020603050405020304" pitchFamily="18" charset="0"/>
              </a:rPr>
              <a:t>Trägerleitbild bzw. -konzeption</a:t>
            </a:r>
          </a:p>
          <a:p>
            <a:pPr marL="342900" lvl="0" indent="-342900">
              <a:lnSpc>
                <a:spcPct val="130000"/>
              </a:lnSpc>
              <a:spcBef>
                <a:spcPts val="1200"/>
              </a:spcBef>
              <a:buClr>
                <a:srgbClr val="000000"/>
              </a:buClr>
              <a:buFont typeface="+mj-lt"/>
              <a:buAutoNum type="arabicPeriod"/>
              <a:tabLst>
                <a:tab pos="278765" algn="l"/>
              </a:tabLst>
            </a:pPr>
            <a:r>
              <a:rPr lang="de-DE" sz="2000" kern="100" dirty="0">
                <a:effectLst/>
                <a:latin typeface="Aptos" panose="020B0004020202020204" pitchFamily="34" charset="0"/>
                <a:ea typeface="Calibri" panose="020F0502020204030204" pitchFamily="34" charset="0"/>
                <a:cs typeface="Times New Roman" panose="02020603050405020304" pitchFamily="18" charset="0"/>
              </a:rPr>
              <a:t>Besondere Schwerpunktsetzungen im Angebot der Kita, z.B. kurze Ausführungen zu bestimmten pädagogischen, weltanschaulichen oder religionspädagogischen Ansätzen; Gesundheitsförderung, Nachhaltigkeit, Mehrsprachigkeit, ...</a:t>
            </a:r>
          </a:p>
          <a:p>
            <a:pPr marL="342900" lvl="0" indent="-342900">
              <a:lnSpc>
                <a:spcPct val="130000"/>
              </a:lnSpc>
              <a:spcBef>
                <a:spcPts val="1200"/>
              </a:spcBef>
              <a:buClr>
                <a:srgbClr val="000000"/>
              </a:buClr>
              <a:buFont typeface="+mj-lt"/>
              <a:buAutoNum type="arabicPeriod"/>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Bildungsverständnis und Bild vom Kind als handlungsleitende Orientierung; Verweis zum Umgang mit Fehlverhalten im Team</a:t>
            </a:r>
            <a:r>
              <a:rPr lang="de-DE" sz="2000" kern="100" dirty="0">
                <a:effectLst/>
                <a:latin typeface="Aptos" panose="020B0004020202020204" pitchFamily="34" charset="0"/>
                <a:ea typeface="Calibri" panose="020F0502020204030204" pitchFamily="34" charset="0"/>
                <a:cs typeface="Times New Roman" panose="02020603050405020304" pitchFamily="18" charset="0"/>
              </a:rPr>
              <a:t> </a:t>
            </a:r>
            <a:r>
              <a:rPr lang="de-DE" sz="2000" i="1" kern="100" dirty="0">
                <a:effectLst/>
                <a:latin typeface="Aptos" panose="020B0004020202020204" pitchFamily="34" charset="0"/>
                <a:ea typeface="Calibri" panose="020F0502020204030204" pitchFamily="34" charset="0"/>
                <a:cs typeface="Times New Roman" panose="02020603050405020304" pitchFamily="18" charset="0"/>
              </a:rPr>
              <a:t>(hier kurz, dazu mehr im </a:t>
            </a:r>
            <a:r>
              <a:rPr lang="de-DE" sz="2000" i="1" kern="100" dirty="0">
                <a:latin typeface="Aptos" panose="020B0004020202020204" pitchFamily="34" charset="0"/>
                <a:ea typeface="Calibri" panose="020F0502020204030204" pitchFamily="34" charset="0"/>
                <a:cs typeface="Times New Roman" panose="02020603050405020304" pitchFamily="18" charset="0"/>
              </a:rPr>
              <a:t>G</a:t>
            </a:r>
            <a:r>
              <a:rPr lang="de-DE" sz="2000" i="1" kern="100" dirty="0">
                <a:effectLst/>
                <a:latin typeface="Aptos" panose="020B0004020202020204" pitchFamily="34" charset="0"/>
                <a:ea typeface="Calibri" panose="020F0502020204030204" pitchFamily="34" charset="0"/>
                <a:cs typeface="Times New Roman" panose="02020603050405020304" pitchFamily="18" charset="0"/>
              </a:rPr>
              <a:t>ewaltschutzkonzept)</a:t>
            </a:r>
          </a:p>
          <a:p>
            <a:pPr marL="342900" lvl="0" indent="-342900">
              <a:lnSpc>
                <a:spcPct val="130000"/>
              </a:lnSpc>
              <a:spcBef>
                <a:spcPts val="1200"/>
              </a:spcBef>
              <a:buClr>
                <a:srgbClr val="000000"/>
              </a:buClr>
              <a:buFont typeface="+mj-lt"/>
              <a:buAutoNum type="arabicPeriod"/>
              <a:tabLst>
                <a:tab pos="278765" algn="l"/>
              </a:tabLst>
            </a:pPr>
            <a:r>
              <a:rPr lang="de-DE" sz="2000" kern="100" dirty="0">
                <a:solidFill>
                  <a:srgbClr val="1FAAC2"/>
                </a:solidFill>
                <a:latin typeface="Aptos" panose="020B0004020202020204" pitchFamily="34" charset="0"/>
                <a:ea typeface="Calibri" panose="020F0502020204030204" pitchFamily="34" charset="0"/>
                <a:cs typeface="Times New Roman" panose="02020603050405020304" pitchFamily="18" charset="0"/>
              </a:rPr>
              <a:t>Beobachten und Dokumentieren der Interessen und Themen der Kinder als Grundlage pädagogischen Handelns, inkl. der Beschreibung des dreischrittigen Vorgehens (Interessen der Kinder erfassen, Dokumentieren und daraus Handlungen ableiten)</a:t>
            </a:r>
          </a:p>
          <a:p>
            <a:pPr marL="342900" lvl="0" indent="-342900">
              <a:lnSpc>
                <a:spcPct val="130000"/>
              </a:lnSpc>
              <a:spcBef>
                <a:spcPts val="1200"/>
              </a:spcBef>
              <a:buClr>
                <a:srgbClr val="000000"/>
              </a:buClr>
              <a:buFont typeface="+mj-lt"/>
              <a:buAutoNum type="arabicPeriod"/>
              <a:tabLst>
                <a:tab pos="278765" algn="l"/>
              </a:tabLst>
            </a:pPr>
            <a:r>
              <a:rPr lang="de-DE" sz="2000" kern="100" dirty="0">
                <a:effectLst/>
                <a:latin typeface="Aptos" panose="020B0004020202020204" pitchFamily="34" charset="0"/>
                <a:ea typeface="Calibri" panose="020F0502020204030204" pitchFamily="34" charset="0"/>
                <a:cs typeface="Times New Roman" panose="02020603050405020304" pitchFamily="18" charset="0"/>
              </a:rPr>
              <a:t>Arbeit mit den Jüngsten und mit Hortkindern </a:t>
            </a:r>
          </a:p>
        </p:txBody>
      </p:sp>
      <p:sp>
        <p:nvSpPr>
          <p:cNvPr id="3" name="Datumsplatzhalter 2">
            <a:extLst>
              <a:ext uri="{FF2B5EF4-FFF2-40B4-BE49-F238E27FC236}">
                <a16:creationId xmlns:a16="http://schemas.microsoft.com/office/drawing/2014/main" id="{4334A878-3BA1-D2C6-157D-323193509E84}"/>
              </a:ext>
            </a:extLst>
          </p:cNvPr>
          <p:cNvSpPr>
            <a:spLocks noGrp="1"/>
          </p:cNvSpPr>
          <p:nvPr>
            <p:ph type="dt" sz="half" idx="10"/>
          </p:nvPr>
        </p:nvSpPr>
        <p:spPr/>
        <p:txBody>
          <a:bodyPr/>
          <a:lstStyle/>
          <a:p>
            <a:fld id="{DB28A018-8A45-44DE-BF88-8D25D893248C}" type="datetime1">
              <a:rPr lang="de-DE" smtClean="0"/>
              <a:t>13.02.2026</a:t>
            </a:fld>
            <a:endParaRPr lang="de-DE"/>
          </a:p>
        </p:txBody>
      </p:sp>
    </p:spTree>
    <p:extLst>
      <p:ext uri="{BB962C8B-B14F-4D97-AF65-F5344CB8AC3E}">
        <p14:creationId xmlns:p14="http://schemas.microsoft.com/office/powerpoint/2010/main" val="304351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61B4A-618C-7448-0840-7A57FD42B1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B3DBCE-4886-D011-53C2-EDB140AF5B07}"/>
              </a:ext>
            </a:extLst>
          </p:cNvPr>
          <p:cNvSpPr>
            <a:spLocks noGrp="1"/>
          </p:cNvSpPr>
          <p:nvPr>
            <p:ph type="title"/>
          </p:nvPr>
        </p:nvSpPr>
        <p:spPr/>
        <p:txBody>
          <a:bodyPr/>
          <a:lstStyle/>
          <a:p>
            <a:r>
              <a:rPr lang="de-DE" b="1" dirty="0"/>
              <a:t>Mögliche Konzeptionsgliederung</a:t>
            </a:r>
          </a:p>
        </p:txBody>
      </p:sp>
      <p:sp>
        <p:nvSpPr>
          <p:cNvPr id="9" name="Textfeld 8">
            <a:extLst>
              <a:ext uri="{FF2B5EF4-FFF2-40B4-BE49-F238E27FC236}">
                <a16:creationId xmlns:a16="http://schemas.microsoft.com/office/drawing/2014/main" id="{8C222A19-6706-6690-1E84-584143183DFA}"/>
              </a:ext>
            </a:extLst>
          </p:cNvPr>
          <p:cNvSpPr txBox="1"/>
          <p:nvPr/>
        </p:nvSpPr>
        <p:spPr>
          <a:xfrm>
            <a:off x="838201" y="1362897"/>
            <a:ext cx="10794416" cy="4478149"/>
          </a:xfrm>
          <a:prstGeom prst="rect">
            <a:avLst/>
          </a:prstGeom>
          <a:noFill/>
        </p:spPr>
        <p:txBody>
          <a:bodyPr wrap="square">
            <a:spAutoFit/>
          </a:bodyPr>
          <a:lstStyle/>
          <a:p>
            <a:pPr marL="457200" lvl="0" indent="-457200">
              <a:spcBef>
                <a:spcPts val="1800"/>
              </a:spcBef>
              <a:buClr>
                <a:srgbClr val="000000"/>
              </a:buClr>
              <a:buFont typeface="+mj-lt"/>
              <a:buAutoNum type="arabicPeriod" startAt="7"/>
              <a:tabLst>
                <a:tab pos="278765" algn="l"/>
              </a:tabLst>
            </a:pPr>
            <a:r>
              <a:rPr lang="de-DE" sz="2000" kern="100" dirty="0">
                <a:solidFill>
                  <a:srgbClr val="684087"/>
                </a:solidFill>
                <a:effectLst/>
                <a:latin typeface="Aptos" panose="020B0004020202020204" pitchFamily="34" charset="0"/>
                <a:ea typeface="Calibri" panose="020F0502020204030204" pitchFamily="34" charset="0"/>
                <a:cs typeface="Times New Roman" panose="02020603050405020304" pitchFamily="18" charset="0"/>
              </a:rPr>
              <a:t>Zentrale Autonomie-Situationen gestalten: Spielen, Essen, Ausruhen und Schlafen, Bad und Hygiene </a:t>
            </a:r>
            <a:r>
              <a:rPr lang="de-DE" sz="2000" kern="100" dirty="0">
                <a:effectLst/>
                <a:latin typeface="Aptos" panose="020B0004020202020204" pitchFamily="34" charset="0"/>
                <a:ea typeface="Calibri" panose="020F0502020204030204" pitchFamily="34" charset="0"/>
                <a:cs typeface="Times New Roman" panose="02020603050405020304" pitchFamily="18" charset="0"/>
              </a:rPr>
              <a:t>(alle darin enthaltenen Situationen beschreiben)</a:t>
            </a:r>
          </a:p>
          <a:p>
            <a:pPr marL="457200" lvl="0" indent="-457200">
              <a:spcBef>
                <a:spcPts val="1800"/>
              </a:spcBef>
              <a:buClr>
                <a:srgbClr val="000000"/>
              </a:buClr>
              <a:buFont typeface="+mj-lt"/>
              <a:buAutoNum type="arabicPeriod" startAt="7"/>
              <a:tabLst>
                <a:tab pos="278765" algn="l"/>
              </a:tabLst>
            </a:pPr>
            <a:r>
              <a:rPr lang="de-DE" sz="2000" kern="100" dirty="0">
                <a:solidFill>
                  <a:srgbClr val="FCC30C"/>
                </a:solidFill>
                <a:effectLst/>
                <a:latin typeface="Aptos" panose="020B0004020202020204" pitchFamily="34" charset="0"/>
                <a:ea typeface="Calibri" panose="020F0502020204030204" pitchFamily="34" charset="0"/>
                <a:cs typeface="Times New Roman" panose="02020603050405020304" pitchFamily="18" charset="0"/>
              </a:rPr>
              <a:t>Situationen gestalten, in denen Themen der Kinder im Mittelpunkt stehen: Dialogisch lesen, pädagogische Angebote gestalten, Kinderkreise moderieren, Regeln aushandeln, mit Kindern planen, Draußen unterwegs sein </a:t>
            </a:r>
            <a:r>
              <a:rPr lang="de-DE" sz="2000" kern="100" dirty="0">
                <a:effectLst/>
                <a:latin typeface="Aptos" panose="020B0004020202020204" pitchFamily="34" charset="0"/>
                <a:ea typeface="Calibri" panose="020F0502020204030204" pitchFamily="34" charset="0"/>
                <a:cs typeface="Times New Roman" panose="02020603050405020304" pitchFamily="18" charset="0"/>
              </a:rPr>
              <a:t>(kitatypische Auswahl treffen)</a:t>
            </a:r>
          </a:p>
          <a:p>
            <a:pPr marL="457200" lvl="0" indent="-457200">
              <a:spcBef>
                <a:spcPts val="1800"/>
              </a:spcBef>
              <a:buClr>
                <a:srgbClr val="000000"/>
              </a:buClr>
              <a:buFont typeface="+mj-lt"/>
              <a:buAutoNum type="arabicPeriod" startAt="7"/>
              <a:tabLst>
                <a:tab pos="278765" algn="l"/>
              </a:tabLst>
            </a:pPr>
            <a:r>
              <a:rPr lang="de-DE" sz="2000" kern="100" dirty="0">
                <a:solidFill>
                  <a:srgbClr val="B9CD2B"/>
                </a:solidFill>
                <a:effectLst/>
                <a:latin typeface="Aptos" panose="020B0004020202020204" pitchFamily="34" charset="0"/>
                <a:ea typeface="Calibri" panose="020F0502020204030204" pitchFamily="34" charset="0"/>
                <a:cs typeface="Times New Roman" panose="02020603050405020304" pitchFamily="18" charset="0"/>
              </a:rPr>
              <a:t>Organisatorische Situationen gestalten: Anziehen, Ausziehen, Umziehen; Bringen und Abholen; Raumwechsel und Übergaben gestalten; Aufräumen </a:t>
            </a:r>
            <a:r>
              <a:rPr lang="de-DE" sz="2000" kern="100" dirty="0">
                <a:latin typeface="Aptos" panose="020B0004020202020204" pitchFamily="34" charset="0"/>
                <a:ea typeface="Calibri" panose="020F0502020204030204" pitchFamily="34" charset="0"/>
                <a:cs typeface="Times New Roman" panose="02020603050405020304" pitchFamily="18" charset="0"/>
              </a:rPr>
              <a:t>(kitatypische Auswahl </a:t>
            </a:r>
            <a:r>
              <a:rPr lang="de-DE" sz="2000" kern="100" dirty="0">
                <a:effectLst/>
                <a:latin typeface="Aptos" panose="020B0004020202020204" pitchFamily="34" charset="0"/>
                <a:ea typeface="Calibri" panose="020F0502020204030204" pitchFamily="34" charset="0"/>
                <a:cs typeface="Times New Roman" panose="02020603050405020304" pitchFamily="18" charset="0"/>
              </a:rPr>
              <a:t>treffen)</a:t>
            </a:r>
          </a:p>
          <a:p>
            <a:pPr marL="457200" indent="-457200">
              <a:spcBef>
                <a:spcPts val="1800"/>
              </a:spcBef>
              <a:buClr>
                <a:srgbClr val="000000"/>
              </a:buClr>
              <a:buFont typeface="+mj-lt"/>
              <a:buAutoNum type="arabicPeriod" startAt="7"/>
              <a:tabLst>
                <a:tab pos="278765" algn="l"/>
              </a:tabLst>
            </a:pPr>
            <a:r>
              <a:rPr lang="de-DE" sz="2000" kern="100" dirty="0">
                <a:solidFill>
                  <a:srgbClr val="EA335D"/>
                </a:solidFill>
                <a:effectLst/>
                <a:latin typeface="Aptos" panose="020B0004020202020204" pitchFamily="34" charset="0"/>
                <a:ea typeface="Calibri" panose="020F0502020204030204" pitchFamily="34" charset="0"/>
                <a:cs typeface="Times New Roman" panose="02020603050405020304" pitchFamily="18" charset="0"/>
              </a:rPr>
              <a:t>Herausfordernde soziale Situationen gestalten: Konflikte begleiten; Ausgrenzungen und Übergriffe; Widerstand, Protest, Beschwerden; Umgang mit starken Gefühlen: Freude, Verletzung, Traurigkeit </a:t>
            </a:r>
            <a:r>
              <a:rPr lang="de-DE" sz="2000" kern="100" dirty="0">
                <a:latin typeface="Aptos" panose="020B0004020202020204" pitchFamily="34" charset="0"/>
                <a:ea typeface="Calibri" panose="020F0502020204030204" pitchFamily="34" charset="0"/>
                <a:cs typeface="Times New Roman" panose="02020603050405020304" pitchFamily="18" charset="0"/>
              </a:rPr>
              <a:t>(kitatypische Auswahl </a:t>
            </a:r>
            <a:r>
              <a:rPr lang="de-DE" sz="2000" kern="100" dirty="0">
                <a:effectLst/>
                <a:latin typeface="Aptos" panose="020B0004020202020204" pitchFamily="34" charset="0"/>
                <a:ea typeface="Calibri" panose="020F0502020204030204" pitchFamily="34" charset="0"/>
                <a:cs typeface="Times New Roman" panose="02020603050405020304" pitchFamily="18" charset="0"/>
              </a:rPr>
              <a:t>treffen) </a:t>
            </a:r>
            <a:r>
              <a:rPr lang="de-DE" sz="2000" i="1" kern="100" dirty="0">
                <a:latin typeface="Aptos" panose="020B0004020202020204" pitchFamily="34" charset="0"/>
                <a:ea typeface="Calibri" panose="020F0502020204030204" pitchFamily="34" charset="0"/>
                <a:cs typeface="Times New Roman" panose="02020603050405020304" pitchFamily="18" charset="0"/>
              </a:rPr>
              <a:t>(hier die Ebene mit den Kindern beschreiben, wie Sie als </a:t>
            </a:r>
            <a:r>
              <a:rPr lang="de-DE" sz="2000" i="1" kern="100" dirty="0" err="1">
                <a:latin typeface="Aptos" panose="020B0004020202020204" pitchFamily="34" charset="0"/>
                <a:ea typeface="Calibri" panose="020F0502020204030204" pitchFamily="34" charset="0"/>
                <a:cs typeface="Times New Roman" panose="02020603050405020304" pitchFamily="18" charset="0"/>
              </a:rPr>
              <a:t>Pädagog:innen</a:t>
            </a:r>
            <a:r>
              <a:rPr lang="de-DE" sz="2000" i="1" kern="100" dirty="0">
                <a:latin typeface="Aptos" panose="020B0004020202020204" pitchFamily="34" charset="0"/>
                <a:ea typeface="Calibri" panose="020F0502020204030204" pitchFamily="34" charset="0"/>
                <a:cs typeface="Times New Roman" panose="02020603050405020304" pitchFamily="18" charset="0"/>
              </a:rPr>
              <a:t> sich reflektieren usw. wird ausführlich im Gewaltschutzkonzept beschrieben)</a:t>
            </a:r>
          </a:p>
        </p:txBody>
      </p:sp>
      <p:sp>
        <p:nvSpPr>
          <p:cNvPr id="3" name="Datumsplatzhalter 2">
            <a:extLst>
              <a:ext uri="{FF2B5EF4-FFF2-40B4-BE49-F238E27FC236}">
                <a16:creationId xmlns:a16="http://schemas.microsoft.com/office/drawing/2014/main" id="{A4AC6AF1-E2DB-D66E-2C4F-DE2D37B80F00}"/>
              </a:ext>
            </a:extLst>
          </p:cNvPr>
          <p:cNvSpPr>
            <a:spLocks noGrp="1"/>
          </p:cNvSpPr>
          <p:nvPr>
            <p:ph type="dt" sz="half" idx="10"/>
          </p:nvPr>
        </p:nvSpPr>
        <p:spPr/>
        <p:txBody>
          <a:bodyPr/>
          <a:lstStyle/>
          <a:p>
            <a:fld id="{37DE69E6-7084-469B-91A4-B4D391928FEB}" type="datetime1">
              <a:rPr lang="de-DE" smtClean="0"/>
              <a:t>13.02.2026</a:t>
            </a:fld>
            <a:endParaRPr lang="de-DE"/>
          </a:p>
        </p:txBody>
      </p:sp>
    </p:spTree>
    <p:extLst>
      <p:ext uri="{BB962C8B-B14F-4D97-AF65-F5344CB8AC3E}">
        <p14:creationId xmlns:p14="http://schemas.microsoft.com/office/powerpoint/2010/main" val="283745324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C51A48AB791C842B8C693D8FD7CF377" ma:contentTypeVersion="12" ma:contentTypeDescription="Ein neues Dokument erstellen." ma:contentTypeScope="" ma:versionID="c118d9249114192c51dc3d18a56a2894">
  <xsd:schema xmlns:xsd="http://www.w3.org/2001/XMLSchema" xmlns:xs="http://www.w3.org/2001/XMLSchema" xmlns:p="http://schemas.microsoft.com/office/2006/metadata/properties" xmlns:ns2="c920fa8c-68f2-40cc-8c6d-bf0a626cf570" xmlns:ns3="756f842c-cd8d-41de-9f32-b806b65a7615" targetNamespace="http://schemas.microsoft.com/office/2006/metadata/properties" ma:root="true" ma:fieldsID="07359d5c189850c1eb978032fca31e09" ns2:_="" ns3:_="">
    <xsd:import namespace="c920fa8c-68f2-40cc-8c6d-bf0a626cf570"/>
    <xsd:import namespace="756f842c-cd8d-41de-9f32-b806b65a76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0fa8c-68f2-40cc-8c6d-bf0a626cf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62a51a-9a03-4682-ac69-a5a1d7c252d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f842c-cd8d-41de-9f32-b806b65a761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d63aad8-8819-4d16-8f1d-de3aaf510269}" ma:internalName="TaxCatchAll" ma:showField="CatchAllData" ma:web="756f842c-cd8d-41de-9f32-b806b65a76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0fa8c-68f2-40cc-8c6d-bf0a626cf570">
      <Terms xmlns="http://schemas.microsoft.com/office/infopath/2007/PartnerControls"/>
    </lcf76f155ced4ddcb4097134ff3c332f>
    <TaxCatchAll xmlns="756f842c-cd8d-41de-9f32-b806b65a7615" xsi:nil="true"/>
  </documentManagement>
</p:properties>
</file>

<file path=customXml/itemProps1.xml><?xml version="1.0" encoding="utf-8"?>
<ds:datastoreItem xmlns:ds="http://schemas.openxmlformats.org/officeDocument/2006/customXml" ds:itemID="{2830B7CE-CE78-4999-97EF-40C71C6ED480}">
  <ds:schemaRefs>
    <ds:schemaRef ds:uri="http://schemas.microsoft.com/sharepoint/v3/contenttype/forms"/>
  </ds:schemaRefs>
</ds:datastoreItem>
</file>

<file path=customXml/itemProps2.xml><?xml version="1.0" encoding="utf-8"?>
<ds:datastoreItem xmlns:ds="http://schemas.openxmlformats.org/officeDocument/2006/customXml" ds:itemID="{AF606297-F566-4103-B713-6E97E7B3A3D1}">
  <ds:schemaRefs>
    <ds:schemaRef ds:uri="756f842c-cd8d-41de-9f32-b806b65a7615"/>
    <ds:schemaRef ds:uri="c920fa8c-68f2-40cc-8c6d-bf0a626cf5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32CA1C-FE28-4F61-9738-A030F67373C3}">
  <ds:schemaRefs>
    <ds:schemaRef ds:uri="756f842c-cd8d-41de-9f32-b806b65a7615"/>
    <ds:schemaRef ds:uri="c920fa8c-68f2-40cc-8c6d-bf0a626cf5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2840</Words>
  <Application>Microsoft Office PowerPoint</Application>
  <PresentationFormat>Breitbild</PresentationFormat>
  <Paragraphs>252</Paragraphs>
  <Slides>30</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Aptos</vt:lpstr>
      <vt:lpstr>Aptos Display</vt:lpstr>
      <vt:lpstr>Arial</vt:lpstr>
      <vt:lpstr>Calibri</vt:lpstr>
      <vt:lpstr>Symbol</vt:lpstr>
      <vt:lpstr>Office</vt:lpstr>
      <vt:lpstr>Erweiterte Grundsätze elementarer Bildung  in Brandenburg  </vt:lpstr>
      <vt:lpstr>Herzlich Willkommen</vt:lpstr>
      <vt:lpstr>„Wünsche an die Fortbildung“</vt:lpstr>
      <vt:lpstr>PowerPoint-Präsentation</vt:lpstr>
      <vt:lpstr>WO wird Konzeptionsentwicklung im BP WIE beschrieben?</vt:lpstr>
      <vt:lpstr>WO wird Konzeptionsentwicklung im Bildungsplan WIE beschrieben?</vt:lpstr>
      <vt:lpstr>WO wird Konzeptionsentwicklung im Bildungsplan WIE beschrieben?</vt:lpstr>
      <vt:lpstr>Mögliche Konzeptionsgliederung</vt:lpstr>
      <vt:lpstr>Mögliche Konzeptionsgliederung</vt:lpstr>
      <vt:lpstr>Mögliche Konzeptionsgliederung</vt:lpstr>
      <vt:lpstr>Mögliche Konzeptionsgliederung</vt:lpstr>
      <vt:lpstr>Grundsätzliches</vt:lpstr>
      <vt:lpstr>Sammeln von Ideen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Goldene Regeln zur Konzeptionsentwicklung mit dem Bildungsplan</vt:lpstr>
      <vt:lpstr>PowerPoint-Präsentation</vt:lpstr>
      <vt:lpstr>Meine Fragen …</vt:lpstr>
      <vt:lpstr>PowerPoint-Präsentation</vt:lpstr>
      <vt:lpstr>Abschluss </vt:lpstr>
      <vt:lpstr>Vielen Dank!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Vorstandsbericht zur Mitgliederversammlung</dc:title>
  <dc:creator>Romy Schönfeld</dc:creator>
  <cp:lastModifiedBy>bildungsplan-brandenburg@iffe.de</cp:lastModifiedBy>
  <cp:revision>42</cp:revision>
  <cp:lastPrinted>2024-09-16T11:49:40Z</cp:lastPrinted>
  <dcterms:created xsi:type="dcterms:W3CDTF">2020-11-24T13:22:07Z</dcterms:created>
  <dcterms:modified xsi:type="dcterms:W3CDTF">2026-02-13T10:54:19Z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0x0101005C51A48AB791C842B8C693D8FD7CF377</vt:lpwstr>
  </property>
  <property fmtid="{D5CDD505-2E9C-101B-9397-08002B2CF9AE}" pid="3" name="MediaServiceImageTags">
    <vt:lpwstr/>
  </property>
</Properties>
</file>