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4"/>
  </p:notesMasterIdLst>
  <p:sldIdLst>
    <p:sldId id="256" r:id="rId2"/>
    <p:sldId id="257" r:id="rId3"/>
    <p:sldId id="258" r:id="rId4"/>
    <p:sldId id="259" r:id="rId5"/>
    <p:sldId id="260" r:id="rId6"/>
    <p:sldId id="261" r:id="rId7"/>
    <p:sldId id="347" r:id="rId8"/>
    <p:sldId id="263" r:id="rId9"/>
    <p:sldId id="264" r:id="rId10"/>
    <p:sldId id="289" r:id="rId11"/>
    <p:sldId id="290" r:id="rId12"/>
    <p:sldId id="349" r:id="rId13"/>
    <p:sldId id="350" r:id="rId14"/>
    <p:sldId id="266" r:id="rId15"/>
    <p:sldId id="267" r:id="rId16"/>
    <p:sldId id="268" r:id="rId17"/>
    <p:sldId id="269" r:id="rId18"/>
    <p:sldId id="271" r:id="rId19"/>
    <p:sldId id="1081" r:id="rId20"/>
    <p:sldId id="1082" r:id="rId21"/>
    <p:sldId id="272" r:id="rId22"/>
    <p:sldId id="273" r:id="rId23"/>
    <p:sldId id="275" r:id="rId24"/>
    <p:sldId id="276" r:id="rId25"/>
    <p:sldId id="278" r:id="rId26"/>
    <p:sldId id="279" r:id="rId27"/>
    <p:sldId id="280" r:id="rId28"/>
    <p:sldId id="281" r:id="rId29"/>
    <p:sldId id="282" r:id="rId30"/>
    <p:sldId id="283" r:id="rId31"/>
    <p:sldId id="285" r:id="rId32"/>
    <p:sldId id="286" r:id="rId33"/>
    <p:sldId id="287" r:id="rId34"/>
    <p:sldId id="1080" r:id="rId35"/>
    <p:sldId id="1019" r:id="rId36"/>
    <p:sldId id="1021" r:id="rId37"/>
    <p:sldId id="1025" r:id="rId38"/>
    <p:sldId id="1132" r:id="rId39"/>
    <p:sldId id="1084" r:id="rId40"/>
    <p:sldId id="1133" r:id="rId41"/>
    <p:sldId id="1125" r:id="rId42"/>
    <p:sldId id="1122" r:id="rId43"/>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Standardabschnitt" id="{75E27D40-4EDC-4B3F-A373-1D94633D11CE}">
          <p14:sldIdLst>
            <p14:sldId id="256"/>
            <p14:sldId id="257"/>
          </p14:sldIdLst>
        </p14:section>
        <p14:section name="Reichweite, Entstehungsprozess" id="{F3B72E22-72A1-44B0-8684-08F1C643EDD7}">
          <p14:sldIdLst>
            <p14:sldId id="258"/>
            <p14:sldId id="259"/>
            <p14:sldId id="260"/>
            <p14:sldId id="261"/>
            <p14:sldId id="347"/>
            <p14:sldId id="263"/>
            <p14:sldId id="264"/>
            <p14:sldId id="289"/>
            <p14:sldId id="290"/>
            <p14:sldId id="349"/>
            <p14:sldId id="350"/>
          </p14:sldIdLst>
        </p14:section>
        <p14:section name="kinderrechtliche und fachliche Einordnung" id="{1FFB6899-3939-43EC-BD51-17B8F128AAE9}">
          <p14:sldIdLst>
            <p14:sldId id="266"/>
            <p14:sldId id="267"/>
            <p14:sldId id="268"/>
            <p14:sldId id="269"/>
            <p14:sldId id="271"/>
            <p14:sldId id="1081"/>
            <p14:sldId id="1082"/>
            <p14:sldId id="272"/>
            <p14:sldId id="273"/>
          </p14:sldIdLst>
        </p14:section>
        <p14:section name="Idee und Aufbau des Bildungsplans" id="{F4BB4379-BE7B-4C42-8E9C-93459A7D9247}">
          <p14:sldIdLst>
            <p14:sldId id="275"/>
            <p14:sldId id="276"/>
            <p14:sldId id="278"/>
            <p14:sldId id="279"/>
            <p14:sldId id="280"/>
            <p14:sldId id="281"/>
            <p14:sldId id="282"/>
            <p14:sldId id="283"/>
          </p14:sldIdLst>
        </p14:section>
        <p14:section name="Gestaltung des BP" id="{05CD50B8-10CF-495F-9224-7013F423F976}">
          <p14:sldIdLst>
            <p14:sldId id="285"/>
            <p14:sldId id="286"/>
            <p14:sldId id="287"/>
          </p14:sldIdLst>
        </p14:section>
        <p14:section name="Dialogaufgaben" id="{63093BE6-623E-4390-8339-3F7D429E4885}">
          <p14:sldIdLst>
            <p14:sldId id="1080"/>
            <p14:sldId id="1019"/>
            <p14:sldId id="1021"/>
            <p14:sldId id="1025"/>
          </p14:sldIdLst>
        </p14:section>
        <p14:section name="Webseite und Fortbildungen 2025" id="{6C19319F-A3CB-41B9-A638-1280575960B8}">
          <p14:sldIdLst>
            <p14:sldId id="1132"/>
            <p14:sldId id="1084"/>
            <p14:sldId id="1133"/>
            <p14:sldId id="1125"/>
            <p14:sldId id="1122"/>
          </p14:sldIdLst>
        </p14:section>
      </p14:sectionLst>
    </p:ex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05" roundtripDataSignature="AMtx7mgZE9uaCPtK2/kLsPI5D77eki9VZ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3F2908-4925-453B-9DB3-87FEEBD3A168}">
  <a:tblStyle styleId="{3B3F2908-4925-453B-9DB3-87FEEBD3A168}" styleName="Table_0">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020" autoAdjust="0"/>
    <p:restoredTop sz="78534" autoAdjust="0"/>
  </p:normalViewPr>
  <p:slideViewPr>
    <p:cSldViewPr snapToGrid="0">
      <p:cViewPr varScale="1">
        <p:scale>
          <a:sx n="83" d="100"/>
          <a:sy n="83" d="100"/>
        </p:scale>
        <p:origin x="1014"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10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viewProps" Target="viewProp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105" Type="http://customschemas.google.com/relationships/presentationmetadata" Target="meta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108"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Tabelle1!$B$1</c:f>
              <c:strCache>
                <c:ptCount val="1"/>
                <c:pt idx="0">
                  <c:v>Kindertagesbetreuung (N=888)</c:v>
                </c:pt>
              </c:strCache>
            </c:strRef>
          </c:tx>
          <c:spPr>
            <a:solidFill>
              <a:schemeClr val="accent2"/>
            </a:solidFill>
            <a:ln>
              <a:noFill/>
            </a:ln>
            <a:effectLst/>
          </c:spPr>
          <c:invertIfNegative val="0"/>
          <c:cat>
            <c:strRef>
              <c:f>Tabelle1!$A$2:$A$10</c:f>
              <c:strCache>
                <c:ptCount val="9"/>
                <c:pt idx="0">
                  <c:v>verständlich für pädagogoische Fachkräfte</c:v>
                </c:pt>
                <c:pt idx="1">
                  <c:v>verständlich für Familien</c:v>
                </c:pt>
                <c:pt idx="2">
                  <c:v>relevant für die praktische Umsetzung</c:v>
                </c:pt>
                <c:pt idx="3">
                  <c:v>realisierbar</c:v>
                </c:pt>
                <c:pt idx="4">
                  <c:v>an den Rechten des Kindes orientiert</c:v>
                </c:pt>
                <c:pt idx="5">
                  <c:v>innovativ</c:v>
                </c:pt>
                <c:pt idx="6">
                  <c:v>angemessen detailliert</c:v>
                </c:pt>
                <c:pt idx="7">
                  <c:v>geeignet für die Aus-, Fort- und Weiterbildung</c:v>
                </c:pt>
                <c:pt idx="8">
                  <c:v>anregend für die Reflexion der pädagogischen Arbeit</c:v>
                </c:pt>
              </c:strCache>
            </c:strRef>
          </c:cat>
          <c:val>
            <c:numRef>
              <c:f>Tabelle1!$B$2:$B$10</c:f>
              <c:numCache>
                <c:formatCode>General</c:formatCode>
                <c:ptCount val="9"/>
                <c:pt idx="0">
                  <c:v>4.5860000000000003</c:v>
                </c:pt>
                <c:pt idx="1">
                  <c:v>4.2480000000000002</c:v>
                </c:pt>
                <c:pt idx="2">
                  <c:v>4.214999999999999</c:v>
                </c:pt>
                <c:pt idx="3">
                  <c:v>4.0629999999999988</c:v>
                </c:pt>
                <c:pt idx="4">
                  <c:v>4.2939999999999996</c:v>
                </c:pt>
                <c:pt idx="5">
                  <c:v>3.831999999999999</c:v>
                </c:pt>
                <c:pt idx="6">
                  <c:v>4.3039999999999994</c:v>
                </c:pt>
                <c:pt idx="7">
                  <c:v>4.1269999999999989</c:v>
                </c:pt>
                <c:pt idx="8">
                  <c:v>4.3369999999999997</c:v>
                </c:pt>
              </c:numCache>
            </c:numRef>
          </c:val>
          <c:extLst>
            <c:ext xmlns:c16="http://schemas.microsoft.com/office/drawing/2014/chart" uri="{C3380CC4-5D6E-409C-BE32-E72D297353CC}">
              <c16:uniqueId val="{00000000-C22C-4B41-A1F6-56EEBF57B1B2}"/>
            </c:ext>
          </c:extLst>
        </c:ser>
        <c:ser>
          <c:idx val="1"/>
          <c:order val="1"/>
          <c:tx>
            <c:strRef>
              <c:f>Tabelle1!$C$1</c:f>
              <c:strCache>
                <c:ptCount val="1"/>
                <c:pt idx="0">
                  <c:v>Erziehungspersonen (N=252)</c:v>
                </c:pt>
              </c:strCache>
            </c:strRef>
          </c:tx>
          <c:spPr>
            <a:solidFill>
              <a:schemeClr val="accent1"/>
            </a:solidFill>
            <a:ln>
              <a:noFill/>
            </a:ln>
            <a:effectLst/>
          </c:spPr>
          <c:invertIfNegative val="0"/>
          <c:cat>
            <c:strRef>
              <c:f>Tabelle1!$A$2:$A$10</c:f>
              <c:strCache>
                <c:ptCount val="9"/>
                <c:pt idx="0">
                  <c:v>verständlich für pädagogoische Fachkräfte</c:v>
                </c:pt>
                <c:pt idx="1">
                  <c:v>verständlich für Familien</c:v>
                </c:pt>
                <c:pt idx="2">
                  <c:v>relevant für die praktische Umsetzung</c:v>
                </c:pt>
                <c:pt idx="3">
                  <c:v>realisierbar</c:v>
                </c:pt>
                <c:pt idx="4">
                  <c:v>an den Rechten des Kindes orientiert</c:v>
                </c:pt>
                <c:pt idx="5">
                  <c:v>innovativ</c:v>
                </c:pt>
                <c:pt idx="6">
                  <c:v>angemessen detailliert</c:v>
                </c:pt>
                <c:pt idx="7">
                  <c:v>geeignet für die Aus-, Fort- und Weiterbildung</c:v>
                </c:pt>
                <c:pt idx="8">
                  <c:v>anregend für die Reflexion der pädagogischen Arbeit</c:v>
                </c:pt>
              </c:strCache>
            </c:strRef>
          </c:cat>
          <c:val>
            <c:numRef>
              <c:f>Tabelle1!$C$2:$C$10</c:f>
              <c:numCache>
                <c:formatCode>General</c:formatCode>
                <c:ptCount val="9"/>
                <c:pt idx="0">
                  <c:v>3.5830000000000002</c:v>
                </c:pt>
                <c:pt idx="1">
                  <c:v>4.1269999999999989</c:v>
                </c:pt>
                <c:pt idx="2">
                  <c:v>3.754</c:v>
                </c:pt>
                <c:pt idx="3">
                  <c:v>3.77</c:v>
                </c:pt>
                <c:pt idx="4">
                  <c:v>3.4169999999999989</c:v>
                </c:pt>
                <c:pt idx="5">
                  <c:v>3.1110000000000002</c:v>
                </c:pt>
                <c:pt idx="6">
                  <c:v>3.976</c:v>
                </c:pt>
                <c:pt idx="7">
                  <c:v>2.944</c:v>
                </c:pt>
                <c:pt idx="8">
                  <c:v>3.1469999999999998</c:v>
                </c:pt>
              </c:numCache>
            </c:numRef>
          </c:val>
          <c:extLst>
            <c:ext xmlns:c16="http://schemas.microsoft.com/office/drawing/2014/chart" uri="{C3380CC4-5D6E-409C-BE32-E72D297353CC}">
              <c16:uniqueId val="{00000000-C17E-4076-B430-425E04700433}"/>
            </c:ext>
          </c:extLst>
        </c:ser>
        <c:ser>
          <c:idx val="2"/>
          <c:order val="2"/>
          <c:tx>
            <c:strRef>
              <c:f>Tabelle1!$D$1</c:f>
              <c:strCache>
                <c:ptCount val="1"/>
                <c:pt idx="0">
                  <c:v>Verwaltung/Steuerung (N=180)</c:v>
                </c:pt>
              </c:strCache>
            </c:strRef>
          </c:tx>
          <c:spPr>
            <a:solidFill>
              <a:schemeClr val="accent3"/>
            </a:solidFill>
            <a:ln>
              <a:noFill/>
            </a:ln>
            <a:effectLst/>
          </c:spPr>
          <c:invertIfNegative val="0"/>
          <c:cat>
            <c:strRef>
              <c:f>Tabelle1!$A$2:$A$10</c:f>
              <c:strCache>
                <c:ptCount val="9"/>
                <c:pt idx="0">
                  <c:v>verständlich für pädagogoische Fachkräfte</c:v>
                </c:pt>
                <c:pt idx="1">
                  <c:v>verständlich für Familien</c:v>
                </c:pt>
                <c:pt idx="2">
                  <c:v>relevant für die praktische Umsetzung</c:v>
                </c:pt>
                <c:pt idx="3">
                  <c:v>realisierbar</c:v>
                </c:pt>
                <c:pt idx="4">
                  <c:v>an den Rechten des Kindes orientiert</c:v>
                </c:pt>
                <c:pt idx="5">
                  <c:v>innovativ</c:v>
                </c:pt>
                <c:pt idx="6">
                  <c:v>angemessen detailliert</c:v>
                </c:pt>
                <c:pt idx="7">
                  <c:v>geeignet für die Aus-, Fort- und Weiterbildung</c:v>
                </c:pt>
                <c:pt idx="8">
                  <c:v>anregend für die Reflexion der pädagogischen Arbeit</c:v>
                </c:pt>
              </c:strCache>
            </c:strRef>
          </c:cat>
          <c:val>
            <c:numRef>
              <c:f>Tabelle1!$D$2:$D$10</c:f>
              <c:numCache>
                <c:formatCode>General</c:formatCode>
                <c:ptCount val="9"/>
                <c:pt idx="0">
                  <c:v>4.4720000000000004</c:v>
                </c:pt>
                <c:pt idx="1">
                  <c:v>4.2939999999999996</c:v>
                </c:pt>
                <c:pt idx="2">
                  <c:v>4.2939999999999996</c:v>
                </c:pt>
                <c:pt idx="3">
                  <c:v>4.0219999999999994</c:v>
                </c:pt>
                <c:pt idx="4">
                  <c:v>4.2669999999999986</c:v>
                </c:pt>
                <c:pt idx="5">
                  <c:v>3.7669999999999999</c:v>
                </c:pt>
                <c:pt idx="6">
                  <c:v>4.3109999999999991</c:v>
                </c:pt>
                <c:pt idx="7">
                  <c:v>4.3109999999999991</c:v>
                </c:pt>
                <c:pt idx="8">
                  <c:v>4.4000000000000004</c:v>
                </c:pt>
              </c:numCache>
            </c:numRef>
          </c:val>
          <c:extLst>
            <c:ext xmlns:c16="http://schemas.microsoft.com/office/drawing/2014/chart" uri="{C3380CC4-5D6E-409C-BE32-E72D297353CC}">
              <c16:uniqueId val="{00000001-C17E-4076-B430-425E04700433}"/>
            </c:ext>
          </c:extLst>
        </c:ser>
        <c:ser>
          <c:idx val="3"/>
          <c:order val="3"/>
          <c:tx>
            <c:strRef>
              <c:f>Tabelle1!$E$1</c:f>
              <c:strCache>
                <c:ptCount val="1"/>
                <c:pt idx="0">
                  <c:v>Qualifizierung v. Fachkräften (N=75)</c:v>
                </c:pt>
              </c:strCache>
            </c:strRef>
          </c:tx>
          <c:spPr>
            <a:solidFill>
              <a:schemeClr val="accent4"/>
            </a:solidFill>
            <a:ln>
              <a:noFill/>
            </a:ln>
            <a:effectLst/>
          </c:spPr>
          <c:invertIfNegative val="0"/>
          <c:cat>
            <c:strRef>
              <c:f>Tabelle1!$A$2:$A$10</c:f>
              <c:strCache>
                <c:ptCount val="9"/>
                <c:pt idx="0">
                  <c:v>verständlich für pädagogoische Fachkräfte</c:v>
                </c:pt>
                <c:pt idx="1">
                  <c:v>verständlich für Familien</c:v>
                </c:pt>
                <c:pt idx="2">
                  <c:v>relevant für die praktische Umsetzung</c:v>
                </c:pt>
                <c:pt idx="3">
                  <c:v>realisierbar</c:v>
                </c:pt>
                <c:pt idx="4">
                  <c:v>an den Rechten des Kindes orientiert</c:v>
                </c:pt>
                <c:pt idx="5">
                  <c:v>innovativ</c:v>
                </c:pt>
                <c:pt idx="6">
                  <c:v>angemessen detailliert</c:v>
                </c:pt>
                <c:pt idx="7">
                  <c:v>geeignet für die Aus-, Fort- und Weiterbildung</c:v>
                </c:pt>
                <c:pt idx="8">
                  <c:v>anregend für die Reflexion der pädagogischen Arbeit</c:v>
                </c:pt>
              </c:strCache>
            </c:strRef>
          </c:cat>
          <c:val>
            <c:numRef>
              <c:f>Tabelle1!$E$2:$E$10</c:f>
              <c:numCache>
                <c:formatCode>General</c:formatCode>
                <c:ptCount val="9"/>
                <c:pt idx="0">
                  <c:v>4.2930000000000001</c:v>
                </c:pt>
                <c:pt idx="1">
                  <c:v>4.093</c:v>
                </c:pt>
                <c:pt idx="2">
                  <c:v>3.907</c:v>
                </c:pt>
                <c:pt idx="3">
                  <c:v>3.827</c:v>
                </c:pt>
                <c:pt idx="4">
                  <c:v>4.1469999999999994</c:v>
                </c:pt>
                <c:pt idx="5">
                  <c:v>3.7469999999999999</c:v>
                </c:pt>
                <c:pt idx="6">
                  <c:v>4.0669999999999993</c:v>
                </c:pt>
                <c:pt idx="7">
                  <c:v>4.3069999999999986</c:v>
                </c:pt>
                <c:pt idx="8">
                  <c:v>4.3599999999999994</c:v>
                </c:pt>
              </c:numCache>
            </c:numRef>
          </c:val>
          <c:extLst>
            <c:ext xmlns:c16="http://schemas.microsoft.com/office/drawing/2014/chart" uri="{C3380CC4-5D6E-409C-BE32-E72D297353CC}">
              <c16:uniqueId val="{00000002-C17E-4076-B430-425E04700433}"/>
            </c:ext>
          </c:extLst>
        </c:ser>
        <c:dLbls>
          <c:showLegendKey val="0"/>
          <c:showVal val="0"/>
          <c:showCatName val="0"/>
          <c:showSerName val="0"/>
          <c:showPercent val="0"/>
          <c:showBubbleSize val="0"/>
        </c:dLbls>
        <c:gapWidth val="219"/>
        <c:overlap val="-27"/>
        <c:axId val="-534614544"/>
        <c:axId val="-533152880"/>
      </c:barChart>
      <c:catAx>
        <c:axId val="-534614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de-DE"/>
          </a:p>
        </c:txPr>
        <c:crossAx val="-533152880"/>
        <c:crosses val="autoZero"/>
        <c:auto val="1"/>
        <c:lblAlgn val="ctr"/>
        <c:lblOffset val="100"/>
        <c:noMultiLvlLbl val="0"/>
      </c:catAx>
      <c:valAx>
        <c:axId val="-533152880"/>
        <c:scaling>
          <c:orientation val="minMax"/>
          <c:min val="1"/>
        </c:scaling>
        <c:delete val="1"/>
        <c:axPos val="l"/>
        <c:majorGridlines>
          <c:spPr>
            <a:ln w="9525" cap="flat" cmpd="sng" algn="ctr">
              <a:solidFill>
                <a:schemeClr val="tx1">
                  <a:lumMod val="15000"/>
                  <a:lumOff val="85000"/>
                </a:schemeClr>
              </a:solidFill>
              <a:round/>
            </a:ln>
            <a:effectLst/>
          </c:spPr>
        </c:majorGridlines>
        <c:numFmt formatCode="General" sourceLinked="0"/>
        <c:majorTickMark val="out"/>
        <c:minorTickMark val="none"/>
        <c:tickLblPos val="nextTo"/>
        <c:crossAx val="-534614544"/>
        <c:crosses val="autoZero"/>
        <c:crossBetween val="between"/>
        <c:majorUnit val="1"/>
      </c:valAx>
      <c:spPr>
        <a:noFill/>
        <a:ln>
          <a:noFill/>
        </a:ln>
        <a:effectLst/>
      </c:spPr>
    </c:plotArea>
    <c:legend>
      <c:legendPos val="b"/>
      <c:layout>
        <c:manualLayout>
          <c:xMode val="edge"/>
          <c:yMode val="edge"/>
          <c:x val="3.4648533461261899E-2"/>
          <c:y val="0.92817938565174396"/>
          <c:w val="0.92147245463415695"/>
          <c:h val="4.6839645125990002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de-DE" sz="1200" b="0" i="0" u="none" strike="noStrike" cap="none">
                <a:solidFill>
                  <a:schemeClr val="dk1"/>
                </a:solidFill>
                <a:latin typeface="Calibri"/>
                <a:ea typeface="Calibri"/>
                <a:cs typeface="Calibri"/>
                <a:sym typeface="Calibri"/>
              </a:rPr>
              <a:t>‹Nr.›</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 name="Google Shape;173;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de-DE" dirty="0"/>
              <a:t>QR-Code: muss zur Seite bildungsplan-brandenburg.de führen. </a:t>
            </a:r>
            <a:endParaRPr dirty="0"/>
          </a:p>
        </p:txBody>
      </p:sp>
      <p:sp>
        <p:nvSpPr>
          <p:cNvPr id="174" name="Google Shape;174;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4" name="Google Shape;444;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de-DE" dirty="0"/>
              <a:t>fakultativ</a:t>
            </a:r>
            <a:endParaRPr dirty="0"/>
          </a:p>
        </p:txBody>
      </p:sp>
      <p:sp>
        <p:nvSpPr>
          <p:cNvPr id="445" name="Google Shape;445;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de-DE" sz="1200" b="0" i="0" u="none" strike="noStrike" cap="none">
                <a:solidFill>
                  <a:srgbClr val="000000"/>
                </a:solidFill>
                <a:latin typeface="Calibri"/>
                <a:ea typeface="Calibri"/>
                <a:cs typeface="Calibri"/>
                <a:sym typeface="Calibri"/>
              </a:rPr>
              <a:t>10</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590870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3" name="Google Shape;453;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de-DE" dirty="0"/>
              <a:t>fakultativ</a:t>
            </a:r>
            <a:endParaRPr dirty="0"/>
          </a:p>
        </p:txBody>
      </p:sp>
      <p:sp>
        <p:nvSpPr>
          <p:cNvPr id="454" name="Google Shape;454;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de-DE" sz="1200" b="0" i="0" u="none" strike="noStrike" cap="none">
                <a:solidFill>
                  <a:srgbClr val="000000"/>
                </a:solidFill>
                <a:latin typeface="Calibri"/>
                <a:ea typeface="Calibri"/>
                <a:cs typeface="Calibri"/>
                <a:sym typeface="Calibri"/>
              </a:rPr>
              <a:t>11</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3820368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Obligatorisch</a:t>
            </a:r>
          </a:p>
        </p:txBody>
      </p:sp>
      <p:sp>
        <p:nvSpPr>
          <p:cNvPr id="4" name="Foliennummernplatzhalt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Calibri"/>
                <a:ea typeface="Calibri"/>
                <a:cs typeface="Calibri"/>
                <a:sym typeface="Calibri"/>
              </a:rPr>
              <a:t>12</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681336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Obligatorisch</a:t>
            </a:r>
          </a:p>
        </p:txBody>
      </p:sp>
      <p:sp>
        <p:nvSpPr>
          <p:cNvPr id="4" name="Foliennummernplatzhalt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de-DE" sz="1200" b="0" i="0" u="none" strike="noStrike" cap="none" smtClean="0">
                <a:solidFill>
                  <a:schemeClr val="dk1"/>
                </a:solidFill>
                <a:latin typeface="Calibri"/>
                <a:ea typeface="Calibri"/>
                <a:cs typeface="Calibri"/>
                <a:sym typeface="Calibri"/>
              </a:rPr>
              <a:t>13</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694885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9" name="Google Shape;259;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de-DE" dirty="0"/>
              <a:t>fakultativ</a:t>
            </a:r>
            <a:endParaRPr dirty="0"/>
          </a:p>
        </p:txBody>
      </p:sp>
      <p:sp>
        <p:nvSpPr>
          <p:cNvPr id="260" name="Google Shape;260;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de-DE" dirty="0"/>
              <a:t>fakultativ</a:t>
            </a:r>
            <a:endParaRPr dirty="0"/>
          </a:p>
        </p:txBody>
      </p:sp>
      <p:sp>
        <p:nvSpPr>
          <p:cNvPr id="267" name="Google Shape;267;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3" name="Google Shape;273;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de-DE" dirty="0"/>
              <a:t>obligatorisch</a:t>
            </a:r>
            <a:endParaRPr dirty="0"/>
          </a:p>
        </p:txBody>
      </p:sp>
      <p:sp>
        <p:nvSpPr>
          <p:cNvPr id="274" name="Google Shape;274;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0" name="Google Shape;280;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de-DE" dirty="0"/>
              <a:t>obligatorisch</a:t>
            </a:r>
            <a:endParaRPr dirty="0"/>
          </a:p>
        </p:txBody>
      </p:sp>
      <p:sp>
        <p:nvSpPr>
          <p:cNvPr id="281" name="Google Shape;281;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4" name="Google Shape;294;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de-DE" dirty="0"/>
              <a:t>Obligatorisch</a:t>
            </a:r>
            <a:endParaRPr dirty="0"/>
          </a:p>
        </p:txBody>
      </p:sp>
      <p:sp>
        <p:nvSpPr>
          <p:cNvPr id="295" name="Google Shape;295;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1" name="Google Shape;301;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de-DE" dirty="0"/>
              <a:t>Obligatorisch</a:t>
            </a:r>
          </a:p>
          <a:p>
            <a:pPr marL="0" lvl="0" indent="0" algn="l" rtl="0">
              <a:spcBef>
                <a:spcPts val="0"/>
              </a:spcBef>
              <a:spcAft>
                <a:spcPts val="0"/>
              </a:spcAft>
              <a:buNone/>
            </a:pPr>
            <a:endParaRPr dirty="0"/>
          </a:p>
        </p:txBody>
      </p:sp>
      <p:sp>
        <p:nvSpPr>
          <p:cNvPr id="302" name="Google Shape;302;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19</a:t>
            </a:fld>
            <a:endParaRPr/>
          </a:p>
        </p:txBody>
      </p:sp>
    </p:spTree>
    <p:extLst>
      <p:ext uri="{BB962C8B-B14F-4D97-AF65-F5344CB8AC3E}">
        <p14:creationId xmlns:p14="http://schemas.microsoft.com/office/powerpoint/2010/main" val="10800634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5" name="Google Shape;18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de-DE" dirty="0"/>
              <a:t>Fußzeile: Logo der durchführenden Organisation einfügen (z.B. </a:t>
            </a:r>
            <a:r>
              <a:rPr lang="de-DE" dirty="0" err="1"/>
              <a:t>biff</a:t>
            </a:r>
            <a:r>
              <a:rPr lang="de-DE" dirty="0"/>
              <a:t>, wenn </a:t>
            </a:r>
            <a:r>
              <a:rPr lang="de-DE" dirty="0" err="1"/>
              <a:t>biff-Referent:in</a:t>
            </a:r>
            <a:r>
              <a:rPr lang="de-DE" dirty="0"/>
              <a:t> den Vortrag hält) – so auch auf allen weiteren Folien</a:t>
            </a:r>
            <a:endParaRPr dirty="0"/>
          </a:p>
        </p:txBody>
      </p:sp>
      <p:sp>
        <p:nvSpPr>
          <p:cNvPr id="186" name="Google Shape;18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1" name="Google Shape;301;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de-DE" dirty="0"/>
              <a:t>Fakultativ </a:t>
            </a:r>
          </a:p>
          <a:p>
            <a:pPr marL="0" lvl="0" indent="0" algn="l" rtl="0">
              <a:spcBef>
                <a:spcPts val="0"/>
              </a:spcBef>
              <a:spcAft>
                <a:spcPts val="0"/>
              </a:spcAft>
              <a:buNone/>
            </a:pPr>
            <a:endParaRPr dirty="0"/>
          </a:p>
        </p:txBody>
      </p:sp>
      <p:sp>
        <p:nvSpPr>
          <p:cNvPr id="302" name="Google Shape;302;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20</a:t>
            </a:fld>
            <a:endParaRPr/>
          </a:p>
        </p:txBody>
      </p:sp>
    </p:spTree>
    <p:extLst>
      <p:ext uri="{BB962C8B-B14F-4D97-AF65-F5344CB8AC3E}">
        <p14:creationId xmlns:p14="http://schemas.microsoft.com/office/powerpoint/2010/main" val="128206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1" name="Google Shape;301;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de-DE" dirty="0"/>
              <a:t>Obligatorisch</a:t>
            </a:r>
          </a:p>
          <a:p>
            <a:pPr marL="0" lvl="0" indent="0" algn="l" rtl="0">
              <a:spcBef>
                <a:spcPts val="0"/>
              </a:spcBef>
              <a:spcAft>
                <a:spcPts val="0"/>
              </a:spcAft>
              <a:buNone/>
            </a:pPr>
            <a:endParaRPr dirty="0"/>
          </a:p>
        </p:txBody>
      </p:sp>
      <p:sp>
        <p:nvSpPr>
          <p:cNvPr id="302" name="Google Shape;302;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8" name="Google Shape;308;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de-DE" dirty="0"/>
              <a:t>fakultativ </a:t>
            </a:r>
          </a:p>
        </p:txBody>
      </p:sp>
      <p:sp>
        <p:nvSpPr>
          <p:cNvPr id="309" name="Google Shape;309;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de-DE" dirty="0"/>
              <a:t>Obligatorisch</a:t>
            </a:r>
            <a:endParaRPr dirty="0"/>
          </a:p>
        </p:txBody>
      </p:sp>
      <p:sp>
        <p:nvSpPr>
          <p:cNvPr id="327" name="Google Shape;327;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de-DE" dirty="0"/>
              <a:t>Obligatorisch</a:t>
            </a:r>
          </a:p>
          <a:p>
            <a:pPr marL="0" lvl="0" indent="0" algn="l" rtl="0">
              <a:spcBef>
                <a:spcPts val="0"/>
              </a:spcBef>
              <a:spcAft>
                <a:spcPts val="0"/>
              </a:spcAft>
              <a:buNone/>
            </a:pPr>
            <a:endParaRPr dirty="0"/>
          </a:p>
        </p:txBody>
      </p:sp>
      <p:sp>
        <p:nvSpPr>
          <p:cNvPr id="334" name="Google Shape;334;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9" name="Google Shape;349;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de-DE" dirty="0"/>
              <a:t>fakultativ </a:t>
            </a:r>
          </a:p>
          <a:p>
            <a:pPr marL="0" lvl="0" indent="0" algn="l" rtl="0">
              <a:spcBef>
                <a:spcPts val="0"/>
              </a:spcBef>
              <a:spcAft>
                <a:spcPts val="0"/>
              </a:spcAft>
              <a:buNone/>
            </a:pPr>
            <a:r>
              <a:rPr lang="de-DE" dirty="0"/>
              <a:t> </a:t>
            </a:r>
            <a:endParaRPr dirty="0"/>
          </a:p>
        </p:txBody>
      </p:sp>
      <p:sp>
        <p:nvSpPr>
          <p:cNvPr id="350" name="Google Shape;350;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de-DE" dirty="0"/>
              <a:t>fakultativ </a:t>
            </a:r>
          </a:p>
          <a:p>
            <a:pPr marL="0" lvl="0" indent="0" algn="l" rtl="0">
              <a:spcBef>
                <a:spcPts val="0"/>
              </a:spcBef>
              <a:spcAft>
                <a:spcPts val="0"/>
              </a:spcAft>
              <a:buNone/>
            </a:pPr>
            <a:endParaRPr dirty="0"/>
          </a:p>
        </p:txBody>
      </p:sp>
      <p:sp>
        <p:nvSpPr>
          <p:cNvPr id="359" name="Google Shape;359;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8" name="Google Shape;368;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de-DE" dirty="0"/>
              <a:t>Obligatorisch</a:t>
            </a:r>
            <a:endParaRPr dirty="0"/>
          </a:p>
        </p:txBody>
      </p:sp>
      <p:sp>
        <p:nvSpPr>
          <p:cNvPr id="369" name="Google Shape;369;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5" name="Google Shape;375;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de-DE" dirty="0"/>
              <a:t>Obligatorisch</a:t>
            </a:r>
            <a:endParaRPr dirty="0"/>
          </a:p>
        </p:txBody>
      </p:sp>
      <p:sp>
        <p:nvSpPr>
          <p:cNvPr id="376" name="Google Shape;376;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3" name="Google Shape;383;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de-DE" dirty="0"/>
              <a:t>Obligatorisch</a:t>
            </a:r>
          </a:p>
        </p:txBody>
      </p:sp>
      <p:sp>
        <p:nvSpPr>
          <p:cNvPr id="384" name="Google Shape;384;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de-DE" sz="1200" b="0" i="0" u="none" strike="noStrike" cap="none">
                <a:solidFill>
                  <a:srgbClr val="000000"/>
                </a:solidFill>
                <a:latin typeface="Calibri"/>
                <a:ea typeface="Calibri"/>
                <a:cs typeface="Calibri"/>
                <a:sym typeface="Calibri"/>
              </a:rPr>
              <a:t>29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 name="Google Shape;19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de-DE" dirty="0"/>
              <a:t>Aus diesem Abschnitt die wichtigsten Folien auswählen</a:t>
            </a:r>
            <a:endParaRPr dirty="0"/>
          </a:p>
        </p:txBody>
      </p:sp>
      <p:sp>
        <p:nvSpPr>
          <p:cNvPr id="194" name="Google Shape;19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0" name="Google Shape;390;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de-DE" dirty="0"/>
              <a:t>fakultativ </a:t>
            </a:r>
          </a:p>
          <a:p>
            <a:pPr marL="0" lvl="0" indent="0" algn="l" rtl="0">
              <a:spcBef>
                <a:spcPts val="0"/>
              </a:spcBef>
              <a:spcAft>
                <a:spcPts val="0"/>
              </a:spcAft>
              <a:buNone/>
            </a:pPr>
            <a:endParaRPr dirty="0"/>
          </a:p>
        </p:txBody>
      </p:sp>
      <p:sp>
        <p:nvSpPr>
          <p:cNvPr id="391" name="Google Shape;391;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de-DE" dirty="0"/>
              <a:t>fakultativ</a:t>
            </a:r>
            <a:endParaRPr dirty="0"/>
          </a:p>
        </p:txBody>
      </p:sp>
      <p:sp>
        <p:nvSpPr>
          <p:cNvPr id="406" name="Google Shape;406;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de-DE" dirty="0"/>
              <a:t>fakultativ</a:t>
            </a:r>
            <a:endParaRPr dirty="0"/>
          </a:p>
        </p:txBody>
      </p:sp>
      <p:sp>
        <p:nvSpPr>
          <p:cNvPr id="415" name="Google Shape;415;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de-DE" dirty="0"/>
              <a:t>fakultativ</a:t>
            </a:r>
            <a:endParaRPr dirty="0"/>
          </a:p>
        </p:txBody>
      </p:sp>
      <p:sp>
        <p:nvSpPr>
          <p:cNvPr id="426" name="Google Shape;426;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dirty="0"/>
              <a:t>Fakultativ </a:t>
            </a:r>
            <a:endParaRPr lang="de-DE" dirty="0"/>
          </a:p>
        </p:txBody>
      </p:sp>
      <p:sp>
        <p:nvSpPr>
          <p:cNvPr id="4" name="Foliennummernplatzhalter 3"/>
          <p:cNvSpPr>
            <a:spLocks noGrp="1"/>
          </p:cNvSpPr>
          <p:nvPr>
            <p:ph type="sldNum" sz="quarter" idx="5"/>
          </p:nvPr>
        </p:nvSpPr>
        <p:spPr/>
        <p:txBody>
          <a:bodyPr/>
          <a:lstStyle/>
          <a:p>
            <a:fld id="{595933A5-608E-483C-9005-E71D0DB3BF90}" type="slidenum">
              <a:rPr lang="de-DE" smtClean="0"/>
              <a:t>34</a:t>
            </a:fld>
            <a:endParaRPr lang="de-DE"/>
          </a:p>
        </p:txBody>
      </p:sp>
    </p:spTree>
    <p:extLst>
      <p:ext uri="{BB962C8B-B14F-4D97-AF65-F5344CB8AC3E}">
        <p14:creationId xmlns:p14="http://schemas.microsoft.com/office/powerpoint/2010/main" val="28716015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Fakultativ </a:t>
            </a:r>
            <a:endParaRPr lang="de-DE" sz="1200" dirty="0"/>
          </a:p>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5933A5-608E-483C-9005-E71D0DB3BF90}"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73574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Fakultativ</a:t>
            </a: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5933A5-608E-483C-9005-E71D0DB3BF90}"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22040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t>Fakultativ </a:t>
            </a: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5933A5-608E-483C-9005-E71D0DB3BF90}"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34739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obligatorisch</a:t>
            </a:r>
          </a:p>
        </p:txBody>
      </p:sp>
      <p:sp>
        <p:nvSpPr>
          <p:cNvPr id="4" name="Foliennummernplatzhalter 3"/>
          <p:cNvSpPr>
            <a:spLocks noGrp="1"/>
          </p:cNvSpPr>
          <p:nvPr>
            <p:ph type="sldNum" sz="quarter" idx="5"/>
          </p:nvPr>
        </p:nvSpPr>
        <p:spPr/>
        <p:txBody>
          <a:bodyPr/>
          <a:lstStyle/>
          <a:p>
            <a:fld id="{595933A5-608E-483C-9005-E71D0DB3BF90}" type="slidenum">
              <a:rPr lang="de-DE" smtClean="0"/>
              <a:t>38</a:t>
            </a:fld>
            <a:endParaRPr lang="de-DE"/>
          </a:p>
        </p:txBody>
      </p:sp>
    </p:spTree>
    <p:extLst>
      <p:ext uri="{BB962C8B-B14F-4D97-AF65-F5344CB8AC3E}">
        <p14:creationId xmlns:p14="http://schemas.microsoft.com/office/powerpoint/2010/main" val="15006949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3" name="Google Shape;383;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de-DE" dirty="0"/>
              <a:t>Obligatorisch</a:t>
            </a:r>
          </a:p>
        </p:txBody>
      </p:sp>
      <p:sp>
        <p:nvSpPr>
          <p:cNvPr id="384" name="Google Shape;384;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de-DE" sz="1200" b="0" i="0" u="none" strike="noStrike" cap="none">
                <a:solidFill>
                  <a:srgbClr val="000000"/>
                </a:solidFill>
                <a:latin typeface="Calibri"/>
                <a:ea typeface="Calibri"/>
                <a:cs typeface="Calibri"/>
                <a:sym typeface="Calibri"/>
              </a:rPr>
              <a:t>39</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6371109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 name="Google Shape;20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de-DE" dirty="0"/>
              <a:t>Fakultativ </a:t>
            </a:r>
            <a:endParaRPr dirty="0"/>
          </a:p>
        </p:txBody>
      </p:sp>
      <p:sp>
        <p:nvSpPr>
          <p:cNvPr id="201" name="Google Shape;20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3" name="Google Shape;383;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de-DE" dirty="0"/>
              <a:t>Obligatorisch</a:t>
            </a:r>
          </a:p>
        </p:txBody>
      </p:sp>
      <p:sp>
        <p:nvSpPr>
          <p:cNvPr id="384" name="Google Shape;384;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de-DE" sz="1200" b="0" i="0" u="none" strike="noStrike" cap="none">
                <a:solidFill>
                  <a:srgbClr val="000000"/>
                </a:solidFill>
                <a:latin typeface="Calibri"/>
                <a:ea typeface="Calibri"/>
                <a:cs typeface="Calibri"/>
                <a:sym typeface="Calibri"/>
              </a:rPr>
              <a:t>40</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6698963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obligatorisch</a:t>
            </a:r>
          </a:p>
        </p:txBody>
      </p:sp>
      <p:sp>
        <p:nvSpPr>
          <p:cNvPr id="4" name="Foliennummernplatzhalter 3"/>
          <p:cNvSpPr>
            <a:spLocks noGrp="1"/>
          </p:cNvSpPr>
          <p:nvPr>
            <p:ph type="sldNum" sz="quarter" idx="5"/>
          </p:nvPr>
        </p:nvSpPr>
        <p:spPr/>
        <p:txBody>
          <a:bodyPr/>
          <a:lstStyle/>
          <a:p>
            <a:fld id="{595933A5-608E-483C-9005-E71D0DB3BF90}" type="slidenum">
              <a:rPr lang="de-DE" smtClean="0"/>
              <a:t>41</a:t>
            </a:fld>
            <a:endParaRPr lang="de-DE"/>
          </a:p>
        </p:txBody>
      </p:sp>
    </p:spTree>
    <p:extLst>
      <p:ext uri="{BB962C8B-B14F-4D97-AF65-F5344CB8AC3E}">
        <p14:creationId xmlns:p14="http://schemas.microsoft.com/office/powerpoint/2010/main" val="11885277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Obligatorisch </a:t>
            </a:r>
          </a:p>
        </p:txBody>
      </p:sp>
      <p:sp>
        <p:nvSpPr>
          <p:cNvPr id="4" name="Foliennummernplatzhalter 3"/>
          <p:cNvSpPr>
            <a:spLocks noGrp="1"/>
          </p:cNvSpPr>
          <p:nvPr>
            <p:ph type="sldNum" sz="quarter" idx="5"/>
          </p:nvPr>
        </p:nvSpPr>
        <p:spPr/>
        <p:txBody>
          <a:bodyPr/>
          <a:lstStyle/>
          <a:p>
            <a:fld id="{595933A5-608E-483C-9005-E71D0DB3BF90}" type="slidenum">
              <a:rPr lang="de-DE" smtClean="0"/>
              <a:t>42</a:t>
            </a:fld>
            <a:endParaRPr lang="de-DE"/>
          </a:p>
        </p:txBody>
      </p:sp>
    </p:spTree>
    <p:extLst>
      <p:ext uri="{BB962C8B-B14F-4D97-AF65-F5344CB8AC3E}">
        <p14:creationId xmlns:p14="http://schemas.microsoft.com/office/powerpoint/2010/main" val="24526483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de-DE" dirty="0"/>
              <a:t>obligatorisch</a:t>
            </a:r>
            <a:endParaRPr dirty="0"/>
          </a:p>
        </p:txBody>
      </p:sp>
      <p:sp>
        <p:nvSpPr>
          <p:cNvPr id="209" name="Google Shape;209;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 name="Google Shape;21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de-DE" dirty="0"/>
              <a:t>Fakultativ</a:t>
            </a:r>
            <a:endParaRPr dirty="0"/>
          </a:p>
        </p:txBody>
      </p:sp>
      <p:sp>
        <p:nvSpPr>
          <p:cNvPr id="216" name="Google Shape;21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a:extLst>
            <a:ext uri="{FF2B5EF4-FFF2-40B4-BE49-F238E27FC236}">
              <a16:creationId xmlns:a16="http://schemas.microsoft.com/office/drawing/2014/main" id="{74A08179-CE53-FDC5-EA0C-CBED8A6A7F52}"/>
            </a:ext>
          </a:extLst>
        </p:cNvPr>
        <p:cNvGrpSpPr/>
        <p:nvPr/>
      </p:nvGrpSpPr>
      <p:grpSpPr>
        <a:xfrm>
          <a:off x="0" y="0"/>
          <a:ext cx="0" cy="0"/>
          <a:chOff x="0" y="0"/>
          <a:chExt cx="0" cy="0"/>
        </a:xfrm>
      </p:grpSpPr>
      <p:sp>
        <p:nvSpPr>
          <p:cNvPr id="214" name="Google Shape;214;p6:notes">
            <a:extLst>
              <a:ext uri="{FF2B5EF4-FFF2-40B4-BE49-F238E27FC236}">
                <a16:creationId xmlns:a16="http://schemas.microsoft.com/office/drawing/2014/main" id="{295B0FDD-DEFC-8C37-9D69-65E96BEDFCF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 name="Google Shape;215;p6:notes">
            <a:extLst>
              <a:ext uri="{FF2B5EF4-FFF2-40B4-BE49-F238E27FC236}">
                <a16:creationId xmlns:a16="http://schemas.microsoft.com/office/drawing/2014/main" id="{1673F901-37B6-9324-7E55-8CD3C0FD35BB}"/>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de-DE" dirty="0"/>
              <a:t>Fakultativ</a:t>
            </a:r>
            <a:endParaRPr dirty="0"/>
          </a:p>
        </p:txBody>
      </p:sp>
      <p:sp>
        <p:nvSpPr>
          <p:cNvPr id="216" name="Google Shape;216;p6:notes">
            <a:extLst>
              <a:ext uri="{FF2B5EF4-FFF2-40B4-BE49-F238E27FC236}">
                <a16:creationId xmlns:a16="http://schemas.microsoft.com/office/drawing/2014/main" id="{0ED1A60C-2BE0-4D1D-30B9-CF9475607EC0}"/>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7</a:t>
            </a:fld>
            <a:endParaRPr/>
          </a:p>
        </p:txBody>
      </p:sp>
    </p:spTree>
    <p:extLst>
      <p:ext uri="{BB962C8B-B14F-4D97-AF65-F5344CB8AC3E}">
        <p14:creationId xmlns:p14="http://schemas.microsoft.com/office/powerpoint/2010/main" val="31214303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9" name="Google Shape;229;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de-DE" dirty="0"/>
              <a:t>Fakultativ</a:t>
            </a:r>
            <a:endParaRPr dirty="0"/>
          </a:p>
        </p:txBody>
      </p:sp>
      <p:sp>
        <p:nvSpPr>
          <p:cNvPr id="230" name="Google Shape;230;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de-DE" dirty="0"/>
              <a:t>Fakultativ</a:t>
            </a:r>
            <a:endParaRPr dirty="0"/>
          </a:p>
        </p:txBody>
      </p:sp>
      <p:sp>
        <p:nvSpPr>
          <p:cNvPr id="246" name="Google Shape;246;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de-DE" sz="1200" b="0" i="0" u="none" strike="noStrike" cap="none">
                <a:solidFill>
                  <a:srgbClr val="000000"/>
                </a:solidFill>
                <a:latin typeface="Calibri"/>
                <a:ea typeface="Calibri"/>
                <a:cs typeface="Calibri"/>
                <a:sym typeface="Calibri"/>
              </a:rPr>
              <a:t>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elfolie" type="title">
  <p:cSld name="TITLE">
    <p:spTree>
      <p:nvGrpSpPr>
        <p:cNvPr id="1" name="Shape 15"/>
        <p:cNvGrpSpPr/>
        <p:nvPr/>
      </p:nvGrpSpPr>
      <p:grpSpPr>
        <a:xfrm>
          <a:off x="0" y="0"/>
          <a:ext cx="0" cy="0"/>
          <a:chOff x="0" y="0"/>
          <a:chExt cx="0" cy="0"/>
        </a:xfrm>
      </p:grpSpPr>
      <p:sp>
        <p:nvSpPr>
          <p:cNvPr id="16" name="Google Shape;16;p9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9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93"/>
          <p:cNvSpPr txBox="1">
            <a:spLocks noGrp="1"/>
          </p:cNvSpPr>
          <p:nvPr>
            <p:ph type="dt" idx="10"/>
          </p:nvPr>
        </p:nvSpPr>
        <p:spPr>
          <a:xfrm>
            <a:off x="838200" y="6356350"/>
            <a:ext cx="90575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93"/>
          <p:cNvSpPr txBox="1">
            <a:spLocks noGrp="1"/>
          </p:cNvSpPr>
          <p:nvPr>
            <p:ph type="ftr" idx="11"/>
          </p:nvPr>
        </p:nvSpPr>
        <p:spPr>
          <a:xfrm>
            <a:off x="1889289" y="6356349"/>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el und Inhalt" type="obj">
  <p:cSld name="OBJECT">
    <p:spTree>
      <p:nvGrpSpPr>
        <p:cNvPr id="1" name="Shape 20"/>
        <p:cNvGrpSpPr/>
        <p:nvPr/>
      </p:nvGrpSpPr>
      <p:grpSpPr>
        <a:xfrm>
          <a:off x="0" y="0"/>
          <a:ext cx="0" cy="0"/>
          <a:chOff x="0" y="0"/>
          <a:chExt cx="0" cy="0"/>
        </a:xfrm>
      </p:grpSpPr>
      <p:sp>
        <p:nvSpPr>
          <p:cNvPr id="21" name="Google Shape;21;p9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9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23" name="Google Shape;23;p94"/>
          <p:cNvSpPr txBox="1">
            <a:spLocks noGrp="1"/>
          </p:cNvSpPr>
          <p:nvPr>
            <p:ph type="dt" idx="10"/>
          </p:nvPr>
        </p:nvSpPr>
        <p:spPr>
          <a:xfrm>
            <a:off x="838200" y="6356350"/>
            <a:ext cx="90575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94"/>
          <p:cNvSpPr txBox="1">
            <a:spLocks noGrp="1"/>
          </p:cNvSpPr>
          <p:nvPr>
            <p:ph type="ftr" idx="11"/>
          </p:nvPr>
        </p:nvSpPr>
        <p:spPr>
          <a:xfrm>
            <a:off x="3666815" y="636846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Abschnitts-&#10;überschrift" type="secHead">
  <p:cSld name="SECTION_HEADER">
    <p:spTree>
      <p:nvGrpSpPr>
        <p:cNvPr id="1" name="Shape 28"/>
        <p:cNvGrpSpPr/>
        <p:nvPr/>
      </p:nvGrpSpPr>
      <p:grpSpPr>
        <a:xfrm>
          <a:off x="0" y="0"/>
          <a:ext cx="0" cy="0"/>
          <a:chOff x="0" y="0"/>
          <a:chExt cx="0" cy="0"/>
        </a:xfrm>
      </p:grpSpPr>
      <p:sp>
        <p:nvSpPr>
          <p:cNvPr id="29" name="Google Shape;29;p9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9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1" name="Google Shape;31;p97"/>
          <p:cNvSpPr txBox="1">
            <a:spLocks noGrp="1"/>
          </p:cNvSpPr>
          <p:nvPr>
            <p:ph type="dt" idx="10"/>
          </p:nvPr>
        </p:nvSpPr>
        <p:spPr>
          <a:xfrm>
            <a:off x="838200" y="6356350"/>
            <a:ext cx="90575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97"/>
          <p:cNvSpPr txBox="1">
            <a:spLocks noGrp="1"/>
          </p:cNvSpPr>
          <p:nvPr>
            <p:ph type="ftr" idx="11"/>
          </p:nvPr>
        </p:nvSpPr>
        <p:spPr>
          <a:xfrm>
            <a:off x="1889289" y="6356349"/>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97"/>
          <p:cNvSpPr txBox="1">
            <a:spLocks noGrp="1"/>
          </p:cNvSpPr>
          <p:nvPr>
            <p:ph type="sldNum" idx="12"/>
          </p:nvPr>
        </p:nvSpPr>
        <p:spPr>
          <a:xfrm>
            <a:off x="6187913" y="6356350"/>
            <a:ext cx="82562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a:t>‹Nr.›</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Zwei Inhalte" type="twoObj">
  <p:cSld name="TWO_OBJECTS">
    <p:spTree>
      <p:nvGrpSpPr>
        <p:cNvPr id="1" name="Shape 37"/>
        <p:cNvGrpSpPr/>
        <p:nvPr/>
      </p:nvGrpSpPr>
      <p:grpSpPr>
        <a:xfrm>
          <a:off x="0" y="0"/>
          <a:ext cx="0" cy="0"/>
          <a:chOff x="0" y="0"/>
          <a:chExt cx="0" cy="0"/>
        </a:xfrm>
      </p:grpSpPr>
      <p:sp>
        <p:nvSpPr>
          <p:cNvPr id="38" name="Google Shape;38;p9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9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9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98"/>
          <p:cNvSpPr txBox="1">
            <a:spLocks noGrp="1"/>
          </p:cNvSpPr>
          <p:nvPr>
            <p:ph type="dt" idx="10"/>
          </p:nvPr>
        </p:nvSpPr>
        <p:spPr>
          <a:xfrm>
            <a:off x="838200" y="6356350"/>
            <a:ext cx="990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98"/>
          <p:cNvSpPr txBox="1">
            <a:spLocks noGrp="1"/>
          </p:cNvSpPr>
          <p:nvPr>
            <p:ph type="ftr" idx="11"/>
          </p:nvPr>
        </p:nvSpPr>
        <p:spPr>
          <a:xfrm>
            <a:off x="1889289" y="6356349"/>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98"/>
          <p:cNvSpPr txBox="1">
            <a:spLocks noGrp="1"/>
          </p:cNvSpPr>
          <p:nvPr>
            <p:ph type="sldNum" idx="12"/>
          </p:nvPr>
        </p:nvSpPr>
        <p:spPr>
          <a:xfrm>
            <a:off x="1936422" y="6356350"/>
            <a:ext cx="192856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a:t>‹Nr.›</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Nur Titel" type="titleOnly">
  <p:cSld name="TITLE_ONLY">
    <p:spTree>
      <p:nvGrpSpPr>
        <p:cNvPr id="1" name="Shape 47"/>
        <p:cNvGrpSpPr/>
        <p:nvPr/>
      </p:nvGrpSpPr>
      <p:grpSpPr>
        <a:xfrm>
          <a:off x="0" y="0"/>
          <a:ext cx="0" cy="0"/>
          <a:chOff x="0" y="0"/>
          <a:chExt cx="0" cy="0"/>
        </a:xfrm>
      </p:grpSpPr>
      <p:sp>
        <p:nvSpPr>
          <p:cNvPr id="48" name="Google Shape;48;p9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99"/>
          <p:cNvSpPr txBox="1">
            <a:spLocks noGrp="1"/>
          </p:cNvSpPr>
          <p:nvPr>
            <p:ph type="dt" idx="10"/>
          </p:nvPr>
        </p:nvSpPr>
        <p:spPr>
          <a:xfrm>
            <a:off x="838200" y="6356350"/>
            <a:ext cx="90575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99"/>
          <p:cNvSpPr txBox="1">
            <a:spLocks noGrp="1"/>
          </p:cNvSpPr>
          <p:nvPr>
            <p:ph type="ftr" idx="11"/>
          </p:nvPr>
        </p:nvSpPr>
        <p:spPr>
          <a:xfrm>
            <a:off x="1889289" y="6356349"/>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99"/>
          <p:cNvSpPr txBox="1">
            <a:spLocks noGrp="1"/>
          </p:cNvSpPr>
          <p:nvPr>
            <p:ph type="sldNum" idx="12"/>
          </p:nvPr>
        </p:nvSpPr>
        <p:spPr>
          <a:xfrm>
            <a:off x="6187913" y="6356350"/>
            <a:ext cx="82562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Leer" type="blank">
  <p:cSld name="BLANK">
    <p:spTree>
      <p:nvGrpSpPr>
        <p:cNvPr id="1" name="Shape 55"/>
        <p:cNvGrpSpPr/>
        <p:nvPr/>
      </p:nvGrpSpPr>
      <p:grpSpPr>
        <a:xfrm>
          <a:off x="0" y="0"/>
          <a:ext cx="0" cy="0"/>
          <a:chOff x="0" y="0"/>
          <a:chExt cx="0" cy="0"/>
        </a:xfrm>
      </p:grpSpPr>
      <p:sp>
        <p:nvSpPr>
          <p:cNvPr id="56" name="Google Shape;56;p100"/>
          <p:cNvSpPr txBox="1">
            <a:spLocks noGrp="1"/>
          </p:cNvSpPr>
          <p:nvPr>
            <p:ph type="dt" idx="10"/>
          </p:nvPr>
        </p:nvSpPr>
        <p:spPr>
          <a:xfrm>
            <a:off x="838200" y="6356350"/>
            <a:ext cx="90575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00"/>
          <p:cNvSpPr txBox="1">
            <a:spLocks noGrp="1"/>
          </p:cNvSpPr>
          <p:nvPr>
            <p:ph type="ftr" idx="11"/>
          </p:nvPr>
        </p:nvSpPr>
        <p:spPr>
          <a:xfrm>
            <a:off x="1889289" y="6356349"/>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100"/>
          <p:cNvSpPr txBox="1">
            <a:spLocks noGrp="1"/>
          </p:cNvSpPr>
          <p:nvPr>
            <p:ph type="sldNum" idx="12"/>
          </p:nvPr>
        </p:nvSpPr>
        <p:spPr>
          <a:xfrm>
            <a:off x="6187913" y="6356350"/>
            <a:ext cx="82562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a:t>‹Nr.›</a:t>
            </a:fld>
            <a:endParaRPr/>
          </a:p>
        </p:txBody>
      </p:sp>
      <p:pic>
        <p:nvPicPr>
          <p:cNvPr id="61" name="Google Shape;61;p100" descr="Ein Bild, das Text enthält.&#10;&#10;Automatisch generierte Beschreibung"/>
          <p:cNvPicPr preferRelativeResize="0"/>
          <p:nvPr/>
        </p:nvPicPr>
        <p:blipFill rotWithShape="1">
          <a:blip r:embed="rId2">
            <a:alphaModFix/>
          </a:blip>
          <a:srcRect/>
          <a:stretch/>
        </p:blipFill>
        <p:spPr>
          <a:xfrm>
            <a:off x="10386246" y="6309663"/>
            <a:ext cx="1677798" cy="513003"/>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4.png"/><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9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9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12" name="Google Shape;12;p92"/>
          <p:cNvSpPr txBox="1">
            <a:spLocks noGrp="1"/>
          </p:cNvSpPr>
          <p:nvPr>
            <p:ph type="dt" idx="10"/>
          </p:nvPr>
        </p:nvSpPr>
        <p:spPr>
          <a:xfrm>
            <a:off x="838200" y="6356350"/>
            <a:ext cx="905759"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92"/>
          <p:cNvSpPr txBox="1">
            <a:spLocks noGrp="1"/>
          </p:cNvSpPr>
          <p:nvPr>
            <p:ph type="ftr" idx="11"/>
          </p:nvPr>
        </p:nvSpPr>
        <p:spPr>
          <a:xfrm>
            <a:off x="1889289" y="6356349"/>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92"/>
          <p:cNvSpPr txBox="1">
            <a:spLocks noGrp="1"/>
          </p:cNvSpPr>
          <p:nvPr>
            <p:ph type="sldNum" idx="12"/>
          </p:nvPr>
        </p:nvSpPr>
        <p:spPr>
          <a:xfrm>
            <a:off x="6187913" y="6356350"/>
            <a:ext cx="825629"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de-DE"/>
              <a:t>‹Nr.›</a:t>
            </a:fld>
            <a:endParaRPr/>
          </a:p>
        </p:txBody>
      </p:sp>
      <p:pic>
        <p:nvPicPr>
          <p:cNvPr id="3" name="Grafik 2" descr="Ein Bild, das Text, Schrift, Grafiken, Logo enthält.&#10;&#10;KI-generierte Inhalte können fehlerhaft sein.">
            <a:extLst>
              <a:ext uri="{FF2B5EF4-FFF2-40B4-BE49-F238E27FC236}">
                <a16:creationId xmlns:a16="http://schemas.microsoft.com/office/drawing/2014/main" id="{83E25BFC-FF8B-B53F-1022-B0D5CC6770B3}"/>
              </a:ext>
            </a:extLst>
          </p:cNvPr>
          <p:cNvPicPr>
            <a:picLocks noChangeAspect="1"/>
          </p:cNvPicPr>
          <p:nvPr userDrawn="1"/>
        </p:nvPicPr>
        <p:blipFill>
          <a:blip r:embed="rId8"/>
          <a:stretch>
            <a:fillRect/>
          </a:stretch>
        </p:blipFill>
        <p:spPr>
          <a:xfrm>
            <a:off x="9087591" y="6356349"/>
            <a:ext cx="1719846" cy="428051"/>
          </a:xfrm>
          <a:prstGeom prst="rect">
            <a:avLst/>
          </a:prstGeom>
        </p:spPr>
      </p:pic>
      <p:pic>
        <p:nvPicPr>
          <p:cNvPr id="2" name="Google Shape;25;p94">
            <a:extLst>
              <a:ext uri="{FF2B5EF4-FFF2-40B4-BE49-F238E27FC236}">
                <a16:creationId xmlns:a16="http://schemas.microsoft.com/office/drawing/2014/main" id="{E4E7C183-403A-4C2E-DA84-6EFE89A4F805}"/>
              </a:ext>
            </a:extLst>
          </p:cNvPr>
          <p:cNvPicPr preferRelativeResize="0"/>
          <p:nvPr userDrawn="1"/>
        </p:nvPicPr>
        <p:blipFill rotWithShape="1">
          <a:blip r:embed="rId9">
            <a:alphaModFix/>
          </a:blip>
          <a:srcRect/>
          <a:stretch/>
        </p:blipFill>
        <p:spPr>
          <a:xfrm>
            <a:off x="7107613" y="5742348"/>
            <a:ext cx="2342981" cy="1656052"/>
          </a:xfrm>
          <a:prstGeom prst="rect">
            <a:avLst/>
          </a:prstGeom>
          <a:noFill/>
          <a:ln>
            <a:noFill/>
          </a:ln>
        </p:spPr>
      </p:pic>
      <p:pic>
        <p:nvPicPr>
          <p:cNvPr id="4" name="Google Shape;26;p94" descr="FHP.WMF">
            <a:extLst>
              <a:ext uri="{FF2B5EF4-FFF2-40B4-BE49-F238E27FC236}">
                <a16:creationId xmlns:a16="http://schemas.microsoft.com/office/drawing/2014/main" id="{FAD416D6-9849-1D76-76C3-B33A5CE94E67}"/>
              </a:ext>
            </a:extLst>
          </p:cNvPr>
          <p:cNvPicPr preferRelativeResize="0"/>
          <p:nvPr userDrawn="1"/>
        </p:nvPicPr>
        <p:blipFill rotWithShape="1">
          <a:blip r:embed="rId10">
            <a:alphaModFix/>
          </a:blip>
          <a:srcRect/>
          <a:stretch/>
        </p:blipFill>
        <p:spPr>
          <a:xfrm>
            <a:off x="6818919" y="6570374"/>
            <a:ext cx="604707" cy="240080"/>
          </a:xfrm>
          <a:prstGeom prst="rect">
            <a:avLst/>
          </a:prstGeom>
          <a:noFill/>
          <a:ln>
            <a:noFill/>
          </a:ln>
        </p:spPr>
      </p:pic>
      <p:pic>
        <p:nvPicPr>
          <p:cNvPr id="7" name="Grafik 6" descr="Ein Bild, das Schrift, Grafiken, Logo, Screenshot enthält.&#10;&#10;KI-generierte Inhalte können fehlerhaft sein.">
            <a:extLst>
              <a:ext uri="{FF2B5EF4-FFF2-40B4-BE49-F238E27FC236}">
                <a16:creationId xmlns:a16="http://schemas.microsoft.com/office/drawing/2014/main" id="{8ED569F3-41B5-5686-5256-21C10AD9E3A5}"/>
              </a:ext>
            </a:extLst>
          </p:cNvPr>
          <p:cNvPicPr>
            <a:picLocks noChangeAspect="1"/>
          </p:cNvPicPr>
          <p:nvPr userDrawn="1"/>
        </p:nvPicPr>
        <p:blipFill>
          <a:blip r:embed="rId11"/>
          <a:stretch>
            <a:fillRect/>
          </a:stretch>
        </p:blipFill>
        <p:spPr>
          <a:xfrm>
            <a:off x="10875469" y="6283748"/>
            <a:ext cx="1250155" cy="500062"/>
          </a:xfrm>
          <a:prstGeom prst="rect">
            <a:avLst/>
          </a:prstGeom>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3.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ipn.uni-kiel.de/en/the-ipn/news/Abschlussbericht.6.10.final.pdf"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dx.doi.org/10.25656/01:25543"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2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jp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26.jpg"/><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29.jpg"/><Relationship Id="rId4" Type="http://schemas.openxmlformats.org/officeDocument/2006/relationships/image" Target="../media/image28.jpg"/></Relationships>
</file>

<file path=ppt/slides/_rels/slide32.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image" Target="../media/image30.jpg"/><Relationship Id="rId7" Type="http://schemas.openxmlformats.org/officeDocument/2006/relationships/image" Target="../media/image34.jp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pg"/></Relationships>
</file>

<file path=ppt/slides/_rels/slide3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jp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mailto:bildungsplan-brandenburg@iffe.de"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175"/>
        <p:cNvGrpSpPr/>
        <p:nvPr/>
      </p:nvGrpSpPr>
      <p:grpSpPr>
        <a:xfrm>
          <a:off x="0" y="0"/>
          <a:ext cx="0" cy="0"/>
          <a:chOff x="0" y="0"/>
          <a:chExt cx="0" cy="0"/>
        </a:xfrm>
      </p:grpSpPr>
      <p:sp>
        <p:nvSpPr>
          <p:cNvPr id="176" name="Google Shape;176;p1"/>
          <p:cNvSpPr txBox="1">
            <a:spLocks noGrp="1"/>
          </p:cNvSpPr>
          <p:nvPr>
            <p:ph type="ctrTitle"/>
          </p:nvPr>
        </p:nvSpPr>
        <p:spPr>
          <a:xfrm>
            <a:off x="1820464" y="585489"/>
            <a:ext cx="9144000" cy="23876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chemeClr val="dk1"/>
              </a:buClr>
              <a:buSzPct val="100000"/>
              <a:buFont typeface="Calibri"/>
              <a:buNone/>
            </a:pPr>
            <a:r>
              <a:rPr lang="de-DE" b="1" dirty="0">
                <a:latin typeface="Calibri"/>
                <a:ea typeface="Calibri"/>
                <a:cs typeface="Calibri"/>
                <a:sym typeface="Calibri"/>
              </a:rPr>
              <a:t>Erweiterte Grundsätze elementarer Bildung </a:t>
            </a:r>
            <a:br>
              <a:rPr lang="de-DE" b="1" dirty="0">
                <a:latin typeface="Calibri"/>
                <a:ea typeface="Calibri"/>
                <a:cs typeface="Calibri"/>
                <a:sym typeface="Calibri"/>
              </a:rPr>
            </a:br>
            <a:r>
              <a:rPr lang="de-DE" b="1" dirty="0">
                <a:latin typeface="Calibri"/>
                <a:ea typeface="Calibri"/>
                <a:cs typeface="Calibri"/>
                <a:sym typeface="Calibri"/>
              </a:rPr>
              <a:t>in Brandenburg</a:t>
            </a:r>
            <a:endParaRPr dirty="0"/>
          </a:p>
        </p:txBody>
      </p:sp>
      <p:sp>
        <p:nvSpPr>
          <p:cNvPr id="177" name="Google Shape;177;p1"/>
          <p:cNvSpPr txBox="1">
            <a:spLocks noGrp="1"/>
          </p:cNvSpPr>
          <p:nvPr>
            <p:ph type="subTitle" idx="1"/>
          </p:nvPr>
        </p:nvSpPr>
        <p:spPr>
          <a:xfrm>
            <a:off x="3523033" y="3414512"/>
            <a:ext cx="6122908" cy="2647194"/>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r>
              <a:rPr lang="de-DE" dirty="0"/>
              <a:t>Institut für Fortbildung, Forschung und Entwicklung – IFFE e.V. an der FH Potsdam</a:t>
            </a:r>
            <a:endParaRPr dirty="0"/>
          </a:p>
          <a:p>
            <a:pPr marL="0" lvl="0" indent="0" algn="ctr" rtl="0">
              <a:lnSpc>
                <a:spcPct val="90000"/>
              </a:lnSpc>
              <a:spcBef>
                <a:spcPts val="1000"/>
              </a:spcBef>
              <a:spcAft>
                <a:spcPts val="0"/>
              </a:spcAft>
              <a:buClr>
                <a:schemeClr val="dk1"/>
              </a:buClr>
              <a:buSzPts val="2400"/>
              <a:buNone/>
            </a:pPr>
            <a:endParaRPr dirty="0"/>
          </a:p>
          <a:p>
            <a:pPr marL="0" lvl="0" indent="0" algn="ctr" rtl="0">
              <a:lnSpc>
                <a:spcPct val="90000"/>
              </a:lnSpc>
              <a:spcBef>
                <a:spcPts val="1000"/>
              </a:spcBef>
              <a:spcAft>
                <a:spcPts val="0"/>
              </a:spcAft>
              <a:buClr>
                <a:schemeClr val="dk1"/>
              </a:buClr>
              <a:buSzPts val="2400"/>
              <a:buNone/>
            </a:pPr>
            <a:r>
              <a:rPr lang="de-DE" dirty="0"/>
              <a:t>Verfasst in Kooperation mit der </a:t>
            </a:r>
            <a:endParaRPr dirty="0"/>
          </a:p>
          <a:p>
            <a:pPr marL="0" lvl="0" indent="0" algn="ctr" rtl="0">
              <a:lnSpc>
                <a:spcPct val="90000"/>
              </a:lnSpc>
              <a:spcBef>
                <a:spcPts val="1000"/>
              </a:spcBef>
              <a:spcAft>
                <a:spcPts val="0"/>
              </a:spcAft>
              <a:buClr>
                <a:schemeClr val="dk1"/>
              </a:buClr>
              <a:buSzPts val="2400"/>
              <a:buNone/>
            </a:pPr>
            <a:r>
              <a:rPr lang="de-DE" dirty="0"/>
              <a:t>Deutschen Liga für das Kind</a:t>
            </a:r>
            <a:endParaRPr dirty="0"/>
          </a:p>
        </p:txBody>
      </p:sp>
      <p:pic>
        <p:nvPicPr>
          <p:cNvPr id="178" name="Google Shape;178;p1"/>
          <p:cNvPicPr preferRelativeResize="0"/>
          <p:nvPr/>
        </p:nvPicPr>
        <p:blipFill rotWithShape="1">
          <a:blip r:embed="rId3">
            <a:alphaModFix/>
          </a:blip>
          <a:srcRect/>
          <a:stretch/>
        </p:blipFill>
        <p:spPr>
          <a:xfrm>
            <a:off x="0" y="2459376"/>
            <a:ext cx="2799883" cy="1978998"/>
          </a:xfrm>
          <a:prstGeom prst="rect">
            <a:avLst/>
          </a:prstGeom>
          <a:noFill/>
          <a:ln>
            <a:noFill/>
          </a:ln>
        </p:spPr>
      </p:pic>
      <p:pic>
        <p:nvPicPr>
          <p:cNvPr id="179" name="Google Shape;179;p1" descr="FHP.WMF"/>
          <p:cNvPicPr preferRelativeResize="0"/>
          <p:nvPr/>
        </p:nvPicPr>
        <p:blipFill rotWithShape="1">
          <a:blip r:embed="rId4">
            <a:alphaModFix/>
          </a:blip>
          <a:srcRect/>
          <a:stretch/>
        </p:blipFill>
        <p:spPr>
          <a:xfrm>
            <a:off x="474772" y="3910656"/>
            <a:ext cx="1013477" cy="402370"/>
          </a:xfrm>
          <a:prstGeom prst="rect">
            <a:avLst/>
          </a:prstGeom>
          <a:noFill/>
          <a:ln>
            <a:noFill/>
          </a:ln>
        </p:spPr>
      </p:pic>
      <p:pic>
        <p:nvPicPr>
          <p:cNvPr id="180" name="Google Shape;180;p1" descr="Ein Bild, das Text enthält.&#10;&#10;Automatisch generierte Beschreibung"/>
          <p:cNvPicPr preferRelativeResize="0"/>
          <p:nvPr/>
        </p:nvPicPr>
        <p:blipFill rotWithShape="1">
          <a:blip r:embed="rId5">
            <a:alphaModFix/>
          </a:blip>
          <a:srcRect/>
          <a:stretch/>
        </p:blipFill>
        <p:spPr>
          <a:xfrm>
            <a:off x="682981" y="4335769"/>
            <a:ext cx="2274965" cy="695592"/>
          </a:xfrm>
          <a:prstGeom prst="rect">
            <a:avLst/>
          </a:prstGeom>
          <a:noFill/>
          <a:ln>
            <a:noFill/>
          </a:ln>
        </p:spPr>
      </p:pic>
      <p:pic>
        <p:nvPicPr>
          <p:cNvPr id="5" name="Grafik 4" descr="Ein Bild, das Text, Schrift, Grafiken, weiß enthält.&#10;&#10;KI-generierte Inhalte können fehlerhaft sein.">
            <a:extLst>
              <a:ext uri="{FF2B5EF4-FFF2-40B4-BE49-F238E27FC236}">
                <a16:creationId xmlns:a16="http://schemas.microsoft.com/office/drawing/2014/main" id="{ABFA27AF-5953-EDA0-E608-4F2EFCADB382}"/>
              </a:ext>
            </a:extLst>
          </p:cNvPr>
          <p:cNvPicPr>
            <a:picLocks noChangeAspect="1"/>
          </p:cNvPicPr>
          <p:nvPr/>
        </p:nvPicPr>
        <p:blipFill>
          <a:blip r:embed="rId6"/>
          <a:stretch>
            <a:fillRect/>
          </a:stretch>
        </p:blipFill>
        <p:spPr>
          <a:xfrm>
            <a:off x="713997" y="822714"/>
            <a:ext cx="1923128" cy="2003258"/>
          </a:xfrm>
          <a:prstGeom prst="rect">
            <a:avLst/>
          </a:prstGeom>
        </p:spPr>
      </p:pic>
      <p:pic>
        <p:nvPicPr>
          <p:cNvPr id="8" name="Grafik 7" descr="Ein Bild, das Schrift, Grafiken, Logo, Screenshot enthält.&#10;&#10;KI-generierte Inhalte können fehlerhaft sein.">
            <a:extLst>
              <a:ext uri="{FF2B5EF4-FFF2-40B4-BE49-F238E27FC236}">
                <a16:creationId xmlns:a16="http://schemas.microsoft.com/office/drawing/2014/main" id="{4DA8BFBA-99A2-7083-2355-5954F5A93CC0}"/>
              </a:ext>
            </a:extLst>
          </p:cNvPr>
          <p:cNvPicPr>
            <a:picLocks noChangeAspect="1"/>
          </p:cNvPicPr>
          <p:nvPr/>
        </p:nvPicPr>
        <p:blipFill>
          <a:blip r:embed="rId7"/>
          <a:stretch>
            <a:fillRect/>
          </a:stretch>
        </p:blipFill>
        <p:spPr>
          <a:xfrm>
            <a:off x="726292" y="5218275"/>
            <a:ext cx="1523913" cy="609565"/>
          </a:xfrm>
          <a:prstGeom prst="rect">
            <a:avLst/>
          </a:prstGeom>
        </p:spPr>
      </p:pic>
      <p:pic>
        <p:nvPicPr>
          <p:cNvPr id="10" name="Grafik 9" descr="Ein Bild, das Text, Schrift, Grafiken, Logo enthält.&#10;&#10;KI-generierte Inhalte können fehlerhaft sein.">
            <a:extLst>
              <a:ext uri="{FF2B5EF4-FFF2-40B4-BE49-F238E27FC236}">
                <a16:creationId xmlns:a16="http://schemas.microsoft.com/office/drawing/2014/main" id="{7A4E4A7D-687A-2E15-68E9-FE794417E99B}"/>
              </a:ext>
            </a:extLst>
          </p:cNvPr>
          <p:cNvPicPr>
            <a:picLocks noChangeAspect="1"/>
          </p:cNvPicPr>
          <p:nvPr/>
        </p:nvPicPr>
        <p:blipFill>
          <a:blip r:embed="rId8"/>
          <a:stretch>
            <a:fillRect/>
          </a:stretch>
        </p:blipFill>
        <p:spPr>
          <a:xfrm>
            <a:off x="981510" y="6035286"/>
            <a:ext cx="2313813" cy="575882"/>
          </a:xfrm>
          <a:prstGeom prst="rect">
            <a:avLst/>
          </a:prstGeom>
        </p:spPr>
      </p:pic>
      <p:pic>
        <p:nvPicPr>
          <p:cNvPr id="2" name="Grafik 1">
            <a:extLst>
              <a:ext uri="{FF2B5EF4-FFF2-40B4-BE49-F238E27FC236}">
                <a16:creationId xmlns:a16="http://schemas.microsoft.com/office/drawing/2014/main" id="{C2FB4A05-9ADB-5F33-5F4B-7832901683C4}"/>
              </a:ext>
            </a:extLst>
          </p:cNvPr>
          <p:cNvPicPr>
            <a:picLocks noChangeAspect="1"/>
          </p:cNvPicPr>
          <p:nvPr/>
        </p:nvPicPr>
        <p:blipFill>
          <a:blip r:embed="rId9"/>
          <a:stretch>
            <a:fillRect/>
          </a:stretch>
        </p:blipFill>
        <p:spPr>
          <a:xfrm>
            <a:off x="10047501" y="900459"/>
            <a:ext cx="1833926" cy="184776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34"/>
          <p:cNvSpPr txBox="1">
            <a:spLocks noGrp="1"/>
          </p:cNvSpPr>
          <p:nvPr>
            <p:ph type="title"/>
          </p:nvPr>
        </p:nvSpPr>
        <p:spPr>
          <a:xfrm>
            <a:off x="838200" y="365125"/>
            <a:ext cx="113538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e-DE" sz="3600" b="1" u="none" strike="noStrike" cap="none" dirty="0">
                <a:latin typeface="Calibri"/>
                <a:ea typeface="Calibri"/>
                <a:cs typeface="Calibri"/>
                <a:sym typeface="Calibri"/>
              </a:rPr>
              <a:t>Dialogprozess – Online-Fragebogen </a:t>
            </a:r>
            <a:r>
              <a:rPr lang="de-DE" sz="3600" b="1" dirty="0">
                <a:latin typeface="Calibri"/>
                <a:ea typeface="Calibri"/>
                <a:cs typeface="Calibri"/>
                <a:sym typeface="Calibri"/>
              </a:rPr>
              <a:t>Frühjahr 2024 </a:t>
            </a:r>
            <a:br>
              <a:rPr lang="de-DE" b="1" u="none" strike="noStrike" cap="none" dirty="0">
                <a:solidFill>
                  <a:srgbClr val="0070C0"/>
                </a:solidFill>
                <a:latin typeface="Calibri"/>
                <a:ea typeface="Calibri"/>
                <a:cs typeface="Calibri"/>
                <a:sym typeface="Calibri"/>
              </a:rPr>
            </a:br>
            <a:r>
              <a:rPr lang="de-DE" sz="2200" dirty="0">
                <a:solidFill>
                  <a:schemeClr val="dk1"/>
                </a:solidFill>
              </a:rPr>
              <a:t>Die Verknüpfung der Alltagssituation Garderobe mit dem Bildungsbereich Mathematik ist …</a:t>
            </a:r>
            <a:endParaRPr dirty="0"/>
          </a:p>
        </p:txBody>
      </p:sp>
      <p:graphicFrame>
        <p:nvGraphicFramePr>
          <p:cNvPr id="448" name="Google Shape;448;p34"/>
          <p:cNvGraphicFramePr/>
          <p:nvPr/>
        </p:nvGraphicFramePr>
        <p:xfrm>
          <a:off x="2294544" y="1736827"/>
          <a:ext cx="9163447" cy="457548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49" name="Google Shape;449;p34"/>
          <p:cNvGraphicFramePr/>
          <p:nvPr/>
        </p:nvGraphicFramePr>
        <p:xfrm>
          <a:off x="949382" y="1736827"/>
          <a:ext cx="1528350" cy="4015875"/>
        </p:xfrm>
        <a:graphic>
          <a:graphicData uri="http://schemas.openxmlformats.org/drawingml/2006/table">
            <a:tbl>
              <a:tblPr firstRow="1" bandRow="1">
                <a:noFill/>
                <a:tableStyleId>{3B3F2908-4925-453B-9DB3-87FEEBD3A168}</a:tableStyleId>
              </a:tblPr>
              <a:tblGrid>
                <a:gridCol w="1528350">
                  <a:extLst>
                    <a:ext uri="{9D8B030D-6E8A-4147-A177-3AD203B41FA5}">
                      <a16:colId xmlns:a16="http://schemas.microsoft.com/office/drawing/2014/main" val="20000"/>
                    </a:ext>
                  </a:extLst>
                </a:gridCol>
              </a:tblGrid>
              <a:tr h="803175">
                <a:tc>
                  <a:txBody>
                    <a:bodyPr/>
                    <a:lstStyle/>
                    <a:p>
                      <a:pPr marL="0" marR="0" lvl="0" indent="0" algn="l" rtl="0">
                        <a:lnSpc>
                          <a:spcPct val="100000"/>
                        </a:lnSpc>
                        <a:spcBef>
                          <a:spcPts val="0"/>
                        </a:spcBef>
                        <a:spcAft>
                          <a:spcPts val="0"/>
                        </a:spcAft>
                        <a:buClr>
                          <a:schemeClr val="dk1"/>
                        </a:buClr>
                        <a:buSzPts val="1200"/>
                        <a:buFont typeface="Calibri"/>
                        <a:buNone/>
                      </a:pPr>
                      <a:r>
                        <a:rPr lang="de-DE" sz="1200" b="1" u="none" strike="noStrike" cap="none" dirty="0"/>
                        <a:t>Stimme völlig zu</a:t>
                      </a:r>
                      <a:endParaRPr dirty="0"/>
                    </a:p>
                    <a:p>
                      <a:pPr marL="0" marR="0" lvl="0" indent="0" algn="l" rtl="0">
                        <a:spcBef>
                          <a:spcPts val="0"/>
                        </a:spcBef>
                        <a:spcAft>
                          <a:spcPts val="0"/>
                        </a:spcAft>
                        <a:buNone/>
                      </a:pPr>
                      <a:endParaRPr sz="1200" dirty="0"/>
                    </a:p>
                  </a:txBody>
                  <a:tcPr marL="91450" marR="91450" marT="45725" marB="45725"/>
                </a:tc>
                <a:extLst>
                  <a:ext uri="{0D108BD9-81ED-4DB2-BD59-A6C34878D82A}">
                    <a16:rowId xmlns:a16="http://schemas.microsoft.com/office/drawing/2014/main" val="10000"/>
                  </a:ext>
                </a:extLst>
              </a:tr>
              <a:tr h="803175">
                <a:tc>
                  <a:txBody>
                    <a:bodyPr/>
                    <a:lstStyle/>
                    <a:p>
                      <a:pPr marL="0" marR="0" lvl="0" indent="0" algn="l" rtl="0">
                        <a:lnSpc>
                          <a:spcPct val="100000"/>
                        </a:lnSpc>
                        <a:spcBef>
                          <a:spcPts val="0"/>
                        </a:spcBef>
                        <a:spcAft>
                          <a:spcPts val="0"/>
                        </a:spcAft>
                        <a:buClr>
                          <a:schemeClr val="dk1"/>
                        </a:buClr>
                        <a:buSzPts val="1200"/>
                        <a:buFont typeface="Calibri"/>
                        <a:buNone/>
                      </a:pPr>
                      <a:r>
                        <a:rPr lang="de-DE" sz="1200" b="1"/>
                        <a:t>Stimme eher zu</a:t>
                      </a:r>
                      <a:endParaRPr/>
                    </a:p>
                    <a:p>
                      <a:pPr marL="0" marR="0" lvl="0" indent="0" algn="l" rtl="0">
                        <a:spcBef>
                          <a:spcPts val="0"/>
                        </a:spcBef>
                        <a:spcAft>
                          <a:spcPts val="0"/>
                        </a:spcAft>
                        <a:buNone/>
                      </a:pPr>
                      <a:endParaRPr sz="1200"/>
                    </a:p>
                  </a:txBody>
                  <a:tcPr marL="91450" marR="91450" marT="45725" marB="45725"/>
                </a:tc>
                <a:extLst>
                  <a:ext uri="{0D108BD9-81ED-4DB2-BD59-A6C34878D82A}">
                    <a16:rowId xmlns:a16="http://schemas.microsoft.com/office/drawing/2014/main" val="10001"/>
                  </a:ext>
                </a:extLst>
              </a:tr>
              <a:tr h="803175">
                <a:tc>
                  <a:txBody>
                    <a:bodyPr/>
                    <a:lstStyle/>
                    <a:p>
                      <a:pPr marL="0" marR="0" lvl="0" indent="0" algn="l" rtl="0">
                        <a:lnSpc>
                          <a:spcPct val="100000"/>
                        </a:lnSpc>
                        <a:spcBef>
                          <a:spcPts val="0"/>
                        </a:spcBef>
                        <a:spcAft>
                          <a:spcPts val="0"/>
                        </a:spcAft>
                        <a:buClr>
                          <a:schemeClr val="dk1"/>
                        </a:buClr>
                        <a:buSzPts val="1200"/>
                        <a:buFont typeface="Calibri"/>
                        <a:buNone/>
                      </a:pPr>
                      <a:r>
                        <a:rPr lang="de-DE" sz="1200" b="1"/>
                        <a:t>Stimme teils teils zu</a:t>
                      </a:r>
                      <a:endParaRPr/>
                    </a:p>
                    <a:p>
                      <a:pPr marL="0" marR="0" lvl="0" indent="0" algn="l" rtl="0">
                        <a:spcBef>
                          <a:spcPts val="0"/>
                        </a:spcBef>
                        <a:spcAft>
                          <a:spcPts val="0"/>
                        </a:spcAft>
                        <a:buNone/>
                      </a:pPr>
                      <a:endParaRPr sz="1200"/>
                    </a:p>
                  </a:txBody>
                  <a:tcPr marL="91450" marR="91450" marT="45725" marB="45725"/>
                </a:tc>
                <a:extLst>
                  <a:ext uri="{0D108BD9-81ED-4DB2-BD59-A6C34878D82A}">
                    <a16:rowId xmlns:a16="http://schemas.microsoft.com/office/drawing/2014/main" val="10002"/>
                  </a:ext>
                </a:extLst>
              </a:tr>
              <a:tr h="803175">
                <a:tc>
                  <a:txBody>
                    <a:bodyPr/>
                    <a:lstStyle/>
                    <a:p>
                      <a:pPr marL="0" marR="0" lvl="0" indent="0" algn="l" rtl="0">
                        <a:lnSpc>
                          <a:spcPct val="100000"/>
                        </a:lnSpc>
                        <a:spcBef>
                          <a:spcPts val="0"/>
                        </a:spcBef>
                        <a:spcAft>
                          <a:spcPts val="0"/>
                        </a:spcAft>
                        <a:buClr>
                          <a:schemeClr val="dk1"/>
                        </a:buClr>
                        <a:buSzPts val="1200"/>
                        <a:buFont typeface="Calibri"/>
                        <a:buNone/>
                      </a:pPr>
                      <a:r>
                        <a:rPr lang="de-DE" sz="1200" b="1" dirty="0"/>
                        <a:t>Stimme eher nicht zu</a:t>
                      </a:r>
                      <a:endParaRPr dirty="0"/>
                    </a:p>
                    <a:p>
                      <a:pPr marL="0" marR="0" lvl="0" indent="0" algn="l" rtl="0">
                        <a:spcBef>
                          <a:spcPts val="0"/>
                        </a:spcBef>
                        <a:spcAft>
                          <a:spcPts val="0"/>
                        </a:spcAft>
                        <a:buNone/>
                      </a:pPr>
                      <a:endParaRPr sz="1200" dirty="0"/>
                    </a:p>
                  </a:txBody>
                  <a:tcPr marL="91450" marR="91450" marT="45725" marB="45725"/>
                </a:tc>
                <a:extLst>
                  <a:ext uri="{0D108BD9-81ED-4DB2-BD59-A6C34878D82A}">
                    <a16:rowId xmlns:a16="http://schemas.microsoft.com/office/drawing/2014/main" val="10003"/>
                  </a:ext>
                </a:extLst>
              </a:tr>
              <a:tr h="803175">
                <a:tc>
                  <a:txBody>
                    <a:bodyPr/>
                    <a:lstStyle/>
                    <a:p>
                      <a:pPr marL="0" marR="0" lvl="0" indent="0" algn="l" rtl="0">
                        <a:lnSpc>
                          <a:spcPct val="100000"/>
                        </a:lnSpc>
                        <a:spcBef>
                          <a:spcPts val="0"/>
                        </a:spcBef>
                        <a:spcAft>
                          <a:spcPts val="0"/>
                        </a:spcAft>
                        <a:buClr>
                          <a:schemeClr val="dk1"/>
                        </a:buClr>
                        <a:buSzPts val="1200"/>
                        <a:buFont typeface="Calibri"/>
                        <a:buNone/>
                      </a:pPr>
                      <a:r>
                        <a:rPr lang="de-DE" sz="1200" b="1" dirty="0"/>
                        <a:t>Stimme gar nicht zu</a:t>
                      </a:r>
                      <a:endParaRPr dirty="0"/>
                    </a:p>
                    <a:p>
                      <a:pPr marL="0" marR="0" lvl="0" indent="0" algn="l" rtl="0">
                        <a:spcBef>
                          <a:spcPts val="0"/>
                        </a:spcBef>
                        <a:spcAft>
                          <a:spcPts val="0"/>
                        </a:spcAft>
                        <a:buNone/>
                      </a:pPr>
                      <a:endParaRPr sz="1200" dirty="0"/>
                    </a:p>
                  </a:txBody>
                  <a:tcPr marL="91450" marR="91450" marT="45725" marB="45725"/>
                </a:tc>
                <a:extLst>
                  <a:ext uri="{0D108BD9-81ED-4DB2-BD59-A6C34878D82A}">
                    <a16:rowId xmlns:a16="http://schemas.microsoft.com/office/drawing/2014/main" val="10004"/>
                  </a:ext>
                </a:extLst>
              </a:tr>
            </a:tbl>
          </a:graphicData>
        </a:graphic>
      </p:graphicFrame>
      <p:sp>
        <p:nvSpPr>
          <p:cNvPr id="450" name="Google Shape;450;p34"/>
          <p:cNvSpPr txBox="1">
            <a:spLocks noGrp="1"/>
          </p:cNvSpPr>
          <p:nvPr>
            <p:ph type="body" idx="1"/>
          </p:nvPr>
        </p:nvSpPr>
        <p:spPr>
          <a:xfrm>
            <a:off x="949382" y="6191560"/>
            <a:ext cx="1345163" cy="39912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600"/>
              <a:buNone/>
            </a:pPr>
            <a:r>
              <a:rPr lang="de-DE" sz="1600" i="1" dirty="0"/>
              <a:t>N</a:t>
            </a:r>
            <a:r>
              <a:rPr lang="de-DE" sz="1600" dirty="0"/>
              <a:t>=1300</a:t>
            </a:r>
            <a:endParaRPr sz="2000" dirty="0"/>
          </a:p>
          <a:p>
            <a:pPr marL="0" lvl="0" indent="0" algn="l" rtl="0">
              <a:lnSpc>
                <a:spcPct val="90000"/>
              </a:lnSpc>
              <a:spcBef>
                <a:spcPts val="1000"/>
              </a:spcBef>
              <a:spcAft>
                <a:spcPts val="0"/>
              </a:spcAft>
              <a:buClr>
                <a:schemeClr val="dk1"/>
              </a:buClr>
              <a:buSzPts val="2000"/>
              <a:buNone/>
            </a:pPr>
            <a:endParaRPr sz="2000" dirty="0"/>
          </a:p>
        </p:txBody>
      </p:sp>
    </p:spTree>
    <p:extLst>
      <p:ext uri="{BB962C8B-B14F-4D97-AF65-F5344CB8AC3E}">
        <p14:creationId xmlns:p14="http://schemas.microsoft.com/office/powerpoint/2010/main" val="27204264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35"/>
          <p:cNvSpPr txBox="1">
            <a:spLocks noGrp="1"/>
          </p:cNvSpPr>
          <p:nvPr>
            <p:ph type="title"/>
          </p:nvPr>
        </p:nvSpPr>
        <p:spPr>
          <a:xfrm>
            <a:off x="838199" y="365125"/>
            <a:ext cx="1118088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e-DE" sz="3600" b="1" u="none" strike="noStrike" cap="none" dirty="0">
                <a:latin typeface="Calibri"/>
                <a:ea typeface="Calibri"/>
                <a:cs typeface="Calibri"/>
                <a:sym typeface="Calibri"/>
              </a:rPr>
              <a:t>Dialogprozess – Online-Fragebogen </a:t>
            </a:r>
            <a:r>
              <a:rPr lang="de-DE" sz="3600" b="1" dirty="0">
                <a:latin typeface="Calibri"/>
                <a:ea typeface="Calibri"/>
                <a:cs typeface="Calibri"/>
                <a:sym typeface="Calibri"/>
              </a:rPr>
              <a:t>Frühjahr 2024 </a:t>
            </a:r>
            <a:br>
              <a:rPr lang="de-DE" sz="4000" b="1" u="none" strike="noStrike" cap="none" dirty="0">
                <a:solidFill>
                  <a:srgbClr val="0070C0"/>
                </a:solidFill>
                <a:latin typeface="Calibri"/>
                <a:ea typeface="Calibri"/>
                <a:cs typeface="Calibri"/>
                <a:sym typeface="Calibri"/>
              </a:rPr>
            </a:br>
            <a:r>
              <a:rPr lang="de-DE" sz="2200" b="0" i="0" u="none" strike="noStrike" cap="none" dirty="0">
                <a:solidFill>
                  <a:srgbClr val="000000"/>
                </a:solidFill>
                <a:latin typeface="Calibri"/>
                <a:ea typeface="Calibri"/>
                <a:cs typeface="Calibri"/>
                <a:sym typeface="Calibri"/>
              </a:rPr>
              <a:t>Ausgewählte Erkenntnisse aus der Online-Befragung</a:t>
            </a:r>
            <a:endParaRPr sz="2200" dirty="0">
              <a:solidFill>
                <a:schemeClr val="dk1"/>
              </a:solidFill>
            </a:endParaRPr>
          </a:p>
        </p:txBody>
      </p:sp>
      <p:sp>
        <p:nvSpPr>
          <p:cNvPr id="457" name="Google Shape;457;p35"/>
          <p:cNvSpPr txBox="1">
            <a:spLocks noGrp="1"/>
          </p:cNvSpPr>
          <p:nvPr>
            <p:ph type="body" idx="1"/>
          </p:nvPr>
        </p:nvSpPr>
        <p:spPr>
          <a:xfrm>
            <a:off x="838200" y="1793631"/>
            <a:ext cx="10820400" cy="4939677"/>
          </a:xfrm>
          <a:prstGeom prst="rect">
            <a:avLst/>
          </a:prstGeom>
          <a:noFill/>
          <a:ln>
            <a:noFill/>
          </a:ln>
        </p:spPr>
        <p:txBody>
          <a:bodyPr spcFirstLastPara="1" wrap="square" lIns="91425" tIns="45700" rIns="91425" bIns="45700" anchor="t" anchorCtr="0">
            <a:normAutofit/>
          </a:bodyPr>
          <a:lstStyle/>
          <a:p>
            <a:pPr marL="457200" lvl="0" indent="-457200" algn="l" rtl="0">
              <a:lnSpc>
                <a:spcPct val="90000"/>
              </a:lnSpc>
              <a:spcBef>
                <a:spcPts val="0"/>
              </a:spcBef>
              <a:spcAft>
                <a:spcPts val="0"/>
              </a:spcAft>
              <a:buClr>
                <a:schemeClr val="dk1"/>
              </a:buClr>
              <a:buSzPts val="2300"/>
              <a:buFont typeface="Arial"/>
              <a:buChar char="•"/>
            </a:pPr>
            <a:r>
              <a:rPr lang="de-DE" sz="2300"/>
              <a:t>Insgesamt zeigt sich eine mittlere bis hohe Akzeptanz. </a:t>
            </a:r>
            <a:endParaRPr/>
          </a:p>
          <a:p>
            <a:pPr marL="457200" lvl="0" indent="-457200" algn="l" rtl="0">
              <a:lnSpc>
                <a:spcPct val="90000"/>
              </a:lnSpc>
              <a:spcBef>
                <a:spcPts val="1000"/>
              </a:spcBef>
              <a:spcAft>
                <a:spcPts val="0"/>
              </a:spcAft>
              <a:buClr>
                <a:schemeClr val="dk1"/>
              </a:buClr>
              <a:buSzPts val="2300"/>
              <a:buFont typeface="Arial"/>
              <a:buChar char="•"/>
            </a:pPr>
            <a:r>
              <a:rPr lang="de-DE" sz="2300"/>
              <a:t>Die Akzeptanz ist bei Personen, die in der Kindertagesbetreuung, Steuerung/ Verwaltung oder Qualifizierung von Fachkräften tätig sind tendenziell höher als bei Erziehungspersonen.</a:t>
            </a:r>
            <a:endParaRPr/>
          </a:p>
          <a:p>
            <a:pPr marL="457200" lvl="0" indent="-457200" algn="l" rtl="0">
              <a:lnSpc>
                <a:spcPct val="90000"/>
              </a:lnSpc>
              <a:spcBef>
                <a:spcPts val="1000"/>
              </a:spcBef>
              <a:spcAft>
                <a:spcPts val="0"/>
              </a:spcAft>
              <a:buClr>
                <a:schemeClr val="dk1"/>
              </a:buClr>
              <a:buSzPts val="2300"/>
              <a:buFont typeface="Arial"/>
              <a:buChar char="•"/>
            </a:pPr>
            <a:r>
              <a:rPr lang="de-DE" sz="2300"/>
              <a:t>Der Verknüpfungstext mit dem Bildungsbereich, die Empfehlungen zur Raum-gestaltung und die Aussagen von Kindern weisen eine besonders hohe Akzeptanz auf. </a:t>
            </a:r>
            <a:endParaRPr/>
          </a:p>
          <a:p>
            <a:pPr marL="457200" lvl="0" indent="-457200" algn="l" rtl="0">
              <a:lnSpc>
                <a:spcPct val="90000"/>
              </a:lnSpc>
              <a:spcBef>
                <a:spcPts val="1000"/>
              </a:spcBef>
              <a:spcAft>
                <a:spcPts val="0"/>
              </a:spcAft>
              <a:buClr>
                <a:schemeClr val="dk1"/>
              </a:buClr>
              <a:buSzPts val="2300"/>
              <a:buFont typeface="Arial"/>
              <a:buChar char="•"/>
            </a:pPr>
            <a:r>
              <a:rPr lang="de-DE" sz="2300"/>
              <a:t>Die höchste Akzeptanz innerhalb der Alltagssituationen hat der Abschnitt „Vorsicht“. </a:t>
            </a:r>
            <a:endParaRPr/>
          </a:p>
          <a:p>
            <a:pPr marL="457200" lvl="0" indent="-457200" algn="l" rtl="0">
              <a:lnSpc>
                <a:spcPct val="90000"/>
              </a:lnSpc>
              <a:spcBef>
                <a:spcPts val="1000"/>
              </a:spcBef>
              <a:spcAft>
                <a:spcPts val="0"/>
              </a:spcAft>
              <a:buClr>
                <a:schemeClr val="dk1"/>
              </a:buClr>
              <a:buSzPts val="2300"/>
              <a:buFont typeface="Arial"/>
              <a:buChar char="•"/>
            </a:pPr>
            <a:r>
              <a:rPr lang="de-DE" sz="2300"/>
              <a:t>Die Akzeptanz der Ansprache „Ihr“ ist insgesamt hoch. Bei Pädagoginnen und Pädagogen, die in der Kindertagesbetreuung tätig sind, ist die Akzeptanz tendenziell höher als bei Vertreter:innen und Vertretern der Steuerung/Verwaltung und Qualifizierung von Fachkräften. </a:t>
            </a:r>
            <a:endParaRPr/>
          </a:p>
        </p:txBody>
      </p:sp>
    </p:spTree>
    <p:extLst>
      <p:ext uri="{BB962C8B-B14F-4D97-AF65-F5344CB8AC3E}">
        <p14:creationId xmlns:p14="http://schemas.microsoft.com/office/powerpoint/2010/main" val="9195483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2748F9-8201-DA01-1DEA-5F55600834A1}"/>
              </a:ext>
            </a:extLst>
          </p:cNvPr>
          <p:cNvSpPr>
            <a:spLocks noGrp="1"/>
          </p:cNvSpPr>
          <p:nvPr>
            <p:ph type="title"/>
          </p:nvPr>
        </p:nvSpPr>
        <p:spPr/>
        <p:txBody>
          <a:bodyPr/>
          <a:lstStyle/>
          <a:p>
            <a:endParaRPr lang="de-DE"/>
          </a:p>
        </p:txBody>
      </p:sp>
      <p:sp>
        <p:nvSpPr>
          <p:cNvPr id="3" name="Textplatzhalter 2">
            <a:extLst>
              <a:ext uri="{FF2B5EF4-FFF2-40B4-BE49-F238E27FC236}">
                <a16:creationId xmlns:a16="http://schemas.microsoft.com/office/drawing/2014/main" id="{5FB86676-F3CF-988A-A4C6-087ECD8CCC36}"/>
              </a:ext>
            </a:extLst>
          </p:cNvPr>
          <p:cNvSpPr>
            <a:spLocks noGrp="1"/>
          </p:cNvSpPr>
          <p:nvPr>
            <p:ph type="body" idx="1"/>
          </p:nvPr>
        </p:nvSpPr>
        <p:spPr/>
        <p:txBody>
          <a:bodyPr/>
          <a:lstStyle/>
          <a:p>
            <a:endParaRPr lang="de-DE"/>
          </a:p>
        </p:txBody>
      </p:sp>
      <p:pic>
        <p:nvPicPr>
          <p:cNvPr id="5" name="Grafik 4">
            <a:extLst>
              <a:ext uri="{FF2B5EF4-FFF2-40B4-BE49-F238E27FC236}">
                <a16:creationId xmlns:a16="http://schemas.microsoft.com/office/drawing/2014/main" id="{25AE3443-97E4-02F4-7A4F-BB8E53AA663F}"/>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2709158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A58144-64B7-E895-48CE-8A14C5F759DE}"/>
              </a:ext>
            </a:extLst>
          </p:cNvPr>
          <p:cNvSpPr>
            <a:spLocks noGrp="1"/>
          </p:cNvSpPr>
          <p:nvPr>
            <p:ph type="title"/>
          </p:nvPr>
        </p:nvSpPr>
        <p:spPr/>
        <p:txBody>
          <a:bodyPr/>
          <a:lstStyle/>
          <a:p>
            <a:endParaRPr lang="de-DE"/>
          </a:p>
        </p:txBody>
      </p:sp>
      <p:sp>
        <p:nvSpPr>
          <p:cNvPr id="3" name="Textplatzhalter 2">
            <a:extLst>
              <a:ext uri="{FF2B5EF4-FFF2-40B4-BE49-F238E27FC236}">
                <a16:creationId xmlns:a16="http://schemas.microsoft.com/office/drawing/2014/main" id="{33CDD4E7-400A-6271-BA17-3B10DF762715}"/>
              </a:ext>
            </a:extLst>
          </p:cNvPr>
          <p:cNvSpPr>
            <a:spLocks noGrp="1"/>
          </p:cNvSpPr>
          <p:nvPr>
            <p:ph type="body" idx="1"/>
          </p:nvPr>
        </p:nvSpPr>
        <p:spPr/>
        <p:txBody>
          <a:bodyPr/>
          <a:lstStyle/>
          <a:p>
            <a:endParaRPr lang="de-DE"/>
          </a:p>
        </p:txBody>
      </p:sp>
      <p:pic>
        <p:nvPicPr>
          <p:cNvPr id="5" name="Grafik 4">
            <a:extLst>
              <a:ext uri="{FF2B5EF4-FFF2-40B4-BE49-F238E27FC236}">
                <a16:creationId xmlns:a16="http://schemas.microsoft.com/office/drawing/2014/main" id="{775FBB8A-4619-7646-48F1-61900160829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008256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de-DE" sz="4000" b="1">
                <a:latin typeface="Calibri" panose="020F0502020204030204" pitchFamily="34" charset="0"/>
                <a:ea typeface="Calibri" panose="020F0502020204030204" pitchFamily="34" charset="0"/>
                <a:cs typeface="Calibri" panose="020F0502020204030204" pitchFamily="34" charset="0"/>
                <a:sym typeface="Calibri"/>
              </a:rPr>
              <a:t>Kindertagesbetreuung – ein Großteil der Wachzeit der meisten Kinder</a:t>
            </a:r>
            <a:endParaRPr>
              <a:latin typeface="Calibri" panose="020F0502020204030204" pitchFamily="34" charset="0"/>
              <a:ea typeface="Calibri" panose="020F0502020204030204" pitchFamily="34" charset="0"/>
              <a:cs typeface="Calibri" panose="020F0502020204030204" pitchFamily="34" charset="0"/>
            </a:endParaRPr>
          </a:p>
        </p:txBody>
      </p:sp>
      <p:sp>
        <p:nvSpPr>
          <p:cNvPr id="263" name="Google Shape;263;p11"/>
          <p:cNvSpPr txBox="1">
            <a:spLocks noGrp="1"/>
          </p:cNvSpPr>
          <p:nvPr>
            <p:ph type="body" idx="1"/>
          </p:nvPr>
        </p:nvSpPr>
        <p:spPr>
          <a:xfrm>
            <a:off x="838200" y="2084705"/>
            <a:ext cx="10515600" cy="4351338"/>
          </a:xfrm>
          <a:prstGeom prst="rect">
            <a:avLst/>
          </a:prstGeom>
          <a:noFill/>
          <a:ln>
            <a:noFill/>
          </a:ln>
        </p:spPr>
        <p:txBody>
          <a:bodyPr spcFirstLastPara="1" wrap="square" lIns="91425" tIns="45700" rIns="91425" bIns="45700" anchor="t" anchorCtr="0">
            <a:normAutofit/>
          </a:bodyPr>
          <a:lstStyle/>
          <a:p>
            <a:pPr marL="257175" lvl="0" indent="-257175" algn="l" rtl="0">
              <a:lnSpc>
                <a:spcPct val="90000"/>
              </a:lnSpc>
              <a:spcBef>
                <a:spcPts val="0"/>
              </a:spcBef>
              <a:spcAft>
                <a:spcPts val="0"/>
              </a:spcAft>
              <a:buClr>
                <a:schemeClr val="dk1"/>
              </a:buClr>
              <a:buSzPts val="2800"/>
              <a:buFont typeface="Arial"/>
              <a:buChar char="•"/>
            </a:pPr>
            <a:r>
              <a:rPr lang="de-DE" sz="2800" b="1" dirty="0">
                <a:latin typeface="Calibri" panose="020F0502020204030204" pitchFamily="34" charset="0"/>
                <a:ea typeface="Calibri" panose="020F0502020204030204" pitchFamily="34" charset="0"/>
                <a:cs typeface="Calibri" panose="020F0502020204030204" pitchFamily="34" charset="0"/>
                <a:sym typeface="Arial"/>
              </a:rPr>
              <a:t>94,2%</a:t>
            </a:r>
            <a:r>
              <a:rPr lang="de-DE" sz="2800" dirty="0">
                <a:latin typeface="Calibri" panose="020F0502020204030204" pitchFamily="34" charset="0"/>
                <a:ea typeface="Calibri" panose="020F0502020204030204" pitchFamily="34" charset="0"/>
                <a:cs typeface="Calibri" panose="020F0502020204030204" pitchFamily="34" charset="0"/>
                <a:sym typeface="Arial"/>
              </a:rPr>
              <a:t> der Kinder von 3-6 Jahren sind in Brandenburg in der Kindertagesbetreuung </a:t>
            </a:r>
            <a:r>
              <a:rPr lang="de-DE" sz="1400" dirty="0">
                <a:latin typeface="Calibri" panose="020F0502020204030204" pitchFamily="34" charset="0"/>
                <a:ea typeface="Calibri" panose="020F0502020204030204" pitchFamily="34" charset="0"/>
                <a:cs typeface="Calibri" panose="020F0502020204030204" pitchFamily="34" charset="0"/>
                <a:sym typeface="Arial"/>
              </a:rPr>
              <a:t>(Destatis,2022)</a:t>
            </a:r>
            <a:endParaRPr sz="1400" dirty="0">
              <a:latin typeface="Calibri" panose="020F0502020204030204" pitchFamily="34" charset="0"/>
              <a:ea typeface="Calibri" panose="020F0502020204030204" pitchFamily="34" charset="0"/>
              <a:cs typeface="Calibri" panose="020F0502020204030204" pitchFamily="34" charset="0"/>
              <a:sym typeface="Arial"/>
            </a:endParaRPr>
          </a:p>
          <a:p>
            <a:pPr marL="257175" lvl="0" indent="-257175" algn="l" rtl="0">
              <a:lnSpc>
                <a:spcPct val="90000"/>
              </a:lnSpc>
              <a:spcBef>
                <a:spcPts val="900"/>
              </a:spcBef>
              <a:spcAft>
                <a:spcPts val="0"/>
              </a:spcAft>
              <a:buClr>
                <a:schemeClr val="dk1"/>
              </a:buClr>
              <a:buSzPts val="2800"/>
              <a:buFont typeface="Arial"/>
              <a:buChar char="•"/>
            </a:pPr>
            <a:r>
              <a:rPr lang="de-DE" sz="2800" dirty="0">
                <a:latin typeface="Calibri" panose="020F0502020204030204" pitchFamily="34" charset="0"/>
                <a:ea typeface="Calibri" panose="020F0502020204030204" pitchFamily="34" charset="0"/>
                <a:cs typeface="Calibri" panose="020F0502020204030204" pitchFamily="34" charset="0"/>
              </a:rPr>
              <a:t>Bundesweit steigende Inanspruchnahme bei Kindern unter 3 Jahren:</a:t>
            </a:r>
            <a:endParaRPr dirty="0">
              <a:latin typeface="Calibri" panose="020F0502020204030204" pitchFamily="34" charset="0"/>
              <a:ea typeface="Calibri" panose="020F0502020204030204" pitchFamily="34" charset="0"/>
              <a:cs typeface="Calibri" panose="020F0502020204030204" pitchFamily="34" charset="0"/>
            </a:endParaRPr>
          </a:p>
          <a:p>
            <a:pPr marL="685800" lvl="1" indent="-228600" algn="l" rtl="0">
              <a:lnSpc>
                <a:spcPct val="90000"/>
              </a:lnSpc>
              <a:spcBef>
                <a:spcPts val="900"/>
              </a:spcBef>
              <a:spcAft>
                <a:spcPts val="0"/>
              </a:spcAft>
              <a:buClr>
                <a:schemeClr val="dk1"/>
              </a:buClr>
              <a:buSzPts val="2400"/>
              <a:buFont typeface="Noto Sans Symbols"/>
              <a:buChar char="−"/>
            </a:pPr>
            <a:r>
              <a:rPr lang="de-DE" sz="2400" dirty="0">
                <a:latin typeface="Calibri" panose="020F0502020204030204" pitchFamily="34" charset="0"/>
                <a:ea typeface="Calibri" panose="020F0502020204030204" pitchFamily="34" charset="0"/>
                <a:cs typeface="Calibri" panose="020F0502020204030204" pitchFamily="34" charset="0"/>
              </a:rPr>
              <a:t>Bundesweiter Anteil der Zweijährigen in der Kindertagesbetreuung seit 2006 verdoppelt (von 27% auf 64%) </a:t>
            </a:r>
            <a:r>
              <a:rPr lang="de-DE" sz="1400" dirty="0">
                <a:latin typeface="Calibri" panose="020F0502020204030204" pitchFamily="34" charset="0"/>
                <a:ea typeface="Calibri" panose="020F0502020204030204" pitchFamily="34" charset="0"/>
                <a:cs typeface="Calibri" panose="020F0502020204030204" pitchFamily="34" charset="0"/>
              </a:rPr>
              <a:t>(Autorengruppe Bildungsberichterstattung 2022:101)</a:t>
            </a:r>
            <a:endParaRPr dirty="0">
              <a:latin typeface="Calibri" panose="020F0502020204030204" pitchFamily="34" charset="0"/>
              <a:ea typeface="Calibri" panose="020F0502020204030204" pitchFamily="34" charset="0"/>
              <a:cs typeface="Calibri" panose="020F0502020204030204" pitchFamily="34" charset="0"/>
            </a:endParaRPr>
          </a:p>
          <a:p>
            <a:pPr marL="685800" lvl="1" indent="-228600" algn="l" rtl="0">
              <a:lnSpc>
                <a:spcPct val="90000"/>
              </a:lnSpc>
              <a:spcBef>
                <a:spcPts val="900"/>
              </a:spcBef>
              <a:spcAft>
                <a:spcPts val="0"/>
              </a:spcAft>
              <a:buClr>
                <a:schemeClr val="dk1"/>
              </a:buClr>
              <a:buSzPts val="2400"/>
              <a:buFont typeface="Noto Sans Symbols"/>
              <a:buChar char="−"/>
            </a:pPr>
            <a:r>
              <a:rPr lang="de-DE" sz="2400" dirty="0">
                <a:latin typeface="Calibri" panose="020F0502020204030204" pitchFamily="34" charset="0"/>
                <a:ea typeface="Calibri" panose="020F0502020204030204" pitchFamily="34" charset="0"/>
                <a:cs typeface="Calibri" panose="020F0502020204030204" pitchFamily="34" charset="0"/>
              </a:rPr>
              <a:t>Bundesweiter Anteil der Einjährigen in der Kindertagesbetreuung seit 2006 verdreifacht (von 12 auf 37%) </a:t>
            </a:r>
            <a:r>
              <a:rPr lang="de-DE" sz="1400" dirty="0">
                <a:latin typeface="Calibri" panose="020F0502020204030204" pitchFamily="34" charset="0"/>
                <a:ea typeface="Calibri" panose="020F0502020204030204" pitchFamily="34" charset="0"/>
                <a:cs typeface="Calibri" panose="020F0502020204030204" pitchFamily="34" charset="0"/>
              </a:rPr>
              <a:t>(Autorengruppe Bildungsberichterstattung 2022:101)</a:t>
            </a:r>
            <a:endParaRPr dirty="0">
              <a:latin typeface="Calibri" panose="020F0502020204030204" pitchFamily="34" charset="0"/>
              <a:ea typeface="Calibri" panose="020F0502020204030204" pitchFamily="34" charset="0"/>
              <a:cs typeface="Calibri" panose="020F0502020204030204" pitchFamily="34" charset="0"/>
            </a:endParaRPr>
          </a:p>
          <a:p>
            <a:pPr marL="257175" lvl="0" indent="-257175" algn="l" rtl="0">
              <a:lnSpc>
                <a:spcPct val="90000"/>
              </a:lnSpc>
              <a:spcBef>
                <a:spcPts val="900"/>
              </a:spcBef>
              <a:spcAft>
                <a:spcPts val="0"/>
              </a:spcAft>
              <a:buClr>
                <a:schemeClr val="dk1"/>
              </a:buClr>
              <a:buSzPts val="2800"/>
              <a:buFont typeface="Arial"/>
              <a:buChar char="•"/>
            </a:pPr>
            <a:r>
              <a:rPr lang="de-DE" sz="2800" dirty="0">
                <a:latin typeface="Calibri" panose="020F0502020204030204" pitchFamily="34" charset="0"/>
                <a:ea typeface="Calibri" panose="020F0502020204030204" pitchFamily="34" charset="0"/>
                <a:cs typeface="Calibri" panose="020F0502020204030204" pitchFamily="34" charset="0"/>
              </a:rPr>
              <a:t>Hohe wöchentliche Verweildauer: U3-Kinder im Osten: </a:t>
            </a:r>
            <a:r>
              <a:rPr lang="de-DE" sz="2800" b="1" dirty="0">
                <a:latin typeface="Calibri" panose="020F0502020204030204" pitchFamily="34" charset="0"/>
                <a:ea typeface="Calibri" panose="020F0502020204030204" pitchFamily="34" charset="0"/>
                <a:cs typeface="Calibri" panose="020F0502020204030204" pitchFamily="34" charset="0"/>
              </a:rPr>
              <a:t>Betreuungsumfang 42h/ Woche </a:t>
            </a:r>
            <a:r>
              <a:rPr lang="de-DE" sz="1400" dirty="0">
                <a:latin typeface="Calibri" panose="020F0502020204030204" pitchFamily="34" charset="0"/>
                <a:ea typeface="Calibri" panose="020F0502020204030204" pitchFamily="34" charset="0"/>
                <a:cs typeface="Calibri" panose="020F0502020204030204" pitchFamily="34" charset="0"/>
              </a:rPr>
              <a:t>(Autorengruppe Bildungsberichterstattung 2018:73)</a:t>
            </a:r>
            <a:endParaRPr dirty="0">
              <a:latin typeface="Calibri" panose="020F0502020204030204" pitchFamily="34" charset="0"/>
              <a:ea typeface="Calibri" panose="020F0502020204030204" pitchFamily="34" charset="0"/>
              <a:cs typeface="Calibri" panose="020F0502020204030204" pitchFamily="34" charset="0"/>
            </a:endParaRPr>
          </a:p>
          <a:p>
            <a:pPr marL="0" lvl="0" indent="0" algn="l" rtl="0">
              <a:lnSpc>
                <a:spcPct val="90000"/>
              </a:lnSpc>
              <a:spcBef>
                <a:spcPts val="1000"/>
              </a:spcBef>
              <a:spcAft>
                <a:spcPts val="0"/>
              </a:spcAft>
              <a:buClr>
                <a:schemeClr val="dk1"/>
              </a:buClr>
              <a:buSzPts val="2800"/>
              <a:buNone/>
            </a:pPr>
            <a:endParaRPr sz="2800"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de-DE" sz="4000" b="1" dirty="0">
                <a:latin typeface="Calibri"/>
                <a:ea typeface="Calibri"/>
                <a:cs typeface="Calibri"/>
                <a:sym typeface="Calibri"/>
              </a:rPr>
              <a:t>Kinderrechtliche Einordnung</a:t>
            </a:r>
            <a:endParaRPr dirty="0"/>
          </a:p>
        </p:txBody>
      </p:sp>
      <p:sp>
        <p:nvSpPr>
          <p:cNvPr id="270" name="Google Shape;270;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fontScale="92500"/>
          </a:bodyPr>
          <a:lstStyle/>
          <a:p>
            <a:pPr marL="0" lvl="0" indent="0" algn="l" rtl="0">
              <a:lnSpc>
                <a:spcPct val="90000"/>
              </a:lnSpc>
              <a:spcBef>
                <a:spcPts val="0"/>
              </a:spcBef>
              <a:spcAft>
                <a:spcPts val="0"/>
              </a:spcAft>
              <a:buClr>
                <a:schemeClr val="dk1"/>
              </a:buClr>
              <a:buSzPct val="100000"/>
              <a:buNone/>
            </a:pPr>
            <a:r>
              <a:rPr lang="de-DE" sz="3000" dirty="0"/>
              <a:t>Bildungsverständnis: </a:t>
            </a:r>
            <a:endParaRPr dirty="0"/>
          </a:p>
          <a:p>
            <a:pPr marL="1143000" lvl="1" indent="-457200" algn="l" rtl="0">
              <a:lnSpc>
                <a:spcPct val="90000"/>
              </a:lnSpc>
              <a:spcBef>
                <a:spcPts val="1200"/>
              </a:spcBef>
              <a:spcAft>
                <a:spcPts val="0"/>
              </a:spcAft>
              <a:buClr>
                <a:schemeClr val="dk1"/>
              </a:buClr>
              <a:buSzPct val="100000"/>
              <a:buFont typeface="Arial"/>
              <a:buAutoNum type="arabicPeriod"/>
            </a:pPr>
            <a:r>
              <a:rPr lang="de-DE" sz="2400" dirty="0"/>
              <a:t>UN-Kinderrechtskonvention Art. 29: Bildung des Kindes muss darauf gerichtet sein, die Persönlichkeit, die Begabung und die geistigen und körperlichen Fähigkeiten des Kindes voll zur Entfaltung zu bringen </a:t>
            </a:r>
            <a:endParaRPr dirty="0"/>
          </a:p>
          <a:p>
            <a:pPr marL="1143000" lvl="1" indent="-457200" algn="l" rtl="0">
              <a:lnSpc>
                <a:spcPct val="90000"/>
              </a:lnSpc>
              <a:spcBef>
                <a:spcPts val="1200"/>
              </a:spcBef>
              <a:spcAft>
                <a:spcPts val="0"/>
              </a:spcAft>
              <a:buClr>
                <a:schemeClr val="dk1"/>
              </a:buClr>
              <a:buSzPct val="100000"/>
              <a:buAutoNum type="arabicPeriod"/>
            </a:pPr>
            <a:r>
              <a:rPr lang="de-DE" dirty="0"/>
              <a:t>SGB VIII § 22: Tageseinrichtungen für Kinder und Kindertagespflege sollen die Entwicklung des Kindes zu einer selbstbestimmten, eigenverantwortlichen und gemeinschaftsfähigen Persönlichkeit fördern</a:t>
            </a:r>
            <a:endParaRPr dirty="0"/>
          </a:p>
          <a:p>
            <a:pPr marL="1143000" lvl="1" indent="-457200" algn="l" rtl="0">
              <a:lnSpc>
                <a:spcPct val="90000"/>
              </a:lnSpc>
              <a:spcBef>
                <a:spcPts val="1200"/>
              </a:spcBef>
              <a:spcAft>
                <a:spcPts val="0"/>
              </a:spcAft>
              <a:buClr>
                <a:schemeClr val="dk1"/>
              </a:buClr>
              <a:buSzPct val="100000"/>
              <a:buAutoNum type="arabicPeriod"/>
            </a:pPr>
            <a:r>
              <a:rPr lang="de-DE" dirty="0" err="1"/>
              <a:t>KitaG</a:t>
            </a:r>
            <a:r>
              <a:rPr lang="de-DE" dirty="0"/>
              <a:t> Brandenburg §3: Kindertagesstätten erfüllen einen eigenständigen alters- und entwicklungsadäquaten Betreuungs-, Bildungs-, Erziehungs- und Versorgungsauftrag. Die Bildungsarbeit der Kindertagesstätte unterstützt die natürliche Neugier der Kinder, fordert ihre eigenaktiven Bildungsprozesse heraus, greift die Themen der Kinder auf und erweitert sie. </a:t>
            </a:r>
            <a:endParaRPr dirty="0"/>
          </a:p>
          <a:p>
            <a:pPr marL="0" lvl="0" indent="0" algn="l" rtl="0">
              <a:lnSpc>
                <a:spcPct val="90000"/>
              </a:lnSpc>
              <a:spcBef>
                <a:spcPts val="1000"/>
              </a:spcBef>
              <a:spcAft>
                <a:spcPts val="0"/>
              </a:spcAft>
              <a:buClr>
                <a:schemeClr val="dk1"/>
              </a:buClr>
              <a:buSzPct val="100000"/>
              <a:buNone/>
            </a:pPr>
            <a:endParaRPr dirty="0"/>
          </a:p>
          <a:p>
            <a:pPr marL="0" lvl="0" indent="0" algn="l" rtl="0">
              <a:lnSpc>
                <a:spcPct val="90000"/>
              </a:lnSpc>
              <a:spcBef>
                <a:spcPts val="1000"/>
              </a:spcBef>
              <a:spcAft>
                <a:spcPts val="0"/>
              </a:spcAft>
              <a:buClr>
                <a:schemeClr val="dk1"/>
              </a:buClr>
              <a:buSzPct val="100000"/>
              <a:buNone/>
            </a:pPr>
            <a:endParaRPr dirty="0"/>
          </a:p>
          <a:p>
            <a:pPr marL="0" lvl="0" indent="0" algn="l" rtl="0">
              <a:lnSpc>
                <a:spcPct val="90000"/>
              </a:lnSpc>
              <a:spcBef>
                <a:spcPts val="1000"/>
              </a:spcBef>
              <a:spcAft>
                <a:spcPts val="0"/>
              </a:spcAft>
              <a:buClr>
                <a:schemeClr val="dk1"/>
              </a:buClr>
              <a:buSzPct val="100000"/>
              <a:buNone/>
            </a:pPr>
            <a:endParaRP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de-DE" sz="4000" b="1">
                <a:latin typeface="Calibri"/>
                <a:ea typeface="Calibri"/>
                <a:cs typeface="Calibri"/>
                <a:sym typeface="Calibri"/>
              </a:rPr>
              <a:t>Kinderrechtliche Einordnung</a:t>
            </a:r>
            <a:endParaRPr/>
          </a:p>
        </p:txBody>
      </p:sp>
      <p:sp>
        <p:nvSpPr>
          <p:cNvPr id="277" name="Google Shape;277;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90000"/>
              </a:lnSpc>
              <a:spcBef>
                <a:spcPts val="0"/>
              </a:spcBef>
              <a:spcAft>
                <a:spcPts val="0"/>
              </a:spcAft>
              <a:buClr>
                <a:schemeClr val="dk1"/>
              </a:buClr>
              <a:buSzPct val="100000"/>
              <a:buNone/>
            </a:pPr>
            <a:r>
              <a:rPr lang="de-DE" sz="3000"/>
              <a:t>Mindeststandard zur Erteilung einer Betriebserlaubnis an Einrichtungen der Kindertagesbetreuung: </a:t>
            </a:r>
            <a:endParaRPr/>
          </a:p>
          <a:p>
            <a:pPr marL="685800" lvl="1" indent="0" algn="l" rtl="0">
              <a:lnSpc>
                <a:spcPct val="90000"/>
              </a:lnSpc>
              <a:spcBef>
                <a:spcPts val="1200"/>
              </a:spcBef>
              <a:spcAft>
                <a:spcPts val="0"/>
              </a:spcAft>
              <a:buClr>
                <a:schemeClr val="dk1"/>
              </a:buClr>
              <a:buSzPct val="100000"/>
              <a:buNone/>
            </a:pPr>
            <a:r>
              <a:rPr lang="de-DE" sz="2800"/>
              <a:t>§ 45 SGB VIII Absatz 2 Satz 4 (Kinder- und Jugendhilfegesetz): </a:t>
            </a:r>
            <a:endParaRPr/>
          </a:p>
          <a:p>
            <a:pPr marL="685800" lvl="1" indent="0" algn="l" rtl="0">
              <a:lnSpc>
                <a:spcPct val="90000"/>
              </a:lnSpc>
              <a:spcBef>
                <a:spcPts val="1200"/>
              </a:spcBef>
              <a:spcAft>
                <a:spcPts val="0"/>
              </a:spcAft>
              <a:buClr>
                <a:schemeClr val="dk1"/>
              </a:buClr>
              <a:buSzPct val="100000"/>
              <a:buNone/>
            </a:pPr>
            <a:r>
              <a:rPr lang="de-DE" sz="2800"/>
              <a:t>(2) Die Erlaubnis ist zu erteilen, wenn das </a:t>
            </a:r>
            <a:r>
              <a:rPr lang="de-DE" sz="2800">
                <a:solidFill>
                  <a:srgbClr val="0070C0"/>
                </a:solidFill>
              </a:rPr>
              <a:t>Wohl</a:t>
            </a:r>
            <a:r>
              <a:rPr lang="de-DE" sz="2800"/>
              <a:t> der Kinder</a:t>
            </a:r>
            <a:br>
              <a:rPr lang="de-DE" sz="2800"/>
            </a:br>
            <a:r>
              <a:rPr lang="de-DE" sz="2800"/>
              <a:t>und Jugendlichen in der Einrichtung </a:t>
            </a:r>
            <a:r>
              <a:rPr lang="de-DE" sz="2800">
                <a:solidFill>
                  <a:srgbClr val="0070C0"/>
                </a:solidFill>
              </a:rPr>
              <a:t>gewährleistet</a:t>
            </a:r>
            <a:r>
              <a:rPr lang="de-DE" sz="2800"/>
              <a:t> ist.</a:t>
            </a:r>
            <a:endParaRPr/>
          </a:p>
          <a:p>
            <a:pPr marL="685800" lvl="1" indent="0" algn="l" rtl="0">
              <a:lnSpc>
                <a:spcPct val="90000"/>
              </a:lnSpc>
              <a:spcBef>
                <a:spcPts val="1200"/>
              </a:spcBef>
              <a:spcAft>
                <a:spcPts val="0"/>
              </a:spcAft>
              <a:buClr>
                <a:schemeClr val="dk1"/>
              </a:buClr>
              <a:buSzPct val="100000"/>
              <a:buNone/>
            </a:pPr>
            <a:r>
              <a:rPr lang="de-DE" sz="2800"/>
              <a:t>Dies ist in der Regel anzunehmen, wenn (…)</a:t>
            </a:r>
            <a:endParaRPr/>
          </a:p>
          <a:p>
            <a:pPr marL="685800" lvl="1" indent="0" algn="l" rtl="0">
              <a:lnSpc>
                <a:spcPct val="90000"/>
              </a:lnSpc>
              <a:spcBef>
                <a:spcPts val="1200"/>
              </a:spcBef>
              <a:spcAft>
                <a:spcPts val="0"/>
              </a:spcAft>
              <a:buClr>
                <a:schemeClr val="dk1"/>
              </a:buClr>
              <a:buSzPct val="100000"/>
              <a:buNone/>
            </a:pPr>
            <a:r>
              <a:rPr lang="de-DE" sz="2800"/>
              <a:t>4. zur Sicherung der </a:t>
            </a:r>
            <a:r>
              <a:rPr lang="de-DE" sz="2800">
                <a:solidFill>
                  <a:srgbClr val="0070C0"/>
                </a:solidFill>
              </a:rPr>
              <a:t>Rechte</a:t>
            </a:r>
            <a:r>
              <a:rPr lang="de-DE" sz="2800"/>
              <a:t> und des </a:t>
            </a:r>
            <a:r>
              <a:rPr lang="de-DE" sz="2800">
                <a:solidFill>
                  <a:srgbClr val="0070C0"/>
                </a:solidFill>
              </a:rPr>
              <a:t>Wohls</a:t>
            </a:r>
            <a:r>
              <a:rPr lang="de-DE" sz="2800"/>
              <a:t> von Kindern und Jugendlichen in der Einrichtung die Entwicklung, Anwendung und Überprüfung eines Konzepts zum </a:t>
            </a:r>
            <a:r>
              <a:rPr lang="de-DE" sz="2800">
                <a:solidFill>
                  <a:srgbClr val="0070C0"/>
                </a:solidFill>
              </a:rPr>
              <a:t>Schutz vor Gewalt</a:t>
            </a:r>
            <a:r>
              <a:rPr lang="de-DE" sz="2800"/>
              <a:t>, geeignete Verfahren der Selbstvertretung und </a:t>
            </a:r>
            <a:r>
              <a:rPr lang="de-DE" sz="2800">
                <a:solidFill>
                  <a:srgbClr val="0070C0"/>
                </a:solidFill>
              </a:rPr>
              <a:t>Beteiligung</a:t>
            </a:r>
            <a:r>
              <a:rPr lang="de-DE" sz="2800"/>
              <a:t> sowie der Möglichkeit der </a:t>
            </a:r>
            <a:r>
              <a:rPr lang="de-DE" sz="2800">
                <a:solidFill>
                  <a:srgbClr val="0070C0"/>
                </a:solidFill>
              </a:rPr>
              <a:t>Beschwerde</a:t>
            </a:r>
            <a:r>
              <a:rPr lang="de-DE" sz="2800"/>
              <a:t> in persönlichen Angelegenheiten innerhalb und außerhalb der Einrichtung gewährleistet werden.</a:t>
            </a:r>
            <a:endParaRPr sz="2800"/>
          </a:p>
          <a:p>
            <a:pPr marL="0" lvl="0" indent="0" algn="l" rtl="0">
              <a:lnSpc>
                <a:spcPct val="90000"/>
              </a:lnSpc>
              <a:spcBef>
                <a:spcPts val="1000"/>
              </a:spcBef>
              <a:spcAft>
                <a:spcPts val="0"/>
              </a:spcAft>
              <a:buClr>
                <a:schemeClr val="dk1"/>
              </a:buClr>
              <a:buSzPct val="100000"/>
              <a:buNone/>
            </a:pPr>
            <a:endParaRPr/>
          </a:p>
          <a:p>
            <a:pPr marL="0" lvl="0" indent="0" algn="l" rtl="0">
              <a:lnSpc>
                <a:spcPct val="90000"/>
              </a:lnSpc>
              <a:spcBef>
                <a:spcPts val="1000"/>
              </a:spcBef>
              <a:spcAft>
                <a:spcPts val="0"/>
              </a:spcAft>
              <a:buClr>
                <a:schemeClr val="dk1"/>
              </a:buClr>
              <a:buSzPct val="100000"/>
              <a:buNone/>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de-DE" sz="4000" b="1" dirty="0">
                <a:latin typeface="Calibri"/>
                <a:ea typeface="Calibri"/>
                <a:cs typeface="Calibri"/>
                <a:sym typeface="Calibri"/>
              </a:rPr>
              <a:t>Kinderrechtliche Einordnung</a:t>
            </a:r>
            <a:endParaRPr dirty="0"/>
          </a:p>
        </p:txBody>
      </p:sp>
      <p:sp>
        <p:nvSpPr>
          <p:cNvPr id="284" name="Google Shape;284;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000"/>
              <a:buNone/>
            </a:pPr>
            <a:r>
              <a:rPr lang="de-DE" sz="3000" dirty="0"/>
              <a:t>„Beteiligung“ wurde vom Gesetzgeber im Kinder- und Jugendhilfegesetz präzisiert: </a:t>
            </a:r>
            <a:endParaRPr dirty="0"/>
          </a:p>
          <a:p>
            <a:pPr marL="0" lvl="0" indent="0" algn="l" rtl="0">
              <a:lnSpc>
                <a:spcPct val="90000"/>
              </a:lnSpc>
              <a:spcBef>
                <a:spcPts val="1000"/>
              </a:spcBef>
              <a:spcAft>
                <a:spcPts val="0"/>
              </a:spcAft>
              <a:buClr>
                <a:schemeClr val="dk1"/>
              </a:buClr>
              <a:buSzPts val="3000"/>
              <a:buNone/>
            </a:pPr>
            <a:r>
              <a:rPr lang="de-DE" sz="3000" dirty="0"/>
              <a:t>§ 8 SGB VIII Absatz 4 wurde 2021 neu eingefügt: </a:t>
            </a:r>
            <a:endParaRPr dirty="0"/>
          </a:p>
          <a:p>
            <a:pPr marL="0" lvl="0" indent="0" algn="l" rtl="0">
              <a:lnSpc>
                <a:spcPct val="90000"/>
              </a:lnSpc>
              <a:spcBef>
                <a:spcPts val="1000"/>
              </a:spcBef>
              <a:spcAft>
                <a:spcPts val="0"/>
              </a:spcAft>
              <a:buClr>
                <a:schemeClr val="dk1"/>
              </a:buClr>
              <a:buSzPts val="3000"/>
              <a:buNone/>
            </a:pPr>
            <a:endParaRPr sz="3000" dirty="0"/>
          </a:p>
          <a:p>
            <a:pPr marL="0" lvl="0" indent="0" algn="l" rtl="0">
              <a:lnSpc>
                <a:spcPct val="90000"/>
              </a:lnSpc>
              <a:spcBef>
                <a:spcPts val="1000"/>
              </a:spcBef>
              <a:spcAft>
                <a:spcPts val="0"/>
              </a:spcAft>
              <a:buClr>
                <a:schemeClr val="dk1"/>
              </a:buClr>
              <a:buSzPts val="3000"/>
              <a:buNone/>
            </a:pPr>
            <a:r>
              <a:rPr lang="de-DE" sz="3000" dirty="0"/>
              <a:t>(4) </a:t>
            </a:r>
            <a:r>
              <a:rPr lang="de-DE" sz="3000" dirty="0">
                <a:solidFill>
                  <a:srgbClr val="0070C0"/>
                </a:solidFill>
              </a:rPr>
              <a:t>Beteiligung</a:t>
            </a:r>
            <a:r>
              <a:rPr lang="de-DE" sz="3000" dirty="0"/>
              <a:t> und Beratung von Kindern und Jugendlichen nach diesem Buch erfolgen in einer für sie </a:t>
            </a:r>
            <a:r>
              <a:rPr lang="de-DE" sz="3000" dirty="0">
                <a:solidFill>
                  <a:srgbClr val="0070C0"/>
                </a:solidFill>
              </a:rPr>
              <a:t>verständlichen</a:t>
            </a:r>
            <a:r>
              <a:rPr lang="de-DE" sz="3000" dirty="0"/>
              <a:t>, </a:t>
            </a:r>
            <a:r>
              <a:rPr lang="de-DE" sz="3000" dirty="0">
                <a:solidFill>
                  <a:srgbClr val="0070C0"/>
                </a:solidFill>
              </a:rPr>
              <a:t>nachvollziehbaren</a:t>
            </a:r>
            <a:r>
              <a:rPr lang="de-DE" sz="3000" dirty="0"/>
              <a:t> und </a:t>
            </a:r>
            <a:r>
              <a:rPr lang="de-DE" sz="3000" dirty="0">
                <a:solidFill>
                  <a:srgbClr val="0070C0"/>
                </a:solidFill>
              </a:rPr>
              <a:t>wahrnehmbaren</a:t>
            </a:r>
            <a:r>
              <a:rPr lang="de-DE" sz="3000" dirty="0"/>
              <a:t> Form.</a:t>
            </a:r>
            <a:endParaRPr dirty="0"/>
          </a:p>
          <a:p>
            <a:pPr marL="0" lvl="0" indent="0" algn="l" rtl="0">
              <a:lnSpc>
                <a:spcPct val="90000"/>
              </a:lnSpc>
              <a:spcBef>
                <a:spcPts val="1000"/>
              </a:spcBef>
              <a:spcAft>
                <a:spcPts val="0"/>
              </a:spcAft>
              <a:buClr>
                <a:schemeClr val="dk1"/>
              </a:buClr>
              <a:buSzPts val="2800"/>
              <a:buNone/>
            </a:pPr>
            <a:endParaRPr dirty="0"/>
          </a:p>
          <a:p>
            <a:pPr marL="0" lvl="0" indent="0" algn="l" rtl="0">
              <a:lnSpc>
                <a:spcPct val="90000"/>
              </a:lnSpc>
              <a:spcBef>
                <a:spcPts val="1000"/>
              </a:spcBef>
              <a:spcAft>
                <a:spcPts val="0"/>
              </a:spcAft>
              <a:buClr>
                <a:schemeClr val="dk1"/>
              </a:buClr>
              <a:buSzPts val="2800"/>
              <a:buNone/>
            </a:pPr>
            <a:endParaRPr dirty="0"/>
          </a:p>
          <a:p>
            <a:pPr marL="0" lvl="0" indent="0" algn="l" rtl="0">
              <a:lnSpc>
                <a:spcPct val="90000"/>
              </a:lnSpc>
              <a:spcBef>
                <a:spcPts val="1000"/>
              </a:spcBef>
              <a:spcAft>
                <a:spcPts val="0"/>
              </a:spcAft>
              <a:buClr>
                <a:schemeClr val="dk1"/>
              </a:buClr>
              <a:buSzPts val="2800"/>
              <a:buNone/>
            </a:pPr>
            <a:endParaRP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de-DE" sz="4000" b="1">
                <a:latin typeface="Calibri"/>
                <a:ea typeface="Calibri"/>
                <a:cs typeface="Calibri"/>
                <a:sym typeface="Calibri"/>
              </a:rPr>
              <a:t>Fachlicher Hintergrund</a:t>
            </a:r>
            <a:endParaRPr/>
          </a:p>
        </p:txBody>
      </p:sp>
      <p:sp>
        <p:nvSpPr>
          <p:cNvPr id="298" name="Google Shape;298;p16"/>
          <p:cNvSpPr txBox="1">
            <a:spLocks noGrp="1"/>
          </p:cNvSpPr>
          <p:nvPr>
            <p:ph type="body" idx="1"/>
          </p:nvPr>
        </p:nvSpPr>
        <p:spPr>
          <a:xfrm>
            <a:off x="838200" y="1696844"/>
            <a:ext cx="11089574" cy="4864424"/>
          </a:xfrm>
          <a:prstGeom prst="rect">
            <a:avLst/>
          </a:prstGeom>
          <a:noFill/>
          <a:ln>
            <a:noFill/>
          </a:ln>
        </p:spPr>
        <p:txBody>
          <a:bodyPr spcFirstLastPara="1" wrap="square" lIns="91425" tIns="45700" rIns="91425" bIns="45700" anchor="t" anchorCtr="0">
            <a:normAutofit fontScale="85000" lnSpcReduction="20000"/>
          </a:bodyPr>
          <a:lstStyle/>
          <a:p>
            <a:pPr marL="457200" lvl="0" indent="-457200" algn="l" rtl="0">
              <a:lnSpc>
                <a:spcPct val="90000"/>
              </a:lnSpc>
              <a:spcBef>
                <a:spcPts val="0"/>
              </a:spcBef>
              <a:spcAft>
                <a:spcPts val="0"/>
              </a:spcAft>
              <a:buClr>
                <a:schemeClr val="dk1"/>
              </a:buClr>
              <a:buSzPct val="100000"/>
              <a:buFont typeface="Arial"/>
              <a:buChar char="•"/>
            </a:pPr>
            <a:r>
              <a:rPr lang="de-DE" b="1" dirty="0"/>
              <a:t>Alltagsintegrierte Bildungsprozesse und Förderformate</a:t>
            </a:r>
            <a:r>
              <a:rPr lang="de-DE" dirty="0"/>
              <a:t> sind für die Bildungsprozesse von Kindern in Kitas (anders als in Schule) von besonderer Bedeutung: </a:t>
            </a:r>
            <a:endParaRPr dirty="0"/>
          </a:p>
          <a:p>
            <a:pPr marL="457200" lvl="0" indent="0" algn="l" rtl="0">
              <a:lnSpc>
                <a:spcPct val="90000"/>
              </a:lnSpc>
              <a:spcBef>
                <a:spcPts val="1000"/>
              </a:spcBef>
              <a:spcAft>
                <a:spcPts val="0"/>
              </a:spcAft>
              <a:buClr>
                <a:schemeClr val="dk1"/>
              </a:buClr>
              <a:buSzPct val="100000"/>
              <a:buNone/>
            </a:pPr>
            <a:r>
              <a:rPr lang="de-DE" i="1" dirty="0"/>
              <a:t>"Eine zentrale Rolle spielt die Identifikation und Aktivierung des Bildungspotenzials von Alltagssituationen und -routinen als Lerngelegenheiten." (Köller 2020: 17) </a:t>
            </a:r>
            <a:endParaRPr i="1" dirty="0"/>
          </a:p>
          <a:p>
            <a:pPr marL="457200" lvl="0" indent="-457200" algn="l" rtl="0">
              <a:lnSpc>
                <a:spcPct val="90000"/>
              </a:lnSpc>
              <a:spcBef>
                <a:spcPts val="1000"/>
              </a:spcBef>
              <a:spcAft>
                <a:spcPts val="0"/>
              </a:spcAft>
              <a:buClr>
                <a:schemeClr val="dk1"/>
              </a:buClr>
              <a:buSzPct val="100000"/>
              <a:buFont typeface="Arial"/>
              <a:buChar char="•"/>
            </a:pPr>
            <a:r>
              <a:rPr lang="de-DE" dirty="0"/>
              <a:t>Die Ständige Wissenschaftliche Kommission der KMK empfiehlt: </a:t>
            </a:r>
            <a:endParaRPr dirty="0"/>
          </a:p>
          <a:p>
            <a:pPr marL="457200" lvl="0" indent="0" algn="l" rtl="0">
              <a:lnSpc>
                <a:spcPct val="90000"/>
              </a:lnSpc>
              <a:spcBef>
                <a:spcPts val="1000"/>
              </a:spcBef>
              <a:spcAft>
                <a:spcPts val="0"/>
              </a:spcAft>
              <a:buClr>
                <a:schemeClr val="dk1"/>
              </a:buClr>
              <a:buSzPct val="100000"/>
              <a:buNone/>
            </a:pPr>
            <a:r>
              <a:rPr lang="de-DE" i="1" dirty="0"/>
              <a:t>"Stärkere Verbindlichkeit, alltagsintegrierte Bildungsangebote zur Förderung sprachlicher, mathematischer sowie sozial-emotionaler Kompetenzen für alle Kinder zu implementieren" (SWK 2022: 10) </a:t>
            </a:r>
            <a:endParaRPr dirty="0"/>
          </a:p>
          <a:p>
            <a:pPr marL="457200" lvl="0" indent="-457200" algn="l" rtl="0">
              <a:lnSpc>
                <a:spcPct val="90000"/>
              </a:lnSpc>
              <a:spcBef>
                <a:spcPts val="1000"/>
              </a:spcBef>
              <a:spcAft>
                <a:spcPts val="0"/>
              </a:spcAft>
              <a:buClr>
                <a:schemeClr val="dk1"/>
              </a:buClr>
              <a:buSzPct val="100000"/>
              <a:buFont typeface="Arial"/>
              <a:buChar char="•"/>
            </a:pPr>
            <a:r>
              <a:rPr lang="de-DE" dirty="0"/>
              <a:t>Schwierigkeit: Wie gelingt es systematisch, solche alltagsintegrierten Bildungsprozesse und Förderformate zu implementieren? </a:t>
            </a:r>
            <a:endParaRPr dirty="0"/>
          </a:p>
          <a:p>
            <a:pPr marL="0" lvl="0" indent="0" algn="l" rtl="0">
              <a:lnSpc>
                <a:spcPct val="90000"/>
              </a:lnSpc>
              <a:spcBef>
                <a:spcPts val="1000"/>
              </a:spcBef>
              <a:spcAft>
                <a:spcPts val="0"/>
              </a:spcAft>
              <a:buClr>
                <a:schemeClr val="dk1"/>
              </a:buClr>
              <a:buSzPct val="100000"/>
              <a:buNone/>
            </a:pPr>
            <a:endParaRPr sz="1400" dirty="0"/>
          </a:p>
          <a:p>
            <a:pPr marL="0" lvl="0" indent="0" algn="l" rtl="0">
              <a:lnSpc>
                <a:spcPct val="90000"/>
              </a:lnSpc>
              <a:spcBef>
                <a:spcPts val="1000"/>
              </a:spcBef>
              <a:spcAft>
                <a:spcPts val="0"/>
              </a:spcAft>
              <a:buClr>
                <a:schemeClr val="dk1"/>
              </a:buClr>
              <a:buSzPct val="100000"/>
              <a:buNone/>
            </a:pPr>
            <a:r>
              <a:rPr lang="de-DE" sz="1400" dirty="0"/>
              <a:t>Quellen: </a:t>
            </a:r>
            <a:endParaRPr dirty="0"/>
          </a:p>
          <a:p>
            <a:pPr marL="0" lvl="0" indent="0" algn="l" rtl="0">
              <a:lnSpc>
                <a:spcPct val="90000"/>
              </a:lnSpc>
              <a:spcBef>
                <a:spcPts val="1000"/>
              </a:spcBef>
              <a:spcAft>
                <a:spcPts val="0"/>
              </a:spcAft>
              <a:buClr>
                <a:schemeClr val="dk1"/>
              </a:buClr>
              <a:buSzPct val="100000"/>
              <a:buNone/>
            </a:pPr>
            <a:r>
              <a:rPr lang="de-DE" sz="1400" dirty="0"/>
              <a:t>Köller, O., Anders, Y., Becker-Mrotzek, M., Dreyer, R., Maaz, K., Prediger, S. &amp; Thiel, F. (2020). Empfehlungen zur Steigerung der Qualität von Bildung und Unterricht in Berlin: Abschlussbericht der Expertenkommission. Kiel: IPN. Verfügbar unter: </a:t>
            </a:r>
            <a:r>
              <a:rPr lang="de-DE" sz="1400" u="sng" dirty="0">
                <a:solidFill>
                  <a:schemeClr val="tx1"/>
                </a:solidFill>
                <a:hlinkClick r:id="rId3">
                  <a:extLst>
                    <a:ext uri="{A12FA001-AC4F-418D-AE19-62706E023703}">
                      <ahyp:hlinkClr xmlns:ahyp="http://schemas.microsoft.com/office/drawing/2018/hyperlinkcolor" val="tx"/>
                    </a:ext>
                  </a:extLst>
                </a:hlinkClick>
              </a:rPr>
              <a:t>https://www.ipn.uni-kiel.de/en/the-ipn/news/Abschlussbericht.6.10.final.pdf</a:t>
            </a:r>
            <a:r>
              <a:rPr lang="de-DE" sz="1400" dirty="0">
                <a:solidFill>
                  <a:schemeClr val="tx1"/>
                </a:solidFill>
              </a:rPr>
              <a:t> </a:t>
            </a:r>
            <a:endParaRPr dirty="0">
              <a:solidFill>
                <a:schemeClr val="tx1"/>
              </a:solidFill>
            </a:endParaRPr>
          </a:p>
          <a:p>
            <a:pPr marL="0" lvl="0" indent="0" algn="l" rtl="0">
              <a:lnSpc>
                <a:spcPct val="90000"/>
              </a:lnSpc>
              <a:spcBef>
                <a:spcPts val="1000"/>
              </a:spcBef>
              <a:spcAft>
                <a:spcPts val="0"/>
              </a:spcAft>
              <a:buClr>
                <a:schemeClr val="dk1"/>
              </a:buClr>
              <a:buSzPct val="100000"/>
              <a:buNone/>
            </a:pPr>
            <a:r>
              <a:rPr lang="de-DE" sz="1400" dirty="0">
                <a:solidFill>
                  <a:schemeClr val="tx1"/>
                </a:solidFill>
              </a:rPr>
              <a:t>Ständige Wissenschaftliche Kommission der Kultusministerkonferenz (SWK) (2022). Basale Kompetenzen vermitteln – Bildungschancen sichern. Perspektiven für die Grundschule. Zusammenfassung. </a:t>
            </a:r>
            <a:r>
              <a:rPr lang="de-DE" sz="1400" u="sng" dirty="0">
                <a:solidFill>
                  <a:schemeClr val="tx1"/>
                </a:solidFill>
                <a:hlinkClick r:id="rId4">
                  <a:extLst>
                    <a:ext uri="{A12FA001-AC4F-418D-AE19-62706E023703}">
                      <ahyp:hlinkClr xmlns:ahyp="http://schemas.microsoft.com/office/drawing/2018/hyperlinkcolor" val="tx"/>
                    </a:ext>
                  </a:extLst>
                </a:hlinkClick>
              </a:rPr>
              <a:t>http://dx.doi.org/10.25656/01:25543</a:t>
            </a:r>
            <a:r>
              <a:rPr lang="de-DE" sz="1400" dirty="0">
                <a:solidFill>
                  <a:schemeClr val="tx1"/>
                </a:solidFill>
              </a:rPr>
              <a:t> </a:t>
            </a:r>
            <a:endParaRPr sz="1400" dirty="0">
              <a:solidFill>
                <a:schemeClr val="tx1"/>
              </a:solidFill>
            </a:endParaRPr>
          </a:p>
          <a:p>
            <a:pPr marL="0" lvl="0" indent="0" algn="l" rtl="0">
              <a:lnSpc>
                <a:spcPct val="90000"/>
              </a:lnSpc>
              <a:spcBef>
                <a:spcPts val="1000"/>
              </a:spcBef>
              <a:spcAft>
                <a:spcPts val="0"/>
              </a:spcAft>
              <a:buClr>
                <a:schemeClr val="dk1"/>
              </a:buClr>
              <a:buSzPct val="100000"/>
              <a:buNone/>
            </a:pPr>
            <a:endParaRPr dirty="0"/>
          </a:p>
          <a:p>
            <a:pPr marL="457200" lvl="0" indent="-306070" algn="l" rtl="0">
              <a:lnSpc>
                <a:spcPct val="90000"/>
              </a:lnSpc>
              <a:spcBef>
                <a:spcPts val="1000"/>
              </a:spcBef>
              <a:spcAft>
                <a:spcPts val="0"/>
              </a:spcAft>
              <a:buClr>
                <a:schemeClr val="dk1"/>
              </a:buClr>
              <a:buSzPct val="100000"/>
              <a:buNone/>
            </a:pPr>
            <a:endParaRPr dirty="0"/>
          </a:p>
          <a:p>
            <a:pPr marL="0" lvl="0" indent="0" algn="l" rtl="0">
              <a:lnSpc>
                <a:spcPct val="90000"/>
              </a:lnSpc>
              <a:spcBef>
                <a:spcPts val="1000"/>
              </a:spcBef>
              <a:spcAft>
                <a:spcPts val="0"/>
              </a:spcAft>
              <a:buClr>
                <a:schemeClr val="dk1"/>
              </a:buClr>
              <a:buSzPct val="100000"/>
              <a:buNone/>
            </a:pPr>
            <a:endParaRPr dirty="0"/>
          </a:p>
          <a:p>
            <a:pPr marL="0" lvl="0" indent="0" algn="l" rtl="0">
              <a:lnSpc>
                <a:spcPct val="90000"/>
              </a:lnSpc>
              <a:spcBef>
                <a:spcPts val="1000"/>
              </a:spcBef>
              <a:spcAft>
                <a:spcPts val="0"/>
              </a:spcAft>
              <a:buClr>
                <a:schemeClr val="dk1"/>
              </a:buClr>
              <a:buSzPct val="100000"/>
              <a:buNone/>
            </a:pPr>
            <a:endParaRPr dirty="0"/>
          </a:p>
          <a:p>
            <a:pPr marL="0" lvl="0" indent="0" algn="l" rtl="0">
              <a:lnSpc>
                <a:spcPct val="90000"/>
              </a:lnSpc>
              <a:spcBef>
                <a:spcPts val="1000"/>
              </a:spcBef>
              <a:spcAft>
                <a:spcPts val="0"/>
              </a:spcAft>
              <a:buClr>
                <a:schemeClr val="dk1"/>
              </a:buClr>
              <a:buSzPct val="100000"/>
              <a:buNone/>
            </a:pPr>
            <a:endParaRPr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de-DE" sz="4000" b="1">
                <a:latin typeface="Calibri"/>
                <a:ea typeface="Calibri"/>
                <a:cs typeface="Calibri"/>
                <a:sym typeface="Calibri"/>
              </a:rPr>
              <a:t>Fachlicher Hintergrund</a:t>
            </a:r>
            <a:endParaRPr/>
          </a:p>
        </p:txBody>
      </p:sp>
      <p:sp>
        <p:nvSpPr>
          <p:cNvPr id="305" name="Google Shape;305;p17"/>
          <p:cNvSpPr txBox="1">
            <a:spLocks noGrp="1"/>
          </p:cNvSpPr>
          <p:nvPr>
            <p:ph type="body" idx="1"/>
          </p:nvPr>
        </p:nvSpPr>
        <p:spPr>
          <a:xfrm>
            <a:off x="838200" y="1825625"/>
            <a:ext cx="10515600" cy="4667250"/>
          </a:xfrm>
          <a:prstGeom prst="rect">
            <a:avLst/>
          </a:prstGeom>
          <a:noFill/>
          <a:ln>
            <a:noFill/>
          </a:ln>
        </p:spPr>
        <p:txBody>
          <a:bodyPr spcFirstLastPara="1" wrap="square" lIns="91425" tIns="45700" rIns="91425" bIns="45700" anchor="t" anchorCtr="0">
            <a:normAutofit fontScale="92500" lnSpcReduction="10000"/>
          </a:bodyPr>
          <a:lstStyle/>
          <a:p>
            <a:pPr lvl="0" indent="-457200" algn="l" rtl="0">
              <a:lnSpc>
                <a:spcPct val="90000"/>
              </a:lnSpc>
              <a:spcBef>
                <a:spcPts val="0"/>
              </a:spcBef>
              <a:spcAft>
                <a:spcPts val="0"/>
              </a:spcAft>
              <a:buClr>
                <a:schemeClr val="dk1"/>
              </a:buClr>
              <a:buSzPts val="3000"/>
              <a:buFont typeface="Arial" panose="020B0604020202020204" pitchFamily="34" charset="0"/>
              <a:buChar char="•"/>
            </a:pPr>
            <a:r>
              <a:rPr lang="de-DE" sz="3000" dirty="0"/>
              <a:t>Pädagogisches Handeln in Alltagssituationen ist Grundlage von Bildungsqualität</a:t>
            </a:r>
          </a:p>
          <a:p>
            <a:pPr lvl="0" indent="-457200" algn="l" rtl="0">
              <a:lnSpc>
                <a:spcPct val="90000"/>
              </a:lnSpc>
              <a:spcBef>
                <a:spcPts val="0"/>
              </a:spcBef>
              <a:spcAft>
                <a:spcPts val="0"/>
              </a:spcAft>
              <a:buClr>
                <a:schemeClr val="dk1"/>
              </a:buClr>
              <a:buSzPts val="3000"/>
              <a:buFont typeface="Arial" panose="020B0604020202020204" pitchFamily="34" charset="0"/>
              <a:buChar char="•"/>
            </a:pPr>
            <a:endParaRPr lang="de-DE" sz="3000" dirty="0"/>
          </a:p>
          <a:p>
            <a:pPr lvl="0" indent="-457200" algn="l" rtl="0">
              <a:lnSpc>
                <a:spcPct val="90000"/>
              </a:lnSpc>
              <a:spcBef>
                <a:spcPts val="0"/>
              </a:spcBef>
              <a:spcAft>
                <a:spcPts val="0"/>
              </a:spcAft>
              <a:buClr>
                <a:schemeClr val="dk1"/>
              </a:buClr>
              <a:buSzPts val="3000"/>
              <a:buFont typeface="Arial" panose="020B0604020202020204" pitchFamily="34" charset="0"/>
              <a:buChar char="•"/>
            </a:pPr>
            <a:r>
              <a:rPr lang="de-DE" sz="3000" dirty="0"/>
              <a:t>Die systematische pädagogische Gestaltung solcher Alltagssituationen eröffnet viele miteinander verschränkte Bildungserfahrungen, die für die Kinder in konkreten hochrelevanten Sinnzusammenhängen stehen und nicht gesondert in Lernaufgaben und nach Bildungsbereichen aufgegliedert präsentiert werden müssen</a:t>
            </a:r>
          </a:p>
          <a:p>
            <a:pPr marL="0" lvl="0" indent="0" algn="l" rtl="0">
              <a:lnSpc>
                <a:spcPct val="90000"/>
              </a:lnSpc>
              <a:spcBef>
                <a:spcPts val="0"/>
              </a:spcBef>
              <a:spcAft>
                <a:spcPts val="0"/>
              </a:spcAft>
              <a:buClr>
                <a:schemeClr val="dk1"/>
              </a:buClr>
              <a:buSzPts val="3000"/>
            </a:pPr>
            <a:endParaRPr lang="de-DE" sz="3000" dirty="0"/>
          </a:p>
          <a:p>
            <a:pPr marL="0" lvl="0" indent="0" algn="l" rtl="0">
              <a:lnSpc>
                <a:spcPct val="90000"/>
              </a:lnSpc>
              <a:spcBef>
                <a:spcPts val="1200"/>
              </a:spcBef>
              <a:spcAft>
                <a:spcPts val="0"/>
              </a:spcAft>
              <a:buClr>
                <a:schemeClr val="dk1"/>
              </a:buClr>
              <a:buSzPts val="3000"/>
            </a:pPr>
            <a:r>
              <a:rPr lang="de-DE" sz="1300" dirty="0"/>
              <a:t>Quelle: </a:t>
            </a:r>
          </a:p>
          <a:p>
            <a:pPr marL="0" lvl="0" indent="0" algn="l" rtl="0">
              <a:lnSpc>
                <a:spcPct val="90000"/>
              </a:lnSpc>
              <a:spcBef>
                <a:spcPts val="1200"/>
              </a:spcBef>
              <a:spcAft>
                <a:spcPts val="0"/>
              </a:spcAft>
              <a:buClr>
                <a:schemeClr val="dk1"/>
              </a:buClr>
              <a:buSzPts val="3000"/>
            </a:pPr>
            <a:r>
              <a:rPr lang="de-DE" sz="1300" dirty="0"/>
              <a:t>Fabienne Becker-Stoll (2024). Der Bildungsplan Brandenburg: Grundlage für Interaktions- und Bildungsqualität. Vortrag auf der Fachtagung zum Bildungsplan in </a:t>
            </a:r>
            <a:r>
              <a:rPr lang="de-DE" sz="1300" dirty="0" err="1"/>
              <a:t>Blossin</a:t>
            </a:r>
            <a:r>
              <a:rPr lang="de-DE" sz="1300" dirty="0"/>
              <a:t> am 14. November 2024</a:t>
            </a:r>
          </a:p>
          <a:p>
            <a:pPr marL="0" lvl="0" indent="0" algn="l" rtl="0">
              <a:lnSpc>
                <a:spcPct val="90000"/>
              </a:lnSpc>
              <a:spcBef>
                <a:spcPts val="1000"/>
              </a:spcBef>
              <a:spcAft>
                <a:spcPts val="0"/>
              </a:spcAft>
              <a:buClr>
                <a:schemeClr val="dk1"/>
              </a:buClr>
              <a:buSzPts val="2800"/>
              <a:buNone/>
            </a:pPr>
            <a:endParaRPr dirty="0"/>
          </a:p>
          <a:p>
            <a:pPr marL="0" lvl="0" indent="0" algn="l" rtl="0">
              <a:lnSpc>
                <a:spcPct val="90000"/>
              </a:lnSpc>
              <a:spcBef>
                <a:spcPts val="1000"/>
              </a:spcBef>
              <a:spcAft>
                <a:spcPts val="0"/>
              </a:spcAft>
              <a:buClr>
                <a:schemeClr val="dk1"/>
              </a:buClr>
              <a:buSzPts val="2800"/>
              <a:buNone/>
            </a:pPr>
            <a:endParaRPr dirty="0"/>
          </a:p>
        </p:txBody>
      </p:sp>
    </p:spTree>
    <p:extLst>
      <p:ext uri="{BB962C8B-B14F-4D97-AF65-F5344CB8AC3E}">
        <p14:creationId xmlns:p14="http://schemas.microsoft.com/office/powerpoint/2010/main" val="33534906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de-DE" sz="4000" b="1" dirty="0">
                <a:latin typeface="Calibri" panose="020F0502020204030204" pitchFamily="34" charset="0"/>
                <a:ea typeface="Calibri" panose="020F0502020204030204" pitchFamily="34" charset="0"/>
                <a:cs typeface="Calibri" panose="020F0502020204030204" pitchFamily="34" charset="0"/>
                <a:sym typeface="Calibri"/>
              </a:rPr>
              <a:t>Themen heute (ONLINE)</a:t>
            </a:r>
            <a:endParaRPr dirty="0">
              <a:latin typeface="Calibri" panose="020F0502020204030204" pitchFamily="34" charset="0"/>
              <a:ea typeface="Calibri" panose="020F0502020204030204" pitchFamily="34" charset="0"/>
              <a:cs typeface="Calibri" panose="020F0502020204030204" pitchFamily="34" charset="0"/>
            </a:endParaRPr>
          </a:p>
        </p:txBody>
      </p:sp>
      <p:sp>
        <p:nvSpPr>
          <p:cNvPr id="189" name="Google Shape;189;p2"/>
          <p:cNvSpPr txBox="1">
            <a:spLocks noGrp="1"/>
          </p:cNvSpPr>
          <p:nvPr>
            <p:ph type="body" idx="1"/>
          </p:nvPr>
        </p:nvSpPr>
        <p:spPr>
          <a:xfrm>
            <a:off x="838201" y="1508760"/>
            <a:ext cx="5880234" cy="5163889"/>
          </a:xfrm>
          <a:prstGeom prst="rect">
            <a:avLst/>
          </a:prstGeom>
          <a:noFill/>
          <a:ln>
            <a:noFill/>
          </a:ln>
        </p:spPr>
        <p:txBody>
          <a:bodyPr spcFirstLastPara="1" wrap="square" lIns="91425" tIns="45700" rIns="91425" bIns="45700" anchor="t" anchorCtr="0">
            <a:normAutofit/>
          </a:bodyPr>
          <a:lstStyle/>
          <a:p>
            <a:pPr marL="457200" lvl="0" indent="-457200" algn="l" rtl="0">
              <a:lnSpc>
                <a:spcPct val="90000"/>
              </a:lnSpc>
              <a:spcBef>
                <a:spcPts val="0"/>
              </a:spcBef>
              <a:spcAft>
                <a:spcPts val="0"/>
              </a:spcAft>
              <a:buClr>
                <a:schemeClr val="dk1"/>
              </a:buClr>
              <a:buSzPts val="2800"/>
              <a:buFont typeface="Arial"/>
              <a:buChar char="•"/>
            </a:pPr>
            <a:r>
              <a:rPr lang="de-DE" dirty="0">
                <a:latin typeface="Calibri" panose="020F0502020204030204" pitchFamily="34" charset="0"/>
                <a:ea typeface="Calibri" panose="020F0502020204030204" pitchFamily="34" charset="0"/>
                <a:cs typeface="Calibri" panose="020F0502020204030204" pitchFamily="34" charset="0"/>
              </a:rPr>
              <a:t>Erweiterte Grundsätze: Reichweite, </a:t>
            </a:r>
            <a:r>
              <a:rPr lang="de-DE" dirty="0" err="1">
                <a:latin typeface="Calibri" panose="020F0502020204030204" pitchFamily="34" charset="0"/>
                <a:ea typeface="Calibri" panose="020F0502020204030204" pitchFamily="34" charset="0"/>
                <a:cs typeface="Calibri" panose="020F0502020204030204" pitchFamily="34" charset="0"/>
              </a:rPr>
              <a:t>Autor:innen</a:t>
            </a:r>
            <a:r>
              <a:rPr lang="de-DE" dirty="0">
                <a:latin typeface="Calibri" panose="020F0502020204030204" pitchFamily="34" charset="0"/>
                <a:ea typeface="Calibri" panose="020F0502020204030204" pitchFamily="34" charset="0"/>
                <a:cs typeface="Calibri" panose="020F0502020204030204" pitchFamily="34" charset="0"/>
              </a:rPr>
              <a:t>, Entwicklungs- und Beteiligungsprozess</a:t>
            </a:r>
            <a:endParaRPr dirty="0">
              <a:latin typeface="Calibri" panose="020F0502020204030204" pitchFamily="34" charset="0"/>
              <a:ea typeface="Calibri" panose="020F0502020204030204" pitchFamily="34" charset="0"/>
              <a:cs typeface="Calibri" panose="020F0502020204030204" pitchFamily="34" charset="0"/>
            </a:endParaRPr>
          </a:p>
          <a:p>
            <a:pPr marL="457200" lvl="0" indent="-457200" algn="l" rtl="0">
              <a:lnSpc>
                <a:spcPct val="90000"/>
              </a:lnSpc>
              <a:spcBef>
                <a:spcPts val="1000"/>
              </a:spcBef>
              <a:spcAft>
                <a:spcPts val="0"/>
              </a:spcAft>
              <a:buClr>
                <a:schemeClr val="dk1"/>
              </a:buClr>
              <a:buSzPts val="2800"/>
              <a:buFont typeface="Arial"/>
              <a:buChar char="•"/>
            </a:pPr>
            <a:r>
              <a:rPr lang="de-DE" dirty="0">
                <a:latin typeface="Calibri" panose="020F0502020204030204" pitchFamily="34" charset="0"/>
                <a:ea typeface="Calibri" panose="020F0502020204030204" pitchFamily="34" charset="0"/>
                <a:cs typeface="Calibri" panose="020F0502020204030204" pitchFamily="34" charset="0"/>
              </a:rPr>
              <a:t>Kinderrechtliche Einordnung</a:t>
            </a:r>
            <a:endParaRPr dirty="0">
              <a:latin typeface="Calibri" panose="020F0502020204030204" pitchFamily="34" charset="0"/>
              <a:ea typeface="Calibri" panose="020F0502020204030204" pitchFamily="34" charset="0"/>
              <a:cs typeface="Calibri" panose="020F0502020204030204" pitchFamily="34" charset="0"/>
            </a:endParaRPr>
          </a:p>
          <a:p>
            <a:pPr marL="457200" lvl="0" indent="-457200" algn="l" rtl="0">
              <a:lnSpc>
                <a:spcPct val="90000"/>
              </a:lnSpc>
              <a:spcBef>
                <a:spcPts val="1000"/>
              </a:spcBef>
              <a:spcAft>
                <a:spcPts val="0"/>
              </a:spcAft>
              <a:buClr>
                <a:schemeClr val="dk1"/>
              </a:buClr>
              <a:buSzPts val="2800"/>
              <a:buFont typeface="Arial"/>
              <a:buChar char="•"/>
            </a:pPr>
            <a:r>
              <a:rPr lang="de-DE" dirty="0">
                <a:latin typeface="Calibri" panose="020F0502020204030204" pitchFamily="34" charset="0"/>
                <a:ea typeface="Calibri" panose="020F0502020204030204" pitchFamily="34" charset="0"/>
                <a:cs typeface="Calibri" panose="020F0502020204030204" pitchFamily="34" charset="0"/>
              </a:rPr>
              <a:t>Fachlicher Hintergrund</a:t>
            </a:r>
            <a:endParaRPr dirty="0">
              <a:latin typeface="Calibri" panose="020F0502020204030204" pitchFamily="34" charset="0"/>
              <a:ea typeface="Calibri" panose="020F0502020204030204" pitchFamily="34" charset="0"/>
              <a:cs typeface="Calibri" panose="020F0502020204030204" pitchFamily="34" charset="0"/>
            </a:endParaRPr>
          </a:p>
          <a:p>
            <a:pPr marL="457200" lvl="0" indent="-457200" algn="l" rtl="0">
              <a:lnSpc>
                <a:spcPct val="90000"/>
              </a:lnSpc>
              <a:spcBef>
                <a:spcPts val="1000"/>
              </a:spcBef>
              <a:spcAft>
                <a:spcPts val="0"/>
              </a:spcAft>
              <a:buClr>
                <a:schemeClr val="dk1"/>
              </a:buClr>
              <a:buSzPts val="2800"/>
              <a:buFont typeface="Arial"/>
              <a:buChar char="•"/>
            </a:pPr>
            <a:r>
              <a:rPr lang="de-DE" dirty="0">
                <a:latin typeface="Calibri" panose="020F0502020204030204" pitchFamily="34" charset="0"/>
                <a:ea typeface="Calibri" panose="020F0502020204030204" pitchFamily="34" charset="0"/>
                <a:cs typeface="Calibri" panose="020F0502020204030204" pitchFamily="34" charset="0"/>
              </a:rPr>
              <a:t>Aufbau und Gestaltung</a:t>
            </a:r>
            <a:endParaRPr dirty="0">
              <a:latin typeface="Calibri" panose="020F0502020204030204" pitchFamily="34" charset="0"/>
              <a:ea typeface="Calibri" panose="020F0502020204030204" pitchFamily="34" charset="0"/>
              <a:cs typeface="Calibri" panose="020F0502020204030204" pitchFamily="34" charset="0"/>
            </a:endParaRPr>
          </a:p>
          <a:p>
            <a:pPr marL="457200" lvl="0" indent="-457200" algn="l" rtl="0">
              <a:lnSpc>
                <a:spcPct val="90000"/>
              </a:lnSpc>
              <a:spcBef>
                <a:spcPts val="1000"/>
              </a:spcBef>
              <a:spcAft>
                <a:spcPts val="0"/>
              </a:spcAft>
              <a:buClr>
                <a:schemeClr val="dk1"/>
              </a:buClr>
              <a:buSzPts val="2800"/>
              <a:buFont typeface="Arial"/>
              <a:buChar char="•"/>
            </a:pPr>
            <a:r>
              <a:rPr lang="de-DE" dirty="0">
                <a:latin typeface="Calibri" panose="020F0502020204030204" pitchFamily="34" charset="0"/>
                <a:ea typeface="Calibri" panose="020F0502020204030204" pitchFamily="34" charset="0"/>
                <a:cs typeface="Calibri" panose="020F0502020204030204" pitchFamily="34" charset="0"/>
              </a:rPr>
              <a:t>Pädagogische Alltagssituationen</a:t>
            </a:r>
            <a:endParaRPr dirty="0">
              <a:latin typeface="Calibri" panose="020F0502020204030204" pitchFamily="34" charset="0"/>
              <a:ea typeface="Calibri" panose="020F0502020204030204" pitchFamily="34" charset="0"/>
              <a:cs typeface="Calibri" panose="020F0502020204030204" pitchFamily="34" charset="0"/>
            </a:endParaRPr>
          </a:p>
          <a:p>
            <a:pPr marL="457200" lvl="0" indent="-457200" algn="l" rtl="0">
              <a:lnSpc>
                <a:spcPct val="90000"/>
              </a:lnSpc>
              <a:spcBef>
                <a:spcPts val="1000"/>
              </a:spcBef>
              <a:spcAft>
                <a:spcPts val="0"/>
              </a:spcAft>
              <a:buClr>
                <a:schemeClr val="dk1"/>
              </a:buClr>
              <a:buSzPts val="2800"/>
              <a:buFont typeface="Arial"/>
              <a:buChar char="•"/>
            </a:pPr>
            <a:r>
              <a:rPr lang="de-DE" dirty="0">
                <a:latin typeface="Calibri" panose="020F0502020204030204" pitchFamily="34" charset="0"/>
                <a:ea typeface="Calibri" panose="020F0502020204030204" pitchFamily="34" charset="0"/>
                <a:cs typeface="Calibri" panose="020F0502020204030204" pitchFamily="34" charset="0"/>
              </a:rPr>
              <a:t>Bildungsbereiche</a:t>
            </a:r>
            <a:endParaRPr dirty="0">
              <a:latin typeface="Calibri" panose="020F0502020204030204" pitchFamily="34" charset="0"/>
              <a:ea typeface="Calibri" panose="020F0502020204030204" pitchFamily="34" charset="0"/>
              <a:cs typeface="Calibri" panose="020F0502020204030204" pitchFamily="34" charset="0"/>
            </a:endParaRPr>
          </a:p>
          <a:p>
            <a:pPr marL="457200" lvl="0" indent="-457200" algn="l" rtl="0">
              <a:lnSpc>
                <a:spcPct val="90000"/>
              </a:lnSpc>
              <a:spcBef>
                <a:spcPts val="1000"/>
              </a:spcBef>
              <a:spcAft>
                <a:spcPts val="0"/>
              </a:spcAft>
              <a:buClr>
                <a:schemeClr val="dk1"/>
              </a:buClr>
              <a:buSzPts val="2800"/>
              <a:buFont typeface="Arial"/>
              <a:buChar char="•"/>
            </a:pPr>
            <a:r>
              <a:rPr lang="de-DE" dirty="0">
                <a:latin typeface="Calibri" panose="020F0502020204030204" pitchFamily="34" charset="0"/>
                <a:ea typeface="Calibri" panose="020F0502020204030204" pitchFamily="34" charset="0"/>
                <a:cs typeface="Calibri" panose="020F0502020204030204" pitchFamily="34" charset="0"/>
              </a:rPr>
              <a:t>Ihre Fragen und Ihr Feedback</a:t>
            </a:r>
            <a:endParaRPr dirty="0">
              <a:latin typeface="Calibri" panose="020F0502020204030204" pitchFamily="34" charset="0"/>
              <a:ea typeface="Calibri" panose="020F0502020204030204" pitchFamily="34" charset="0"/>
              <a:cs typeface="Calibri" panose="020F0502020204030204" pitchFamily="34" charset="0"/>
            </a:endParaRPr>
          </a:p>
          <a:p>
            <a:pPr marL="0" lvl="0" indent="0" algn="l" rtl="0">
              <a:lnSpc>
                <a:spcPct val="90000"/>
              </a:lnSpc>
              <a:spcBef>
                <a:spcPts val="1000"/>
              </a:spcBef>
              <a:spcAft>
                <a:spcPts val="0"/>
              </a:spcAft>
              <a:buClr>
                <a:schemeClr val="dk1"/>
              </a:buClr>
              <a:buSzPts val="2800"/>
              <a:buNone/>
            </a:pPr>
            <a:endParaRPr dirty="0">
              <a:latin typeface="Calibri" panose="020F0502020204030204" pitchFamily="34" charset="0"/>
              <a:ea typeface="Calibri" panose="020F0502020204030204" pitchFamily="34" charset="0"/>
              <a:cs typeface="Calibri" panose="020F0502020204030204" pitchFamily="34" charset="0"/>
            </a:endParaRPr>
          </a:p>
        </p:txBody>
      </p:sp>
      <p:pic>
        <p:nvPicPr>
          <p:cNvPr id="190" name="Google Shape;190;p2"/>
          <p:cNvPicPr preferRelativeResize="0"/>
          <p:nvPr/>
        </p:nvPicPr>
        <p:blipFill rotWithShape="1">
          <a:blip r:embed="rId3">
            <a:alphaModFix/>
          </a:blip>
          <a:srcRect/>
          <a:stretch/>
        </p:blipFill>
        <p:spPr>
          <a:xfrm>
            <a:off x="6718435" y="0"/>
            <a:ext cx="5407572" cy="6858000"/>
          </a:xfrm>
          <a:prstGeom prst="rect">
            <a:avLst/>
          </a:prstGeom>
          <a:noFill/>
          <a:ln>
            <a:noFill/>
          </a:ln>
        </p:spPr>
      </p:pic>
      <p:sp>
        <p:nvSpPr>
          <p:cNvPr id="2" name="Textfeld 1">
            <a:extLst>
              <a:ext uri="{FF2B5EF4-FFF2-40B4-BE49-F238E27FC236}">
                <a16:creationId xmlns:a16="http://schemas.microsoft.com/office/drawing/2014/main" id="{D1B20438-901C-52E6-ED9E-32B2C083F557}"/>
              </a:ext>
            </a:extLst>
          </p:cNvPr>
          <p:cNvSpPr txBox="1"/>
          <p:nvPr/>
        </p:nvSpPr>
        <p:spPr>
          <a:xfrm>
            <a:off x="7515377" y="5577674"/>
            <a:ext cx="1520740" cy="307777"/>
          </a:xfrm>
          <a:prstGeom prst="rect">
            <a:avLst/>
          </a:prstGeom>
          <a:noFill/>
        </p:spPr>
        <p:txBody>
          <a:bodyPr wrap="square" rtlCol="0">
            <a:spAutoFit/>
          </a:bodyPr>
          <a:lstStyle/>
          <a:p>
            <a:r>
              <a:rPr lang="de-DE" sz="700" dirty="0">
                <a:latin typeface="Calibri" panose="020F0502020204030204" pitchFamily="34" charset="0"/>
                <a:ea typeface="Calibri" panose="020F0502020204030204" pitchFamily="34" charset="0"/>
                <a:cs typeface="Calibri" panose="020F0502020204030204" pitchFamily="34" charset="0"/>
              </a:rPr>
              <a:t>Bildungsplan Brandenburg, S. 1, </a:t>
            </a:r>
          </a:p>
          <a:p>
            <a:r>
              <a:rPr lang="de-DE" sz="700" dirty="0">
                <a:latin typeface="Calibri" panose="020F0502020204030204" pitchFamily="34" charset="0"/>
                <a:ea typeface="Calibri" panose="020F0502020204030204" pitchFamily="34" charset="0"/>
                <a:cs typeface="Calibri" panose="020F0502020204030204" pitchFamily="34" charset="0"/>
              </a:rPr>
              <a:t>Sebastian </a:t>
            </a:r>
            <a:r>
              <a:rPr lang="de-DE" sz="700" dirty="0" err="1">
                <a:latin typeface="Calibri" panose="020F0502020204030204" pitchFamily="34" charset="0"/>
                <a:ea typeface="Calibri" panose="020F0502020204030204" pitchFamily="34" charset="0"/>
                <a:cs typeface="Calibri" panose="020F0502020204030204" pitchFamily="34" charset="0"/>
              </a:rPr>
              <a:t>Treytnar</a:t>
            </a:r>
            <a:r>
              <a:rPr lang="de-DE" sz="700" dirty="0">
                <a:latin typeface="Calibri" panose="020F0502020204030204" pitchFamily="34" charset="0"/>
                <a:ea typeface="Calibri" panose="020F0502020204030204" pitchFamily="34" charset="0"/>
                <a:cs typeface="Calibri" panose="020F0502020204030204" pitchFamily="34" charset="0"/>
              </a:rPr>
              <a:t>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de-DE" sz="4000" b="1">
                <a:latin typeface="Calibri"/>
                <a:ea typeface="Calibri"/>
                <a:cs typeface="Calibri"/>
                <a:sym typeface="Calibri"/>
              </a:rPr>
              <a:t>Fachlicher Hintergrund</a:t>
            </a:r>
            <a:endParaRPr/>
          </a:p>
        </p:txBody>
      </p:sp>
      <p:sp>
        <p:nvSpPr>
          <p:cNvPr id="305" name="Google Shape;305;p17"/>
          <p:cNvSpPr txBox="1">
            <a:spLocks noGrp="1"/>
          </p:cNvSpPr>
          <p:nvPr>
            <p:ph type="body" idx="1"/>
          </p:nvPr>
        </p:nvSpPr>
        <p:spPr>
          <a:xfrm>
            <a:off x="838200" y="1825624"/>
            <a:ext cx="10515600" cy="4845141"/>
          </a:xfrm>
          <a:prstGeom prst="rect">
            <a:avLst/>
          </a:prstGeom>
          <a:noFill/>
          <a:ln>
            <a:noFill/>
          </a:ln>
        </p:spPr>
        <p:txBody>
          <a:bodyPr spcFirstLastPara="1" wrap="square" lIns="91425" tIns="45700" rIns="91425" bIns="45700" anchor="t" anchorCtr="0">
            <a:normAutofit fontScale="85000" lnSpcReduction="10000"/>
          </a:bodyPr>
          <a:lstStyle/>
          <a:p>
            <a:pPr marL="0" lvl="0" indent="0">
              <a:spcBef>
                <a:spcPts val="0"/>
              </a:spcBef>
              <a:buSzPts val="3000"/>
            </a:pPr>
            <a:r>
              <a:rPr lang="de-DE" sz="3000" dirty="0"/>
              <a:t>Der Ertrag früher Bildungsprozesse hängt von der Beziehungsqualität ab: Nur in sicheren Beziehungen und durch feinfühlige partizipative Interaktionen kann ein Kind lernen. Kompetenzentwicklung ist nur möglich, wenn es dem Kind gelingt, </a:t>
            </a:r>
          </a:p>
          <a:p>
            <a:pPr marL="0" lvl="0" indent="0">
              <a:spcBef>
                <a:spcPts val="0"/>
              </a:spcBef>
              <a:buSzPts val="3000"/>
            </a:pPr>
            <a:endParaRPr lang="de-DE" sz="3000" dirty="0"/>
          </a:p>
          <a:p>
            <a:pPr indent="-457200">
              <a:spcBef>
                <a:spcPts val="0"/>
              </a:spcBef>
              <a:buSzPts val="3000"/>
              <a:buFont typeface="Symbol" panose="05050102010706020507" pitchFamily="18" charset="2"/>
              <a:buChar char="-"/>
            </a:pPr>
            <a:r>
              <a:rPr lang="de-DE" sz="3000" dirty="0"/>
              <a:t>Sich als selbstwirksame und aktiv handelnde Person zu erleben</a:t>
            </a:r>
          </a:p>
          <a:p>
            <a:pPr indent="-457200">
              <a:spcBef>
                <a:spcPts val="0"/>
              </a:spcBef>
              <a:buSzPts val="3000"/>
              <a:buFont typeface="Symbol" panose="05050102010706020507" pitchFamily="18" charset="2"/>
              <a:buChar char="-"/>
            </a:pPr>
            <a:r>
              <a:rPr lang="de-DE" sz="3000" dirty="0"/>
              <a:t>Eigene Grundbedürfnisse wahrzunehmen, mitzuteilen und zu erfüllen</a:t>
            </a:r>
          </a:p>
          <a:p>
            <a:pPr indent="-457200">
              <a:spcBef>
                <a:spcPts val="0"/>
              </a:spcBef>
              <a:buSzPts val="3000"/>
              <a:buFont typeface="Symbol" panose="05050102010706020507" pitchFamily="18" charset="2"/>
              <a:buChar char="-"/>
            </a:pPr>
            <a:r>
              <a:rPr lang="de-DE" sz="3000" dirty="0"/>
              <a:t>Emotionen und Stress zu regulieren</a:t>
            </a:r>
          </a:p>
          <a:p>
            <a:pPr indent="-457200">
              <a:spcBef>
                <a:spcPts val="0"/>
              </a:spcBef>
              <a:buSzPts val="3000"/>
              <a:buFont typeface="Symbol" panose="05050102010706020507" pitchFamily="18" charset="2"/>
              <a:buChar char="-"/>
            </a:pPr>
            <a:r>
              <a:rPr lang="de-DE" sz="3000" dirty="0"/>
              <a:t>Aufmerksamkeit zu steuern</a:t>
            </a:r>
          </a:p>
          <a:p>
            <a:pPr marL="0" lvl="0" indent="0" algn="l" rtl="0">
              <a:lnSpc>
                <a:spcPct val="90000"/>
              </a:lnSpc>
              <a:spcBef>
                <a:spcPts val="0"/>
              </a:spcBef>
              <a:spcAft>
                <a:spcPts val="0"/>
              </a:spcAft>
              <a:buClr>
                <a:schemeClr val="dk1"/>
              </a:buClr>
              <a:buSzPts val="3000"/>
            </a:pPr>
            <a:endParaRPr lang="de-DE" sz="2600" dirty="0"/>
          </a:p>
          <a:p>
            <a:pPr marL="0" lvl="0" indent="0" algn="l" rtl="0">
              <a:lnSpc>
                <a:spcPct val="90000"/>
              </a:lnSpc>
              <a:spcBef>
                <a:spcPts val="0"/>
              </a:spcBef>
              <a:spcAft>
                <a:spcPts val="0"/>
              </a:spcAft>
              <a:buClr>
                <a:schemeClr val="dk1"/>
              </a:buClr>
              <a:buSzPts val="3000"/>
            </a:pPr>
            <a:r>
              <a:rPr lang="de-DE" sz="3100" dirty="0">
                <a:sym typeface="Wingdings" panose="05000000000000000000" pitchFamily="2" charset="2"/>
              </a:rPr>
              <a:t> </a:t>
            </a:r>
            <a:r>
              <a:rPr lang="de-DE" sz="3100" dirty="0"/>
              <a:t>Selbstregulations- und Selbststeuerungskompetenzen sind für das Lernen und den Bildungserfolg wichtiger als der IQ! </a:t>
            </a:r>
          </a:p>
          <a:p>
            <a:pPr marL="0" lvl="0" indent="0" algn="l" rtl="0">
              <a:lnSpc>
                <a:spcPct val="90000"/>
              </a:lnSpc>
              <a:spcBef>
                <a:spcPts val="0"/>
              </a:spcBef>
              <a:spcAft>
                <a:spcPts val="0"/>
              </a:spcAft>
              <a:buClr>
                <a:schemeClr val="dk1"/>
              </a:buClr>
              <a:buSzPts val="3000"/>
            </a:pPr>
            <a:endParaRPr lang="de-DE" sz="2000" dirty="0"/>
          </a:p>
          <a:p>
            <a:pPr marL="0" lvl="0" indent="0" algn="l" rtl="0">
              <a:lnSpc>
                <a:spcPct val="90000"/>
              </a:lnSpc>
              <a:spcBef>
                <a:spcPts val="1200"/>
              </a:spcBef>
              <a:spcAft>
                <a:spcPts val="0"/>
              </a:spcAft>
              <a:buClr>
                <a:schemeClr val="dk1"/>
              </a:buClr>
              <a:buSzPts val="3000"/>
            </a:pPr>
            <a:r>
              <a:rPr lang="de-DE" sz="1400" dirty="0"/>
              <a:t>Ahnert, L. (2007). Von der Mutter-Kind-zur Erzieherinnen-Kind-Bindung? In: F. Becker-Stoll &amp; M. Textor: Die Erzieherin-Kind-Beziehung, Berlin: Cornelsen, S. 31-41.</a:t>
            </a:r>
          </a:p>
          <a:p>
            <a:pPr marL="0" lvl="0" indent="0" algn="l" rtl="0">
              <a:lnSpc>
                <a:spcPct val="90000"/>
              </a:lnSpc>
              <a:spcBef>
                <a:spcPts val="1200"/>
              </a:spcBef>
              <a:spcAft>
                <a:spcPts val="0"/>
              </a:spcAft>
              <a:buClr>
                <a:schemeClr val="dk1"/>
              </a:buClr>
              <a:buSzPts val="3000"/>
            </a:pPr>
            <a:r>
              <a:rPr lang="de-DE" sz="1400" dirty="0"/>
              <a:t>Fabienne Becker-Stoll (2024). Der Bildungsplan Brandenburg: Grundlage für Interaktions- und Bildungsqualität. Vortrag auf der Fachtagung zum Bildungsplan in </a:t>
            </a:r>
            <a:r>
              <a:rPr lang="de-DE" sz="1400" dirty="0" err="1"/>
              <a:t>Blossin</a:t>
            </a:r>
            <a:r>
              <a:rPr lang="de-DE" sz="1400" dirty="0"/>
              <a:t> am 14. November 2024</a:t>
            </a:r>
            <a:endParaRPr dirty="0"/>
          </a:p>
        </p:txBody>
      </p:sp>
    </p:spTree>
    <p:extLst>
      <p:ext uri="{BB962C8B-B14F-4D97-AF65-F5344CB8AC3E}">
        <p14:creationId xmlns:p14="http://schemas.microsoft.com/office/powerpoint/2010/main" val="23985191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de-DE" sz="4000" b="1">
                <a:latin typeface="Calibri"/>
                <a:ea typeface="Calibri"/>
                <a:cs typeface="Calibri"/>
                <a:sym typeface="Calibri"/>
              </a:rPr>
              <a:t>Fachlicher Hintergrund</a:t>
            </a:r>
            <a:endParaRPr/>
          </a:p>
        </p:txBody>
      </p:sp>
      <p:sp>
        <p:nvSpPr>
          <p:cNvPr id="305" name="Google Shape;305;p1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000"/>
              <a:buNone/>
            </a:pPr>
            <a:r>
              <a:rPr lang="de-DE" sz="3000"/>
              <a:t>Grundidee unseres Ansatzes und besonderer zu erwartender Nutzen der „Erweiterten Grundsätze elementarer Bildung": </a:t>
            </a:r>
            <a:endParaRPr sz="3000"/>
          </a:p>
          <a:p>
            <a:pPr marL="1143000" lvl="1" indent="-457200" algn="l" rtl="0">
              <a:lnSpc>
                <a:spcPct val="90000"/>
              </a:lnSpc>
              <a:spcBef>
                <a:spcPts val="1200"/>
              </a:spcBef>
              <a:spcAft>
                <a:spcPts val="0"/>
              </a:spcAft>
              <a:buClr>
                <a:schemeClr val="dk1"/>
              </a:buClr>
              <a:buSzPts val="2400"/>
              <a:buAutoNum type="arabicPeriod"/>
            </a:pPr>
            <a:r>
              <a:rPr lang="de-DE"/>
              <a:t>Wir verknüpfen pädagogische Alltagssituationen und Bildungsbereiche systematisch.</a:t>
            </a:r>
            <a:endParaRPr/>
          </a:p>
          <a:p>
            <a:pPr marL="1143000" lvl="1" indent="-457200" algn="l" rtl="0">
              <a:lnSpc>
                <a:spcPct val="90000"/>
              </a:lnSpc>
              <a:spcBef>
                <a:spcPts val="1200"/>
              </a:spcBef>
              <a:spcAft>
                <a:spcPts val="0"/>
              </a:spcAft>
              <a:buClr>
                <a:schemeClr val="dk1"/>
              </a:buClr>
              <a:buSzPts val="2400"/>
              <a:buAutoNum type="arabicPeriod"/>
            </a:pPr>
            <a:r>
              <a:rPr lang="de-DE"/>
              <a:t>Wir formulieren anschauliche, an den realen Routinen orientierte Handlungsimpulse und Umsetzungsideen. </a:t>
            </a:r>
            <a:endParaRPr/>
          </a:p>
          <a:p>
            <a:pPr marL="1143000" lvl="1" indent="-457200" algn="l" rtl="0">
              <a:lnSpc>
                <a:spcPct val="90000"/>
              </a:lnSpc>
              <a:spcBef>
                <a:spcPts val="1200"/>
              </a:spcBef>
              <a:spcAft>
                <a:spcPts val="0"/>
              </a:spcAft>
              <a:buClr>
                <a:schemeClr val="dk1"/>
              </a:buClr>
              <a:buSzPts val="2400"/>
              <a:buAutoNum type="arabicPeriod"/>
            </a:pPr>
            <a:r>
              <a:rPr lang="de-DE"/>
              <a:t>Wir schaffen eine Grundlage zur Evaluation alltagsintegrierter Bildungsprozesse und Förderformate. </a:t>
            </a:r>
            <a:endParaRPr/>
          </a:p>
          <a:p>
            <a:pPr marL="457200" lvl="0" indent="-279400" algn="l" rtl="0">
              <a:lnSpc>
                <a:spcPct val="90000"/>
              </a:lnSpc>
              <a:spcBef>
                <a:spcPts val="100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pic>
        <p:nvPicPr>
          <p:cNvPr id="311" name="Google Shape;311;p18" descr="Ein Bild, das Text, Diagramm, Reihe, Schrift enthält.&#10;&#10;Automatisch generierte Beschreibung"/>
          <p:cNvPicPr preferRelativeResize="0">
            <a:picLocks noGrp="1"/>
          </p:cNvPicPr>
          <p:nvPr>
            <p:ph type="body" idx="1"/>
          </p:nvPr>
        </p:nvPicPr>
        <p:blipFill rotWithShape="1">
          <a:blip r:embed="rId3">
            <a:alphaModFix/>
          </a:blip>
          <a:srcRect/>
          <a:stretch/>
        </p:blipFill>
        <p:spPr>
          <a:xfrm>
            <a:off x="3803330" y="1133649"/>
            <a:ext cx="8426770" cy="4512772"/>
          </a:xfrm>
          <a:prstGeom prst="rect">
            <a:avLst/>
          </a:prstGeom>
          <a:noFill/>
          <a:ln>
            <a:noFill/>
          </a:ln>
        </p:spPr>
      </p:pic>
      <p:sp>
        <p:nvSpPr>
          <p:cNvPr id="312" name="Google Shape;312;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de-DE" sz="4000" b="1">
                <a:latin typeface="Calibri" panose="020F0502020204030204" pitchFamily="34" charset="0"/>
                <a:ea typeface="Calibri" panose="020F0502020204030204" pitchFamily="34" charset="0"/>
                <a:cs typeface="Calibri" panose="020F0502020204030204" pitchFamily="34" charset="0"/>
                <a:sym typeface="Calibri"/>
              </a:rPr>
              <a:t>Fachlicher Hintergrund</a:t>
            </a:r>
            <a:endParaRPr sz="4000" b="1">
              <a:latin typeface="Calibri" panose="020F0502020204030204" pitchFamily="34" charset="0"/>
              <a:ea typeface="Calibri" panose="020F0502020204030204" pitchFamily="34" charset="0"/>
              <a:cs typeface="Calibri" panose="020F0502020204030204" pitchFamily="34" charset="0"/>
              <a:sym typeface="Calibri"/>
            </a:endParaRPr>
          </a:p>
        </p:txBody>
      </p:sp>
      <p:sp>
        <p:nvSpPr>
          <p:cNvPr id="313" name="Google Shape;313;p18"/>
          <p:cNvSpPr txBox="1"/>
          <p:nvPr/>
        </p:nvSpPr>
        <p:spPr>
          <a:xfrm>
            <a:off x="838200" y="1521298"/>
            <a:ext cx="3035301" cy="489364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2100"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Interaktionsprozesse mit Kindern in Alltags-situationen sind sehr gut messbar (CLASS </a:t>
            </a:r>
            <a:r>
              <a:rPr lang="de-DE" sz="2100" dirty="0" err="1">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Pre</a:t>
            </a:r>
            <a:r>
              <a:rPr lang="de-DE" sz="2100"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-K und SSTEW eignen sich als Alternative oder Ergänzung zu KES-R, KES-E</a:t>
            </a:r>
            <a:r>
              <a:rPr lang="de-DE" sz="2200"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 </a:t>
            </a:r>
            <a:r>
              <a:rPr lang="de-DE" sz="1200" dirty="0">
                <a:solidFill>
                  <a:schemeClr val="dk1"/>
                </a:solidFill>
                <a:latin typeface="Calibri" panose="020F0502020204030204" pitchFamily="34" charset="0"/>
                <a:ea typeface="Calibri" panose="020F0502020204030204" pitchFamily="34" charset="0"/>
                <a:cs typeface="Calibri" panose="020F0502020204030204" pitchFamily="34" charset="0"/>
                <a:sym typeface="Quattrocento Sans"/>
              </a:rPr>
              <a:t>(Oppermann et al. 2024)</a:t>
            </a:r>
            <a:endParaRPr dirty="0">
              <a:latin typeface="Calibri" panose="020F0502020204030204" pitchFamily="34" charset="0"/>
              <a:ea typeface="Calibri" panose="020F0502020204030204" pitchFamily="34" charset="0"/>
              <a:cs typeface="Calibri" panose="020F0502020204030204" pitchFamily="34" charset="0"/>
            </a:endParaRPr>
          </a:p>
          <a:p>
            <a:pPr marL="0" marR="0" lvl="0" indent="0" algn="l" rtl="0">
              <a:spcBef>
                <a:spcPts val="0"/>
              </a:spcBef>
              <a:spcAft>
                <a:spcPts val="0"/>
              </a:spcAft>
              <a:buNone/>
            </a:pPr>
            <a:endParaRPr sz="2000"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endParaRPr>
          </a:p>
          <a:p>
            <a:pPr marL="0" marR="0" lvl="0" indent="0" algn="l" rtl="0">
              <a:spcBef>
                <a:spcPts val="0"/>
              </a:spcBef>
              <a:spcAft>
                <a:spcPts val="0"/>
              </a:spcAft>
              <a:buNone/>
            </a:pPr>
            <a:r>
              <a:rPr lang="de-DE" sz="2100"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Die </a:t>
            </a:r>
            <a:r>
              <a:rPr lang="de-DE" sz="2100" b="1"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Erweiterten Grundsätze </a:t>
            </a:r>
            <a:r>
              <a:rPr lang="de-DE" sz="2100"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beschreiben gute Prozessqualität und eignen sich deshalb als Zielekatalog für ein Qualitätsmonitoring.</a:t>
            </a:r>
            <a:endParaRPr dirty="0">
              <a:latin typeface="Calibri" panose="020F0502020204030204" pitchFamily="34" charset="0"/>
              <a:ea typeface="Calibri" panose="020F0502020204030204" pitchFamily="34" charset="0"/>
              <a:cs typeface="Calibri" panose="020F0502020204030204" pitchFamily="34" charset="0"/>
            </a:endParaRPr>
          </a:p>
        </p:txBody>
      </p:sp>
      <p:grpSp>
        <p:nvGrpSpPr>
          <p:cNvPr id="314" name="Google Shape;314;p18"/>
          <p:cNvGrpSpPr/>
          <p:nvPr/>
        </p:nvGrpSpPr>
        <p:grpSpPr>
          <a:xfrm>
            <a:off x="6748780" y="2797477"/>
            <a:ext cx="4011700" cy="2549381"/>
            <a:chOff x="6608380" y="2740327"/>
            <a:chExt cx="4204170" cy="2723213"/>
          </a:xfrm>
        </p:grpSpPr>
        <p:pic>
          <p:nvPicPr>
            <p:cNvPr id="315" name="Google Shape;315;p18"/>
            <p:cNvPicPr preferRelativeResize="0"/>
            <p:nvPr/>
          </p:nvPicPr>
          <p:blipFill rotWithShape="1">
            <a:blip r:embed="rId4">
              <a:alphaModFix/>
            </a:blip>
            <a:srcRect/>
            <a:stretch/>
          </p:blipFill>
          <p:spPr>
            <a:xfrm>
              <a:off x="6608380" y="2903219"/>
              <a:ext cx="4169881" cy="2358721"/>
            </a:xfrm>
            <a:prstGeom prst="rect">
              <a:avLst/>
            </a:prstGeom>
            <a:noFill/>
            <a:ln>
              <a:noFill/>
            </a:ln>
          </p:spPr>
        </p:pic>
        <p:sp>
          <p:nvSpPr>
            <p:cNvPr id="316" name="Google Shape;316;p18"/>
            <p:cNvSpPr/>
            <p:nvPr/>
          </p:nvSpPr>
          <p:spPr>
            <a:xfrm>
              <a:off x="6642669" y="2740327"/>
              <a:ext cx="4169881" cy="2723213"/>
            </a:xfrm>
            <a:prstGeom prst="roundRect">
              <a:avLst>
                <a:gd name="adj" fmla="val 16667"/>
              </a:avLst>
            </a:prstGeom>
            <a:noFill/>
            <a:ln w="76200" cap="flat" cmpd="sng">
              <a:solidFill>
                <a:srgbClr val="A2164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pitchFamily="34" charset="0"/>
                <a:ea typeface="Calibri" panose="020F0502020204030204" pitchFamily="34" charset="0"/>
                <a:cs typeface="Calibri" panose="020F0502020204030204" pitchFamily="34" charset="0"/>
                <a:sym typeface="Calibri"/>
              </a:endParaRPr>
            </a:p>
          </p:txBody>
        </p:sp>
      </p:grpSp>
      <p:sp>
        <p:nvSpPr>
          <p:cNvPr id="317" name="Google Shape;317;p18"/>
          <p:cNvSpPr txBox="1"/>
          <p:nvPr/>
        </p:nvSpPr>
        <p:spPr>
          <a:xfrm>
            <a:off x="3798356" y="5646420"/>
            <a:ext cx="8549854"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200" dirty="0">
                <a:solidFill>
                  <a:schemeClr val="dk1"/>
                </a:solidFill>
                <a:latin typeface="Calibri" panose="020F0502020204030204" pitchFamily="34" charset="0"/>
                <a:ea typeface="Calibri" panose="020F0502020204030204" pitchFamily="34" charset="0"/>
                <a:cs typeface="Calibri" panose="020F0502020204030204" pitchFamily="34" charset="0"/>
                <a:sym typeface="Quattrocento Sans"/>
              </a:rPr>
              <a:t>Modellvorschlag: Struktur-Prozess-Modell – Erweiterung (kurz: SP-E). In: Anders, Y., &amp; Oppermann, E. (2024). Frühpädagogische Qualität in Kindertageseinrichtungen: Eine Erweiterung des Struktur-Prozess-Modells. </a:t>
            </a:r>
            <a:r>
              <a:rPr lang="de-DE" sz="1200" i="1" dirty="0">
                <a:solidFill>
                  <a:schemeClr val="dk1"/>
                </a:solidFill>
                <a:latin typeface="Calibri" panose="020F0502020204030204" pitchFamily="34" charset="0"/>
                <a:ea typeface="Calibri" panose="020F0502020204030204" pitchFamily="34" charset="0"/>
                <a:cs typeface="Calibri" panose="020F0502020204030204" pitchFamily="34" charset="0"/>
                <a:sym typeface="Quattrocento Sans"/>
              </a:rPr>
              <a:t>Zeitschrift für Erziehungswissenschaft. https://doi.org/10.1007/s11618-024-01218-7</a:t>
            </a:r>
            <a:endParaRPr sz="1200"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20"/>
          <p:cNvSpPr/>
          <p:nvPr/>
        </p:nvSpPr>
        <p:spPr>
          <a:xfrm>
            <a:off x="6705601" y="6006164"/>
            <a:ext cx="5486400" cy="85183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330" name="Google Shape;330;p20"/>
          <p:cNvSpPr txBox="1">
            <a:spLocks noGrp="1"/>
          </p:cNvSpPr>
          <p:nvPr>
            <p:ph type="title"/>
          </p:nvPr>
        </p:nvSpPr>
        <p:spPr>
          <a:xfrm>
            <a:off x="838200" y="365125"/>
            <a:ext cx="112395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de-DE" sz="4000" b="1">
                <a:latin typeface="Calibri"/>
                <a:ea typeface="Calibri"/>
                <a:cs typeface="Calibri"/>
                <a:sym typeface="Calibri"/>
              </a:rPr>
              <a:t>Grundidee des Bildungsplans </a:t>
            </a:r>
            <a:endParaRPr/>
          </a:p>
        </p:txBody>
      </p:sp>
      <p:pic>
        <p:nvPicPr>
          <p:cNvPr id="3" name="Grafik 2">
            <a:extLst>
              <a:ext uri="{FF2B5EF4-FFF2-40B4-BE49-F238E27FC236}">
                <a16:creationId xmlns:a16="http://schemas.microsoft.com/office/drawing/2014/main" id="{56542888-E103-8D77-AC8E-80BB958BEE0C}"/>
              </a:ext>
            </a:extLst>
          </p:cNvPr>
          <p:cNvPicPr>
            <a:picLocks noChangeAspect="1"/>
          </p:cNvPicPr>
          <p:nvPr/>
        </p:nvPicPr>
        <p:blipFill>
          <a:blip r:embed="rId3"/>
          <a:stretch>
            <a:fillRect/>
          </a:stretch>
        </p:blipFill>
        <p:spPr>
          <a:xfrm>
            <a:off x="670803" y="1301025"/>
            <a:ext cx="10164594" cy="519185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7" name="Google Shape;337;p21"/>
          <p:cNvSpPr txBox="1">
            <a:spLocks noGrp="1"/>
          </p:cNvSpPr>
          <p:nvPr>
            <p:ph type="title"/>
          </p:nvPr>
        </p:nvSpPr>
        <p:spPr>
          <a:xfrm>
            <a:off x="838200" y="365125"/>
            <a:ext cx="112395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de-DE" sz="4000" b="1">
                <a:latin typeface="Calibri"/>
                <a:ea typeface="Calibri"/>
                <a:cs typeface="Calibri"/>
                <a:sym typeface="Calibri"/>
              </a:rPr>
              <a:t>Grundidee des Bildungsplans </a:t>
            </a:r>
            <a:endParaRPr/>
          </a:p>
        </p:txBody>
      </p:sp>
      <p:pic>
        <p:nvPicPr>
          <p:cNvPr id="2" name="Grafik 1" descr="Ein Bild, das Farbigkeit, Rechteck, Muster, Quadrat enthält.&#10;&#10;KI-generierte Inhalte können fehlerhaft sein.">
            <a:extLst>
              <a:ext uri="{FF2B5EF4-FFF2-40B4-BE49-F238E27FC236}">
                <a16:creationId xmlns:a16="http://schemas.microsoft.com/office/drawing/2014/main" id="{D82281B8-D121-7CF8-7A8A-7977C5F9B43C}"/>
              </a:ext>
            </a:extLst>
          </p:cNvPr>
          <p:cNvPicPr>
            <a:picLocks noChangeAspect="1"/>
          </p:cNvPicPr>
          <p:nvPr/>
        </p:nvPicPr>
        <p:blipFill>
          <a:blip r:embed="rId3"/>
          <a:srcRect l="2343" t="3042" r="4015" b="4443"/>
          <a:stretch/>
        </p:blipFill>
        <p:spPr>
          <a:xfrm>
            <a:off x="2628687" y="1690688"/>
            <a:ext cx="4956020" cy="4182146"/>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2" name="Google Shape;336;p21">
            <a:extLst>
              <a:ext uri="{FF2B5EF4-FFF2-40B4-BE49-F238E27FC236}">
                <a16:creationId xmlns:a16="http://schemas.microsoft.com/office/drawing/2014/main" id="{677D01C4-1314-3285-9233-138B7EA5A168}"/>
              </a:ext>
            </a:extLst>
          </p:cNvPr>
          <p:cNvSpPr/>
          <p:nvPr/>
        </p:nvSpPr>
        <p:spPr>
          <a:xfrm>
            <a:off x="9991543" y="6006164"/>
            <a:ext cx="2200458" cy="85183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panose="020F0502020204030204" pitchFamily="34" charset="0"/>
              <a:ea typeface="Calibri" panose="020F0502020204030204" pitchFamily="34" charset="0"/>
              <a:cs typeface="Calibri" panose="020F0502020204030204" pitchFamily="34" charset="0"/>
              <a:sym typeface="Calibri"/>
            </a:endParaRPr>
          </a:p>
        </p:txBody>
      </p:sp>
      <p:sp>
        <p:nvSpPr>
          <p:cNvPr id="352" name="Google Shape;352;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de-DE" sz="4000" b="1" dirty="0">
                <a:latin typeface="Calibri" panose="020F0502020204030204" pitchFamily="34" charset="0"/>
                <a:ea typeface="Calibri" panose="020F0502020204030204" pitchFamily="34" charset="0"/>
                <a:cs typeface="Calibri" panose="020F0502020204030204" pitchFamily="34" charset="0"/>
                <a:sym typeface="Calibri"/>
              </a:rPr>
              <a:t>Inhaltsverzeichnis</a:t>
            </a:r>
            <a:endParaRPr sz="4000" b="1" dirty="0">
              <a:highlight>
                <a:srgbClr val="FFFF00"/>
              </a:highlight>
              <a:latin typeface="Calibri" panose="020F0502020204030204" pitchFamily="34" charset="0"/>
              <a:ea typeface="Calibri" panose="020F0502020204030204" pitchFamily="34" charset="0"/>
              <a:cs typeface="Calibri" panose="020F0502020204030204" pitchFamily="34" charset="0"/>
              <a:sym typeface="Calibri"/>
            </a:endParaRPr>
          </a:p>
        </p:txBody>
      </p:sp>
      <p:sp>
        <p:nvSpPr>
          <p:cNvPr id="353" name="Google Shape;353;p23"/>
          <p:cNvSpPr txBox="1"/>
          <p:nvPr/>
        </p:nvSpPr>
        <p:spPr>
          <a:xfrm>
            <a:off x="6095999" y="365125"/>
            <a:ext cx="5771949"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Grundlagen: ……………………………………….	  32 Seiten</a:t>
            </a:r>
            <a:endParaRPr dirty="0">
              <a:latin typeface="Calibri" panose="020F0502020204030204" pitchFamily="34" charset="0"/>
              <a:ea typeface="Calibri" panose="020F0502020204030204" pitchFamily="34" charset="0"/>
              <a:cs typeface="Calibri" panose="020F0502020204030204" pitchFamily="34" charset="0"/>
            </a:endParaRPr>
          </a:p>
          <a:p>
            <a:pPr marL="0" marR="0" lvl="0" indent="0" algn="l" rtl="0">
              <a:spcBef>
                <a:spcPts val="0"/>
              </a:spcBef>
              <a:spcAft>
                <a:spcPts val="0"/>
              </a:spcAft>
              <a:buNone/>
            </a:pPr>
            <a:r>
              <a:rPr lang="de-DE" sz="1800"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Pädagogische Alltagssituationen: ……….	162 Seiten</a:t>
            </a:r>
            <a:endParaRPr dirty="0">
              <a:latin typeface="Calibri" panose="020F0502020204030204" pitchFamily="34" charset="0"/>
              <a:ea typeface="Calibri" panose="020F0502020204030204" pitchFamily="34" charset="0"/>
              <a:cs typeface="Calibri" panose="020F0502020204030204" pitchFamily="34" charset="0"/>
            </a:endParaRPr>
          </a:p>
          <a:p>
            <a:pPr marL="0" marR="0" lvl="0" indent="0" algn="l" rtl="0">
              <a:spcBef>
                <a:spcPts val="0"/>
              </a:spcBef>
              <a:spcAft>
                <a:spcPts val="0"/>
              </a:spcAft>
              <a:buNone/>
            </a:pPr>
            <a:r>
              <a:rPr lang="de-DE" sz="1800"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Bildungsbereiche: ………………………………	  77 Seiten </a:t>
            </a:r>
            <a:endParaRPr dirty="0">
              <a:latin typeface="Calibri" panose="020F0502020204030204" pitchFamily="34" charset="0"/>
              <a:ea typeface="Calibri" panose="020F0502020204030204" pitchFamily="34" charset="0"/>
              <a:cs typeface="Calibri" panose="020F0502020204030204" pitchFamily="34" charset="0"/>
            </a:endParaRPr>
          </a:p>
        </p:txBody>
      </p:sp>
      <p:pic>
        <p:nvPicPr>
          <p:cNvPr id="354" name="Google Shape;354;p23"/>
          <p:cNvPicPr preferRelativeResize="0"/>
          <p:nvPr/>
        </p:nvPicPr>
        <p:blipFill rotWithShape="1">
          <a:blip r:embed="rId3">
            <a:alphaModFix/>
          </a:blip>
          <a:srcRect/>
          <a:stretch/>
        </p:blipFill>
        <p:spPr>
          <a:xfrm>
            <a:off x="1032796" y="1582536"/>
            <a:ext cx="4131450" cy="4678991"/>
          </a:xfrm>
          <a:prstGeom prst="rect">
            <a:avLst/>
          </a:prstGeom>
          <a:noFill/>
          <a:ln>
            <a:noFill/>
          </a:ln>
        </p:spPr>
      </p:pic>
      <p:pic>
        <p:nvPicPr>
          <p:cNvPr id="355" name="Google Shape;355;p23"/>
          <p:cNvPicPr preferRelativeResize="0"/>
          <p:nvPr/>
        </p:nvPicPr>
        <p:blipFill rotWithShape="1">
          <a:blip r:embed="rId4">
            <a:alphaModFix/>
          </a:blip>
          <a:srcRect/>
          <a:stretch/>
        </p:blipFill>
        <p:spPr>
          <a:xfrm>
            <a:off x="6095999" y="1582536"/>
            <a:ext cx="3895544" cy="523528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de-DE" sz="4000" b="1" dirty="0">
                <a:latin typeface="Calibri"/>
                <a:ea typeface="Calibri"/>
                <a:cs typeface="Calibri"/>
                <a:sym typeface="Calibri"/>
              </a:rPr>
              <a:t>Pädagogische Alltagssituationen</a:t>
            </a:r>
            <a:endParaRPr dirty="0"/>
          </a:p>
        </p:txBody>
      </p:sp>
      <p:sp>
        <p:nvSpPr>
          <p:cNvPr id="362" name="Google Shape;362;p24"/>
          <p:cNvSpPr txBox="1">
            <a:spLocks noGrp="1"/>
          </p:cNvSpPr>
          <p:nvPr>
            <p:ph type="body" idx="1"/>
          </p:nvPr>
        </p:nvSpPr>
        <p:spPr>
          <a:xfrm>
            <a:off x="838200" y="1825625"/>
            <a:ext cx="10877550" cy="466725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None/>
            </a:pPr>
            <a:endParaRPr sz="3200"/>
          </a:p>
          <a:p>
            <a:pPr marL="0" lvl="0" indent="0" algn="l" rtl="0">
              <a:lnSpc>
                <a:spcPct val="90000"/>
              </a:lnSpc>
              <a:spcBef>
                <a:spcPts val="1000"/>
              </a:spcBef>
              <a:spcAft>
                <a:spcPts val="0"/>
              </a:spcAft>
              <a:buClr>
                <a:schemeClr val="dk1"/>
              </a:buClr>
              <a:buSzPts val="3200"/>
              <a:buNone/>
            </a:pPr>
            <a:endParaRPr sz="3200"/>
          </a:p>
        </p:txBody>
      </p:sp>
      <p:pic>
        <p:nvPicPr>
          <p:cNvPr id="364" name="Google Shape;364;p24"/>
          <p:cNvPicPr preferRelativeResize="0"/>
          <p:nvPr/>
        </p:nvPicPr>
        <p:blipFill rotWithShape="1">
          <a:blip r:embed="rId3">
            <a:alphaModFix/>
          </a:blip>
          <a:srcRect/>
          <a:stretch/>
        </p:blipFill>
        <p:spPr>
          <a:xfrm>
            <a:off x="6065684" y="2688464"/>
            <a:ext cx="4608576" cy="3553968"/>
          </a:xfrm>
          <a:prstGeom prst="rect">
            <a:avLst/>
          </a:prstGeom>
          <a:noFill/>
          <a:ln>
            <a:noFill/>
          </a:ln>
        </p:spPr>
      </p:pic>
      <p:pic>
        <p:nvPicPr>
          <p:cNvPr id="365" name="Google Shape;365;p24"/>
          <p:cNvPicPr preferRelativeResize="0"/>
          <p:nvPr/>
        </p:nvPicPr>
        <p:blipFill rotWithShape="1">
          <a:blip r:embed="rId4">
            <a:alphaModFix/>
          </a:blip>
          <a:srcRect/>
          <a:stretch/>
        </p:blipFill>
        <p:spPr>
          <a:xfrm>
            <a:off x="6065684" y="1419671"/>
            <a:ext cx="4680204" cy="1133856"/>
          </a:xfrm>
          <a:prstGeom prst="rect">
            <a:avLst/>
          </a:prstGeom>
          <a:noFill/>
          <a:ln>
            <a:noFill/>
          </a:ln>
        </p:spPr>
      </p:pic>
      <p:pic>
        <p:nvPicPr>
          <p:cNvPr id="3" name="Grafik 2">
            <a:extLst>
              <a:ext uri="{FF2B5EF4-FFF2-40B4-BE49-F238E27FC236}">
                <a16:creationId xmlns:a16="http://schemas.microsoft.com/office/drawing/2014/main" id="{96A8F3C8-3382-1C20-85D8-DD893B60A62D}"/>
              </a:ext>
            </a:extLst>
          </p:cNvPr>
          <p:cNvPicPr>
            <a:picLocks noChangeAspect="1"/>
          </p:cNvPicPr>
          <p:nvPr/>
        </p:nvPicPr>
        <p:blipFill>
          <a:blip r:embed="rId5"/>
          <a:stretch>
            <a:fillRect/>
          </a:stretch>
        </p:blipFill>
        <p:spPr>
          <a:xfrm rot="5400000">
            <a:off x="741384" y="958137"/>
            <a:ext cx="4667250" cy="5855471"/>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25"/>
          <p:cNvSpPr txBox="1">
            <a:spLocks noGrp="1"/>
          </p:cNvSpPr>
          <p:nvPr>
            <p:ph type="title"/>
          </p:nvPr>
        </p:nvSpPr>
        <p:spPr>
          <a:xfrm>
            <a:off x="838200" y="365125"/>
            <a:ext cx="112395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de-DE" sz="4000" b="1" dirty="0">
                <a:latin typeface="Calibri"/>
                <a:ea typeface="Calibri"/>
                <a:cs typeface="Calibri"/>
                <a:sym typeface="Calibri"/>
              </a:rPr>
              <a:t>Aufbau der pädagogischen Alltagssituationen</a:t>
            </a:r>
            <a:endParaRPr dirty="0"/>
          </a:p>
        </p:txBody>
      </p:sp>
      <p:sp>
        <p:nvSpPr>
          <p:cNvPr id="372" name="Google Shape;372;p25"/>
          <p:cNvSpPr txBox="1">
            <a:spLocks noGrp="1"/>
          </p:cNvSpPr>
          <p:nvPr>
            <p:ph type="body" idx="1"/>
          </p:nvPr>
        </p:nvSpPr>
        <p:spPr>
          <a:xfrm>
            <a:off x="838200" y="1825625"/>
            <a:ext cx="10515600" cy="4667250"/>
          </a:xfrm>
          <a:prstGeom prst="rect">
            <a:avLst/>
          </a:prstGeom>
          <a:noFill/>
          <a:ln>
            <a:noFill/>
          </a:ln>
        </p:spPr>
        <p:txBody>
          <a:bodyPr spcFirstLastPara="1" wrap="square" lIns="91425" tIns="45700" rIns="91425" bIns="45700" anchor="t" anchorCtr="0">
            <a:noAutofit/>
          </a:bodyPr>
          <a:lstStyle/>
          <a:p>
            <a:pPr marL="342900" lvl="0" indent="-342900" algn="l" rtl="0">
              <a:lnSpc>
                <a:spcPct val="107000"/>
              </a:lnSpc>
              <a:spcBef>
                <a:spcPts val="0"/>
              </a:spcBef>
              <a:spcAft>
                <a:spcPts val="0"/>
              </a:spcAft>
              <a:buClr>
                <a:schemeClr val="dk1"/>
              </a:buClr>
              <a:buSzPts val="2800"/>
              <a:buFont typeface="Arial"/>
              <a:buChar char="•"/>
            </a:pPr>
            <a:r>
              <a:rPr lang="de-DE" dirty="0">
                <a:latin typeface="Calibri"/>
                <a:ea typeface="Calibri"/>
                <a:cs typeface="Calibri"/>
                <a:sym typeface="Calibri"/>
              </a:rPr>
              <a:t>Pädagogisches (verbales und nonverbales) Handeln</a:t>
            </a:r>
            <a:endParaRPr dirty="0"/>
          </a:p>
          <a:p>
            <a:pPr marL="342900" lvl="0" indent="-342900" algn="l" rtl="0">
              <a:lnSpc>
                <a:spcPct val="107000"/>
              </a:lnSpc>
              <a:spcBef>
                <a:spcPts val="1000"/>
              </a:spcBef>
              <a:spcAft>
                <a:spcPts val="0"/>
              </a:spcAft>
              <a:buClr>
                <a:schemeClr val="dk1"/>
              </a:buClr>
              <a:buSzPts val="2800"/>
              <a:buFont typeface="Arial"/>
              <a:buChar char="•"/>
            </a:pPr>
            <a:r>
              <a:rPr lang="de-DE" dirty="0">
                <a:latin typeface="Calibri"/>
                <a:ea typeface="Calibri"/>
                <a:cs typeface="Calibri"/>
                <a:sym typeface="Calibri"/>
              </a:rPr>
              <a:t>Praxisbeispiel</a:t>
            </a:r>
            <a:endParaRPr dirty="0">
              <a:latin typeface="Calibri"/>
              <a:ea typeface="Calibri"/>
              <a:cs typeface="Calibri"/>
              <a:sym typeface="Calibri"/>
            </a:endParaRPr>
          </a:p>
          <a:p>
            <a:pPr marL="342900" lvl="0" indent="-342900" algn="l" rtl="0">
              <a:lnSpc>
                <a:spcPct val="107000"/>
              </a:lnSpc>
              <a:spcBef>
                <a:spcPts val="1000"/>
              </a:spcBef>
              <a:spcAft>
                <a:spcPts val="0"/>
              </a:spcAft>
              <a:buClr>
                <a:schemeClr val="dk1"/>
              </a:buClr>
              <a:buSzPts val="2800"/>
              <a:buFont typeface="Arial"/>
              <a:buChar char="•"/>
            </a:pPr>
            <a:r>
              <a:rPr lang="de-DE" dirty="0">
                <a:latin typeface="Calibri"/>
                <a:ea typeface="Calibri"/>
                <a:cs typeface="Calibri"/>
                <a:sym typeface="Calibri"/>
              </a:rPr>
              <a:t>Aussagen von Kindern</a:t>
            </a:r>
            <a:endParaRPr dirty="0"/>
          </a:p>
          <a:p>
            <a:pPr marL="342900" lvl="0" indent="-342900" algn="l" rtl="0">
              <a:lnSpc>
                <a:spcPct val="107000"/>
              </a:lnSpc>
              <a:spcBef>
                <a:spcPts val="1000"/>
              </a:spcBef>
              <a:spcAft>
                <a:spcPts val="0"/>
              </a:spcAft>
              <a:buClr>
                <a:schemeClr val="dk1"/>
              </a:buClr>
              <a:buSzPts val="2800"/>
              <a:buFont typeface="Arial"/>
              <a:buChar char="•"/>
            </a:pPr>
            <a:r>
              <a:rPr lang="de-DE" dirty="0">
                <a:latin typeface="Calibri"/>
                <a:ea typeface="Calibri"/>
                <a:cs typeface="Calibri"/>
                <a:sym typeface="Calibri"/>
              </a:rPr>
              <a:t>Vorsicht (zu vermeidendes Handeln)</a:t>
            </a:r>
            <a:endParaRPr dirty="0"/>
          </a:p>
          <a:p>
            <a:pPr marL="342900" lvl="0" indent="-342900" algn="l" rtl="0">
              <a:lnSpc>
                <a:spcPct val="107000"/>
              </a:lnSpc>
              <a:spcBef>
                <a:spcPts val="1000"/>
              </a:spcBef>
              <a:spcAft>
                <a:spcPts val="0"/>
              </a:spcAft>
              <a:buClr>
                <a:schemeClr val="dk1"/>
              </a:buClr>
              <a:buSzPts val="2800"/>
              <a:buFont typeface="Arial"/>
              <a:buChar char="•"/>
            </a:pPr>
            <a:r>
              <a:rPr lang="de-DE" dirty="0">
                <a:latin typeface="Calibri"/>
                <a:ea typeface="Calibri"/>
                <a:cs typeface="Calibri"/>
                <a:sym typeface="Calibri"/>
              </a:rPr>
              <a:t>Verknüpfung mit Bildungsbereichen</a:t>
            </a:r>
            <a:endParaRPr dirty="0"/>
          </a:p>
          <a:p>
            <a:pPr marL="342900" lvl="0" indent="-342900" algn="l" rtl="0">
              <a:lnSpc>
                <a:spcPct val="107000"/>
              </a:lnSpc>
              <a:spcBef>
                <a:spcPts val="1000"/>
              </a:spcBef>
              <a:spcAft>
                <a:spcPts val="0"/>
              </a:spcAft>
              <a:buClr>
                <a:schemeClr val="dk1"/>
              </a:buClr>
              <a:buSzPts val="2800"/>
              <a:buFont typeface="Arial"/>
              <a:buChar char="•"/>
            </a:pPr>
            <a:r>
              <a:rPr lang="de-DE" dirty="0">
                <a:latin typeface="Calibri"/>
                <a:ea typeface="Calibri"/>
                <a:cs typeface="Calibri"/>
                <a:sym typeface="Calibri"/>
              </a:rPr>
              <a:t>Partizipative Bildungsumgebung </a:t>
            </a:r>
            <a:endParaRPr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de-DE" sz="4000" b="1" dirty="0">
                <a:latin typeface="Calibri"/>
                <a:ea typeface="Calibri"/>
                <a:cs typeface="Calibri"/>
                <a:sym typeface="Calibri"/>
              </a:rPr>
              <a:t>Bildungsbereiche</a:t>
            </a:r>
            <a:endParaRPr dirty="0"/>
          </a:p>
        </p:txBody>
      </p:sp>
      <p:sp>
        <p:nvSpPr>
          <p:cNvPr id="379" name="Google Shape;379;p26"/>
          <p:cNvSpPr txBox="1">
            <a:spLocks noGrp="1"/>
          </p:cNvSpPr>
          <p:nvPr>
            <p:ph type="body" idx="1"/>
          </p:nvPr>
        </p:nvSpPr>
        <p:spPr>
          <a:xfrm>
            <a:off x="838200" y="1825625"/>
            <a:ext cx="10877550" cy="466725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None/>
            </a:pPr>
            <a:endParaRPr sz="3200"/>
          </a:p>
          <a:p>
            <a:pPr marL="0" lvl="0" indent="0" algn="l" rtl="0">
              <a:lnSpc>
                <a:spcPct val="90000"/>
              </a:lnSpc>
              <a:spcBef>
                <a:spcPts val="1000"/>
              </a:spcBef>
              <a:spcAft>
                <a:spcPts val="0"/>
              </a:spcAft>
              <a:buClr>
                <a:schemeClr val="dk1"/>
              </a:buClr>
              <a:buSzPts val="3200"/>
              <a:buNone/>
            </a:pPr>
            <a:endParaRPr sz="3200"/>
          </a:p>
        </p:txBody>
      </p:sp>
      <p:pic>
        <p:nvPicPr>
          <p:cNvPr id="3" name="Grafik 2">
            <a:extLst>
              <a:ext uri="{FF2B5EF4-FFF2-40B4-BE49-F238E27FC236}">
                <a16:creationId xmlns:a16="http://schemas.microsoft.com/office/drawing/2014/main" id="{DC60ED4C-0480-96AE-59D0-A841F214962B}"/>
              </a:ext>
            </a:extLst>
          </p:cNvPr>
          <p:cNvPicPr>
            <a:picLocks noChangeAspect="1"/>
          </p:cNvPicPr>
          <p:nvPr/>
        </p:nvPicPr>
        <p:blipFill>
          <a:blip r:embed="rId3"/>
          <a:stretch>
            <a:fillRect/>
          </a:stretch>
        </p:blipFill>
        <p:spPr>
          <a:xfrm>
            <a:off x="918830" y="1428432"/>
            <a:ext cx="5386719" cy="5160023"/>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de-DE" sz="4000" b="1" dirty="0">
                <a:latin typeface="Calibri"/>
                <a:ea typeface="Calibri"/>
                <a:cs typeface="Calibri"/>
                <a:sym typeface="Calibri"/>
              </a:rPr>
              <a:t>Aufbau der Kapitel zu den Bildungsbereichen</a:t>
            </a:r>
            <a:endParaRPr dirty="0"/>
          </a:p>
        </p:txBody>
      </p:sp>
      <p:sp>
        <p:nvSpPr>
          <p:cNvPr id="387" name="Google Shape;387;p27"/>
          <p:cNvSpPr txBox="1">
            <a:spLocks noGrp="1"/>
          </p:cNvSpPr>
          <p:nvPr>
            <p:ph type="body" idx="1"/>
          </p:nvPr>
        </p:nvSpPr>
        <p:spPr>
          <a:xfrm>
            <a:off x="838200" y="1825625"/>
            <a:ext cx="10877550" cy="4667250"/>
          </a:xfrm>
          <a:prstGeom prst="rect">
            <a:avLst/>
          </a:prstGeom>
          <a:noFill/>
          <a:ln>
            <a:noFill/>
          </a:ln>
        </p:spPr>
        <p:txBody>
          <a:bodyPr spcFirstLastPara="1" wrap="square" lIns="91425" tIns="45700" rIns="91425" bIns="45700" anchor="t" anchorCtr="0">
            <a:normAutofit/>
          </a:bodyPr>
          <a:lstStyle/>
          <a:p>
            <a:pPr marL="457200" lvl="0" indent="-457200" algn="l" rtl="0">
              <a:lnSpc>
                <a:spcPct val="90000"/>
              </a:lnSpc>
              <a:spcBef>
                <a:spcPts val="0"/>
              </a:spcBef>
              <a:spcAft>
                <a:spcPts val="0"/>
              </a:spcAft>
              <a:buClr>
                <a:schemeClr val="dk1"/>
              </a:buClr>
              <a:buSzPct val="100000"/>
              <a:buFont typeface="Arial"/>
              <a:buChar char="•"/>
            </a:pPr>
            <a:r>
              <a:rPr lang="de-DE" sz="3200" dirty="0"/>
              <a:t>Was Kinder </a:t>
            </a:r>
            <a:r>
              <a:rPr lang="de-DE" sz="3200" dirty="0">
                <a:latin typeface="Calibri"/>
                <a:ea typeface="Calibri"/>
                <a:cs typeface="Calibri"/>
                <a:sym typeface="Calibri"/>
              </a:rPr>
              <a:t>lernen können</a:t>
            </a:r>
            <a:endParaRPr sz="2600" dirty="0">
              <a:solidFill>
                <a:srgbClr val="000000"/>
              </a:solidFill>
              <a:latin typeface="Calibri"/>
              <a:ea typeface="Calibri"/>
              <a:cs typeface="Calibri"/>
              <a:sym typeface="Calibri"/>
            </a:endParaRPr>
          </a:p>
          <a:p>
            <a:pPr marL="457200" lvl="0" indent="-457200" algn="l" rtl="0">
              <a:lnSpc>
                <a:spcPct val="90000"/>
              </a:lnSpc>
              <a:spcBef>
                <a:spcPts val="1000"/>
              </a:spcBef>
              <a:spcAft>
                <a:spcPts val="0"/>
              </a:spcAft>
              <a:buClr>
                <a:schemeClr val="dk1"/>
              </a:buClr>
              <a:buSzPct val="100000"/>
              <a:buFont typeface="Arial"/>
              <a:buChar char="•"/>
            </a:pPr>
            <a:r>
              <a:rPr lang="de-DE" sz="3200" dirty="0">
                <a:latin typeface="Calibri"/>
                <a:ea typeface="Calibri"/>
                <a:cs typeface="Calibri"/>
                <a:sym typeface="Calibri"/>
              </a:rPr>
              <a:t>Pädagogisches Handeln</a:t>
            </a:r>
            <a:endParaRPr dirty="0"/>
          </a:p>
          <a:p>
            <a:pPr marL="457200" lvl="0" indent="-457200" algn="l" rtl="0">
              <a:lnSpc>
                <a:spcPct val="90000"/>
              </a:lnSpc>
              <a:spcBef>
                <a:spcPts val="1000"/>
              </a:spcBef>
              <a:spcAft>
                <a:spcPts val="0"/>
              </a:spcAft>
              <a:buClr>
                <a:schemeClr val="dk1"/>
              </a:buClr>
              <a:buSzPct val="100000"/>
              <a:buFont typeface="Arial"/>
              <a:buChar char="•"/>
            </a:pPr>
            <a:r>
              <a:rPr lang="de-DE" sz="3200" dirty="0">
                <a:latin typeface="Calibri"/>
                <a:ea typeface="Calibri"/>
                <a:cs typeface="Calibri"/>
                <a:sym typeface="Calibri"/>
              </a:rPr>
              <a:t>Praxisbeispiel </a:t>
            </a:r>
            <a:endParaRPr dirty="0"/>
          </a:p>
          <a:p>
            <a:pPr marL="457200" lvl="0" indent="-457200" algn="l" rtl="0">
              <a:lnSpc>
                <a:spcPct val="90000"/>
              </a:lnSpc>
              <a:spcBef>
                <a:spcPts val="1000"/>
              </a:spcBef>
              <a:spcAft>
                <a:spcPts val="0"/>
              </a:spcAft>
              <a:buClr>
                <a:schemeClr val="dk1"/>
              </a:buClr>
              <a:buSzPct val="100000"/>
              <a:buFont typeface="Arial"/>
              <a:buChar char="•"/>
            </a:pPr>
            <a:r>
              <a:rPr lang="de-DE" sz="3200" dirty="0">
                <a:latin typeface="Calibri"/>
                <a:ea typeface="Calibri"/>
                <a:cs typeface="Calibri"/>
                <a:sym typeface="Calibri"/>
              </a:rPr>
              <a:t>Partizipative Bildungsumgebung</a:t>
            </a:r>
            <a:endParaRPr dirty="0"/>
          </a:p>
          <a:p>
            <a:pPr marL="0" lvl="0" indent="0" algn="l" rtl="0">
              <a:lnSpc>
                <a:spcPct val="90000"/>
              </a:lnSpc>
              <a:spcBef>
                <a:spcPts val="1000"/>
              </a:spcBef>
              <a:spcAft>
                <a:spcPts val="0"/>
              </a:spcAft>
              <a:buClr>
                <a:schemeClr val="dk1"/>
              </a:buClr>
              <a:buSzPct val="100000"/>
              <a:buNone/>
            </a:pPr>
            <a:endParaRPr sz="32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3"/>
          <p:cNvSpPr txBox="1">
            <a:spLocks noGrp="1"/>
          </p:cNvSpPr>
          <p:nvPr>
            <p:ph type="ctrTitle"/>
          </p:nvPr>
        </p:nvSpPr>
        <p:spPr>
          <a:xfrm>
            <a:off x="1524000" y="69564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r>
              <a:rPr lang="de-DE" b="1">
                <a:latin typeface="Calibri"/>
                <a:ea typeface="Calibri"/>
                <a:cs typeface="Calibri"/>
                <a:sym typeface="Calibri"/>
              </a:rPr>
              <a:t>Erweiterte Grundsätze</a:t>
            </a:r>
            <a:endParaRPr/>
          </a:p>
        </p:txBody>
      </p:sp>
      <p:sp>
        <p:nvSpPr>
          <p:cNvPr id="197" name="Google Shape;197;p3"/>
          <p:cNvSpPr txBox="1">
            <a:spLocks noGrp="1"/>
          </p:cNvSpPr>
          <p:nvPr>
            <p:ph type="subTitle" idx="1"/>
          </p:nvPr>
        </p:nvSpPr>
        <p:spPr>
          <a:xfrm>
            <a:off x="1524000" y="3556194"/>
            <a:ext cx="9144000" cy="1274885"/>
          </a:xfrm>
          <a:prstGeom prst="rect">
            <a:avLst/>
          </a:prstGeom>
          <a:noFill/>
          <a:ln>
            <a:noFill/>
          </a:ln>
        </p:spPr>
        <p:txBody>
          <a:bodyPr spcFirstLastPara="1" wrap="square" lIns="91425" tIns="45700" rIns="91425" bIns="45700" anchor="t" anchorCtr="0">
            <a:normAutofit fontScale="40000" lnSpcReduction="20000"/>
          </a:bodyPr>
          <a:lstStyle/>
          <a:p>
            <a:pPr marL="0" lvl="0" indent="0" algn="ctr" rtl="0">
              <a:lnSpc>
                <a:spcPct val="90000"/>
              </a:lnSpc>
              <a:spcBef>
                <a:spcPts val="0"/>
              </a:spcBef>
              <a:spcAft>
                <a:spcPts val="0"/>
              </a:spcAft>
              <a:buClr>
                <a:schemeClr val="dk1"/>
              </a:buClr>
              <a:buSzPct val="100000"/>
              <a:buNone/>
            </a:pPr>
            <a:r>
              <a:rPr lang="de-DE" sz="9600" dirty="0"/>
              <a:t>Reichweite, </a:t>
            </a:r>
            <a:r>
              <a:rPr lang="de-DE" sz="9600" dirty="0" err="1"/>
              <a:t>Autor:innen</a:t>
            </a:r>
            <a:r>
              <a:rPr lang="de-DE" sz="9600" dirty="0"/>
              <a:t>, Entwicklungs- und Beteiligungsprozess</a:t>
            </a:r>
            <a:endParaRPr sz="48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Shape 392"/>
        <p:cNvGrpSpPr/>
        <p:nvPr/>
      </p:nvGrpSpPr>
      <p:grpSpPr>
        <a:xfrm>
          <a:off x="0" y="0"/>
          <a:ext cx="0" cy="0"/>
          <a:chOff x="0" y="0"/>
          <a:chExt cx="0" cy="0"/>
        </a:xfrm>
      </p:grpSpPr>
      <p:sp>
        <p:nvSpPr>
          <p:cNvPr id="393" name="Google Shape;393;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de-DE" sz="4000" b="1">
                <a:latin typeface="Calibri" panose="020F0502020204030204" pitchFamily="34" charset="0"/>
                <a:ea typeface="Calibri" panose="020F0502020204030204" pitchFamily="34" charset="0"/>
                <a:cs typeface="Calibri" panose="020F0502020204030204" pitchFamily="34" charset="0"/>
                <a:sym typeface="Calibri"/>
              </a:rPr>
              <a:t>Verknüpfungstext: </a:t>
            </a:r>
            <a:br>
              <a:rPr lang="de-DE" sz="4000">
                <a:latin typeface="Calibri" panose="020F0502020204030204" pitchFamily="34" charset="0"/>
                <a:ea typeface="Calibri" panose="020F0502020204030204" pitchFamily="34" charset="0"/>
                <a:cs typeface="Calibri" panose="020F0502020204030204" pitchFamily="34" charset="0"/>
              </a:rPr>
            </a:br>
            <a:r>
              <a:rPr lang="de-DE" sz="4000">
                <a:latin typeface="Calibri" panose="020F0502020204030204" pitchFamily="34" charset="0"/>
                <a:ea typeface="Calibri" panose="020F0502020204030204" pitchFamily="34" charset="0"/>
                <a:cs typeface="Calibri" panose="020F0502020204030204" pitchFamily="34" charset="0"/>
              </a:rPr>
              <a:t>Garderobe und Mathematik</a:t>
            </a:r>
            <a:endParaRPr>
              <a:latin typeface="Calibri" panose="020F0502020204030204" pitchFamily="34" charset="0"/>
              <a:ea typeface="Calibri" panose="020F0502020204030204" pitchFamily="34" charset="0"/>
              <a:cs typeface="Calibri" panose="020F0502020204030204" pitchFamily="34" charset="0"/>
            </a:endParaRPr>
          </a:p>
        </p:txBody>
      </p:sp>
      <p:pic>
        <p:nvPicPr>
          <p:cNvPr id="394" name="Google Shape;394;p28"/>
          <p:cNvPicPr preferRelativeResize="0">
            <a:picLocks noGrp="1"/>
          </p:cNvPicPr>
          <p:nvPr>
            <p:ph type="body" idx="1"/>
          </p:nvPr>
        </p:nvPicPr>
        <p:blipFill rotWithShape="1">
          <a:blip r:embed="rId3">
            <a:alphaModFix/>
          </a:blip>
          <a:srcRect/>
          <a:stretch/>
        </p:blipFill>
        <p:spPr>
          <a:xfrm>
            <a:off x="462814" y="1627875"/>
            <a:ext cx="6066544" cy="1958989"/>
          </a:xfrm>
          <a:prstGeom prst="rect">
            <a:avLst/>
          </a:prstGeom>
          <a:noFill/>
          <a:ln>
            <a:noFill/>
          </a:ln>
        </p:spPr>
      </p:pic>
      <p:pic>
        <p:nvPicPr>
          <p:cNvPr id="395" name="Google Shape;395;p28"/>
          <p:cNvPicPr preferRelativeResize="0"/>
          <p:nvPr/>
        </p:nvPicPr>
        <p:blipFill rotWithShape="1">
          <a:blip r:embed="rId4">
            <a:alphaModFix/>
          </a:blip>
          <a:srcRect/>
          <a:stretch/>
        </p:blipFill>
        <p:spPr>
          <a:xfrm>
            <a:off x="462814" y="3586864"/>
            <a:ext cx="6315937" cy="3271135"/>
          </a:xfrm>
          <a:prstGeom prst="rect">
            <a:avLst/>
          </a:prstGeom>
          <a:noFill/>
          <a:ln>
            <a:noFill/>
          </a:ln>
        </p:spPr>
      </p:pic>
      <p:pic>
        <p:nvPicPr>
          <p:cNvPr id="396" name="Google Shape;396;p28"/>
          <p:cNvPicPr preferRelativeResize="0"/>
          <p:nvPr/>
        </p:nvPicPr>
        <p:blipFill rotWithShape="1">
          <a:blip r:embed="rId5">
            <a:alphaModFix/>
          </a:blip>
          <a:srcRect l="4703" r="4499" b="-272"/>
          <a:stretch/>
        </p:blipFill>
        <p:spPr>
          <a:xfrm>
            <a:off x="7404244" y="2030743"/>
            <a:ext cx="4228427" cy="3502276"/>
          </a:xfrm>
          <a:prstGeom prst="rect">
            <a:avLst/>
          </a:prstGeom>
          <a:noFill/>
          <a:ln>
            <a:noFill/>
          </a:ln>
        </p:spPr>
      </p:pic>
      <p:sp>
        <p:nvSpPr>
          <p:cNvPr id="2" name="Textfeld 1">
            <a:extLst>
              <a:ext uri="{FF2B5EF4-FFF2-40B4-BE49-F238E27FC236}">
                <a16:creationId xmlns:a16="http://schemas.microsoft.com/office/drawing/2014/main" id="{AF59438D-453E-3BE6-9EB9-A16A28F6B634}"/>
              </a:ext>
            </a:extLst>
          </p:cNvPr>
          <p:cNvSpPr txBox="1"/>
          <p:nvPr/>
        </p:nvSpPr>
        <p:spPr>
          <a:xfrm>
            <a:off x="7404244" y="5071354"/>
            <a:ext cx="4741979" cy="461665"/>
          </a:xfrm>
          <a:prstGeom prst="rect">
            <a:avLst/>
          </a:prstGeom>
          <a:noFill/>
        </p:spPr>
        <p:txBody>
          <a:bodyPr wrap="square">
            <a:spAutoFit/>
          </a:bodyPr>
          <a:lstStyle/>
          <a:p>
            <a:r>
              <a:rPr lang="de-DE" sz="12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Brandenburger Bildungsplan, S. 90 </a:t>
            </a:r>
          </a:p>
          <a:p>
            <a:r>
              <a:rPr lang="de-DE" sz="12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Team Menschenskinder</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de-DE" sz="4000" b="1">
                <a:latin typeface="Calibri" panose="020F0502020204030204" pitchFamily="34" charset="0"/>
                <a:ea typeface="Calibri" panose="020F0502020204030204" pitchFamily="34" charset="0"/>
                <a:cs typeface="Calibri" panose="020F0502020204030204" pitchFamily="34" charset="0"/>
                <a:sym typeface="Calibri"/>
              </a:rPr>
              <a:t>Gestaltung des Bildungsplans</a:t>
            </a:r>
            <a:endParaRPr sz="4000">
              <a:highlight>
                <a:srgbClr val="FFFF00"/>
              </a:highlight>
              <a:latin typeface="Calibri" panose="020F0502020204030204" pitchFamily="34" charset="0"/>
              <a:ea typeface="Calibri" panose="020F0502020204030204" pitchFamily="34" charset="0"/>
              <a:cs typeface="Calibri" panose="020F0502020204030204" pitchFamily="34" charset="0"/>
            </a:endParaRPr>
          </a:p>
        </p:txBody>
      </p:sp>
      <p:sp>
        <p:nvSpPr>
          <p:cNvPr id="409" name="Google Shape;409;p30"/>
          <p:cNvSpPr txBox="1">
            <a:spLocks noGrp="1"/>
          </p:cNvSpPr>
          <p:nvPr>
            <p:ph type="body" idx="1"/>
          </p:nvPr>
        </p:nvSpPr>
        <p:spPr>
          <a:xfrm>
            <a:off x="838200" y="1884784"/>
            <a:ext cx="10960510" cy="4848525"/>
          </a:xfrm>
          <a:prstGeom prst="rect">
            <a:avLst/>
          </a:prstGeom>
          <a:noFill/>
          <a:ln>
            <a:noFill/>
          </a:ln>
        </p:spPr>
        <p:txBody>
          <a:bodyPr spcFirstLastPara="1" wrap="square" lIns="91425" tIns="45700" rIns="91425" bIns="45700" anchor="t" anchorCtr="0">
            <a:normAutofit/>
          </a:bodyPr>
          <a:lstStyle/>
          <a:p>
            <a:pPr marL="457200" lvl="0" indent="-457200" algn="l" rtl="0">
              <a:lnSpc>
                <a:spcPct val="90000"/>
              </a:lnSpc>
              <a:spcBef>
                <a:spcPts val="0"/>
              </a:spcBef>
              <a:spcAft>
                <a:spcPts val="0"/>
              </a:spcAft>
              <a:buClr>
                <a:schemeClr val="dk1"/>
              </a:buClr>
              <a:buSzPts val="2800"/>
              <a:buFont typeface="Arial"/>
              <a:buChar char="•"/>
            </a:pPr>
            <a:r>
              <a:rPr lang="de-DE" sz="2800" dirty="0">
                <a:latin typeface="Calibri" panose="020F0502020204030204" pitchFamily="34" charset="0"/>
                <a:ea typeface="Calibri" panose="020F0502020204030204" pitchFamily="34" charset="0"/>
                <a:cs typeface="Calibri" panose="020F0502020204030204" pitchFamily="34" charset="0"/>
              </a:rPr>
              <a:t>Verschiedene Farben für 4 Arten </a:t>
            </a:r>
            <a:r>
              <a:rPr lang="de-DE" dirty="0">
                <a:latin typeface="Calibri" panose="020F0502020204030204" pitchFamily="34" charset="0"/>
                <a:ea typeface="Calibri" panose="020F0502020204030204" pitchFamily="34" charset="0"/>
                <a:cs typeface="Calibri" panose="020F0502020204030204" pitchFamily="34" charset="0"/>
              </a:rPr>
              <a:t>von </a:t>
            </a:r>
            <a:r>
              <a:rPr lang="de-DE" sz="2800" dirty="0">
                <a:latin typeface="Calibri" panose="020F0502020204030204" pitchFamily="34" charset="0"/>
                <a:ea typeface="Calibri" panose="020F0502020204030204" pitchFamily="34" charset="0"/>
                <a:cs typeface="Calibri" panose="020F0502020204030204" pitchFamily="34" charset="0"/>
              </a:rPr>
              <a:t>Alltagssituationen </a:t>
            </a:r>
            <a:endParaRPr dirty="0">
              <a:latin typeface="Calibri" panose="020F0502020204030204" pitchFamily="34" charset="0"/>
              <a:ea typeface="Calibri" panose="020F0502020204030204" pitchFamily="34" charset="0"/>
              <a:cs typeface="Calibri" panose="020F0502020204030204" pitchFamily="34" charset="0"/>
            </a:endParaRPr>
          </a:p>
          <a:p>
            <a:pPr marL="457200" lvl="0" indent="-457200" algn="l" rtl="0">
              <a:lnSpc>
                <a:spcPct val="90000"/>
              </a:lnSpc>
              <a:spcBef>
                <a:spcPts val="1000"/>
              </a:spcBef>
              <a:spcAft>
                <a:spcPts val="0"/>
              </a:spcAft>
              <a:buClr>
                <a:schemeClr val="dk1"/>
              </a:buClr>
              <a:buSzPts val="2800"/>
              <a:buFont typeface="Arial"/>
              <a:buChar char="•"/>
            </a:pPr>
            <a:r>
              <a:rPr lang="de-DE" dirty="0">
                <a:latin typeface="Calibri" panose="020F0502020204030204" pitchFamily="34" charset="0"/>
                <a:ea typeface="Calibri" panose="020F0502020204030204" pitchFamily="34" charset="0"/>
                <a:cs typeface="Calibri" panose="020F0502020204030204" pitchFamily="34" charset="0"/>
              </a:rPr>
              <a:t>Kopfzeilen, Marginalien und „Kästen“ </a:t>
            </a:r>
            <a:endParaRPr dirty="0">
              <a:latin typeface="Calibri" panose="020F0502020204030204" pitchFamily="34" charset="0"/>
              <a:ea typeface="Calibri" panose="020F0502020204030204" pitchFamily="34" charset="0"/>
              <a:cs typeface="Calibri" panose="020F0502020204030204" pitchFamily="34" charset="0"/>
            </a:endParaRPr>
          </a:p>
          <a:p>
            <a:pPr marL="457200" lvl="0" indent="-457200" algn="l" rtl="0">
              <a:lnSpc>
                <a:spcPct val="90000"/>
              </a:lnSpc>
              <a:spcBef>
                <a:spcPts val="1000"/>
              </a:spcBef>
              <a:spcAft>
                <a:spcPts val="0"/>
              </a:spcAft>
              <a:buClr>
                <a:schemeClr val="dk1"/>
              </a:buClr>
              <a:buSzPts val="2800"/>
              <a:buFont typeface="Arial"/>
              <a:buChar char="•"/>
            </a:pPr>
            <a:r>
              <a:rPr lang="de-DE" dirty="0">
                <a:latin typeface="Calibri" panose="020F0502020204030204" pitchFamily="34" charset="0"/>
                <a:ea typeface="Calibri" panose="020F0502020204030204" pitchFamily="34" charset="0"/>
                <a:cs typeface="Calibri" panose="020F0502020204030204" pitchFamily="34" charset="0"/>
              </a:rPr>
              <a:t>Bildsprache</a:t>
            </a:r>
            <a:endParaRPr dirty="0">
              <a:latin typeface="Calibri" panose="020F0502020204030204" pitchFamily="34" charset="0"/>
              <a:ea typeface="Calibri" panose="020F0502020204030204" pitchFamily="34" charset="0"/>
              <a:cs typeface="Calibri" panose="020F0502020204030204" pitchFamily="34" charset="0"/>
            </a:endParaRPr>
          </a:p>
          <a:p>
            <a:pPr marL="457200" lvl="0" indent="-279400" algn="l" rtl="0">
              <a:lnSpc>
                <a:spcPct val="90000"/>
              </a:lnSpc>
              <a:spcBef>
                <a:spcPts val="1000"/>
              </a:spcBef>
              <a:spcAft>
                <a:spcPts val="0"/>
              </a:spcAft>
              <a:buClr>
                <a:schemeClr val="dk1"/>
              </a:buClr>
              <a:buSzPts val="2800"/>
              <a:buFont typeface="Arial"/>
              <a:buNone/>
            </a:pPr>
            <a:endParaRPr dirty="0">
              <a:latin typeface="Calibri" panose="020F0502020204030204" pitchFamily="34" charset="0"/>
              <a:ea typeface="Calibri" panose="020F0502020204030204" pitchFamily="34" charset="0"/>
              <a:cs typeface="Calibri" panose="020F0502020204030204" pitchFamily="34" charset="0"/>
            </a:endParaRPr>
          </a:p>
          <a:p>
            <a:pPr marL="457200" lvl="0" indent="-279400" algn="l" rtl="0">
              <a:lnSpc>
                <a:spcPct val="90000"/>
              </a:lnSpc>
              <a:spcBef>
                <a:spcPts val="1000"/>
              </a:spcBef>
              <a:spcAft>
                <a:spcPts val="0"/>
              </a:spcAft>
              <a:buClr>
                <a:schemeClr val="dk1"/>
              </a:buClr>
              <a:buSzPts val="2800"/>
              <a:buFont typeface="Arial"/>
              <a:buNone/>
            </a:pPr>
            <a:endParaRPr dirty="0">
              <a:latin typeface="Calibri" panose="020F0502020204030204" pitchFamily="34" charset="0"/>
              <a:ea typeface="Calibri" panose="020F0502020204030204" pitchFamily="34" charset="0"/>
              <a:cs typeface="Calibri" panose="020F0502020204030204" pitchFamily="34" charset="0"/>
            </a:endParaRPr>
          </a:p>
        </p:txBody>
      </p:sp>
      <p:pic>
        <p:nvPicPr>
          <p:cNvPr id="410" name="Google Shape;410;p30"/>
          <p:cNvPicPr preferRelativeResize="0"/>
          <p:nvPr/>
        </p:nvPicPr>
        <p:blipFill rotWithShape="1">
          <a:blip r:embed="rId3">
            <a:alphaModFix/>
          </a:blip>
          <a:srcRect/>
          <a:stretch/>
        </p:blipFill>
        <p:spPr>
          <a:xfrm>
            <a:off x="669697" y="4044098"/>
            <a:ext cx="3371760" cy="2248293"/>
          </a:xfrm>
          <a:prstGeom prst="rect">
            <a:avLst/>
          </a:prstGeom>
          <a:noFill/>
          <a:ln>
            <a:noFill/>
          </a:ln>
          <a:effectLst>
            <a:outerShdw blurRad="292100" dist="139700" dir="2700000" sx="96000" sy="96000" algn="tl" rotWithShape="0">
              <a:srgbClr val="333333">
                <a:alpha val="31764"/>
              </a:srgbClr>
            </a:outerShdw>
          </a:effectLst>
        </p:spPr>
      </p:pic>
      <p:pic>
        <p:nvPicPr>
          <p:cNvPr id="411" name="Google Shape;411;p30"/>
          <p:cNvPicPr preferRelativeResize="0"/>
          <p:nvPr/>
        </p:nvPicPr>
        <p:blipFill rotWithShape="1">
          <a:blip r:embed="rId4">
            <a:alphaModFix/>
          </a:blip>
          <a:srcRect/>
          <a:stretch/>
        </p:blipFill>
        <p:spPr>
          <a:xfrm>
            <a:off x="4478127" y="4044097"/>
            <a:ext cx="3371759" cy="2248293"/>
          </a:xfrm>
          <a:prstGeom prst="rect">
            <a:avLst/>
          </a:prstGeom>
          <a:noFill/>
          <a:ln>
            <a:noFill/>
          </a:ln>
          <a:effectLst>
            <a:outerShdw blurRad="292100" dist="139700" dir="2700000" sx="96000" sy="96000" algn="tl" rotWithShape="0">
              <a:srgbClr val="333333">
                <a:alpha val="31764"/>
              </a:srgbClr>
            </a:outerShdw>
          </a:effectLst>
        </p:spPr>
      </p:pic>
      <p:pic>
        <p:nvPicPr>
          <p:cNvPr id="412" name="Google Shape;412;p30"/>
          <p:cNvPicPr preferRelativeResize="0"/>
          <p:nvPr/>
        </p:nvPicPr>
        <p:blipFill rotWithShape="1">
          <a:blip r:embed="rId5">
            <a:alphaModFix/>
          </a:blip>
          <a:srcRect/>
          <a:stretch/>
        </p:blipFill>
        <p:spPr>
          <a:xfrm>
            <a:off x="8286556" y="4044097"/>
            <a:ext cx="3371759" cy="2248292"/>
          </a:xfrm>
          <a:prstGeom prst="rect">
            <a:avLst/>
          </a:prstGeom>
          <a:noFill/>
          <a:ln>
            <a:noFill/>
          </a:ln>
          <a:effectLst>
            <a:outerShdw blurRad="292100" dist="139700" dir="2700000" sx="96000" sy="96000" algn="tl" rotWithShape="0">
              <a:srgbClr val="333333">
                <a:alpha val="31764"/>
              </a:srgbClr>
            </a:outerShdw>
          </a:effectLst>
        </p:spPr>
      </p:pic>
      <p:sp>
        <p:nvSpPr>
          <p:cNvPr id="2" name="Textfeld 1">
            <a:extLst>
              <a:ext uri="{FF2B5EF4-FFF2-40B4-BE49-F238E27FC236}">
                <a16:creationId xmlns:a16="http://schemas.microsoft.com/office/drawing/2014/main" id="{2F282E92-F484-0118-863B-3834BC7D380B}"/>
              </a:ext>
            </a:extLst>
          </p:cNvPr>
          <p:cNvSpPr txBox="1"/>
          <p:nvPr/>
        </p:nvSpPr>
        <p:spPr>
          <a:xfrm>
            <a:off x="4360882" y="5982134"/>
            <a:ext cx="2677305" cy="369332"/>
          </a:xfrm>
          <a:prstGeom prst="rect">
            <a:avLst/>
          </a:prstGeom>
          <a:noFill/>
        </p:spPr>
        <p:txBody>
          <a:bodyPr wrap="square">
            <a:spAutoFit/>
          </a:bodyPr>
          <a:lstStyle/>
          <a:p>
            <a:r>
              <a:rPr lang="de-DE" sz="900" dirty="0">
                <a:solidFill>
                  <a:schemeClr val="bg1"/>
                </a:solidFill>
                <a:latin typeface="Calibri" panose="020F0502020204030204" pitchFamily="34" charset="0"/>
                <a:ea typeface="Calibri" panose="020F0502020204030204" pitchFamily="34" charset="0"/>
                <a:cs typeface="Calibri" panose="020F0502020204030204" pitchFamily="34" charset="0"/>
              </a:rPr>
              <a:t>Brandenburger Bildungsplan, S. 6 </a:t>
            </a:r>
          </a:p>
          <a:p>
            <a:r>
              <a:rPr lang="de-DE" sz="900" dirty="0">
                <a:solidFill>
                  <a:schemeClr val="bg1"/>
                </a:solidFill>
                <a:latin typeface="Calibri" panose="020F0502020204030204" pitchFamily="34" charset="0"/>
                <a:ea typeface="Calibri" panose="020F0502020204030204" pitchFamily="34" charset="0"/>
                <a:cs typeface="Calibri" panose="020F0502020204030204" pitchFamily="34" charset="0"/>
              </a:rPr>
              <a:t>Team Menschenskinder</a:t>
            </a:r>
          </a:p>
        </p:txBody>
      </p:sp>
      <p:sp>
        <p:nvSpPr>
          <p:cNvPr id="3" name="Textfeld 2">
            <a:extLst>
              <a:ext uri="{FF2B5EF4-FFF2-40B4-BE49-F238E27FC236}">
                <a16:creationId xmlns:a16="http://schemas.microsoft.com/office/drawing/2014/main" id="{A5467E50-1940-01CE-2AA8-B423C2FC2BCA}"/>
              </a:ext>
            </a:extLst>
          </p:cNvPr>
          <p:cNvSpPr txBox="1"/>
          <p:nvPr/>
        </p:nvSpPr>
        <p:spPr>
          <a:xfrm>
            <a:off x="9872361" y="5958851"/>
            <a:ext cx="2677305" cy="353943"/>
          </a:xfrm>
          <a:prstGeom prst="rect">
            <a:avLst/>
          </a:prstGeom>
          <a:noFill/>
        </p:spPr>
        <p:txBody>
          <a:bodyPr wrap="square">
            <a:spAutoFit/>
          </a:bodyPr>
          <a:lstStyle/>
          <a:p>
            <a:r>
              <a:rPr lang="de-DE" sz="850" dirty="0">
                <a:solidFill>
                  <a:schemeClr val="bg1"/>
                </a:solidFill>
                <a:latin typeface="Calibri" panose="020F0502020204030204" pitchFamily="34" charset="0"/>
                <a:ea typeface="Calibri" panose="020F0502020204030204" pitchFamily="34" charset="0"/>
                <a:cs typeface="Calibri" panose="020F0502020204030204" pitchFamily="34" charset="0"/>
              </a:rPr>
              <a:t>Brandenburger Bildungsplan, S. 13 </a:t>
            </a:r>
          </a:p>
          <a:p>
            <a:r>
              <a:rPr lang="de-DE" sz="850" dirty="0">
                <a:solidFill>
                  <a:schemeClr val="bg1"/>
                </a:solidFill>
                <a:latin typeface="Calibri" panose="020F0502020204030204" pitchFamily="34" charset="0"/>
                <a:ea typeface="Calibri" panose="020F0502020204030204" pitchFamily="34" charset="0"/>
                <a:cs typeface="Calibri" panose="020F0502020204030204" pitchFamily="34" charset="0"/>
              </a:rPr>
              <a:t>Sebastian </a:t>
            </a:r>
            <a:r>
              <a:rPr lang="de-DE" sz="850" dirty="0" err="1">
                <a:solidFill>
                  <a:schemeClr val="bg1"/>
                </a:solidFill>
                <a:latin typeface="Calibri" panose="020F0502020204030204" pitchFamily="34" charset="0"/>
                <a:ea typeface="Calibri" panose="020F0502020204030204" pitchFamily="34" charset="0"/>
                <a:cs typeface="Calibri" panose="020F0502020204030204" pitchFamily="34" charset="0"/>
              </a:rPr>
              <a:t>Treytnar</a:t>
            </a:r>
            <a:endParaRPr lang="de-DE" sz="85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31"/>
          <p:cNvSpPr txBox="1">
            <a:spLocks noGrp="1"/>
          </p:cNvSpPr>
          <p:nvPr>
            <p:ph type="title"/>
          </p:nvPr>
        </p:nvSpPr>
        <p:spPr>
          <a:xfrm>
            <a:off x="838200" y="365125"/>
            <a:ext cx="10515600" cy="67653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de-DE" sz="4000" b="1">
                <a:latin typeface="Calibri" panose="020F0502020204030204" pitchFamily="34" charset="0"/>
                <a:ea typeface="Calibri" panose="020F0502020204030204" pitchFamily="34" charset="0"/>
                <a:cs typeface="Calibri" panose="020F0502020204030204" pitchFamily="34" charset="0"/>
                <a:sym typeface="Calibri"/>
              </a:rPr>
              <a:t>Gestaltung des Bildungsplans</a:t>
            </a:r>
            <a:endParaRPr sz="4000">
              <a:highlight>
                <a:srgbClr val="FFFF00"/>
              </a:highlight>
              <a:latin typeface="Calibri" panose="020F0502020204030204" pitchFamily="34" charset="0"/>
              <a:ea typeface="Calibri" panose="020F0502020204030204" pitchFamily="34" charset="0"/>
              <a:cs typeface="Calibri" panose="020F0502020204030204" pitchFamily="34" charset="0"/>
            </a:endParaRPr>
          </a:p>
        </p:txBody>
      </p:sp>
      <p:pic>
        <p:nvPicPr>
          <p:cNvPr id="418" name="Google Shape;418;p31"/>
          <p:cNvPicPr preferRelativeResize="0"/>
          <p:nvPr/>
        </p:nvPicPr>
        <p:blipFill rotWithShape="1">
          <a:blip r:embed="rId3">
            <a:alphaModFix/>
          </a:blip>
          <a:srcRect/>
          <a:stretch/>
        </p:blipFill>
        <p:spPr>
          <a:xfrm>
            <a:off x="669697" y="1442300"/>
            <a:ext cx="3371759" cy="2248293"/>
          </a:xfrm>
          <a:prstGeom prst="rect">
            <a:avLst/>
          </a:prstGeom>
          <a:noFill/>
          <a:ln>
            <a:noFill/>
          </a:ln>
          <a:effectLst>
            <a:outerShdw blurRad="292100" dist="139700" dir="2700000" sx="96000" sy="96000" algn="tl" rotWithShape="0">
              <a:srgbClr val="333333">
                <a:alpha val="31764"/>
              </a:srgbClr>
            </a:outerShdw>
          </a:effectLst>
        </p:spPr>
      </p:pic>
      <p:pic>
        <p:nvPicPr>
          <p:cNvPr id="419" name="Google Shape;419;p31"/>
          <p:cNvPicPr preferRelativeResize="0"/>
          <p:nvPr/>
        </p:nvPicPr>
        <p:blipFill rotWithShape="1">
          <a:blip r:embed="rId4">
            <a:alphaModFix/>
          </a:blip>
          <a:srcRect/>
          <a:stretch/>
        </p:blipFill>
        <p:spPr>
          <a:xfrm>
            <a:off x="4478127" y="1442299"/>
            <a:ext cx="3371759" cy="2248292"/>
          </a:xfrm>
          <a:prstGeom prst="rect">
            <a:avLst/>
          </a:prstGeom>
          <a:noFill/>
          <a:ln>
            <a:noFill/>
          </a:ln>
          <a:effectLst>
            <a:outerShdw blurRad="292100" dist="139700" dir="2700000" sx="96000" sy="96000" algn="tl" rotWithShape="0">
              <a:srgbClr val="333333">
                <a:alpha val="31764"/>
              </a:srgbClr>
            </a:outerShdw>
          </a:effectLst>
        </p:spPr>
      </p:pic>
      <p:pic>
        <p:nvPicPr>
          <p:cNvPr id="420" name="Google Shape;420;p31"/>
          <p:cNvPicPr preferRelativeResize="0"/>
          <p:nvPr/>
        </p:nvPicPr>
        <p:blipFill rotWithShape="1">
          <a:blip r:embed="rId5">
            <a:alphaModFix/>
          </a:blip>
          <a:srcRect/>
          <a:stretch/>
        </p:blipFill>
        <p:spPr>
          <a:xfrm>
            <a:off x="8286556" y="1442299"/>
            <a:ext cx="3371758" cy="2248292"/>
          </a:xfrm>
          <a:prstGeom prst="rect">
            <a:avLst/>
          </a:prstGeom>
          <a:noFill/>
          <a:ln>
            <a:noFill/>
          </a:ln>
          <a:effectLst>
            <a:outerShdw blurRad="292100" dist="139700" dir="2700000" sx="96000" sy="96000" algn="tl" rotWithShape="0">
              <a:srgbClr val="333333">
                <a:alpha val="31764"/>
              </a:srgbClr>
            </a:outerShdw>
          </a:effectLst>
        </p:spPr>
      </p:pic>
      <p:pic>
        <p:nvPicPr>
          <p:cNvPr id="421" name="Google Shape;421;p31"/>
          <p:cNvPicPr preferRelativeResize="0"/>
          <p:nvPr/>
        </p:nvPicPr>
        <p:blipFill rotWithShape="1">
          <a:blip r:embed="rId6">
            <a:alphaModFix/>
          </a:blip>
          <a:srcRect/>
          <a:stretch/>
        </p:blipFill>
        <p:spPr>
          <a:xfrm>
            <a:off x="669697" y="4091229"/>
            <a:ext cx="3371759" cy="2248293"/>
          </a:xfrm>
          <a:prstGeom prst="rect">
            <a:avLst/>
          </a:prstGeom>
          <a:noFill/>
          <a:ln>
            <a:noFill/>
          </a:ln>
          <a:effectLst>
            <a:outerShdw blurRad="292100" dist="139700" dir="2700000" sx="96000" sy="96000" algn="tl" rotWithShape="0">
              <a:srgbClr val="333333">
                <a:alpha val="31764"/>
              </a:srgbClr>
            </a:outerShdw>
          </a:effectLst>
        </p:spPr>
      </p:pic>
      <p:pic>
        <p:nvPicPr>
          <p:cNvPr id="422" name="Google Shape;422;p31"/>
          <p:cNvPicPr preferRelativeResize="0"/>
          <p:nvPr/>
        </p:nvPicPr>
        <p:blipFill rotWithShape="1">
          <a:blip r:embed="rId7">
            <a:alphaModFix/>
          </a:blip>
          <a:srcRect/>
          <a:stretch/>
        </p:blipFill>
        <p:spPr>
          <a:xfrm>
            <a:off x="4478127" y="4091228"/>
            <a:ext cx="3371759" cy="2248292"/>
          </a:xfrm>
          <a:prstGeom prst="rect">
            <a:avLst/>
          </a:prstGeom>
          <a:noFill/>
          <a:ln>
            <a:noFill/>
          </a:ln>
          <a:effectLst>
            <a:outerShdw blurRad="292100" dist="139700" dir="2700000" sx="96000" sy="96000" algn="tl" rotWithShape="0">
              <a:srgbClr val="333333">
                <a:alpha val="31764"/>
              </a:srgbClr>
            </a:outerShdw>
          </a:effectLst>
        </p:spPr>
      </p:pic>
      <p:pic>
        <p:nvPicPr>
          <p:cNvPr id="423" name="Google Shape;423;p31"/>
          <p:cNvPicPr preferRelativeResize="0"/>
          <p:nvPr/>
        </p:nvPicPr>
        <p:blipFill rotWithShape="1">
          <a:blip r:embed="rId8">
            <a:alphaModFix/>
          </a:blip>
          <a:srcRect/>
          <a:stretch/>
        </p:blipFill>
        <p:spPr>
          <a:xfrm>
            <a:off x="8286556" y="4091228"/>
            <a:ext cx="3371758" cy="2248292"/>
          </a:xfrm>
          <a:prstGeom prst="rect">
            <a:avLst/>
          </a:prstGeom>
          <a:noFill/>
          <a:ln>
            <a:noFill/>
          </a:ln>
          <a:effectLst>
            <a:outerShdw blurRad="292100" dist="139700" dir="2700000" sx="96000" sy="96000" algn="tl" rotWithShape="0">
              <a:srgbClr val="333333">
                <a:alpha val="31764"/>
              </a:srgbClr>
            </a:outerShdw>
          </a:effectLst>
        </p:spPr>
      </p:pic>
      <p:sp>
        <p:nvSpPr>
          <p:cNvPr id="2" name="Textfeld 1">
            <a:extLst>
              <a:ext uri="{FF2B5EF4-FFF2-40B4-BE49-F238E27FC236}">
                <a16:creationId xmlns:a16="http://schemas.microsoft.com/office/drawing/2014/main" id="{80B2AF97-C603-E4E0-B846-C0332F9B9E92}"/>
              </a:ext>
            </a:extLst>
          </p:cNvPr>
          <p:cNvSpPr txBox="1"/>
          <p:nvPr/>
        </p:nvSpPr>
        <p:spPr>
          <a:xfrm>
            <a:off x="579986" y="3359996"/>
            <a:ext cx="1943296" cy="353943"/>
          </a:xfrm>
          <a:prstGeom prst="rect">
            <a:avLst/>
          </a:prstGeom>
          <a:noFill/>
        </p:spPr>
        <p:txBody>
          <a:bodyPr wrap="square">
            <a:spAutoFit/>
          </a:bodyPr>
          <a:lstStyle/>
          <a:p>
            <a:r>
              <a:rPr lang="de-DE" sz="850" dirty="0">
                <a:solidFill>
                  <a:schemeClr val="bg1"/>
                </a:solidFill>
                <a:latin typeface="Calibri" panose="020F0502020204030204" pitchFamily="34" charset="0"/>
                <a:ea typeface="Calibri" panose="020F0502020204030204" pitchFamily="34" charset="0"/>
                <a:cs typeface="Calibri" panose="020F0502020204030204" pitchFamily="34" charset="0"/>
              </a:rPr>
              <a:t>Brandenburger Bildungsplan, S. 14 </a:t>
            </a:r>
          </a:p>
          <a:p>
            <a:r>
              <a:rPr lang="de-DE" sz="850" dirty="0">
                <a:solidFill>
                  <a:schemeClr val="bg1"/>
                </a:solidFill>
                <a:latin typeface="Calibri" panose="020F0502020204030204" pitchFamily="34" charset="0"/>
                <a:ea typeface="Calibri" panose="020F0502020204030204" pitchFamily="34" charset="0"/>
                <a:cs typeface="Calibri" panose="020F0502020204030204" pitchFamily="34" charset="0"/>
              </a:rPr>
              <a:t>Sebastian </a:t>
            </a:r>
            <a:r>
              <a:rPr lang="de-DE" sz="850" dirty="0" err="1">
                <a:solidFill>
                  <a:schemeClr val="bg1"/>
                </a:solidFill>
                <a:latin typeface="Calibri" panose="020F0502020204030204" pitchFamily="34" charset="0"/>
                <a:ea typeface="Calibri" panose="020F0502020204030204" pitchFamily="34" charset="0"/>
                <a:cs typeface="Calibri" panose="020F0502020204030204" pitchFamily="34" charset="0"/>
              </a:rPr>
              <a:t>Treytnar</a:t>
            </a:r>
            <a:endParaRPr lang="de-DE" sz="85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3" name="Textfeld 2">
            <a:extLst>
              <a:ext uri="{FF2B5EF4-FFF2-40B4-BE49-F238E27FC236}">
                <a16:creationId xmlns:a16="http://schemas.microsoft.com/office/drawing/2014/main" id="{F716308D-A723-D564-2FAF-E7F2D02FFB80}"/>
              </a:ext>
            </a:extLst>
          </p:cNvPr>
          <p:cNvSpPr txBox="1"/>
          <p:nvPr/>
        </p:nvSpPr>
        <p:spPr>
          <a:xfrm>
            <a:off x="4395607" y="3344607"/>
            <a:ext cx="2677305" cy="353943"/>
          </a:xfrm>
          <a:prstGeom prst="rect">
            <a:avLst/>
          </a:prstGeom>
          <a:noFill/>
        </p:spPr>
        <p:txBody>
          <a:bodyPr wrap="square">
            <a:spAutoFit/>
          </a:bodyPr>
          <a:lstStyle/>
          <a:p>
            <a:r>
              <a:rPr lang="de-DE" sz="850" dirty="0">
                <a:solidFill>
                  <a:schemeClr val="bg1"/>
                </a:solidFill>
                <a:latin typeface="Calibri" panose="020F0502020204030204" pitchFamily="34" charset="0"/>
                <a:ea typeface="Calibri" panose="020F0502020204030204" pitchFamily="34" charset="0"/>
                <a:cs typeface="Calibri" panose="020F0502020204030204" pitchFamily="34" charset="0"/>
              </a:rPr>
              <a:t>Brandenburger Bildungsplan, S.46 </a:t>
            </a:r>
          </a:p>
          <a:p>
            <a:r>
              <a:rPr lang="de-DE" sz="850" dirty="0">
                <a:solidFill>
                  <a:schemeClr val="bg1"/>
                </a:solidFill>
                <a:latin typeface="Calibri" panose="020F0502020204030204" pitchFamily="34" charset="0"/>
                <a:ea typeface="Calibri" panose="020F0502020204030204" pitchFamily="34" charset="0"/>
                <a:cs typeface="Calibri" panose="020F0502020204030204" pitchFamily="34" charset="0"/>
              </a:rPr>
              <a:t>Team Menschenskinder</a:t>
            </a:r>
          </a:p>
        </p:txBody>
      </p:sp>
      <p:sp>
        <p:nvSpPr>
          <p:cNvPr id="4" name="Textfeld 3">
            <a:extLst>
              <a:ext uri="{FF2B5EF4-FFF2-40B4-BE49-F238E27FC236}">
                <a16:creationId xmlns:a16="http://schemas.microsoft.com/office/drawing/2014/main" id="{D4BCECBD-7216-47AA-9303-87236AA3E55F}"/>
              </a:ext>
            </a:extLst>
          </p:cNvPr>
          <p:cNvSpPr txBox="1"/>
          <p:nvPr/>
        </p:nvSpPr>
        <p:spPr>
          <a:xfrm>
            <a:off x="8232783" y="3344606"/>
            <a:ext cx="1943296" cy="353943"/>
          </a:xfrm>
          <a:prstGeom prst="rect">
            <a:avLst/>
          </a:prstGeom>
          <a:noFill/>
        </p:spPr>
        <p:txBody>
          <a:bodyPr wrap="square">
            <a:spAutoFit/>
          </a:bodyPr>
          <a:lstStyle/>
          <a:p>
            <a:r>
              <a:rPr lang="de-DE" sz="85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Brandenburger Bildungsplan, S. 48 </a:t>
            </a:r>
          </a:p>
          <a:p>
            <a:r>
              <a:rPr lang="de-DE" sz="85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Sebastian </a:t>
            </a:r>
            <a:r>
              <a:rPr lang="de-DE" sz="850"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Treytnar</a:t>
            </a:r>
            <a:endParaRPr lang="de-DE" sz="85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5" name="Textfeld 4">
            <a:extLst>
              <a:ext uri="{FF2B5EF4-FFF2-40B4-BE49-F238E27FC236}">
                <a16:creationId xmlns:a16="http://schemas.microsoft.com/office/drawing/2014/main" id="{0D988604-F76D-3EF9-28FF-FE674DF0167A}"/>
              </a:ext>
            </a:extLst>
          </p:cNvPr>
          <p:cNvSpPr txBox="1"/>
          <p:nvPr/>
        </p:nvSpPr>
        <p:spPr>
          <a:xfrm>
            <a:off x="579986" y="5993745"/>
            <a:ext cx="1943296" cy="353943"/>
          </a:xfrm>
          <a:prstGeom prst="rect">
            <a:avLst/>
          </a:prstGeom>
          <a:noFill/>
        </p:spPr>
        <p:txBody>
          <a:bodyPr wrap="square">
            <a:spAutoFit/>
          </a:bodyPr>
          <a:lstStyle/>
          <a:p>
            <a:r>
              <a:rPr lang="de-DE" sz="85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Brandenburger Bildungsplan, S. 84 </a:t>
            </a:r>
          </a:p>
          <a:p>
            <a:r>
              <a:rPr lang="de-DE" sz="85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Uli Malende</a:t>
            </a:r>
          </a:p>
        </p:txBody>
      </p:sp>
      <p:sp>
        <p:nvSpPr>
          <p:cNvPr id="6" name="Textfeld 5">
            <a:extLst>
              <a:ext uri="{FF2B5EF4-FFF2-40B4-BE49-F238E27FC236}">
                <a16:creationId xmlns:a16="http://schemas.microsoft.com/office/drawing/2014/main" id="{F069793E-D112-5BDA-8276-7F50F19E2201}"/>
              </a:ext>
            </a:extLst>
          </p:cNvPr>
          <p:cNvSpPr txBox="1"/>
          <p:nvPr/>
        </p:nvSpPr>
        <p:spPr>
          <a:xfrm>
            <a:off x="4395607" y="6006993"/>
            <a:ext cx="1943296" cy="353943"/>
          </a:xfrm>
          <a:prstGeom prst="rect">
            <a:avLst/>
          </a:prstGeom>
          <a:noFill/>
        </p:spPr>
        <p:txBody>
          <a:bodyPr wrap="square">
            <a:spAutoFit/>
          </a:bodyPr>
          <a:lstStyle/>
          <a:p>
            <a:r>
              <a:rPr lang="de-DE" sz="85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Brandenburger Bildungsplan, S. 124 </a:t>
            </a:r>
          </a:p>
          <a:p>
            <a:r>
              <a:rPr lang="de-DE" sz="85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Sebastian </a:t>
            </a:r>
            <a:r>
              <a:rPr lang="de-DE" sz="850"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Treytnar</a:t>
            </a:r>
            <a:endParaRPr lang="de-DE" sz="85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7" name="Textfeld 6">
            <a:extLst>
              <a:ext uri="{FF2B5EF4-FFF2-40B4-BE49-F238E27FC236}">
                <a16:creationId xmlns:a16="http://schemas.microsoft.com/office/drawing/2014/main" id="{C1C7291E-17CE-F365-910C-746C29059672}"/>
              </a:ext>
            </a:extLst>
          </p:cNvPr>
          <p:cNvSpPr txBox="1"/>
          <p:nvPr/>
        </p:nvSpPr>
        <p:spPr>
          <a:xfrm>
            <a:off x="10176079" y="5985577"/>
            <a:ext cx="2677305" cy="353943"/>
          </a:xfrm>
          <a:prstGeom prst="rect">
            <a:avLst/>
          </a:prstGeom>
          <a:noFill/>
        </p:spPr>
        <p:txBody>
          <a:bodyPr wrap="square">
            <a:spAutoFit/>
          </a:bodyPr>
          <a:lstStyle/>
          <a:p>
            <a:r>
              <a:rPr lang="de-DE" sz="85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Brandenburger Bildungsplan, S.155 </a:t>
            </a:r>
          </a:p>
          <a:p>
            <a:r>
              <a:rPr lang="de-DE" sz="85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Team Menschenskinder</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32"/>
          <p:cNvSpPr txBox="1">
            <a:spLocks noGrp="1"/>
          </p:cNvSpPr>
          <p:nvPr>
            <p:ph type="title"/>
          </p:nvPr>
        </p:nvSpPr>
        <p:spPr>
          <a:xfrm>
            <a:off x="838200" y="365125"/>
            <a:ext cx="10515600" cy="67653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de-DE" sz="4000" b="1">
                <a:latin typeface="Calibri" panose="020F0502020204030204" pitchFamily="34" charset="0"/>
                <a:ea typeface="Calibri" panose="020F0502020204030204" pitchFamily="34" charset="0"/>
                <a:cs typeface="Calibri" panose="020F0502020204030204" pitchFamily="34" charset="0"/>
                <a:sym typeface="Calibri"/>
              </a:rPr>
              <a:t>Gestaltung des Bildungsplans</a:t>
            </a:r>
            <a:endParaRPr sz="4000">
              <a:highlight>
                <a:srgbClr val="FFFF00"/>
              </a:highlight>
              <a:latin typeface="Calibri" panose="020F0502020204030204" pitchFamily="34" charset="0"/>
              <a:ea typeface="Calibri" panose="020F0502020204030204" pitchFamily="34" charset="0"/>
              <a:cs typeface="Calibri" panose="020F0502020204030204" pitchFamily="34" charset="0"/>
            </a:endParaRPr>
          </a:p>
        </p:txBody>
      </p:sp>
      <p:pic>
        <p:nvPicPr>
          <p:cNvPr id="429" name="Google Shape;429;p32"/>
          <p:cNvPicPr preferRelativeResize="0"/>
          <p:nvPr/>
        </p:nvPicPr>
        <p:blipFill rotWithShape="1">
          <a:blip r:embed="rId3">
            <a:alphaModFix/>
          </a:blip>
          <a:srcRect/>
          <a:stretch/>
        </p:blipFill>
        <p:spPr>
          <a:xfrm>
            <a:off x="669697" y="1442300"/>
            <a:ext cx="3371759" cy="2248292"/>
          </a:xfrm>
          <a:prstGeom prst="rect">
            <a:avLst/>
          </a:prstGeom>
          <a:noFill/>
          <a:ln>
            <a:noFill/>
          </a:ln>
          <a:effectLst>
            <a:outerShdw blurRad="292100" dist="139700" dir="2700000" sx="96000" sy="96000" algn="tl" rotWithShape="0">
              <a:srgbClr val="333333">
                <a:alpha val="31764"/>
              </a:srgbClr>
            </a:outerShdw>
          </a:effectLst>
        </p:spPr>
      </p:pic>
      <p:pic>
        <p:nvPicPr>
          <p:cNvPr id="430" name="Google Shape;430;p32"/>
          <p:cNvPicPr preferRelativeResize="0"/>
          <p:nvPr/>
        </p:nvPicPr>
        <p:blipFill rotWithShape="1">
          <a:blip r:embed="rId4">
            <a:alphaModFix/>
          </a:blip>
          <a:srcRect/>
          <a:stretch/>
        </p:blipFill>
        <p:spPr>
          <a:xfrm>
            <a:off x="4478127" y="1442299"/>
            <a:ext cx="3371758" cy="2248292"/>
          </a:xfrm>
          <a:prstGeom prst="rect">
            <a:avLst/>
          </a:prstGeom>
          <a:noFill/>
          <a:ln>
            <a:noFill/>
          </a:ln>
          <a:effectLst>
            <a:outerShdw blurRad="292100" dist="139700" dir="2700000" sx="96000" sy="96000" algn="tl" rotWithShape="0">
              <a:srgbClr val="333333">
                <a:alpha val="31764"/>
              </a:srgbClr>
            </a:outerShdw>
          </a:effectLst>
        </p:spPr>
      </p:pic>
      <p:pic>
        <p:nvPicPr>
          <p:cNvPr id="431" name="Google Shape;431;p32"/>
          <p:cNvPicPr preferRelativeResize="0"/>
          <p:nvPr/>
        </p:nvPicPr>
        <p:blipFill rotWithShape="1">
          <a:blip r:embed="rId5">
            <a:alphaModFix/>
          </a:blip>
          <a:srcRect/>
          <a:stretch/>
        </p:blipFill>
        <p:spPr>
          <a:xfrm>
            <a:off x="8286556" y="1442299"/>
            <a:ext cx="3371758" cy="2248291"/>
          </a:xfrm>
          <a:prstGeom prst="rect">
            <a:avLst/>
          </a:prstGeom>
          <a:noFill/>
          <a:ln>
            <a:noFill/>
          </a:ln>
          <a:effectLst>
            <a:outerShdw blurRad="292100" dist="139700" dir="2700000" sx="96000" sy="96000" algn="tl" rotWithShape="0">
              <a:srgbClr val="333333">
                <a:alpha val="31764"/>
              </a:srgbClr>
            </a:outerShdw>
          </a:effectLst>
        </p:spPr>
      </p:pic>
      <p:pic>
        <p:nvPicPr>
          <p:cNvPr id="433" name="Google Shape;433;p32"/>
          <p:cNvPicPr preferRelativeResize="0"/>
          <p:nvPr/>
        </p:nvPicPr>
        <p:blipFill rotWithShape="1">
          <a:blip r:embed="rId6">
            <a:alphaModFix/>
          </a:blip>
          <a:srcRect/>
          <a:stretch/>
        </p:blipFill>
        <p:spPr>
          <a:xfrm>
            <a:off x="4478127" y="4091228"/>
            <a:ext cx="3371758" cy="2248292"/>
          </a:xfrm>
          <a:prstGeom prst="rect">
            <a:avLst/>
          </a:prstGeom>
          <a:noFill/>
          <a:ln>
            <a:noFill/>
          </a:ln>
          <a:effectLst>
            <a:outerShdw blurRad="292100" dist="139700" dir="2700000" sx="96000" sy="96000" algn="tl" rotWithShape="0">
              <a:srgbClr val="333333">
                <a:alpha val="31764"/>
              </a:srgbClr>
            </a:outerShdw>
          </a:effectLst>
        </p:spPr>
      </p:pic>
      <p:sp>
        <p:nvSpPr>
          <p:cNvPr id="2" name="Textfeld 1">
            <a:extLst>
              <a:ext uri="{FF2B5EF4-FFF2-40B4-BE49-F238E27FC236}">
                <a16:creationId xmlns:a16="http://schemas.microsoft.com/office/drawing/2014/main" id="{31EFA169-7242-6CBE-871A-221491771B11}"/>
              </a:ext>
            </a:extLst>
          </p:cNvPr>
          <p:cNvSpPr txBox="1"/>
          <p:nvPr/>
        </p:nvSpPr>
        <p:spPr>
          <a:xfrm>
            <a:off x="577097" y="3394721"/>
            <a:ext cx="1943296" cy="353943"/>
          </a:xfrm>
          <a:prstGeom prst="rect">
            <a:avLst/>
          </a:prstGeom>
          <a:noFill/>
        </p:spPr>
        <p:txBody>
          <a:bodyPr wrap="square">
            <a:spAutoFit/>
          </a:bodyPr>
          <a:lstStyle/>
          <a:p>
            <a:r>
              <a:rPr lang="de-DE" sz="85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Brandenburger Bildungsplan, S. 172 </a:t>
            </a:r>
          </a:p>
          <a:p>
            <a:r>
              <a:rPr lang="de-DE" sz="85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Sebastian </a:t>
            </a:r>
            <a:r>
              <a:rPr lang="de-DE" sz="850"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Treytnar</a:t>
            </a:r>
            <a:endParaRPr lang="de-DE" sz="85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3" name="Textfeld 2">
            <a:extLst>
              <a:ext uri="{FF2B5EF4-FFF2-40B4-BE49-F238E27FC236}">
                <a16:creationId xmlns:a16="http://schemas.microsoft.com/office/drawing/2014/main" id="{2CA3AA33-A66D-A407-657E-11B1F0508DC6}"/>
              </a:ext>
            </a:extLst>
          </p:cNvPr>
          <p:cNvSpPr txBox="1"/>
          <p:nvPr/>
        </p:nvSpPr>
        <p:spPr>
          <a:xfrm>
            <a:off x="4372457" y="3379332"/>
            <a:ext cx="2677305" cy="353943"/>
          </a:xfrm>
          <a:prstGeom prst="rect">
            <a:avLst/>
          </a:prstGeom>
          <a:noFill/>
        </p:spPr>
        <p:txBody>
          <a:bodyPr wrap="square">
            <a:spAutoFit/>
          </a:bodyPr>
          <a:lstStyle/>
          <a:p>
            <a:r>
              <a:rPr lang="de-DE" sz="850" dirty="0">
                <a:solidFill>
                  <a:schemeClr val="bg1"/>
                </a:solidFill>
                <a:latin typeface="Calibri" panose="020F0502020204030204" pitchFamily="34" charset="0"/>
                <a:ea typeface="Calibri" panose="020F0502020204030204" pitchFamily="34" charset="0"/>
                <a:cs typeface="Calibri" panose="020F0502020204030204" pitchFamily="34" charset="0"/>
              </a:rPr>
              <a:t>Brandenburger Bildungsplan, S.208 </a:t>
            </a:r>
          </a:p>
          <a:p>
            <a:r>
              <a:rPr lang="de-DE" sz="850" dirty="0">
                <a:solidFill>
                  <a:schemeClr val="bg1"/>
                </a:solidFill>
                <a:latin typeface="Calibri" panose="020F0502020204030204" pitchFamily="34" charset="0"/>
                <a:ea typeface="Calibri" panose="020F0502020204030204" pitchFamily="34" charset="0"/>
                <a:cs typeface="Calibri" panose="020F0502020204030204" pitchFamily="34" charset="0"/>
              </a:rPr>
              <a:t>Team Menschenskinder</a:t>
            </a:r>
          </a:p>
        </p:txBody>
      </p:sp>
      <p:sp>
        <p:nvSpPr>
          <p:cNvPr id="4" name="Textfeld 3">
            <a:extLst>
              <a:ext uri="{FF2B5EF4-FFF2-40B4-BE49-F238E27FC236}">
                <a16:creationId xmlns:a16="http://schemas.microsoft.com/office/drawing/2014/main" id="{3966ED72-A02A-639B-CE2A-ABE4DF03CEDB}"/>
              </a:ext>
            </a:extLst>
          </p:cNvPr>
          <p:cNvSpPr txBox="1"/>
          <p:nvPr/>
        </p:nvSpPr>
        <p:spPr>
          <a:xfrm>
            <a:off x="8286556" y="3371372"/>
            <a:ext cx="2677305" cy="353943"/>
          </a:xfrm>
          <a:prstGeom prst="rect">
            <a:avLst/>
          </a:prstGeom>
          <a:noFill/>
        </p:spPr>
        <p:txBody>
          <a:bodyPr wrap="square">
            <a:spAutoFit/>
          </a:bodyPr>
          <a:lstStyle/>
          <a:p>
            <a:r>
              <a:rPr lang="de-DE" sz="85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Brandenburger Bildungsplan, S.210 </a:t>
            </a:r>
          </a:p>
          <a:p>
            <a:r>
              <a:rPr lang="de-DE" sz="85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Team Menschenskinder</a:t>
            </a:r>
          </a:p>
        </p:txBody>
      </p:sp>
      <p:sp>
        <p:nvSpPr>
          <p:cNvPr id="5" name="Textfeld 4">
            <a:extLst>
              <a:ext uri="{FF2B5EF4-FFF2-40B4-BE49-F238E27FC236}">
                <a16:creationId xmlns:a16="http://schemas.microsoft.com/office/drawing/2014/main" id="{2B90C223-23DD-B007-EC78-387E8A2B0777}"/>
              </a:ext>
            </a:extLst>
          </p:cNvPr>
          <p:cNvSpPr txBox="1"/>
          <p:nvPr/>
        </p:nvSpPr>
        <p:spPr>
          <a:xfrm>
            <a:off x="4372457" y="6028261"/>
            <a:ext cx="2677305" cy="353943"/>
          </a:xfrm>
          <a:prstGeom prst="rect">
            <a:avLst/>
          </a:prstGeom>
          <a:noFill/>
        </p:spPr>
        <p:txBody>
          <a:bodyPr wrap="square">
            <a:spAutoFit/>
          </a:bodyPr>
          <a:lstStyle/>
          <a:p>
            <a:r>
              <a:rPr lang="de-DE" sz="85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Brandenburger Bildungsplan, S.280 </a:t>
            </a:r>
          </a:p>
          <a:p>
            <a:r>
              <a:rPr lang="de-DE" sz="850"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Wamiki</a:t>
            </a:r>
            <a:r>
              <a:rPr lang="de-DE" sz="850"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-Archiv</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A08CF7-AE3B-4B68-B890-4FE43BB56E1E}"/>
              </a:ext>
            </a:extLst>
          </p:cNvPr>
          <p:cNvSpPr>
            <a:spLocks noGrp="1"/>
          </p:cNvSpPr>
          <p:nvPr>
            <p:ph type="title"/>
          </p:nvPr>
        </p:nvSpPr>
        <p:spPr/>
        <p:txBody>
          <a:bodyPr>
            <a:normAutofit fontScale="90000"/>
          </a:bodyPr>
          <a:lstStyle/>
          <a:p>
            <a:r>
              <a:rPr lang="de-DE" dirty="0"/>
              <a:t>Bitte versetzen Sie sich in eine Situation, in der Sie den Bildungsplan vorstellen oder diskutieren. </a:t>
            </a:r>
          </a:p>
        </p:txBody>
      </p:sp>
      <p:sp>
        <p:nvSpPr>
          <p:cNvPr id="3" name="Inhaltsplatzhalter 2">
            <a:extLst>
              <a:ext uri="{FF2B5EF4-FFF2-40B4-BE49-F238E27FC236}">
                <a16:creationId xmlns:a16="http://schemas.microsoft.com/office/drawing/2014/main" id="{07D5CE31-133B-4A31-9B7C-C1ED66164331}"/>
              </a:ext>
            </a:extLst>
          </p:cNvPr>
          <p:cNvSpPr>
            <a:spLocks noGrp="1"/>
          </p:cNvSpPr>
          <p:nvPr>
            <p:ph idx="1"/>
          </p:nvPr>
        </p:nvSpPr>
        <p:spPr>
          <a:xfrm>
            <a:off x="838200" y="2097741"/>
            <a:ext cx="10515600" cy="4079222"/>
          </a:xfrm>
        </p:spPr>
        <p:txBody>
          <a:bodyPr>
            <a:normAutofit/>
          </a:bodyPr>
          <a:lstStyle/>
          <a:p>
            <a:pPr marL="514350" indent="-514350">
              <a:buSzPct val="81000"/>
              <a:buFont typeface="+mj-lt"/>
              <a:buAutoNum type="arabicPeriod"/>
            </a:pPr>
            <a:r>
              <a:rPr lang="de-DE" sz="3200" dirty="0"/>
              <a:t>Mit welchen (auch kritischen) Fragen zum Bildungsplan rechnen Sie? </a:t>
            </a:r>
          </a:p>
          <a:p>
            <a:pPr marL="514350" indent="-514350">
              <a:buSzPct val="81000"/>
              <a:buFont typeface="+mj-lt"/>
              <a:buAutoNum type="arabicPeriod"/>
            </a:pPr>
            <a:r>
              <a:rPr lang="de-DE" sz="3200" dirty="0"/>
              <a:t>Welche ersten Ideen für Antworten haben Sie? </a:t>
            </a:r>
          </a:p>
          <a:p>
            <a:endParaRPr lang="de-DE" sz="3200" dirty="0"/>
          </a:p>
          <a:p>
            <a:r>
              <a:rPr lang="de-DE" sz="3200" dirty="0"/>
              <a:t>Überlegen Sie bitte 5 min gemeinsam in Murmelgruppen. </a:t>
            </a:r>
          </a:p>
          <a:p>
            <a:endParaRPr lang="de-DE" sz="3200" dirty="0"/>
          </a:p>
        </p:txBody>
      </p:sp>
    </p:spTree>
    <p:extLst>
      <p:ext uri="{BB962C8B-B14F-4D97-AF65-F5344CB8AC3E}">
        <p14:creationId xmlns:p14="http://schemas.microsoft.com/office/powerpoint/2010/main" val="12815768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B62133-F869-41BA-A5E0-CBF8753CE2E7}"/>
              </a:ext>
            </a:extLst>
          </p:cNvPr>
          <p:cNvSpPr>
            <a:spLocks noGrp="1"/>
          </p:cNvSpPr>
          <p:nvPr>
            <p:ph type="title"/>
          </p:nvPr>
        </p:nvSpPr>
        <p:spPr/>
        <p:txBody>
          <a:bodyPr/>
          <a:lstStyle/>
          <a:p>
            <a:r>
              <a:rPr lang="de-DE" sz="4400" dirty="0"/>
              <a:t>Tauschen Sie sich mit der Person neben Ihnen leise über folgende Kinder-Aussage aus</a:t>
            </a:r>
            <a:endParaRPr lang="de-DE" dirty="0"/>
          </a:p>
        </p:txBody>
      </p:sp>
      <p:sp>
        <p:nvSpPr>
          <p:cNvPr id="3" name="Inhaltsplatzhalter 2">
            <a:extLst>
              <a:ext uri="{FF2B5EF4-FFF2-40B4-BE49-F238E27FC236}">
                <a16:creationId xmlns:a16="http://schemas.microsoft.com/office/drawing/2014/main" id="{71A954D3-65D1-42EF-87CD-BF7ED2E76942}"/>
              </a:ext>
            </a:extLst>
          </p:cNvPr>
          <p:cNvSpPr>
            <a:spLocks noGrp="1"/>
          </p:cNvSpPr>
          <p:nvPr>
            <p:ph type="body" idx="1"/>
          </p:nvPr>
        </p:nvSpPr>
        <p:spPr>
          <a:xfrm>
            <a:off x="838200" y="2026919"/>
            <a:ext cx="10515600" cy="3418523"/>
          </a:xfrm>
        </p:spPr>
        <p:txBody>
          <a:bodyPr>
            <a:normAutofit fontScale="92500"/>
          </a:bodyPr>
          <a:lstStyle/>
          <a:p>
            <a:r>
              <a:rPr lang="de-DE" sz="3600" i="1" dirty="0"/>
              <a:t>Die Jungs sagen immer: </a:t>
            </a:r>
            <a:r>
              <a:rPr lang="de-DE" sz="3600" i="1" dirty="0" err="1"/>
              <a:t>Iiiih</a:t>
            </a:r>
            <a:r>
              <a:rPr lang="de-DE" sz="3600" i="1" dirty="0"/>
              <a:t>, die hat ihr Geschäft gemacht.</a:t>
            </a:r>
          </a:p>
          <a:p>
            <a:r>
              <a:rPr lang="de-DE" dirty="0"/>
              <a:t>(S. 88) </a:t>
            </a:r>
          </a:p>
          <a:p>
            <a:endParaRPr lang="de-DE" dirty="0"/>
          </a:p>
          <a:p>
            <a:r>
              <a:rPr lang="de-DE" dirty="0"/>
              <a:t>Könnten Kinder in Ihrer Einrichtung das auch so sagen? </a:t>
            </a:r>
          </a:p>
          <a:p>
            <a:r>
              <a:rPr lang="de-DE" dirty="0"/>
              <a:t>Was denken Sie</a:t>
            </a:r>
            <a:r>
              <a:rPr lang="de-DE" sz="2800" dirty="0"/>
              <a:t>, ist dem Kind (</a:t>
            </a:r>
            <a:r>
              <a:rPr lang="de-DE" sz="2800" dirty="0" err="1"/>
              <a:t>Cile</a:t>
            </a:r>
            <a:r>
              <a:rPr lang="de-DE" sz="2800" dirty="0"/>
              <a:t>) hier wichtig? </a:t>
            </a:r>
          </a:p>
          <a:p>
            <a:r>
              <a:rPr lang="de-DE" sz="2800" dirty="0"/>
              <a:t>Was folgt daraus für Ihr pädagogisches Handeln? </a:t>
            </a:r>
          </a:p>
          <a:p>
            <a:endParaRPr lang="de-DE" dirty="0"/>
          </a:p>
        </p:txBody>
      </p:sp>
      <p:sp>
        <p:nvSpPr>
          <p:cNvPr id="4" name="Rechteck 3">
            <a:extLst>
              <a:ext uri="{FF2B5EF4-FFF2-40B4-BE49-F238E27FC236}">
                <a16:creationId xmlns:a16="http://schemas.microsoft.com/office/drawing/2014/main" id="{A048D913-5A27-4E33-95AE-773CD584C04D}"/>
              </a:ext>
            </a:extLst>
          </p:cNvPr>
          <p:cNvSpPr/>
          <p:nvPr/>
        </p:nvSpPr>
        <p:spPr>
          <a:xfrm>
            <a:off x="11798710" y="0"/>
            <a:ext cx="393290" cy="27584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Grafik 4">
            <a:extLst>
              <a:ext uri="{FF2B5EF4-FFF2-40B4-BE49-F238E27FC236}">
                <a16:creationId xmlns:a16="http://schemas.microsoft.com/office/drawing/2014/main" id="{AAC49EBF-2C77-483C-3BFE-487DA20AB425}"/>
              </a:ext>
            </a:extLst>
          </p:cNvPr>
          <p:cNvPicPr>
            <a:picLocks noChangeAspect="1"/>
          </p:cNvPicPr>
          <p:nvPr/>
        </p:nvPicPr>
        <p:blipFill>
          <a:blip r:embed="rId3"/>
          <a:stretch>
            <a:fillRect/>
          </a:stretch>
        </p:blipFill>
        <p:spPr>
          <a:xfrm>
            <a:off x="11795726" y="0"/>
            <a:ext cx="396274" cy="2761727"/>
          </a:xfrm>
          <a:prstGeom prst="rect">
            <a:avLst/>
          </a:prstGeom>
        </p:spPr>
      </p:pic>
    </p:spTree>
    <p:extLst>
      <p:ext uri="{BB962C8B-B14F-4D97-AF65-F5344CB8AC3E}">
        <p14:creationId xmlns:p14="http://schemas.microsoft.com/office/powerpoint/2010/main" val="34699080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4A2CB5-4724-412F-A52D-288C27E0EA41}"/>
              </a:ext>
            </a:extLst>
          </p:cNvPr>
          <p:cNvSpPr>
            <a:spLocks noGrp="1"/>
          </p:cNvSpPr>
          <p:nvPr>
            <p:ph type="title"/>
          </p:nvPr>
        </p:nvSpPr>
        <p:spPr/>
        <p:txBody>
          <a:bodyPr/>
          <a:lstStyle/>
          <a:p>
            <a:r>
              <a:rPr lang="de-DE" sz="4400" dirty="0"/>
              <a:t>Tauschen Sie sich mit der Person neben Ihnen leise über folgende Kinder-Aussage aus</a:t>
            </a:r>
            <a:endParaRPr lang="de-DE" dirty="0"/>
          </a:p>
        </p:txBody>
      </p:sp>
      <p:sp>
        <p:nvSpPr>
          <p:cNvPr id="3" name="Inhaltsplatzhalter 2">
            <a:extLst>
              <a:ext uri="{FF2B5EF4-FFF2-40B4-BE49-F238E27FC236}">
                <a16:creationId xmlns:a16="http://schemas.microsoft.com/office/drawing/2014/main" id="{75E6D577-0192-44DA-8E47-D983362B9D41}"/>
              </a:ext>
            </a:extLst>
          </p:cNvPr>
          <p:cNvSpPr>
            <a:spLocks noGrp="1"/>
          </p:cNvSpPr>
          <p:nvPr>
            <p:ph type="body" idx="1"/>
          </p:nvPr>
        </p:nvSpPr>
        <p:spPr>
          <a:xfrm>
            <a:off x="838200" y="2136647"/>
            <a:ext cx="10515600" cy="3734436"/>
          </a:xfrm>
        </p:spPr>
        <p:txBody>
          <a:bodyPr>
            <a:normAutofit/>
          </a:bodyPr>
          <a:lstStyle/>
          <a:p>
            <a:r>
              <a:rPr lang="de-DE" sz="3300" i="1" dirty="0"/>
              <a:t>Die Erwachsenen haben eine eigene Toilette, so mit</a:t>
            </a:r>
          </a:p>
          <a:p>
            <a:r>
              <a:rPr lang="de-DE" sz="3300" i="1" dirty="0"/>
              <a:t>Blumen, ganz sauber alles, es riecht frisch.</a:t>
            </a:r>
          </a:p>
          <a:p>
            <a:r>
              <a:rPr lang="de-DE" sz="3300" i="1" dirty="0"/>
              <a:t>(S. 89) </a:t>
            </a:r>
          </a:p>
          <a:p>
            <a:endParaRPr lang="de-DE" sz="2600" dirty="0"/>
          </a:p>
          <a:p>
            <a:r>
              <a:rPr lang="de-DE" sz="2400" dirty="0"/>
              <a:t>Könnten Kinder in Ihrer Einrichtung das auch so sagen? </a:t>
            </a:r>
          </a:p>
          <a:p>
            <a:r>
              <a:rPr lang="de-DE" sz="2400" dirty="0"/>
              <a:t>Was denken Sie, ist dem Kind (Benito) hier wichtig? </a:t>
            </a:r>
          </a:p>
          <a:p>
            <a:r>
              <a:rPr lang="de-DE" sz="2400" dirty="0"/>
              <a:t>Was folgt daraus für Ihr pädagogisches Handeln? </a:t>
            </a:r>
          </a:p>
          <a:p>
            <a:endParaRPr lang="de-DE" sz="3300" i="1" dirty="0"/>
          </a:p>
        </p:txBody>
      </p:sp>
      <p:sp>
        <p:nvSpPr>
          <p:cNvPr id="4" name="Rechteck 3">
            <a:extLst>
              <a:ext uri="{FF2B5EF4-FFF2-40B4-BE49-F238E27FC236}">
                <a16:creationId xmlns:a16="http://schemas.microsoft.com/office/drawing/2014/main" id="{C11DB706-3D0C-4DFB-A1BB-4486B28770C0}"/>
              </a:ext>
            </a:extLst>
          </p:cNvPr>
          <p:cNvSpPr/>
          <p:nvPr/>
        </p:nvSpPr>
        <p:spPr>
          <a:xfrm>
            <a:off x="11798710" y="0"/>
            <a:ext cx="393290" cy="27584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Grafik 4">
            <a:extLst>
              <a:ext uri="{FF2B5EF4-FFF2-40B4-BE49-F238E27FC236}">
                <a16:creationId xmlns:a16="http://schemas.microsoft.com/office/drawing/2014/main" id="{A4C17151-468C-1B18-2BDF-5FB5CEC68CC9}"/>
              </a:ext>
            </a:extLst>
          </p:cNvPr>
          <p:cNvPicPr>
            <a:picLocks noChangeAspect="1"/>
          </p:cNvPicPr>
          <p:nvPr/>
        </p:nvPicPr>
        <p:blipFill>
          <a:blip r:embed="rId3"/>
          <a:stretch>
            <a:fillRect/>
          </a:stretch>
        </p:blipFill>
        <p:spPr>
          <a:xfrm>
            <a:off x="11795726" y="0"/>
            <a:ext cx="396274" cy="2761727"/>
          </a:xfrm>
          <a:prstGeom prst="rect">
            <a:avLst/>
          </a:prstGeom>
        </p:spPr>
      </p:pic>
    </p:spTree>
    <p:extLst>
      <p:ext uri="{BB962C8B-B14F-4D97-AF65-F5344CB8AC3E}">
        <p14:creationId xmlns:p14="http://schemas.microsoft.com/office/powerpoint/2010/main" val="13985452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691E59E0-AEFE-4CA3-B2D3-8A4DF1D4DFBC}"/>
              </a:ext>
            </a:extLst>
          </p:cNvPr>
          <p:cNvSpPr>
            <a:spLocks noGrp="1"/>
          </p:cNvSpPr>
          <p:nvPr>
            <p:ph type="title"/>
          </p:nvPr>
        </p:nvSpPr>
        <p:spPr>
          <a:xfrm>
            <a:off x="838200" y="365125"/>
            <a:ext cx="11071860" cy="1325563"/>
          </a:xfrm>
        </p:spPr>
        <p:txBody>
          <a:bodyPr/>
          <a:lstStyle/>
          <a:p>
            <a:r>
              <a:rPr lang="de-DE" sz="4400" dirty="0"/>
              <a:t>Tauschen Sie sich zu einem dieser Vorsicht-Sätze aus (S. 89) </a:t>
            </a:r>
            <a:endParaRPr lang="de-DE" dirty="0"/>
          </a:p>
        </p:txBody>
      </p:sp>
      <p:sp>
        <p:nvSpPr>
          <p:cNvPr id="3" name="Inhaltsplatzhalter 2">
            <a:extLst>
              <a:ext uri="{FF2B5EF4-FFF2-40B4-BE49-F238E27FC236}">
                <a16:creationId xmlns:a16="http://schemas.microsoft.com/office/drawing/2014/main" id="{71A954D3-65D1-42EF-87CD-BF7ED2E76942}"/>
              </a:ext>
            </a:extLst>
          </p:cNvPr>
          <p:cNvSpPr>
            <a:spLocks noGrp="1"/>
          </p:cNvSpPr>
          <p:nvPr>
            <p:ph type="body" idx="1"/>
          </p:nvPr>
        </p:nvSpPr>
        <p:spPr>
          <a:xfrm>
            <a:off x="1248355" y="1656467"/>
            <a:ext cx="4909780" cy="1325564"/>
          </a:xfrm>
          <a:ln w="12700">
            <a:solidFill>
              <a:srgbClr val="7030A0"/>
            </a:solidFill>
          </a:ln>
        </p:spPr>
        <p:txBody>
          <a:bodyPr>
            <a:noAutofit/>
          </a:bodyPr>
          <a:lstStyle/>
          <a:p>
            <a:r>
              <a:rPr lang="de-DE" i="1" dirty="0"/>
              <a:t>Betretet eine Toilettenkabine nicht ohne die Zustimmung der Kinder.</a:t>
            </a:r>
          </a:p>
        </p:txBody>
      </p:sp>
      <p:sp>
        <p:nvSpPr>
          <p:cNvPr id="4" name="Inhaltsplatzhalter 2">
            <a:extLst>
              <a:ext uri="{FF2B5EF4-FFF2-40B4-BE49-F238E27FC236}">
                <a16:creationId xmlns:a16="http://schemas.microsoft.com/office/drawing/2014/main" id="{72260D91-F276-4889-8B80-0BDEB339AE48}"/>
              </a:ext>
            </a:extLst>
          </p:cNvPr>
          <p:cNvSpPr txBox="1">
            <a:spLocks/>
          </p:cNvSpPr>
          <p:nvPr/>
        </p:nvSpPr>
        <p:spPr>
          <a:xfrm>
            <a:off x="7101840" y="1619885"/>
            <a:ext cx="4145282" cy="2624456"/>
          </a:xfrm>
          <a:prstGeom prst="rect">
            <a:avLst/>
          </a:prstGeom>
          <a:ln w="12700">
            <a:solidFill>
              <a:srgbClr val="7030A0"/>
            </a:solidFill>
          </a:ln>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2800" b="0" i="1" u="none" strike="noStrike" kern="1200" cap="none" spc="0" normalizeH="0" baseline="0" noProof="0" dirty="0">
                <a:ln>
                  <a:noFill/>
                </a:ln>
                <a:solidFill>
                  <a:srgbClr val="000000"/>
                </a:solidFill>
                <a:effectLst/>
                <a:uLnTx/>
                <a:uFillTx/>
                <a:latin typeface="Calibri" panose="020F0502020204030204"/>
                <a:ea typeface="+mn-ea"/>
                <a:cs typeface="+mn-cs"/>
              </a:rPr>
              <a:t>Beschämt Kinder nicht, zum Beispiel durch Vergleiche oder Bloßstellen – „Hu, hier müffelt’s, da hat einer von euch wohl volle Hosen!“</a:t>
            </a:r>
          </a:p>
        </p:txBody>
      </p:sp>
      <p:sp>
        <p:nvSpPr>
          <p:cNvPr id="6" name="Inhaltsplatzhalter 2">
            <a:extLst>
              <a:ext uri="{FF2B5EF4-FFF2-40B4-BE49-F238E27FC236}">
                <a16:creationId xmlns:a16="http://schemas.microsoft.com/office/drawing/2014/main" id="{BE2581C4-D6FB-42A2-BD19-E6EBC306CB56}"/>
              </a:ext>
            </a:extLst>
          </p:cNvPr>
          <p:cNvSpPr txBox="1">
            <a:spLocks/>
          </p:cNvSpPr>
          <p:nvPr/>
        </p:nvSpPr>
        <p:spPr>
          <a:xfrm>
            <a:off x="1248355" y="3230508"/>
            <a:ext cx="4909780" cy="1569660"/>
          </a:xfrm>
          <a:prstGeom prst="rect">
            <a:avLst/>
          </a:prstGeom>
          <a:ln w="12700">
            <a:solidFill>
              <a:srgbClr val="7030A0"/>
            </a:solidFill>
          </a:ln>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2800" b="0" i="1" u="none" strike="noStrike" kern="1200" cap="none" spc="0" normalizeH="0" baseline="0" noProof="0" dirty="0">
                <a:ln>
                  <a:noFill/>
                </a:ln>
                <a:solidFill>
                  <a:srgbClr val="000000"/>
                </a:solidFill>
                <a:effectLst/>
                <a:uLnTx/>
                <a:uFillTx/>
                <a:latin typeface="Calibri" panose="020F0502020204030204"/>
                <a:ea typeface="+mn-ea"/>
                <a:cs typeface="+mn-cs"/>
              </a:rPr>
              <a:t>Vermeidet es, Kindern ungefragt oder gegen ihren Widerstand zu waschen, sie mit einem Lappen abzuwischen oder einzucremen.</a:t>
            </a:r>
          </a:p>
        </p:txBody>
      </p:sp>
      <p:sp>
        <p:nvSpPr>
          <p:cNvPr id="7" name="Rechteck 6">
            <a:extLst>
              <a:ext uri="{FF2B5EF4-FFF2-40B4-BE49-F238E27FC236}">
                <a16:creationId xmlns:a16="http://schemas.microsoft.com/office/drawing/2014/main" id="{BF40967F-68FD-4840-A4E0-97A1E20D6CD8}"/>
              </a:ext>
            </a:extLst>
          </p:cNvPr>
          <p:cNvSpPr/>
          <p:nvPr/>
        </p:nvSpPr>
        <p:spPr>
          <a:xfrm>
            <a:off x="11798710" y="0"/>
            <a:ext cx="393290" cy="27584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extfeld 1">
            <a:extLst>
              <a:ext uri="{FF2B5EF4-FFF2-40B4-BE49-F238E27FC236}">
                <a16:creationId xmlns:a16="http://schemas.microsoft.com/office/drawing/2014/main" id="{6D8C1CD4-B500-4A4E-978C-513E25318C6D}"/>
              </a:ext>
            </a:extLst>
          </p:cNvPr>
          <p:cNvSpPr txBox="1"/>
          <p:nvPr/>
        </p:nvSpPr>
        <p:spPr>
          <a:xfrm>
            <a:off x="1248355" y="4919008"/>
            <a:ext cx="10831792" cy="1200329"/>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2400" b="0" i="0" u="none" strike="noStrike" kern="1200" cap="none" spc="0" normalizeH="0" baseline="0" noProof="0" dirty="0">
                <a:ln>
                  <a:noFill/>
                </a:ln>
                <a:solidFill>
                  <a:srgbClr val="000000"/>
                </a:solidFill>
                <a:effectLst/>
                <a:uLnTx/>
                <a:uFillTx/>
                <a:latin typeface="Calibri" panose="020F0502020204030204"/>
                <a:ea typeface="+mn-ea"/>
                <a:cs typeface="+mn-cs"/>
              </a:rPr>
              <a:t>Was lösen diese Vorsicht-Sätze in Ihnen aus?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2400" b="0" i="0" u="none" strike="noStrike" kern="1200" cap="none" spc="0" normalizeH="0" baseline="0" noProof="0" dirty="0">
                <a:ln>
                  <a:noFill/>
                </a:ln>
                <a:solidFill>
                  <a:srgbClr val="000000"/>
                </a:solidFill>
                <a:effectLst/>
                <a:uLnTx/>
                <a:uFillTx/>
                <a:latin typeface="Calibri" panose="020F0502020204030204"/>
                <a:ea typeface="+mn-ea"/>
                <a:cs typeface="+mn-cs"/>
              </a:rPr>
              <a:t>Was denken Sie, warum sind diese Vorsicht-Sätze aus fachlicher Sicht wichtig?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2400" b="0" i="0" u="none" strike="noStrike" kern="1200" cap="none" spc="0" normalizeH="0" baseline="0" noProof="0" dirty="0">
                <a:ln>
                  <a:noFill/>
                </a:ln>
                <a:solidFill>
                  <a:srgbClr val="000000"/>
                </a:solidFill>
                <a:effectLst/>
                <a:uLnTx/>
                <a:uFillTx/>
                <a:latin typeface="Calibri" panose="020F0502020204030204"/>
                <a:ea typeface="+mn-ea"/>
                <a:cs typeface="+mn-cs"/>
              </a:rPr>
              <a:t>Wie ist es bei Ihnen in der Einrichtung? Wollen Sie etwas verändern? </a:t>
            </a:r>
          </a:p>
        </p:txBody>
      </p:sp>
      <p:pic>
        <p:nvPicPr>
          <p:cNvPr id="8" name="Grafik 7">
            <a:extLst>
              <a:ext uri="{FF2B5EF4-FFF2-40B4-BE49-F238E27FC236}">
                <a16:creationId xmlns:a16="http://schemas.microsoft.com/office/drawing/2014/main" id="{8550EA0A-C62A-B634-6E3F-9AB29EDEFDFA}"/>
              </a:ext>
            </a:extLst>
          </p:cNvPr>
          <p:cNvPicPr>
            <a:picLocks noChangeAspect="1"/>
          </p:cNvPicPr>
          <p:nvPr/>
        </p:nvPicPr>
        <p:blipFill>
          <a:blip r:embed="rId3"/>
          <a:stretch>
            <a:fillRect/>
          </a:stretch>
        </p:blipFill>
        <p:spPr>
          <a:xfrm>
            <a:off x="11795726" y="0"/>
            <a:ext cx="396274" cy="2761727"/>
          </a:xfrm>
          <a:prstGeom prst="rect">
            <a:avLst/>
          </a:prstGeom>
        </p:spPr>
      </p:pic>
    </p:spTree>
    <p:extLst>
      <p:ext uri="{BB962C8B-B14F-4D97-AF65-F5344CB8AC3E}">
        <p14:creationId xmlns:p14="http://schemas.microsoft.com/office/powerpoint/2010/main" val="40035104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 6"/>
          <p:cNvPicPr>
            <a:picLocks noChangeAspect="1"/>
          </p:cNvPicPr>
          <p:nvPr/>
        </p:nvPicPr>
        <p:blipFill>
          <a:blip r:embed="rId3">
            <a:extLst>
              <a:ext uri="{28A0092B-C50C-407E-A947-70E740481C1C}">
                <a14:useLocalDpi xmlns:a14="http://schemas.microsoft.com/office/drawing/2010/main" val="0"/>
              </a:ext>
            </a:extLst>
          </a:blip>
          <a:srcRect l="10428" t="6939" r="11646" b="11045"/>
          <a:stretch/>
        </p:blipFill>
        <p:spPr>
          <a:xfrm>
            <a:off x="7734301" y="1198710"/>
            <a:ext cx="3732924" cy="4982655"/>
          </a:xfrm>
          <a:prstGeom prst="rect">
            <a:avLst/>
          </a:prstGeom>
        </p:spPr>
      </p:pic>
      <p:sp>
        <p:nvSpPr>
          <p:cNvPr id="2" name="Titel 1">
            <a:extLst>
              <a:ext uri="{FF2B5EF4-FFF2-40B4-BE49-F238E27FC236}">
                <a16:creationId xmlns:a16="http://schemas.microsoft.com/office/drawing/2014/main" id="{142F67D0-3358-219C-87A3-F259F3C7457B}"/>
              </a:ext>
            </a:extLst>
          </p:cNvPr>
          <p:cNvSpPr>
            <a:spLocks noGrp="1"/>
          </p:cNvSpPr>
          <p:nvPr>
            <p:ph type="title"/>
          </p:nvPr>
        </p:nvSpPr>
        <p:spPr>
          <a:xfrm>
            <a:off x="838200" y="295365"/>
            <a:ext cx="10515600" cy="1325563"/>
          </a:xfrm>
        </p:spPr>
        <p:txBody>
          <a:bodyPr>
            <a:normAutofit/>
          </a:bodyPr>
          <a:lstStyle/>
          <a:p>
            <a:r>
              <a:rPr lang="de-DE" sz="4000" b="1" dirty="0">
                <a:latin typeface="Calibri" panose="020F0502020204030204" pitchFamily="34" charset="0"/>
                <a:ea typeface="Calibri" panose="020F0502020204030204" pitchFamily="34" charset="0"/>
                <a:cs typeface="Calibri" panose="020F0502020204030204" pitchFamily="34" charset="0"/>
              </a:rPr>
              <a:t>Weitere kostenfreie Angebote zum Bildungsplan</a:t>
            </a:r>
          </a:p>
        </p:txBody>
      </p:sp>
      <p:sp>
        <p:nvSpPr>
          <p:cNvPr id="3" name="Inhaltsplatzhalter 2">
            <a:extLst>
              <a:ext uri="{FF2B5EF4-FFF2-40B4-BE49-F238E27FC236}">
                <a16:creationId xmlns:a16="http://schemas.microsoft.com/office/drawing/2014/main" id="{0D3CD9DC-C1CB-36F7-D3F4-132CEE5240C9}"/>
              </a:ext>
            </a:extLst>
          </p:cNvPr>
          <p:cNvSpPr>
            <a:spLocks noGrp="1"/>
          </p:cNvSpPr>
          <p:nvPr>
            <p:ph idx="1"/>
          </p:nvPr>
        </p:nvSpPr>
        <p:spPr>
          <a:xfrm>
            <a:off x="838201" y="1825625"/>
            <a:ext cx="5962650" cy="4847024"/>
          </a:xfrm>
        </p:spPr>
        <p:txBody>
          <a:bodyPr>
            <a:normAutofit/>
          </a:bodyPr>
          <a:lstStyle/>
          <a:p>
            <a:pPr marL="457200" indent="-457200">
              <a:buFont typeface="Arial" panose="020B0604020202020204" pitchFamily="34" charset="0"/>
              <a:buChar char="•"/>
            </a:pPr>
            <a:endParaRPr lang="de-DE" dirty="0">
              <a:latin typeface="Calibri" panose="020F0502020204030204" pitchFamily="34" charset="0"/>
              <a:ea typeface="Calibri" panose="020F0502020204030204" pitchFamily="34" charset="0"/>
              <a:cs typeface="Calibri" panose="020F0502020204030204" pitchFamily="34" charset="0"/>
            </a:endParaRPr>
          </a:p>
          <a:p>
            <a:pPr marL="457200" indent="-457200">
              <a:buFont typeface="Arial" panose="020B0604020202020204" pitchFamily="34" charset="0"/>
              <a:buChar char="•"/>
            </a:pPr>
            <a:endParaRPr lang="de-DE" dirty="0">
              <a:latin typeface="Calibri" panose="020F0502020204030204" pitchFamily="34" charset="0"/>
              <a:ea typeface="Calibri" panose="020F0502020204030204" pitchFamily="34" charset="0"/>
              <a:cs typeface="Calibri" panose="020F0502020204030204" pitchFamily="34" charset="0"/>
            </a:endParaRPr>
          </a:p>
          <a:p>
            <a:endParaRPr lang="de-DE" dirty="0">
              <a:latin typeface="Calibri" panose="020F0502020204030204" pitchFamily="34" charset="0"/>
              <a:ea typeface="Calibri" panose="020F0502020204030204" pitchFamily="34" charset="0"/>
              <a:cs typeface="Calibri" panose="020F0502020204030204" pitchFamily="34" charset="0"/>
            </a:endParaRPr>
          </a:p>
        </p:txBody>
      </p:sp>
      <p:sp>
        <p:nvSpPr>
          <p:cNvPr id="4" name="Google Shape;387;p27">
            <a:extLst>
              <a:ext uri="{FF2B5EF4-FFF2-40B4-BE49-F238E27FC236}">
                <a16:creationId xmlns:a16="http://schemas.microsoft.com/office/drawing/2014/main" id="{6ECE1683-DAB8-FD7F-5354-660E62AAA751}"/>
              </a:ext>
            </a:extLst>
          </p:cNvPr>
          <p:cNvSpPr txBox="1">
            <a:spLocks/>
          </p:cNvSpPr>
          <p:nvPr/>
        </p:nvSpPr>
        <p:spPr>
          <a:xfrm>
            <a:off x="838200" y="1620928"/>
            <a:ext cx="6896101" cy="3622675"/>
          </a:xfrm>
          <a:prstGeom prst="rect">
            <a:avLst/>
          </a:prstGeom>
          <a:noFill/>
          <a:ln>
            <a:noFill/>
          </a:ln>
        </p:spPr>
        <p:txBody>
          <a:bodyPr spcFirstLastPara="1" vert="horz" wrap="square" lIns="91425" tIns="45700" rIns="91425" bIns="45700" rtlCol="0" anchor="t" anchorCtr="0">
            <a:normAutofit fontScale="8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200"/>
              </a:spcAft>
              <a:buClr>
                <a:schemeClr val="dk1"/>
              </a:buClr>
              <a:buSzPct val="100000"/>
            </a:pPr>
            <a:r>
              <a:rPr lang="de-DE" sz="4700" b="1">
                <a:latin typeface="Calibri" panose="020F0502020204030204" pitchFamily="34" charset="0"/>
                <a:ea typeface="Calibri" panose="020F0502020204030204" pitchFamily="34" charset="0"/>
                <a:cs typeface="Calibri" panose="020F0502020204030204" pitchFamily="34" charset="0"/>
              </a:rPr>
              <a:t>Website</a:t>
            </a:r>
            <a:r>
              <a:rPr lang="de-DE" sz="4700">
                <a:latin typeface="Calibri" panose="020F0502020204030204" pitchFamily="34" charset="0"/>
                <a:ea typeface="Calibri" panose="020F0502020204030204" pitchFamily="34" charset="0"/>
                <a:cs typeface="Calibri" panose="020F0502020204030204" pitchFamily="34" charset="0"/>
              </a:rPr>
              <a:t> </a:t>
            </a:r>
            <a:endParaRPr lang="de-DE" sz="4700" dirty="0">
              <a:latin typeface="Calibri" panose="020F0502020204030204" pitchFamily="34" charset="0"/>
              <a:ea typeface="Calibri" panose="020F0502020204030204" pitchFamily="34" charset="0"/>
              <a:cs typeface="Calibri" panose="020F0502020204030204" pitchFamily="34" charset="0"/>
            </a:endParaRPr>
          </a:p>
          <a:p>
            <a:pPr>
              <a:spcBef>
                <a:spcPts val="0"/>
              </a:spcBef>
              <a:spcAft>
                <a:spcPts val="1200"/>
              </a:spcAft>
              <a:buClr>
                <a:schemeClr val="dk1"/>
              </a:buClr>
              <a:buSzPct val="100000"/>
            </a:pPr>
            <a:endParaRPr lang="de-DE" sz="3900" dirty="0">
              <a:latin typeface="Calibri" panose="020F0502020204030204" pitchFamily="34" charset="0"/>
              <a:ea typeface="Calibri" panose="020F0502020204030204" pitchFamily="34" charset="0"/>
              <a:cs typeface="Calibri" panose="020F0502020204030204" pitchFamily="34" charset="0"/>
            </a:endParaRPr>
          </a:p>
          <a:p>
            <a:pPr marL="457200" indent="-457200">
              <a:spcBef>
                <a:spcPts val="0"/>
              </a:spcBef>
              <a:spcAft>
                <a:spcPts val="1200"/>
              </a:spcAft>
              <a:buClr>
                <a:schemeClr val="dk1"/>
              </a:buClr>
              <a:buSzPct val="100000"/>
              <a:buFont typeface="Arial"/>
              <a:buChar char="•"/>
            </a:pPr>
            <a:r>
              <a:rPr lang="de-DE" dirty="0">
                <a:latin typeface="Calibri" panose="020F0502020204030204" pitchFamily="34" charset="0"/>
                <a:ea typeface="Calibri" panose="020F0502020204030204" pitchFamily="34" charset="0"/>
                <a:cs typeface="Calibri" panose="020F0502020204030204" pitchFamily="34" charset="0"/>
              </a:rPr>
              <a:t>Registrierungs- und Anmeldemöglichkeit</a:t>
            </a:r>
          </a:p>
          <a:p>
            <a:pPr marL="457200" indent="-457200">
              <a:spcBef>
                <a:spcPts val="0"/>
              </a:spcBef>
              <a:spcAft>
                <a:spcPts val="1200"/>
              </a:spcAft>
              <a:buClr>
                <a:schemeClr val="dk1"/>
              </a:buClr>
              <a:buSzPct val="100000"/>
              <a:buFont typeface="Arial"/>
              <a:buChar char="•"/>
            </a:pPr>
            <a:r>
              <a:rPr lang="de-DE" dirty="0">
                <a:latin typeface="Calibri" panose="020F0502020204030204" pitchFamily="34" charset="0"/>
                <a:ea typeface="Calibri" panose="020F0502020204030204" pitchFamily="34" charset="0"/>
                <a:cs typeface="Calibri" panose="020F0502020204030204" pitchFamily="34" charset="0"/>
              </a:rPr>
              <a:t>Fortbildungskalender für verschiedene Fortbildungen zum Bildungsplan – online und Präsenz</a:t>
            </a:r>
          </a:p>
          <a:p>
            <a:pPr marL="457200" indent="-457200">
              <a:spcBef>
                <a:spcPts val="0"/>
              </a:spcBef>
              <a:spcAft>
                <a:spcPts val="1200"/>
              </a:spcAft>
              <a:buClr>
                <a:schemeClr val="dk1"/>
              </a:buClr>
              <a:buSzPct val="100000"/>
              <a:buFont typeface="Arial"/>
              <a:buChar char="•"/>
            </a:pPr>
            <a:r>
              <a:rPr lang="de-DE" dirty="0">
                <a:latin typeface="Calibri" panose="020F0502020204030204" pitchFamily="34" charset="0"/>
                <a:ea typeface="Calibri" panose="020F0502020204030204" pitchFamily="34" charset="0"/>
                <a:cs typeface="Calibri" panose="020F0502020204030204" pitchFamily="34" charset="0"/>
              </a:rPr>
              <a:t>Begleitmaterialien zum Bildungsplan zum Download und Anschauen</a:t>
            </a:r>
          </a:p>
          <a:p>
            <a:pPr marL="457200" indent="-457200">
              <a:spcBef>
                <a:spcPts val="0"/>
              </a:spcBef>
              <a:spcAft>
                <a:spcPts val="1200"/>
              </a:spcAft>
              <a:buClr>
                <a:schemeClr val="dk1"/>
              </a:buClr>
              <a:buSzPct val="100000"/>
              <a:buFont typeface="Arial"/>
              <a:buChar char="•"/>
            </a:pPr>
            <a:r>
              <a:rPr lang="de-DE" dirty="0">
                <a:latin typeface="Calibri" panose="020F0502020204030204" pitchFamily="34" charset="0"/>
                <a:ea typeface="Calibri" panose="020F0502020204030204" pitchFamily="34" charset="0"/>
                <a:cs typeface="Calibri" panose="020F0502020204030204" pitchFamily="34" charset="0"/>
              </a:rPr>
              <a:t>Kontaktmöglichkeit bei Fragen zu Fortbildungen </a:t>
            </a:r>
          </a:p>
          <a:p>
            <a:pPr marL="457200" indent="-457200">
              <a:spcBef>
                <a:spcPts val="0"/>
              </a:spcBef>
              <a:spcAft>
                <a:spcPts val="1200"/>
              </a:spcAft>
              <a:buClr>
                <a:schemeClr val="dk1"/>
              </a:buClr>
              <a:buSzPct val="100000"/>
              <a:buFont typeface="Arial"/>
              <a:buChar char="•"/>
            </a:pPr>
            <a:endParaRPr lang="de-DE" sz="2400" dirty="0">
              <a:latin typeface="Calibri" panose="020F0502020204030204" pitchFamily="34" charset="0"/>
              <a:ea typeface="Calibri" panose="020F0502020204030204" pitchFamily="34" charset="0"/>
              <a:cs typeface="Calibri" panose="020F0502020204030204" pitchFamily="34" charset="0"/>
            </a:endParaRPr>
          </a:p>
          <a:p>
            <a:pPr>
              <a:spcBef>
                <a:spcPts val="0"/>
              </a:spcBef>
              <a:spcAft>
                <a:spcPts val="1200"/>
              </a:spcAft>
              <a:buClr>
                <a:schemeClr val="dk1"/>
              </a:buClr>
              <a:buSzPct val="100000"/>
            </a:pPr>
            <a:endParaRPr lang="de-DE" sz="2400" dirty="0">
              <a:latin typeface="Calibri" panose="020F0502020204030204" pitchFamily="34" charset="0"/>
              <a:ea typeface="Calibri" panose="020F0502020204030204" pitchFamily="34" charset="0"/>
              <a:cs typeface="Calibri" panose="020F0502020204030204" pitchFamily="34" charset="0"/>
            </a:endParaRPr>
          </a:p>
          <a:p>
            <a:pPr>
              <a:spcBef>
                <a:spcPts val="0"/>
              </a:spcBef>
              <a:buClr>
                <a:schemeClr val="dk1"/>
              </a:buClr>
              <a:buSzPct val="100000"/>
            </a:pPr>
            <a:endParaRPr lang="de-DE" sz="3200" dirty="0">
              <a:latin typeface="Calibri" panose="020F0502020204030204" pitchFamily="34" charset="0"/>
              <a:ea typeface="Calibri" panose="020F0502020204030204" pitchFamily="34" charset="0"/>
              <a:cs typeface="Calibri" panose="020F0502020204030204" pitchFamily="34" charset="0"/>
            </a:endParaRPr>
          </a:p>
          <a:p>
            <a:pPr>
              <a:buClr>
                <a:schemeClr val="dk1"/>
              </a:buClr>
              <a:buSzPct val="100000"/>
            </a:pPr>
            <a:endParaRPr lang="de-DE" sz="3200" dirty="0">
              <a:latin typeface="Calibri" panose="020F0502020204030204" pitchFamily="34" charset="0"/>
              <a:ea typeface="Calibri" panose="020F0502020204030204" pitchFamily="34" charset="0"/>
              <a:cs typeface="Calibri" panose="020F0502020204030204" pitchFamily="34" charset="0"/>
            </a:endParaRPr>
          </a:p>
        </p:txBody>
      </p:sp>
      <p:sp>
        <p:nvSpPr>
          <p:cNvPr id="5" name="Textfeld 4">
            <a:extLst>
              <a:ext uri="{FF2B5EF4-FFF2-40B4-BE49-F238E27FC236}">
                <a16:creationId xmlns:a16="http://schemas.microsoft.com/office/drawing/2014/main" id="{07A5CAF4-27B2-66B4-0B77-52F1E6119EF1}"/>
              </a:ext>
            </a:extLst>
          </p:cNvPr>
          <p:cNvSpPr txBox="1"/>
          <p:nvPr/>
        </p:nvSpPr>
        <p:spPr>
          <a:xfrm>
            <a:off x="7851927" y="5704674"/>
            <a:ext cx="1520740" cy="307777"/>
          </a:xfrm>
          <a:prstGeom prst="rect">
            <a:avLst/>
          </a:prstGeom>
          <a:noFill/>
        </p:spPr>
        <p:txBody>
          <a:bodyPr wrap="square" rtlCol="0">
            <a:spAutoFit/>
          </a:bodyPr>
          <a:lstStyle/>
          <a:p>
            <a:r>
              <a:rPr lang="de-DE" sz="700" dirty="0">
                <a:latin typeface="Calibri" panose="020F0502020204030204" pitchFamily="34" charset="0"/>
                <a:ea typeface="Calibri" panose="020F0502020204030204" pitchFamily="34" charset="0"/>
                <a:cs typeface="Calibri" panose="020F0502020204030204" pitchFamily="34" charset="0"/>
              </a:rPr>
              <a:t>Bildungsplan Brandenburg, S. 1, </a:t>
            </a:r>
          </a:p>
          <a:p>
            <a:r>
              <a:rPr lang="de-DE" sz="700" dirty="0">
                <a:latin typeface="Calibri" panose="020F0502020204030204" pitchFamily="34" charset="0"/>
                <a:ea typeface="Calibri" panose="020F0502020204030204" pitchFamily="34" charset="0"/>
                <a:cs typeface="Calibri" panose="020F0502020204030204" pitchFamily="34" charset="0"/>
              </a:rPr>
              <a:t>Sebastian </a:t>
            </a:r>
            <a:r>
              <a:rPr lang="de-DE" sz="700" dirty="0" err="1">
                <a:latin typeface="Calibri" panose="020F0502020204030204" pitchFamily="34" charset="0"/>
                <a:ea typeface="Calibri" panose="020F0502020204030204" pitchFamily="34" charset="0"/>
                <a:cs typeface="Calibri" panose="020F0502020204030204" pitchFamily="34" charset="0"/>
              </a:rPr>
              <a:t>Treytnar</a:t>
            </a:r>
            <a:r>
              <a:rPr lang="de-DE" sz="700" dirty="0">
                <a:latin typeface="Calibri" panose="020F0502020204030204" pitchFamily="34" charset="0"/>
                <a:ea typeface="Calibri" panose="020F0502020204030204" pitchFamily="34" charset="0"/>
                <a:cs typeface="Calibri" panose="020F0502020204030204" pitchFamily="34" charset="0"/>
              </a:rPr>
              <a:t> </a:t>
            </a:r>
          </a:p>
        </p:txBody>
      </p:sp>
      <p:pic>
        <p:nvPicPr>
          <p:cNvPr id="8" name="Grafik 7">
            <a:extLst>
              <a:ext uri="{FF2B5EF4-FFF2-40B4-BE49-F238E27FC236}">
                <a16:creationId xmlns:a16="http://schemas.microsoft.com/office/drawing/2014/main" id="{4FA47C22-C2CF-E96A-DD15-4AB3D03653B6}"/>
              </a:ext>
            </a:extLst>
          </p:cNvPr>
          <p:cNvPicPr>
            <a:picLocks noChangeAspect="1"/>
          </p:cNvPicPr>
          <p:nvPr/>
        </p:nvPicPr>
        <p:blipFill>
          <a:blip r:embed="rId4"/>
          <a:stretch>
            <a:fillRect/>
          </a:stretch>
        </p:blipFill>
        <p:spPr>
          <a:xfrm>
            <a:off x="838200" y="5291099"/>
            <a:ext cx="1324061" cy="1334054"/>
          </a:xfrm>
          <a:prstGeom prst="rect">
            <a:avLst/>
          </a:prstGeom>
        </p:spPr>
      </p:pic>
    </p:spTree>
    <p:extLst>
      <p:ext uri="{BB962C8B-B14F-4D97-AF65-F5344CB8AC3E}">
        <p14:creationId xmlns:p14="http://schemas.microsoft.com/office/powerpoint/2010/main" val="20860418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27"/>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a:spcBef>
                <a:spcPts val="0"/>
              </a:spcBef>
              <a:buClr>
                <a:schemeClr val="dk1"/>
              </a:buClr>
              <a:buSzPts val="4000"/>
            </a:pPr>
            <a:r>
              <a:rPr lang="de-DE" sz="4000" b="1" dirty="0">
                <a:latin typeface="Calibri" charset="0"/>
                <a:ea typeface="Calibri" charset="0"/>
                <a:cs typeface="Calibri" charset="0"/>
                <a:sym typeface="Calibri"/>
              </a:rPr>
              <a:t>Fortbildungen zum Bildungsplan </a:t>
            </a:r>
            <a:endParaRPr sz="4000" b="1" dirty="0">
              <a:latin typeface="Calibri" charset="0"/>
              <a:ea typeface="Calibri" charset="0"/>
              <a:cs typeface="Calibri" charset="0"/>
            </a:endParaRPr>
          </a:p>
        </p:txBody>
      </p:sp>
      <p:sp>
        <p:nvSpPr>
          <p:cNvPr id="387" name="Google Shape;387;p27"/>
          <p:cNvSpPr txBox="1">
            <a:spLocks noGrp="1"/>
          </p:cNvSpPr>
          <p:nvPr>
            <p:ph type="body" idx="1"/>
          </p:nvPr>
        </p:nvSpPr>
        <p:spPr>
          <a:xfrm>
            <a:off x="838200" y="1443210"/>
            <a:ext cx="10877550" cy="5197992"/>
          </a:xfrm>
          <a:prstGeom prst="rect">
            <a:avLst/>
          </a:prstGeom>
          <a:noFill/>
          <a:ln>
            <a:noFill/>
          </a:ln>
        </p:spPr>
        <p:txBody>
          <a:bodyPr spcFirstLastPara="1" wrap="square" lIns="91425" tIns="45700" rIns="91425" bIns="45700" anchor="t" anchorCtr="0">
            <a:normAutofit fontScale="92500" lnSpcReduction="20000"/>
          </a:bodyPr>
          <a:lstStyle/>
          <a:p>
            <a:pPr indent="-457200">
              <a:spcBef>
                <a:spcPts val="0"/>
              </a:spcBef>
              <a:spcAft>
                <a:spcPts val="1200"/>
              </a:spcAft>
              <a:buSzPct val="100000"/>
              <a:buFont typeface="+mj-lt"/>
              <a:buAutoNum type="arabicPeriod"/>
            </a:pPr>
            <a:r>
              <a:rPr lang="de-DE" sz="2600" kern="100" dirty="0">
                <a:effectLst/>
                <a:latin typeface="Calibri" panose="020F0502020204030204" pitchFamily="34" charset="0"/>
                <a:ea typeface="Calibri" panose="020F0502020204030204" pitchFamily="34" charset="0"/>
                <a:cs typeface="Calibri" panose="020F0502020204030204" pitchFamily="34" charset="0"/>
              </a:rPr>
              <a:t>Einführung in den Bildungsplan (Online)</a:t>
            </a:r>
          </a:p>
          <a:p>
            <a:pPr indent="-457200">
              <a:spcBef>
                <a:spcPts val="0"/>
              </a:spcBef>
              <a:spcAft>
                <a:spcPts val="1200"/>
              </a:spcAft>
              <a:buSzPct val="100000"/>
              <a:buFont typeface="+mj-lt"/>
              <a:buAutoNum type="arabicPeriod"/>
            </a:pPr>
            <a:r>
              <a:rPr lang="de-DE" sz="2600" kern="100" dirty="0">
                <a:effectLst/>
                <a:latin typeface="Calibri" panose="020F0502020204030204" pitchFamily="34" charset="0"/>
                <a:ea typeface="Calibri" panose="020F0502020204030204" pitchFamily="34" charset="0"/>
                <a:cs typeface="Calibri" panose="020F0502020204030204" pitchFamily="34" charset="0"/>
              </a:rPr>
              <a:t>Pädagogische Alltagssituationen (Online und Präsenz)</a:t>
            </a:r>
          </a:p>
          <a:p>
            <a:pPr indent="-457200">
              <a:spcBef>
                <a:spcPts val="0"/>
              </a:spcBef>
              <a:spcAft>
                <a:spcPts val="1200"/>
              </a:spcAft>
              <a:buSzPct val="100000"/>
              <a:buFont typeface="+mj-lt"/>
              <a:buAutoNum type="arabicPeriod"/>
            </a:pPr>
            <a:r>
              <a:rPr lang="de-DE" sz="2600" kern="100" dirty="0">
                <a:effectLst/>
                <a:latin typeface="Calibri" panose="020F0502020204030204" pitchFamily="34" charset="0"/>
                <a:ea typeface="Calibri" panose="020F0502020204030204" pitchFamily="34" charset="0"/>
                <a:cs typeface="Calibri" panose="020F0502020204030204" pitchFamily="34" charset="0"/>
              </a:rPr>
              <a:t>Verknüpfung von Alltagssituationen und Bildungsbereichen (Online und Präsenz)</a:t>
            </a:r>
          </a:p>
          <a:p>
            <a:pPr indent="-457200">
              <a:spcBef>
                <a:spcPts val="0"/>
              </a:spcBef>
              <a:spcAft>
                <a:spcPts val="1200"/>
              </a:spcAft>
              <a:buSzPct val="100000"/>
              <a:buFont typeface="+mj-lt"/>
              <a:buAutoNum type="arabicPeriod"/>
            </a:pPr>
            <a:r>
              <a:rPr lang="de-DE" sz="2600" kern="100" dirty="0">
                <a:effectLst/>
                <a:latin typeface="Calibri" panose="020F0502020204030204" pitchFamily="34" charset="0"/>
                <a:ea typeface="Calibri" panose="020F0502020204030204" pitchFamily="34" charset="0"/>
                <a:cs typeface="Calibri" panose="020F0502020204030204" pitchFamily="34" charset="0"/>
              </a:rPr>
              <a:t>Grundlagen der pädagogischen Arbeit (Online und Präsenz)</a:t>
            </a:r>
          </a:p>
          <a:p>
            <a:pPr indent="-457200">
              <a:spcBef>
                <a:spcPts val="0"/>
              </a:spcBef>
              <a:spcAft>
                <a:spcPts val="1200"/>
              </a:spcAft>
              <a:buSzPct val="100000"/>
              <a:buFont typeface="+mj-lt"/>
              <a:buAutoNum type="arabicPeriod"/>
            </a:pPr>
            <a:r>
              <a:rPr lang="de-DE" sz="2600" kern="100" dirty="0">
                <a:latin typeface="Calibri" panose="020F0502020204030204" pitchFamily="34" charset="0"/>
                <a:ea typeface="Calibri" panose="020F0502020204030204" pitchFamily="34" charset="0"/>
                <a:cs typeface="Calibri" panose="020F0502020204030204" pitchFamily="34" charset="0"/>
              </a:rPr>
              <a:t>Fortbildungen für Multiplikator:innen </a:t>
            </a:r>
            <a:r>
              <a:rPr lang="de-DE" sz="2600" kern="100" dirty="0">
                <a:effectLst/>
                <a:latin typeface="Calibri" panose="020F0502020204030204" pitchFamily="34" charset="0"/>
                <a:ea typeface="Calibri" panose="020F0502020204030204" pitchFamily="34" charset="0"/>
                <a:cs typeface="Calibri" panose="020F0502020204030204" pitchFamily="34" charset="0"/>
              </a:rPr>
              <a:t>(Online und Präsenz)</a:t>
            </a:r>
            <a:endParaRPr lang="de-DE" sz="2600" kern="100" dirty="0">
              <a:latin typeface="Calibri" panose="020F0502020204030204" pitchFamily="34" charset="0"/>
              <a:ea typeface="Calibri" panose="020F0502020204030204" pitchFamily="34" charset="0"/>
              <a:cs typeface="Calibri" panose="020F0502020204030204" pitchFamily="34" charset="0"/>
            </a:endParaRPr>
          </a:p>
          <a:p>
            <a:pPr marL="0" indent="0">
              <a:spcBef>
                <a:spcPts val="0"/>
              </a:spcBef>
              <a:spcAft>
                <a:spcPts val="1200"/>
              </a:spcAft>
              <a:buSzPct val="100000"/>
              <a:buNone/>
            </a:pPr>
            <a:endParaRPr lang="de-DE" sz="2600" kern="100" dirty="0">
              <a:effectLst/>
              <a:latin typeface="Calibri" panose="020F0502020204030204" pitchFamily="34" charset="0"/>
              <a:ea typeface="Calibri" panose="020F0502020204030204" pitchFamily="34" charset="0"/>
              <a:cs typeface="Calibri" panose="020F0502020204030204" pitchFamily="34" charset="0"/>
            </a:endParaRPr>
          </a:p>
          <a:p>
            <a:pPr marL="0" indent="0">
              <a:spcBef>
                <a:spcPts val="0"/>
              </a:spcBef>
              <a:spcAft>
                <a:spcPts val="1200"/>
              </a:spcAft>
              <a:buSzPct val="100000"/>
              <a:buNone/>
            </a:pPr>
            <a:r>
              <a:rPr lang="de-DE" sz="2600" kern="100" dirty="0">
                <a:effectLst/>
                <a:latin typeface="Calibri" panose="020F0502020204030204" pitchFamily="34" charset="0"/>
                <a:ea typeface="Calibri" panose="020F0502020204030204" pitchFamily="34" charset="0"/>
                <a:cs typeface="Calibri" panose="020F0502020204030204" pitchFamily="34" charset="0"/>
              </a:rPr>
              <a:t>Verschiedene Fortbildungsinhalte zu den Kapiteln des Bildungsplans: </a:t>
            </a:r>
          </a:p>
          <a:p>
            <a:pPr lvl="1" indent="-457200">
              <a:lnSpc>
                <a:spcPct val="100000"/>
              </a:lnSpc>
              <a:spcBef>
                <a:spcPts val="0"/>
              </a:spcBef>
              <a:spcAft>
                <a:spcPts val="1200"/>
              </a:spcAft>
              <a:buSzPct val="100000"/>
              <a:buFont typeface="Arial" panose="020B0604020202020204" pitchFamily="34" charset="0"/>
              <a:buChar char="•"/>
            </a:pPr>
            <a:r>
              <a:rPr lang="de-DE" sz="2600" kern="100" dirty="0">
                <a:latin typeface="Calibri" panose="020F0502020204030204" pitchFamily="34" charset="0"/>
                <a:ea typeface="Calibri" panose="020F0502020204030204" pitchFamily="34" charset="0"/>
                <a:cs typeface="Calibri" panose="020F0502020204030204" pitchFamily="34" charset="0"/>
              </a:rPr>
              <a:t>Grundlagen</a:t>
            </a:r>
          </a:p>
          <a:p>
            <a:pPr lvl="1" indent="-457200">
              <a:spcBef>
                <a:spcPts val="0"/>
              </a:spcBef>
              <a:spcAft>
                <a:spcPts val="1200"/>
              </a:spcAft>
              <a:buSzPct val="100000"/>
              <a:buFont typeface="Arial" panose="020B0604020202020204" pitchFamily="34" charset="0"/>
              <a:buChar char="•"/>
            </a:pPr>
            <a:r>
              <a:rPr lang="de-DE" sz="2600" kern="100" dirty="0">
                <a:effectLst/>
                <a:latin typeface="Calibri" panose="020F0502020204030204" pitchFamily="34" charset="0"/>
                <a:ea typeface="Calibri" panose="020F0502020204030204" pitchFamily="34" charset="0"/>
                <a:cs typeface="Calibri" panose="020F0502020204030204" pitchFamily="34" charset="0"/>
              </a:rPr>
              <a:t>pädagogisch herausfordernde Situationen</a:t>
            </a:r>
          </a:p>
          <a:p>
            <a:pPr lvl="1" indent="-457200">
              <a:spcBef>
                <a:spcPts val="0"/>
              </a:spcBef>
              <a:spcAft>
                <a:spcPts val="1200"/>
              </a:spcAft>
              <a:buSzPct val="100000"/>
              <a:buFont typeface="Arial" panose="020B0604020202020204" pitchFamily="34" charset="0"/>
              <a:buChar char="•"/>
            </a:pPr>
            <a:r>
              <a:rPr lang="de-DE" sz="2600" kern="100" dirty="0">
                <a:effectLst/>
                <a:latin typeface="Calibri" panose="020F0502020204030204" pitchFamily="34" charset="0"/>
                <a:ea typeface="Calibri" panose="020F0502020204030204" pitchFamily="34" charset="0"/>
                <a:cs typeface="Calibri" panose="020F0502020204030204" pitchFamily="34" charset="0"/>
              </a:rPr>
              <a:t>Autonomiesituationen</a:t>
            </a:r>
          </a:p>
          <a:p>
            <a:pPr lvl="1" indent="-457200">
              <a:spcBef>
                <a:spcPts val="0"/>
              </a:spcBef>
              <a:spcAft>
                <a:spcPts val="1200"/>
              </a:spcAft>
              <a:buSzPct val="100000"/>
              <a:buFont typeface="Arial" panose="020B0604020202020204" pitchFamily="34" charset="0"/>
              <a:buChar char="•"/>
            </a:pPr>
            <a:r>
              <a:rPr lang="de-DE" sz="2600" kern="100" dirty="0">
                <a:effectLst/>
                <a:latin typeface="Calibri" panose="020F0502020204030204" pitchFamily="34" charset="0"/>
                <a:ea typeface="Calibri" panose="020F0502020204030204" pitchFamily="34" charset="0"/>
                <a:cs typeface="Calibri" panose="020F0502020204030204" pitchFamily="34" charset="0"/>
              </a:rPr>
              <a:t>Situationen mit Themen der Kinder im Mittelpunkt</a:t>
            </a:r>
          </a:p>
          <a:p>
            <a:pPr lvl="1" indent="-457200">
              <a:spcBef>
                <a:spcPts val="0"/>
              </a:spcBef>
              <a:spcAft>
                <a:spcPts val="1200"/>
              </a:spcAft>
              <a:buSzPct val="100000"/>
              <a:buFont typeface="Arial" panose="020B0604020202020204" pitchFamily="34" charset="0"/>
              <a:buChar char="•"/>
            </a:pPr>
            <a:r>
              <a:rPr lang="de-DE" sz="2600" kern="100" dirty="0">
                <a:effectLst/>
                <a:latin typeface="Calibri" panose="020F0502020204030204" pitchFamily="34" charset="0"/>
                <a:ea typeface="Calibri" panose="020F0502020204030204" pitchFamily="34" charset="0"/>
                <a:cs typeface="Calibri" panose="020F0502020204030204" pitchFamily="34" charset="0"/>
              </a:rPr>
              <a:t>organisatorische Situationen </a:t>
            </a:r>
          </a:p>
          <a:p>
            <a:pPr marL="457200" lvl="0" indent="-457200" algn="l" rtl="0">
              <a:lnSpc>
                <a:spcPct val="90000"/>
              </a:lnSpc>
              <a:spcBef>
                <a:spcPts val="0"/>
              </a:spcBef>
              <a:spcAft>
                <a:spcPts val="0"/>
              </a:spcAft>
              <a:buClr>
                <a:schemeClr val="dk1"/>
              </a:buClr>
              <a:buSzPct val="100000"/>
              <a:buFont typeface="Arial"/>
              <a:buChar char="•"/>
            </a:pPr>
            <a:endParaRPr lang="de-DE" dirty="0"/>
          </a:p>
          <a:p>
            <a:pPr marL="0" lvl="0" indent="0" algn="l" rtl="0">
              <a:lnSpc>
                <a:spcPct val="90000"/>
              </a:lnSpc>
              <a:spcBef>
                <a:spcPts val="1000"/>
              </a:spcBef>
              <a:spcAft>
                <a:spcPts val="0"/>
              </a:spcAft>
              <a:buClr>
                <a:schemeClr val="dk1"/>
              </a:buClr>
              <a:buSzPct val="100000"/>
              <a:buNone/>
            </a:pPr>
            <a:endParaRPr lang="de-DE" sz="3200" dirty="0"/>
          </a:p>
        </p:txBody>
      </p:sp>
    </p:spTree>
    <p:extLst>
      <p:ext uri="{BB962C8B-B14F-4D97-AF65-F5344CB8AC3E}">
        <p14:creationId xmlns:p14="http://schemas.microsoft.com/office/powerpoint/2010/main" val="30228880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 name="Google Shape;329;p20">
            <a:extLst>
              <a:ext uri="{FF2B5EF4-FFF2-40B4-BE49-F238E27FC236}">
                <a16:creationId xmlns:a16="http://schemas.microsoft.com/office/drawing/2014/main" id="{EEC426AD-DD4F-F359-C4F6-2ACC91A024E4}"/>
              </a:ext>
            </a:extLst>
          </p:cNvPr>
          <p:cNvSpPr/>
          <p:nvPr/>
        </p:nvSpPr>
        <p:spPr>
          <a:xfrm>
            <a:off x="6705601" y="6006164"/>
            <a:ext cx="5486400" cy="85183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panose="020F0502020204030204" pitchFamily="34" charset="0"/>
              <a:ea typeface="Calibri" panose="020F0502020204030204" pitchFamily="34" charset="0"/>
              <a:cs typeface="Calibri" panose="020F0502020204030204" pitchFamily="34" charset="0"/>
              <a:sym typeface="Calibri"/>
            </a:endParaRPr>
          </a:p>
        </p:txBody>
      </p:sp>
      <p:sp>
        <p:nvSpPr>
          <p:cNvPr id="203" name="Google Shape;203;p4"/>
          <p:cNvSpPr txBox="1">
            <a:spLocks noGrp="1"/>
          </p:cNvSpPr>
          <p:nvPr>
            <p:ph type="title"/>
          </p:nvPr>
        </p:nvSpPr>
        <p:spPr>
          <a:xfrm>
            <a:off x="838201" y="365125"/>
            <a:ext cx="5251316" cy="13112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de-DE" sz="4000" b="1" dirty="0">
                <a:latin typeface="Calibri" panose="020F0502020204030204" pitchFamily="34" charset="0"/>
                <a:ea typeface="Calibri" panose="020F0502020204030204" pitchFamily="34" charset="0"/>
                <a:cs typeface="Calibri" panose="020F0502020204030204" pitchFamily="34" charset="0"/>
                <a:sym typeface="Calibri"/>
              </a:rPr>
              <a:t>Hintergrund</a:t>
            </a:r>
            <a:endParaRPr dirty="0">
              <a:latin typeface="Calibri" panose="020F0502020204030204" pitchFamily="34" charset="0"/>
              <a:ea typeface="Calibri" panose="020F0502020204030204" pitchFamily="34" charset="0"/>
              <a:cs typeface="Calibri" panose="020F0502020204030204" pitchFamily="34" charset="0"/>
            </a:endParaRPr>
          </a:p>
        </p:txBody>
      </p:sp>
      <p:sp>
        <p:nvSpPr>
          <p:cNvPr id="204" name="Google Shape;204;p4"/>
          <p:cNvSpPr txBox="1">
            <a:spLocks noGrp="1"/>
          </p:cNvSpPr>
          <p:nvPr>
            <p:ph type="body" idx="1"/>
          </p:nvPr>
        </p:nvSpPr>
        <p:spPr>
          <a:xfrm>
            <a:off x="838200" y="1676400"/>
            <a:ext cx="5264285" cy="5070389"/>
          </a:xfrm>
          <a:prstGeom prst="rect">
            <a:avLst/>
          </a:prstGeom>
          <a:noFill/>
          <a:ln>
            <a:noFill/>
          </a:ln>
        </p:spPr>
        <p:txBody>
          <a:bodyPr spcFirstLastPara="1" wrap="square" lIns="91425" tIns="45700" rIns="91425" bIns="45700" anchor="t" anchorCtr="0">
            <a:normAutofit fontScale="92500" lnSpcReduction="20000"/>
          </a:bodyPr>
          <a:lstStyle/>
          <a:p>
            <a:pPr marL="457200" lvl="0" indent="-457200" algn="l" rtl="0">
              <a:lnSpc>
                <a:spcPct val="90000"/>
              </a:lnSpc>
              <a:spcBef>
                <a:spcPts val="0"/>
              </a:spcBef>
              <a:spcAft>
                <a:spcPts val="0"/>
              </a:spcAft>
              <a:buClr>
                <a:schemeClr val="dk1"/>
              </a:buClr>
              <a:buSzPct val="100000"/>
              <a:buFont typeface="Arial"/>
              <a:buChar char="•"/>
            </a:pPr>
            <a:r>
              <a:rPr lang="de-DE" dirty="0">
                <a:latin typeface="Calibri" panose="020F0502020204030204" pitchFamily="34" charset="0"/>
                <a:ea typeface="Calibri" panose="020F0502020204030204" pitchFamily="34" charset="0"/>
                <a:cs typeface="Calibri" panose="020F0502020204030204" pitchFamily="34" charset="0"/>
              </a:rPr>
              <a:t>2004 Erstveröffentlichung der „Grundsätze elementarer Bildung“ </a:t>
            </a:r>
            <a:endParaRPr dirty="0">
              <a:latin typeface="Calibri" panose="020F0502020204030204" pitchFamily="34" charset="0"/>
              <a:ea typeface="Calibri" panose="020F0502020204030204" pitchFamily="34" charset="0"/>
              <a:cs typeface="Calibri" panose="020F0502020204030204" pitchFamily="34" charset="0"/>
            </a:endParaRPr>
          </a:p>
          <a:p>
            <a:pPr marL="457200" lvl="0" indent="-457200" algn="l" rtl="0">
              <a:lnSpc>
                <a:spcPct val="90000"/>
              </a:lnSpc>
              <a:spcBef>
                <a:spcPts val="1000"/>
              </a:spcBef>
              <a:spcAft>
                <a:spcPts val="0"/>
              </a:spcAft>
              <a:buClr>
                <a:schemeClr val="dk1"/>
              </a:buClr>
              <a:buSzPct val="100000"/>
              <a:buFont typeface="Arial"/>
              <a:buChar char="•"/>
            </a:pPr>
            <a:r>
              <a:rPr lang="de-DE" dirty="0">
                <a:latin typeface="Calibri" panose="020F0502020204030204" pitchFamily="34" charset="0"/>
                <a:ea typeface="Calibri" panose="020F0502020204030204" pitchFamily="34" charset="0"/>
                <a:cs typeface="Calibri" panose="020F0502020204030204" pitchFamily="34" charset="0"/>
              </a:rPr>
              <a:t>seit 2007 laut Brandenburgischem </a:t>
            </a:r>
            <a:r>
              <a:rPr lang="de-DE" dirty="0" err="1">
                <a:latin typeface="Calibri" panose="020F0502020204030204" pitchFamily="34" charset="0"/>
                <a:ea typeface="Calibri" panose="020F0502020204030204" pitchFamily="34" charset="0"/>
                <a:cs typeface="Calibri" panose="020F0502020204030204" pitchFamily="34" charset="0"/>
              </a:rPr>
              <a:t>Kindertagesstättengesetz</a:t>
            </a:r>
            <a:r>
              <a:rPr lang="de-DE" dirty="0">
                <a:latin typeface="Calibri" panose="020F0502020204030204" pitchFamily="34" charset="0"/>
                <a:ea typeface="Calibri" panose="020F0502020204030204" pitchFamily="34" charset="0"/>
                <a:cs typeface="Calibri" panose="020F0502020204030204" pitchFamily="34" charset="0"/>
              </a:rPr>
              <a:t> (</a:t>
            </a:r>
            <a:r>
              <a:rPr lang="de-DE" dirty="0" err="1">
                <a:latin typeface="Calibri" panose="020F0502020204030204" pitchFamily="34" charset="0"/>
                <a:ea typeface="Calibri" panose="020F0502020204030204" pitchFamily="34" charset="0"/>
                <a:cs typeface="Calibri" panose="020F0502020204030204" pitchFamily="34" charset="0"/>
              </a:rPr>
              <a:t>KitaG</a:t>
            </a:r>
            <a:r>
              <a:rPr lang="de-DE" dirty="0">
                <a:latin typeface="Calibri" panose="020F0502020204030204" pitchFamily="34" charset="0"/>
                <a:ea typeface="Calibri" panose="020F0502020204030204" pitchFamily="34" charset="0"/>
                <a:cs typeface="Calibri" panose="020F0502020204030204" pitchFamily="34" charset="0"/>
              </a:rPr>
              <a:t>) die fachliche Rahmenvorgabe für  pädagogisches Handeln in Brandenburg</a:t>
            </a:r>
            <a:endParaRPr dirty="0">
              <a:latin typeface="Calibri" panose="020F0502020204030204" pitchFamily="34" charset="0"/>
              <a:ea typeface="Calibri" panose="020F0502020204030204" pitchFamily="34" charset="0"/>
              <a:cs typeface="Calibri" panose="020F0502020204030204" pitchFamily="34" charset="0"/>
            </a:endParaRPr>
          </a:p>
          <a:p>
            <a:pPr marL="457200" lvl="0" indent="-457200" algn="l" rtl="0">
              <a:lnSpc>
                <a:spcPct val="90000"/>
              </a:lnSpc>
              <a:spcBef>
                <a:spcPts val="1000"/>
              </a:spcBef>
              <a:spcAft>
                <a:spcPts val="0"/>
              </a:spcAft>
              <a:buClr>
                <a:schemeClr val="dk1"/>
              </a:buClr>
              <a:buSzPct val="164705"/>
              <a:buFont typeface="Arial"/>
              <a:buChar char="•"/>
            </a:pPr>
            <a:r>
              <a:rPr lang="de-DE" dirty="0">
                <a:latin typeface="Calibri" panose="020F0502020204030204" pitchFamily="34" charset="0"/>
                <a:ea typeface="Calibri" panose="020F0502020204030204" pitchFamily="34" charset="0"/>
                <a:cs typeface="Calibri" panose="020F0502020204030204" pitchFamily="34" charset="0"/>
              </a:rPr>
              <a:t>2024: Veröffentlichung des „Bildungsplans - Erweiterte Grundsätze elementarer Bildung in Einrichtungen der Kindertagesbetreuung im Land Brandenburg“ durch IFFE e.V. an der FHP und Liga für das Kind</a:t>
            </a:r>
            <a:endParaRPr sz="1700" dirty="0">
              <a:latin typeface="Calibri" panose="020F0502020204030204" pitchFamily="34" charset="0"/>
              <a:ea typeface="Calibri" panose="020F0502020204030204" pitchFamily="34" charset="0"/>
              <a:cs typeface="Calibri" panose="020F0502020204030204" pitchFamily="34" charset="0"/>
            </a:endParaRPr>
          </a:p>
          <a:p>
            <a:pPr marL="0" lvl="0" indent="0" algn="l" rtl="0">
              <a:lnSpc>
                <a:spcPct val="90000"/>
              </a:lnSpc>
              <a:spcBef>
                <a:spcPts val="1000"/>
              </a:spcBef>
              <a:spcAft>
                <a:spcPts val="0"/>
              </a:spcAft>
              <a:buClr>
                <a:schemeClr val="dk1"/>
              </a:buClr>
              <a:buSzPct val="100000"/>
              <a:buNone/>
            </a:pPr>
            <a:endParaRPr sz="1700" dirty="0">
              <a:latin typeface="Calibri" panose="020F0502020204030204" pitchFamily="34" charset="0"/>
              <a:ea typeface="Calibri" panose="020F0502020204030204" pitchFamily="34" charset="0"/>
              <a:cs typeface="Calibri" panose="020F0502020204030204" pitchFamily="34" charset="0"/>
            </a:endParaRPr>
          </a:p>
        </p:txBody>
      </p:sp>
      <p:pic>
        <p:nvPicPr>
          <p:cNvPr id="205" name="Google Shape;205;p4"/>
          <p:cNvPicPr preferRelativeResize="0"/>
          <p:nvPr/>
        </p:nvPicPr>
        <p:blipFill rotWithShape="1">
          <a:blip r:embed="rId3">
            <a:alphaModFix/>
          </a:blip>
          <a:srcRect l="2581"/>
          <a:stretch/>
        </p:blipFill>
        <p:spPr>
          <a:xfrm>
            <a:off x="6229215" y="10"/>
            <a:ext cx="5962785" cy="6857990"/>
          </a:xfrm>
          <a:custGeom>
            <a:avLst/>
            <a:gdLst/>
            <a:ahLst/>
            <a:cxnLst/>
            <a:rect l="l" t="t" r="r" b="b"/>
            <a:pathLst>
              <a:path w="5962785" h="6858000" extrusionOk="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ln>
            <a:noFill/>
          </a:ln>
        </p:spPr>
      </p:pic>
      <p:sp>
        <p:nvSpPr>
          <p:cNvPr id="4" name="Textfeld 3">
            <a:extLst>
              <a:ext uri="{FF2B5EF4-FFF2-40B4-BE49-F238E27FC236}">
                <a16:creationId xmlns:a16="http://schemas.microsoft.com/office/drawing/2014/main" id="{EEC045A5-03B7-E44A-0D2E-66E30539B770}"/>
              </a:ext>
            </a:extLst>
          </p:cNvPr>
          <p:cNvSpPr txBox="1"/>
          <p:nvPr/>
        </p:nvSpPr>
        <p:spPr>
          <a:xfrm>
            <a:off x="2589996" y="6546868"/>
            <a:ext cx="9602004" cy="246221"/>
          </a:xfrm>
          <a:prstGeom prst="rect">
            <a:avLst/>
          </a:prstGeom>
          <a:noFill/>
        </p:spPr>
        <p:txBody>
          <a:bodyPr wrap="square">
            <a:spAutoFit/>
          </a:bodyPr>
          <a:lstStyle/>
          <a:p>
            <a:r>
              <a:rPr lang="de-DE" sz="1000" dirty="0">
                <a:latin typeface="Calibri" panose="020F0502020204030204" pitchFamily="34" charset="0"/>
                <a:ea typeface="Calibri" panose="020F0502020204030204" pitchFamily="34" charset="0"/>
                <a:cs typeface="Calibri" panose="020F0502020204030204" pitchFamily="34" charset="0"/>
              </a:rPr>
              <a:t>https://mbjs-fachportal.brandenburg.de/sixcms/media.php/102/grundsaetze_elementarer_bildung_in_einrichtungen_der_kindertagesbetreuung_im_land_brandenburg.pdf</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pic>
        <p:nvPicPr>
          <p:cNvPr id="4" name="Grafik 3" descr="Ein Bild, das Kleidung, Person, Schuhwerk, Menschliches Gesicht enthält.&#10;&#10;KI-generierte Inhalte können fehlerhaft sein.">
            <a:extLst>
              <a:ext uri="{FF2B5EF4-FFF2-40B4-BE49-F238E27FC236}">
                <a16:creationId xmlns:a16="http://schemas.microsoft.com/office/drawing/2014/main" id="{E42EF86B-6628-8B50-8041-8C666D0D1E9F}"/>
              </a:ext>
            </a:extLst>
          </p:cNvPr>
          <p:cNvPicPr>
            <a:picLocks noChangeAspect="1"/>
          </p:cNvPicPr>
          <p:nvPr/>
        </p:nvPicPr>
        <p:blipFill>
          <a:blip r:embed="rId3"/>
          <a:stretch>
            <a:fillRect/>
          </a:stretch>
        </p:blipFill>
        <p:spPr>
          <a:xfrm rot="336746">
            <a:off x="9701900" y="916121"/>
            <a:ext cx="2262018" cy="2262018"/>
          </a:xfrm>
          <a:prstGeom prst="rect">
            <a:avLst/>
          </a:prstGeom>
        </p:spPr>
      </p:pic>
      <p:sp>
        <p:nvSpPr>
          <p:cNvPr id="386" name="Google Shape;386;p27"/>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spcBef>
                <a:spcPts val="0"/>
              </a:spcBef>
              <a:spcAft>
                <a:spcPts val="0"/>
              </a:spcAft>
              <a:buClr>
                <a:schemeClr val="dk1"/>
              </a:buClr>
              <a:buSzPts val="4000"/>
            </a:pPr>
            <a:r>
              <a:rPr lang="de-DE" sz="4000" b="1" dirty="0">
                <a:latin typeface="Calibri" panose="020F0502020204030204" pitchFamily="34" charset="0"/>
                <a:ea typeface="Calibri" panose="020F0502020204030204" pitchFamily="34" charset="0"/>
                <a:cs typeface="Calibri" panose="020F0502020204030204" pitchFamily="34" charset="0"/>
                <a:sym typeface="Calibri"/>
              </a:rPr>
              <a:t>Ergänzende Materialien zum Bildungsplan  </a:t>
            </a:r>
            <a:endParaRPr sz="4000" b="1" dirty="0">
              <a:latin typeface="Calibri" panose="020F0502020204030204" pitchFamily="34" charset="0"/>
              <a:ea typeface="Calibri" panose="020F0502020204030204" pitchFamily="34" charset="0"/>
              <a:cs typeface="Calibri" panose="020F0502020204030204" pitchFamily="34" charset="0"/>
            </a:endParaRPr>
          </a:p>
        </p:txBody>
      </p:sp>
      <p:sp>
        <p:nvSpPr>
          <p:cNvPr id="387" name="Google Shape;387;p27"/>
          <p:cNvSpPr txBox="1">
            <a:spLocks noGrp="1"/>
          </p:cNvSpPr>
          <p:nvPr>
            <p:ph type="body" idx="1"/>
          </p:nvPr>
        </p:nvSpPr>
        <p:spPr>
          <a:xfrm>
            <a:off x="838200" y="1690688"/>
            <a:ext cx="10877550" cy="4667250"/>
          </a:xfrm>
          <a:prstGeom prst="rect">
            <a:avLst/>
          </a:prstGeom>
          <a:noFill/>
          <a:ln>
            <a:noFill/>
          </a:ln>
        </p:spPr>
        <p:txBody>
          <a:bodyPr spcFirstLastPara="1" wrap="square" lIns="91425" tIns="45700" rIns="91425" bIns="45700" anchor="t" anchorCtr="0">
            <a:normAutofit/>
          </a:bodyPr>
          <a:lstStyle/>
          <a:p>
            <a:pPr marL="457200" lvl="0" indent="-457200" algn="l" rtl="0">
              <a:lnSpc>
                <a:spcPct val="90000"/>
              </a:lnSpc>
              <a:spcBef>
                <a:spcPts val="0"/>
              </a:spcBef>
              <a:spcAft>
                <a:spcPts val="1200"/>
              </a:spcAft>
              <a:buClr>
                <a:schemeClr val="dk1"/>
              </a:buClr>
              <a:buSzPct val="100000"/>
              <a:buFont typeface="Arial"/>
              <a:buChar char="•"/>
            </a:pPr>
            <a:r>
              <a:rPr lang="de-DE" sz="2400" dirty="0">
                <a:effectLst/>
                <a:latin typeface="Calibri" panose="020F0502020204030204" pitchFamily="34" charset="0"/>
                <a:ea typeface="Calibri" panose="020F0502020204030204" pitchFamily="34" charset="0"/>
                <a:cs typeface="Calibri" panose="020F0502020204030204" pitchFamily="34" charset="0"/>
              </a:rPr>
              <a:t>Der Bildungsplan zum Hören (Hörbuch)</a:t>
            </a:r>
          </a:p>
          <a:p>
            <a:pPr marL="457200" lvl="0" indent="-457200" algn="l" rtl="0">
              <a:lnSpc>
                <a:spcPct val="90000"/>
              </a:lnSpc>
              <a:spcBef>
                <a:spcPts val="0"/>
              </a:spcBef>
              <a:spcAft>
                <a:spcPts val="1200"/>
              </a:spcAft>
              <a:buClr>
                <a:schemeClr val="dk1"/>
              </a:buClr>
              <a:buSzPct val="100000"/>
              <a:buFont typeface="Arial"/>
              <a:buChar char="•"/>
            </a:pPr>
            <a:r>
              <a:rPr lang="de-DE" sz="2400" dirty="0">
                <a:effectLst/>
                <a:latin typeface="Calibri" panose="020F0502020204030204" pitchFamily="34" charset="0"/>
                <a:ea typeface="Calibri" panose="020F0502020204030204" pitchFamily="34" charset="0"/>
                <a:cs typeface="Calibri" panose="020F0502020204030204" pitchFamily="34" charset="0"/>
              </a:rPr>
              <a:t>Filme zum Bildungsplan </a:t>
            </a:r>
          </a:p>
          <a:p>
            <a:pPr marL="457200" lvl="0" indent="-457200" algn="l" rtl="0">
              <a:lnSpc>
                <a:spcPct val="90000"/>
              </a:lnSpc>
              <a:spcBef>
                <a:spcPts val="0"/>
              </a:spcBef>
              <a:spcAft>
                <a:spcPts val="1200"/>
              </a:spcAft>
              <a:buClr>
                <a:schemeClr val="dk1"/>
              </a:buClr>
              <a:buSzPct val="100000"/>
              <a:buFont typeface="Arial"/>
              <a:buChar char="•"/>
            </a:pPr>
            <a:r>
              <a:rPr lang="de-DE" sz="2400" dirty="0">
                <a:latin typeface="Calibri" panose="020F0502020204030204" pitchFamily="34" charset="0"/>
                <a:ea typeface="Calibri" panose="020F0502020204030204" pitchFamily="34" charset="0"/>
                <a:cs typeface="Calibri" panose="020F0502020204030204" pitchFamily="34" charset="0"/>
              </a:rPr>
              <a:t>Interviews mit </a:t>
            </a:r>
            <a:r>
              <a:rPr lang="de-DE" sz="2400" dirty="0" err="1">
                <a:latin typeface="Calibri" panose="020F0502020204030204" pitchFamily="34" charset="0"/>
                <a:ea typeface="Calibri" panose="020F0502020204030204" pitchFamily="34" charset="0"/>
                <a:cs typeface="Calibri" panose="020F0502020204030204" pitchFamily="34" charset="0"/>
              </a:rPr>
              <a:t>Autor:innen</a:t>
            </a:r>
            <a:r>
              <a:rPr lang="de-DE" sz="2400" dirty="0">
                <a:latin typeface="Calibri" panose="020F0502020204030204" pitchFamily="34" charset="0"/>
                <a:ea typeface="Calibri" panose="020F0502020204030204" pitchFamily="34" charset="0"/>
                <a:cs typeface="Calibri" panose="020F0502020204030204" pitchFamily="34" charset="0"/>
              </a:rPr>
              <a:t> und pädagogischen Fachkräften</a:t>
            </a:r>
            <a:endParaRPr lang="de-DE" sz="2400" dirty="0">
              <a:effectLst/>
              <a:latin typeface="Calibri" panose="020F0502020204030204" pitchFamily="34" charset="0"/>
              <a:ea typeface="Calibri" panose="020F0502020204030204" pitchFamily="34" charset="0"/>
              <a:cs typeface="Calibri" panose="020F0502020204030204" pitchFamily="34" charset="0"/>
            </a:endParaRPr>
          </a:p>
          <a:p>
            <a:pPr marL="457200" lvl="0" indent="-457200" algn="l" rtl="0">
              <a:lnSpc>
                <a:spcPct val="90000"/>
              </a:lnSpc>
              <a:spcBef>
                <a:spcPts val="0"/>
              </a:spcBef>
              <a:spcAft>
                <a:spcPts val="1200"/>
              </a:spcAft>
              <a:buClr>
                <a:schemeClr val="dk1"/>
              </a:buClr>
              <a:buSzPct val="100000"/>
              <a:buFont typeface="Arial"/>
              <a:buChar char="•"/>
            </a:pPr>
            <a:r>
              <a:rPr lang="de-DE" sz="2400" dirty="0">
                <a:effectLst/>
                <a:latin typeface="Calibri" panose="020F0502020204030204" pitchFamily="34" charset="0"/>
                <a:ea typeface="Calibri" panose="020F0502020204030204" pitchFamily="34" charset="0"/>
                <a:cs typeface="Calibri" panose="020F0502020204030204" pitchFamily="34" charset="0"/>
              </a:rPr>
              <a:t>Begleitmaterialien zu den Fortbildungen (Bildkarten-Sets, Methodenblock, Poster, Arbeitshefte)</a:t>
            </a:r>
          </a:p>
          <a:p>
            <a:pPr marL="457200" lvl="0" indent="-457200" algn="l" rtl="0">
              <a:lnSpc>
                <a:spcPct val="90000"/>
              </a:lnSpc>
              <a:spcBef>
                <a:spcPts val="0"/>
              </a:spcBef>
              <a:spcAft>
                <a:spcPts val="1200"/>
              </a:spcAft>
              <a:buClr>
                <a:schemeClr val="dk1"/>
              </a:buClr>
              <a:buSzPct val="100000"/>
              <a:buFont typeface="Arial"/>
              <a:buChar char="•"/>
            </a:pPr>
            <a:r>
              <a:rPr lang="de-DE" sz="2400" dirty="0">
                <a:latin typeface="Calibri" panose="020F0502020204030204" pitchFamily="34" charset="0"/>
                <a:ea typeface="Calibri" panose="020F0502020204030204" pitchFamily="34" charset="0"/>
                <a:cs typeface="Calibri" panose="020F0502020204030204" pitchFamily="34" charset="0"/>
              </a:rPr>
              <a:t>PowerPoint-Präsentationen: Impulse für Teamfortbildungen</a:t>
            </a:r>
          </a:p>
          <a:p>
            <a:pPr marL="457200" lvl="0" indent="-457200" algn="l" rtl="0">
              <a:lnSpc>
                <a:spcPct val="90000"/>
              </a:lnSpc>
              <a:spcBef>
                <a:spcPts val="0"/>
              </a:spcBef>
              <a:spcAft>
                <a:spcPts val="1200"/>
              </a:spcAft>
              <a:buClr>
                <a:schemeClr val="dk1"/>
              </a:buClr>
              <a:buSzPct val="100000"/>
              <a:buFont typeface="Arial"/>
              <a:buChar char="•"/>
            </a:pPr>
            <a:r>
              <a:rPr lang="de-DE" sz="2400" dirty="0">
                <a:latin typeface="Calibri" panose="020F0502020204030204" pitchFamily="34" charset="0"/>
                <a:ea typeface="Calibri" panose="020F0502020204030204" pitchFamily="34" charset="0"/>
                <a:cs typeface="Calibri" panose="020F0502020204030204" pitchFamily="34" charset="0"/>
              </a:rPr>
              <a:t>Eltern-Flyer </a:t>
            </a:r>
            <a:endParaRPr sz="4000" dirty="0">
              <a:latin typeface="Calibri" panose="020F0502020204030204" pitchFamily="34" charset="0"/>
              <a:ea typeface="Calibri" panose="020F0502020204030204" pitchFamily="34" charset="0"/>
              <a:cs typeface="Calibri" panose="020F0502020204030204" pitchFamily="34" charset="0"/>
            </a:endParaRPr>
          </a:p>
        </p:txBody>
      </p:sp>
      <p:sp>
        <p:nvSpPr>
          <p:cNvPr id="5" name="Textfeld 4">
            <a:extLst>
              <a:ext uri="{FF2B5EF4-FFF2-40B4-BE49-F238E27FC236}">
                <a16:creationId xmlns:a16="http://schemas.microsoft.com/office/drawing/2014/main" id="{5D8E954E-0BE9-7920-9BFB-4042B77E0FD3}"/>
              </a:ext>
            </a:extLst>
          </p:cNvPr>
          <p:cNvSpPr txBox="1"/>
          <p:nvPr/>
        </p:nvSpPr>
        <p:spPr>
          <a:xfrm rot="403447">
            <a:off x="9585743" y="2832242"/>
            <a:ext cx="1520740" cy="307777"/>
          </a:xfrm>
          <a:prstGeom prst="rect">
            <a:avLst/>
          </a:prstGeom>
          <a:noFill/>
        </p:spPr>
        <p:txBody>
          <a:bodyPr wrap="square" rtlCol="0">
            <a:spAutoFit/>
          </a:bodyPr>
          <a:lstStyle/>
          <a:p>
            <a:r>
              <a:rPr lang="de-DE" sz="700" dirty="0">
                <a:latin typeface="Calibri" panose="020F0502020204030204" pitchFamily="34" charset="0"/>
                <a:ea typeface="Calibri" panose="020F0502020204030204" pitchFamily="34" charset="0"/>
                <a:cs typeface="Calibri" panose="020F0502020204030204" pitchFamily="34" charset="0"/>
              </a:rPr>
              <a:t>Bildungsplan Brandenburg, S. 1, </a:t>
            </a:r>
          </a:p>
          <a:p>
            <a:r>
              <a:rPr lang="de-DE" sz="700" dirty="0">
                <a:latin typeface="Calibri" panose="020F0502020204030204" pitchFamily="34" charset="0"/>
                <a:ea typeface="Calibri" panose="020F0502020204030204" pitchFamily="34" charset="0"/>
                <a:cs typeface="Calibri" panose="020F0502020204030204" pitchFamily="34" charset="0"/>
              </a:rPr>
              <a:t>Sebastian </a:t>
            </a:r>
            <a:r>
              <a:rPr lang="de-DE" sz="700" dirty="0" err="1">
                <a:latin typeface="Calibri" panose="020F0502020204030204" pitchFamily="34" charset="0"/>
                <a:ea typeface="Calibri" panose="020F0502020204030204" pitchFamily="34" charset="0"/>
                <a:cs typeface="Calibri" panose="020F0502020204030204" pitchFamily="34" charset="0"/>
              </a:rPr>
              <a:t>Treytnar</a:t>
            </a:r>
            <a:r>
              <a:rPr lang="de-DE" sz="700" dirty="0">
                <a:latin typeface="Calibri" panose="020F0502020204030204" pitchFamily="34" charset="0"/>
                <a:ea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5435504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2F67D0-3358-219C-87A3-F259F3C7457B}"/>
              </a:ext>
            </a:extLst>
          </p:cNvPr>
          <p:cNvSpPr>
            <a:spLocks noGrp="1"/>
          </p:cNvSpPr>
          <p:nvPr>
            <p:ph type="title"/>
          </p:nvPr>
        </p:nvSpPr>
        <p:spPr/>
        <p:txBody>
          <a:bodyPr>
            <a:normAutofit/>
          </a:bodyPr>
          <a:lstStyle/>
          <a:p>
            <a:r>
              <a:rPr lang="de-DE" sz="4000" b="1" dirty="0">
                <a:latin typeface="Calibri" panose="020F0502020204030204" pitchFamily="34" charset="0"/>
                <a:ea typeface="Calibri" panose="020F0502020204030204" pitchFamily="34" charset="0"/>
                <a:cs typeface="Calibri" panose="020F0502020204030204" pitchFamily="34" charset="0"/>
              </a:rPr>
              <a:t>Bitte geben Sie uns Feedback</a:t>
            </a:r>
          </a:p>
        </p:txBody>
      </p:sp>
      <p:sp>
        <p:nvSpPr>
          <p:cNvPr id="3" name="Inhaltsplatzhalter 2">
            <a:extLst>
              <a:ext uri="{FF2B5EF4-FFF2-40B4-BE49-F238E27FC236}">
                <a16:creationId xmlns:a16="http://schemas.microsoft.com/office/drawing/2014/main" id="{0D3CD9DC-C1CB-36F7-D3F4-132CEE5240C9}"/>
              </a:ext>
            </a:extLst>
          </p:cNvPr>
          <p:cNvSpPr>
            <a:spLocks noGrp="1"/>
          </p:cNvSpPr>
          <p:nvPr>
            <p:ph idx="1"/>
          </p:nvPr>
        </p:nvSpPr>
        <p:spPr>
          <a:xfrm>
            <a:off x="838201" y="1508760"/>
            <a:ext cx="6140116" cy="5163889"/>
          </a:xfrm>
        </p:spPr>
        <p:txBody>
          <a:bodyPr>
            <a:normAutofit/>
          </a:bodyPr>
          <a:lstStyle/>
          <a:p>
            <a:pPr marL="457200" indent="-457200">
              <a:buFont typeface="Arial" panose="020B0604020202020204" pitchFamily="34" charset="0"/>
              <a:buChar char="•"/>
            </a:pPr>
            <a:r>
              <a:rPr lang="de-DE" dirty="0">
                <a:latin typeface="Calibri" panose="020F0502020204030204" pitchFamily="34" charset="0"/>
                <a:ea typeface="Calibri" panose="020F0502020204030204" pitchFamily="34" charset="0"/>
                <a:cs typeface="Calibri" panose="020F0502020204030204" pitchFamily="34" charset="0"/>
              </a:rPr>
              <a:t>Bitte nehmen Sie sich 5 Minuten Zeit und beantworten Sie uns einige Fragen, indem Sie mit Ihrem Smartphone diesen QR-Code scannen. </a:t>
            </a:r>
          </a:p>
          <a:p>
            <a:pPr marL="457200" indent="-457200">
              <a:buFont typeface="Arial" panose="020B0604020202020204" pitchFamily="34" charset="0"/>
              <a:buChar char="•"/>
            </a:pPr>
            <a:r>
              <a:rPr lang="de-DE" dirty="0">
                <a:latin typeface="Calibri" panose="020F0502020204030204" pitchFamily="34" charset="0"/>
                <a:ea typeface="Calibri" panose="020F0502020204030204" pitchFamily="34" charset="0"/>
                <a:cs typeface="Calibri" panose="020F0502020204030204" pitchFamily="34" charset="0"/>
              </a:rPr>
              <a:t>Sie gelangen direkt zur Online-Umfrage.</a:t>
            </a:r>
          </a:p>
          <a:p>
            <a:pPr marL="457200" indent="-457200">
              <a:buFont typeface="Arial" panose="020B0604020202020204" pitchFamily="34" charset="0"/>
              <a:buChar char="•"/>
            </a:pPr>
            <a:r>
              <a:rPr lang="de-DE" dirty="0">
                <a:latin typeface="Calibri" panose="020F0502020204030204" pitchFamily="34" charset="0"/>
                <a:ea typeface="Calibri" panose="020F0502020204030204" pitchFamily="34" charset="0"/>
                <a:cs typeface="Calibri" panose="020F0502020204030204" pitchFamily="34" charset="0"/>
              </a:rPr>
              <a:t>Ihr Feedback ist anonym. Ein Rückschluss auf Ihre Person ist nicht möglich. </a:t>
            </a:r>
          </a:p>
          <a:p>
            <a:pPr marL="457200" indent="-457200">
              <a:buFont typeface="Arial" panose="020B0604020202020204" pitchFamily="34" charset="0"/>
              <a:buChar char="•"/>
            </a:pPr>
            <a:r>
              <a:rPr lang="de-DE" dirty="0">
                <a:latin typeface="Calibri" panose="020F0502020204030204" pitchFamily="34" charset="0"/>
                <a:ea typeface="Calibri" panose="020F0502020204030204" pitchFamily="34" charset="0"/>
                <a:cs typeface="Calibri" panose="020F0502020204030204" pitchFamily="34" charset="0"/>
              </a:rPr>
              <a:t>Vielen Dank! </a:t>
            </a:r>
          </a:p>
          <a:p>
            <a:pPr marL="457200" indent="-457200">
              <a:buFont typeface="Arial" panose="020B0604020202020204" pitchFamily="34" charset="0"/>
              <a:buChar char="•"/>
            </a:pPr>
            <a:endParaRPr lang="de-DE" dirty="0">
              <a:latin typeface="Calibri" panose="020F0502020204030204" pitchFamily="34" charset="0"/>
              <a:ea typeface="Calibri" panose="020F0502020204030204" pitchFamily="34" charset="0"/>
              <a:cs typeface="Calibri" panose="020F0502020204030204" pitchFamily="34" charset="0"/>
            </a:endParaRPr>
          </a:p>
          <a:p>
            <a:pPr marL="457200" indent="-457200">
              <a:buFont typeface="Arial" panose="020B0604020202020204" pitchFamily="34" charset="0"/>
              <a:buChar char="•"/>
            </a:pPr>
            <a:endParaRPr lang="de-DE" dirty="0">
              <a:latin typeface="Calibri" panose="020F0502020204030204" pitchFamily="34" charset="0"/>
              <a:ea typeface="Calibri" panose="020F0502020204030204" pitchFamily="34" charset="0"/>
              <a:cs typeface="Calibri" panose="020F0502020204030204" pitchFamily="34" charset="0"/>
            </a:endParaRPr>
          </a:p>
          <a:p>
            <a:endParaRPr lang="de-DE" dirty="0">
              <a:latin typeface="Calibri" panose="020F0502020204030204" pitchFamily="34" charset="0"/>
              <a:ea typeface="Calibri" panose="020F0502020204030204" pitchFamily="34" charset="0"/>
              <a:cs typeface="Calibri" panose="020F0502020204030204" pitchFamily="34" charset="0"/>
            </a:endParaRPr>
          </a:p>
        </p:txBody>
      </p:sp>
      <p:sp>
        <p:nvSpPr>
          <p:cNvPr id="4" name="Rechteck 3">
            <a:extLst>
              <a:ext uri="{FF2B5EF4-FFF2-40B4-BE49-F238E27FC236}">
                <a16:creationId xmlns:a16="http://schemas.microsoft.com/office/drawing/2014/main" id="{3E92CBDC-1858-4484-B9EE-FE2100F11FA8}"/>
              </a:ext>
            </a:extLst>
          </p:cNvPr>
          <p:cNvSpPr/>
          <p:nvPr/>
        </p:nvSpPr>
        <p:spPr>
          <a:xfrm>
            <a:off x="7459579" y="1508760"/>
            <a:ext cx="4452406" cy="4321335"/>
          </a:xfrm>
          <a:prstGeom prst="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Calibri" panose="020F0502020204030204" pitchFamily="34" charset="0"/>
              <a:ea typeface="Calibri" panose="020F0502020204030204" pitchFamily="34" charset="0"/>
              <a:cs typeface="Calibri" panose="020F0502020204030204" pitchFamily="34" charset="0"/>
            </a:endParaRPr>
          </a:p>
        </p:txBody>
      </p:sp>
      <p:sp>
        <p:nvSpPr>
          <p:cNvPr id="5" name="Rechteck 4">
            <a:extLst>
              <a:ext uri="{FF2B5EF4-FFF2-40B4-BE49-F238E27FC236}">
                <a16:creationId xmlns:a16="http://schemas.microsoft.com/office/drawing/2014/main" id="{97AE8DB4-F647-49A5-851E-AD93194C3797}"/>
              </a:ext>
            </a:extLst>
          </p:cNvPr>
          <p:cNvSpPr/>
          <p:nvPr/>
        </p:nvSpPr>
        <p:spPr>
          <a:xfrm rot="1723818">
            <a:off x="9640427" y="1463474"/>
            <a:ext cx="2116412" cy="1187544"/>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latin typeface="Calibri" panose="020F0502020204030204" pitchFamily="34" charset="0"/>
                <a:ea typeface="Calibri" panose="020F0502020204030204" pitchFamily="34" charset="0"/>
                <a:cs typeface="Calibri" panose="020F0502020204030204" pitchFamily="34" charset="0"/>
              </a:rPr>
              <a:t>Jeweiligen QR-Code hier in den Kasten einfügen</a:t>
            </a:r>
          </a:p>
        </p:txBody>
      </p:sp>
    </p:spTree>
    <p:extLst>
      <p:ext uri="{BB962C8B-B14F-4D97-AF65-F5344CB8AC3E}">
        <p14:creationId xmlns:p14="http://schemas.microsoft.com/office/powerpoint/2010/main" val="29752425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2DA8B1-1233-FB4D-8676-A628B943BDEA}"/>
              </a:ext>
            </a:extLst>
          </p:cNvPr>
          <p:cNvSpPr>
            <a:spLocks noGrp="1"/>
          </p:cNvSpPr>
          <p:nvPr>
            <p:ph type="title"/>
          </p:nvPr>
        </p:nvSpPr>
        <p:spPr>
          <a:xfrm>
            <a:off x="838200" y="944880"/>
            <a:ext cx="10515600" cy="745808"/>
          </a:xfrm>
          <a:noFill/>
        </p:spPr>
        <p:txBody>
          <a:bodyPr>
            <a:normAutofit/>
          </a:bodyPr>
          <a:lstStyle/>
          <a:p>
            <a:pPr algn="ctr"/>
            <a:r>
              <a:rPr lang="de-DE" sz="4000" b="1" dirty="0">
                <a:solidFill>
                  <a:schemeClr val="accent4"/>
                </a:solidFill>
                <a:latin typeface="Calibri" panose="020F0502020204030204" pitchFamily="34" charset="0"/>
                <a:ea typeface="Calibri" panose="020F0502020204030204" pitchFamily="34" charset="0"/>
                <a:cs typeface="Calibri" panose="020F0502020204030204" pitchFamily="34" charset="0"/>
              </a:rPr>
              <a:t>Danke!</a:t>
            </a:r>
          </a:p>
        </p:txBody>
      </p:sp>
      <p:sp>
        <p:nvSpPr>
          <p:cNvPr id="3" name="Inhaltsplatzhalter 2">
            <a:extLst>
              <a:ext uri="{FF2B5EF4-FFF2-40B4-BE49-F238E27FC236}">
                <a16:creationId xmlns:a16="http://schemas.microsoft.com/office/drawing/2014/main" id="{9E2ED86E-BF7E-C040-9AA3-A3FF8AC52ECA}"/>
              </a:ext>
            </a:extLst>
          </p:cNvPr>
          <p:cNvSpPr>
            <a:spLocks noGrp="1"/>
          </p:cNvSpPr>
          <p:nvPr>
            <p:ph idx="1"/>
          </p:nvPr>
        </p:nvSpPr>
        <p:spPr/>
        <p:txBody>
          <a:bodyPr>
            <a:normAutofit/>
          </a:bodyPr>
          <a:lstStyle/>
          <a:p>
            <a:pPr marL="0" indent="0" algn="ctr">
              <a:buNone/>
            </a:pPr>
            <a:endParaRPr lang="de-DE" dirty="0">
              <a:latin typeface="Calibri" panose="020F0502020204030204" pitchFamily="34" charset="0"/>
              <a:ea typeface="Calibri" panose="020F0502020204030204" pitchFamily="34" charset="0"/>
              <a:cs typeface="Calibri" panose="020F0502020204030204" pitchFamily="34" charset="0"/>
            </a:endParaRPr>
          </a:p>
          <a:p>
            <a:pPr marL="0" indent="0" algn="ctr">
              <a:buNone/>
            </a:pPr>
            <a:r>
              <a:rPr lang="de-DE" dirty="0">
                <a:latin typeface="Calibri" panose="020F0502020204030204" pitchFamily="34" charset="0"/>
                <a:ea typeface="Calibri" panose="020F0502020204030204" pitchFamily="34" charset="0"/>
                <a:cs typeface="Calibri" panose="020F0502020204030204" pitchFamily="34" charset="0"/>
              </a:rPr>
              <a:t>Vielen Dank für Ihre und eure Aufmerksamkeit!</a:t>
            </a:r>
          </a:p>
          <a:p>
            <a:pPr marL="0" indent="0" algn="ctr">
              <a:buNone/>
            </a:pPr>
            <a:r>
              <a:rPr lang="de-DE" dirty="0">
                <a:latin typeface="Calibri" panose="020F0502020204030204" pitchFamily="34" charset="0"/>
                <a:ea typeface="Calibri" panose="020F0502020204030204" pitchFamily="34" charset="0"/>
                <a:cs typeface="Calibri" panose="020F0502020204030204" pitchFamily="34" charset="0"/>
              </a:rPr>
              <a:t>Name </a:t>
            </a:r>
            <a:r>
              <a:rPr lang="de-DE" dirty="0" err="1">
                <a:latin typeface="Calibri" panose="020F0502020204030204" pitchFamily="34" charset="0"/>
                <a:ea typeface="Calibri" panose="020F0502020204030204" pitchFamily="34" charset="0"/>
                <a:cs typeface="Calibri" panose="020F0502020204030204" pitchFamily="34" charset="0"/>
              </a:rPr>
              <a:t>Referent:in</a:t>
            </a:r>
            <a:endParaRPr lang="de-DE" dirty="0">
              <a:latin typeface="Calibri" panose="020F0502020204030204" pitchFamily="34" charset="0"/>
              <a:ea typeface="Calibri" panose="020F0502020204030204" pitchFamily="34" charset="0"/>
              <a:cs typeface="Calibri" panose="020F0502020204030204" pitchFamily="34" charset="0"/>
            </a:endParaRPr>
          </a:p>
          <a:p>
            <a:pPr marL="0" indent="0" algn="ctr">
              <a:buNone/>
            </a:pPr>
            <a:endParaRPr lang="de-DE" dirty="0">
              <a:latin typeface="Calibri" panose="020F0502020204030204" pitchFamily="34" charset="0"/>
              <a:ea typeface="Calibri" panose="020F0502020204030204" pitchFamily="34" charset="0"/>
              <a:cs typeface="Calibri" panose="020F0502020204030204" pitchFamily="34" charset="0"/>
            </a:endParaRPr>
          </a:p>
          <a:p>
            <a:pPr marL="0" indent="0" algn="ctr">
              <a:buNone/>
            </a:pPr>
            <a:endParaRPr lang="de-DE" dirty="0">
              <a:latin typeface="Calibri" panose="020F0502020204030204" pitchFamily="34" charset="0"/>
              <a:ea typeface="Calibri" panose="020F0502020204030204" pitchFamily="34" charset="0"/>
              <a:cs typeface="Calibri" panose="020F0502020204030204" pitchFamily="34" charset="0"/>
            </a:endParaRPr>
          </a:p>
          <a:p>
            <a:pPr marL="0" indent="0" algn="ctr">
              <a:buNone/>
            </a:pPr>
            <a:r>
              <a:rPr lang="de-DE" dirty="0">
                <a:latin typeface="Calibri" panose="020F0502020204030204" pitchFamily="34" charset="0"/>
                <a:ea typeface="Calibri" panose="020F0502020204030204" pitchFamily="34" charset="0"/>
                <a:cs typeface="Calibri" panose="020F0502020204030204" pitchFamily="34" charset="0"/>
              </a:rPr>
              <a:t>Kontakt: </a:t>
            </a:r>
            <a:r>
              <a:rPr lang="de-DE" dirty="0">
                <a:latin typeface="Calibri" panose="020F0502020204030204" pitchFamily="34" charset="0"/>
                <a:ea typeface="Calibri" panose="020F0502020204030204" pitchFamily="34" charset="0"/>
                <a:cs typeface="Calibri" panose="020F0502020204030204" pitchFamily="34" charset="0"/>
                <a:hlinkClick r:id="rId3"/>
              </a:rPr>
              <a:t>bildungsplan-brandenburg@iffe.de</a:t>
            </a:r>
            <a:r>
              <a:rPr lang="de-DE" dirty="0">
                <a:latin typeface="Calibri" panose="020F0502020204030204" pitchFamily="34" charset="0"/>
                <a:ea typeface="Calibri" panose="020F0502020204030204" pitchFamily="34" charset="0"/>
                <a:cs typeface="Calibri" panose="020F0502020204030204" pitchFamily="34" charset="0"/>
              </a:rPr>
              <a:t> </a:t>
            </a:r>
          </a:p>
          <a:p>
            <a:pPr marL="0" indent="0" algn="ctr">
              <a:buNone/>
            </a:pPr>
            <a:endParaRPr lang="de-DE" dirty="0">
              <a:latin typeface="Calibri" panose="020F0502020204030204" pitchFamily="34" charset="0"/>
              <a:ea typeface="Calibri" panose="020F0502020204030204" pitchFamily="34" charset="0"/>
              <a:cs typeface="Calibri" panose="020F0502020204030204" pitchFamily="34" charset="0"/>
            </a:endParaRPr>
          </a:p>
          <a:p>
            <a:pPr marL="0" indent="0" algn="ctr">
              <a:buNone/>
            </a:pPr>
            <a:endParaRPr lang="de-DE" dirty="0">
              <a:latin typeface="Calibri" panose="020F0502020204030204" pitchFamily="34" charset="0"/>
              <a:ea typeface="Calibri" panose="020F0502020204030204" pitchFamily="34" charset="0"/>
              <a:cs typeface="Calibri" panose="020F0502020204030204" pitchFamily="34" charset="0"/>
            </a:endParaRPr>
          </a:p>
          <a:p>
            <a:pPr marL="0" indent="0" algn="ctr">
              <a:buNone/>
            </a:pPr>
            <a:endParaRPr lang="de-DE" dirty="0">
              <a:latin typeface="Calibri" panose="020F0502020204030204" pitchFamily="34" charset="0"/>
              <a:ea typeface="Calibri" panose="020F0502020204030204" pitchFamily="34" charset="0"/>
              <a:cs typeface="Calibri" panose="020F0502020204030204" pitchFamily="34" charset="0"/>
            </a:endParaRPr>
          </a:p>
        </p:txBody>
      </p:sp>
      <p:sp>
        <p:nvSpPr>
          <p:cNvPr id="4" name="Rechteck 3">
            <a:extLst>
              <a:ext uri="{FF2B5EF4-FFF2-40B4-BE49-F238E27FC236}">
                <a16:creationId xmlns:a16="http://schemas.microsoft.com/office/drawing/2014/main" id="{A065E8A7-DE93-404F-A8E3-E3D819452255}"/>
              </a:ext>
            </a:extLst>
          </p:cNvPr>
          <p:cNvSpPr/>
          <p:nvPr/>
        </p:nvSpPr>
        <p:spPr>
          <a:xfrm rot="1723818">
            <a:off x="9340374" y="477706"/>
            <a:ext cx="2191686" cy="79688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latin typeface="Calibri" panose="020F0502020204030204" pitchFamily="34" charset="0"/>
                <a:ea typeface="Calibri" panose="020F0502020204030204" pitchFamily="34" charset="0"/>
                <a:cs typeface="Calibri" panose="020F0502020204030204" pitchFamily="34" charset="0"/>
              </a:rPr>
              <a:t>Namen der </a:t>
            </a:r>
            <a:r>
              <a:rPr lang="de-DE" dirty="0" err="1">
                <a:solidFill>
                  <a:schemeClr val="tx1"/>
                </a:solidFill>
                <a:latin typeface="Calibri" panose="020F0502020204030204" pitchFamily="34" charset="0"/>
                <a:ea typeface="Calibri" panose="020F0502020204030204" pitchFamily="34" charset="0"/>
                <a:cs typeface="Calibri" panose="020F0502020204030204" pitchFamily="34" charset="0"/>
              </a:rPr>
              <a:t>Referent:in</a:t>
            </a:r>
            <a:r>
              <a:rPr lang="de-DE" dirty="0">
                <a:solidFill>
                  <a:schemeClr val="tx1"/>
                </a:solidFill>
                <a:latin typeface="Calibri" panose="020F0502020204030204" pitchFamily="34" charset="0"/>
                <a:ea typeface="Calibri" panose="020F0502020204030204" pitchFamily="34" charset="0"/>
                <a:cs typeface="Calibri" panose="020F0502020204030204" pitchFamily="34" charset="0"/>
              </a:rPr>
              <a:t> eintragen</a:t>
            </a:r>
          </a:p>
        </p:txBody>
      </p:sp>
    </p:spTree>
    <p:extLst>
      <p:ext uri="{BB962C8B-B14F-4D97-AF65-F5344CB8AC3E}">
        <p14:creationId xmlns:p14="http://schemas.microsoft.com/office/powerpoint/2010/main" val="946513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de-DE" sz="4000" b="1">
                <a:latin typeface="Calibri"/>
                <a:ea typeface="Calibri"/>
                <a:cs typeface="Calibri"/>
                <a:sym typeface="Calibri"/>
              </a:rPr>
              <a:t>Reichweite der Erweiterten Grundsätze</a:t>
            </a:r>
            <a:endParaRPr/>
          </a:p>
        </p:txBody>
      </p:sp>
      <p:sp>
        <p:nvSpPr>
          <p:cNvPr id="212" name="Google Shape;212;p5"/>
          <p:cNvSpPr txBox="1">
            <a:spLocks noGrp="1"/>
          </p:cNvSpPr>
          <p:nvPr>
            <p:ph type="body" idx="1"/>
          </p:nvPr>
        </p:nvSpPr>
        <p:spPr>
          <a:xfrm>
            <a:off x="838200" y="1825625"/>
            <a:ext cx="10713720" cy="4351338"/>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0"/>
              </a:spcBef>
              <a:spcAft>
                <a:spcPts val="0"/>
              </a:spcAft>
              <a:buClr>
                <a:schemeClr val="dk1"/>
              </a:buClr>
              <a:buSzPct val="100000"/>
              <a:buNone/>
            </a:pPr>
            <a:r>
              <a:rPr lang="de-DE" dirty="0"/>
              <a:t>Alle Einrichtungsformen der Kindertagesbetreuung für Kinder von 0-12 Jahren, darunter</a:t>
            </a:r>
            <a:endParaRPr dirty="0"/>
          </a:p>
          <a:p>
            <a:pPr marL="457200" lvl="0" indent="-457200" algn="l" rtl="0">
              <a:lnSpc>
                <a:spcPct val="90000"/>
              </a:lnSpc>
              <a:spcBef>
                <a:spcPts val="1000"/>
              </a:spcBef>
              <a:spcAft>
                <a:spcPts val="0"/>
              </a:spcAft>
              <a:buClr>
                <a:schemeClr val="dk1"/>
              </a:buClr>
              <a:buSzPct val="100000"/>
              <a:buFont typeface="Arial"/>
              <a:buChar char="•"/>
            </a:pPr>
            <a:r>
              <a:rPr lang="de-DE" dirty="0"/>
              <a:t>Krippen</a:t>
            </a:r>
            <a:endParaRPr dirty="0"/>
          </a:p>
          <a:p>
            <a:pPr marL="457200" lvl="0" indent="-457200" algn="l" rtl="0">
              <a:lnSpc>
                <a:spcPct val="90000"/>
              </a:lnSpc>
              <a:spcBef>
                <a:spcPts val="1000"/>
              </a:spcBef>
              <a:spcAft>
                <a:spcPts val="0"/>
              </a:spcAft>
              <a:buClr>
                <a:schemeClr val="dk1"/>
              </a:buClr>
              <a:buSzPct val="100000"/>
              <a:buFont typeface="Arial"/>
              <a:buChar char="•"/>
            </a:pPr>
            <a:r>
              <a:rPr lang="de-DE" dirty="0"/>
              <a:t>Kitas</a:t>
            </a:r>
            <a:endParaRPr dirty="0"/>
          </a:p>
          <a:p>
            <a:pPr marL="457200" lvl="0" indent="-457200" algn="l" rtl="0">
              <a:lnSpc>
                <a:spcPct val="90000"/>
              </a:lnSpc>
              <a:spcBef>
                <a:spcPts val="1000"/>
              </a:spcBef>
              <a:spcAft>
                <a:spcPts val="0"/>
              </a:spcAft>
              <a:buClr>
                <a:schemeClr val="dk1"/>
              </a:buClr>
              <a:buSzPct val="100000"/>
              <a:buFont typeface="Arial"/>
              <a:buChar char="•"/>
            </a:pPr>
            <a:r>
              <a:rPr lang="de-DE" dirty="0"/>
              <a:t>Kindertagespflegestellen</a:t>
            </a:r>
            <a:endParaRPr dirty="0"/>
          </a:p>
          <a:p>
            <a:pPr marL="457200" lvl="0" indent="-457200" algn="l" rtl="0">
              <a:lnSpc>
                <a:spcPct val="90000"/>
              </a:lnSpc>
              <a:spcBef>
                <a:spcPts val="1000"/>
              </a:spcBef>
              <a:spcAft>
                <a:spcPts val="0"/>
              </a:spcAft>
              <a:buClr>
                <a:schemeClr val="dk1"/>
              </a:buClr>
              <a:buSzPct val="100000"/>
              <a:buFont typeface="Arial"/>
              <a:buChar char="•"/>
            </a:pPr>
            <a:r>
              <a:rPr lang="de-DE" dirty="0"/>
              <a:t>Horte</a:t>
            </a:r>
            <a:endParaRPr dirty="0"/>
          </a:p>
          <a:p>
            <a:pPr marL="457200" lvl="0" indent="-457200" algn="l" rtl="0">
              <a:lnSpc>
                <a:spcPct val="90000"/>
              </a:lnSpc>
              <a:spcBef>
                <a:spcPts val="1000"/>
              </a:spcBef>
              <a:spcAft>
                <a:spcPts val="0"/>
              </a:spcAft>
              <a:buClr>
                <a:schemeClr val="dk1"/>
              </a:buClr>
              <a:buSzPct val="100000"/>
              <a:buFont typeface="Arial"/>
              <a:buChar char="•"/>
            </a:pPr>
            <a:r>
              <a:rPr lang="de-DE" dirty="0"/>
              <a:t>alternative Angebotsformen  </a:t>
            </a:r>
            <a:endParaRPr dirty="0"/>
          </a:p>
          <a:p>
            <a:pPr marL="0" lvl="0" indent="0" algn="l" rtl="0">
              <a:lnSpc>
                <a:spcPct val="90000"/>
              </a:lnSpc>
              <a:spcBef>
                <a:spcPts val="1000"/>
              </a:spcBef>
              <a:spcAft>
                <a:spcPts val="0"/>
              </a:spcAft>
              <a:buClr>
                <a:schemeClr val="dk1"/>
              </a:buClr>
              <a:buSzPct val="100000"/>
              <a:buNone/>
            </a:pPr>
            <a:r>
              <a:rPr lang="de-DE" dirty="0" err="1"/>
              <a:t>Adressat:innen</a:t>
            </a:r>
            <a:r>
              <a:rPr lang="de-DE" dirty="0"/>
              <a:t> sind alle Personen, Teams und Leitungen, die in der Kindertagesbetreuung tätig oder in Ausbildung sind oder bei den Trägern für die Kindertagesbetreuung verantwortlich oder beratend tätig sind. </a:t>
            </a:r>
            <a:endParaRPr dirty="0"/>
          </a:p>
          <a:p>
            <a:pPr marL="0" lvl="0" indent="0" algn="l" rtl="0">
              <a:lnSpc>
                <a:spcPct val="90000"/>
              </a:lnSpc>
              <a:spcBef>
                <a:spcPts val="1000"/>
              </a:spcBef>
              <a:spcAft>
                <a:spcPts val="0"/>
              </a:spcAft>
              <a:buClr>
                <a:schemeClr val="dk1"/>
              </a:buClr>
              <a:buSzPct val="100000"/>
              <a:buNone/>
            </a:pPr>
            <a:endParaRPr dirty="0"/>
          </a:p>
          <a:p>
            <a:pPr marL="0" lvl="0" indent="0" algn="l" rtl="0">
              <a:lnSpc>
                <a:spcPct val="90000"/>
              </a:lnSpc>
              <a:spcBef>
                <a:spcPts val="1000"/>
              </a:spcBef>
              <a:spcAft>
                <a:spcPts val="0"/>
              </a:spcAft>
              <a:buClr>
                <a:schemeClr val="dk1"/>
              </a:buClr>
              <a:buSzPct val="100000"/>
              <a:buNone/>
            </a:pPr>
            <a:endParaRPr dirty="0"/>
          </a:p>
          <a:p>
            <a:pPr marL="0" lvl="0" indent="0" algn="l" rtl="0">
              <a:lnSpc>
                <a:spcPct val="90000"/>
              </a:lnSpc>
              <a:spcBef>
                <a:spcPts val="1000"/>
              </a:spcBef>
              <a:spcAft>
                <a:spcPts val="0"/>
              </a:spcAft>
              <a:buClr>
                <a:schemeClr val="dk1"/>
              </a:buClr>
              <a:buSzPct val="100000"/>
              <a:buNone/>
            </a:pPr>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de-DE" sz="4000" b="1">
                <a:latin typeface="Calibri"/>
                <a:ea typeface="Calibri"/>
                <a:cs typeface="Calibri"/>
                <a:sym typeface="Calibri"/>
              </a:rPr>
              <a:t>Autor:innen-Konsortium </a:t>
            </a:r>
            <a:endParaRPr/>
          </a:p>
        </p:txBody>
      </p:sp>
      <p:sp>
        <p:nvSpPr>
          <p:cNvPr id="219" name="Google Shape;219;p6"/>
          <p:cNvSpPr txBox="1">
            <a:spLocks noGrp="1"/>
          </p:cNvSpPr>
          <p:nvPr>
            <p:ph type="body" idx="1"/>
          </p:nvPr>
        </p:nvSpPr>
        <p:spPr>
          <a:xfrm>
            <a:off x="838200" y="1543050"/>
            <a:ext cx="10515600" cy="4697730"/>
          </a:xfrm>
          <a:prstGeom prst="rect">
            <a:avLst/>
          </a:prstGeom>
          <a:noFill/>
          <a:ln>
            <a:noFill/>
          </a:ln>
        </p:spPr>
        <p:txBody>
          <a:bodyPr spcFirstLastPara="1" wrap="square" lIns="91425" tIns="45700" rIns="91425" bIns="45700" anchor="t" anchorCtr="0">
            <a:normAutofit/>
          </a:bodyPr>
          <a:lstStyle/>
          <a:p>
            <a:pPr marL="342900" lvl="0" indent="-342900" algn="l" rtl="0">
              <a:lnSpc>
                <a:spcPct val="107000"/>
              </a:lnSpc>
              <a:spcBef>
                <a:spcPts val="0"/>
              </a:spcBef>
              <a:spcAft>
                <a:spcPts val="0"/>
              </a:spcAft>
              <a:buClr>
                <a:schemeClr val="dk1"/>
              </a:buClr>
              <a:buSzPct val="100000"/>
              <a:buFont typeface="Arial" panose="020B0604020202020204" pitchFamily="34" charset="0"/>
              <a:buChar char="•"/>
            </a:pPr>
            <a:r>
              <a:rPr lang="de-DE" sz="1600" dirty="0">
                <a:latin typeface="Calibri"/>
                <a:ea typeface="Calibri"/>
                <a:cs typeface="Calibri"/>
                <a:sym typeface="Calibri"/>
              </a:rPr>
              <a:t>Prof. Dr. Alexander Scheidt (Fachhochschule Bielefeld)</a:t>
            </a:r>
            <a:endParaRPr dirty="0"/>
          </a:p>
          <a:p>
            <a:pPr marL="342900" lvl="0" indent="-342900" algn="l" rtl="0">
              <a:lnSpc>
                <a:spcPct val="107000"/>
              </a:lnSpc>
              <a:spcBef>
                <a:spcPts val="1000"/>
              </a:spcBef>
              <a:spcAft>
                <a:spcPts val="0"/>
              </a:spcAft>
              <a:buClr>
                <a:schemeClr val="dk1"/>
              </a:buClr>
              <a:buSzPct val="100000"/>
              <a:buFont typeface="Arial" panose="020B0604020202020204" pitchFamily="34" charset="0"/>
              <a:buChar char="•"/>
            </a:pPr>
            <a:r>
              <a:rPr lang="de-DE" sz="1600" dirty="0">
                <a:latin typeface="Calibri"/>
                <a:ea typeface="Calibri"/>
                <a:cs typeface="Calibri"/>
                <a:sym typeface="Calibri"/>
              </a:rPr>
              <a:t>Prof. Dr. Annegret </a:t>
            </a:r>
            <a:r>
              <a:rPr lang="de-DE" sz="1600" dirty="0" err="1">
                <a:latin typeface="Calibri"/>
                <a:ea typeface="Calibri"/>
                <a:cs typeface="Calibri"/>
                <a:sym typeface="Calibri"/>
              </a:rPr>
              <a:t>Klassert</a:t>
            </a:r>
            <a:r>
              <a:rPr lang="de-DE" sz="1600" dirty="0">
                <a:latin typeface="Calibri"/>
                <a:ea typeface="Calibri"/>
                <a:cs typeface="Calibri"/>
                <a:sym typeface="Calibri"/>
              </a:rPr>
              <a:t> (Fachhochschule Clara </a:t>
            </a:r>
            <a:r>
              <a:rPr lang="de-DE" sz="1600" dirty="0" err="1">
                <a:latin typeface="Calibri"/>
                <a:ea typeface="Calibri"/>
                <a:cs typeface="Calibri"/>
                <a:sym typeface="Calibri"/>
              </a:rPr>
              <a:t>Hoffbauer</a:t>
            </a:r>
            <a:r>
              <a:rPr lang="de-DE" sz="1600" dirty="0">
                <a:latin typeface="Calibri"/>
                <a:ea typeface="Calibri"/>
                <a:cs typeface="Calibri"/>
                <a:sym typeface="Calibri"/>
              </a:rPr>
              <a:t> Potsdam)</a:t>
            </a:r>
            <a:endParaRPr dirty="0"/>
          </a:p>
          <a:p>
            <a:pPr marL="342900" lvl="0" indent="-342900" algn="l" rtl="0">
              <a:lnSpc>
                <a:spcPct val="107000"/>
              </a:lnSpc>
              <a:spcBef>
                <a:spcPts val="1000"/>
              </a:spcBef>
              <a:spcAft>
                <a:spcPts val="0"/>
              </a:spcAft>
              <a:buClr>
                <a:schemeClr val="dk1"/>
              </a:buClr>
              <a:buSzPct val="100000"/>
              <a:buFont typeface="Arial" panose="020B0604020202020204" pitchFamily="34" charset="0"/>
              <a:buChar char="•"/>
            </a:pPr>
            <a:r>
              <a:rPr lang="de-DE" sz="1600" dirty="0">
                <a:latin typeface="Calibri"/>
                <a:ea typeface="Calibri"/>
                <a:cs typeface="Calibri"/>
                <a:sym typeface="Calibri"/>
              </a:rPr>
              <a:t>Annika Tilmans (BIfF: Berliner Institut für Frühpädagogik e.V.)</a:t>
            </a:r>
            <a:endParaRPr dirty="0"/>
          </a:p>
          <a:p>
            <a:pPr marL="342900" lvl="0" indent="-342900" algn="l" rtl="0">
              <a:lnSpc>
                <a:spcPct val="107000"/>
              </a:lnSpc>
              <a:spcBef>
                <a:spcPts val="1000"/>
              </a:spcBef>
              <a:spcAft>
                <a:spcPts val="0"/>
              </a:spcAft>
              <a:buClr>
                <a:schemeClr val="dk1"/>
              </a:buClr>
              <a:buSzPct val="100000"/>
              <a:buFont typeface="Arial" panose="020B0604020202020204" pitchFamily="34" charset="0"/>
              <a:buChar char="•"/>
            </a:pPr>
            <a:r>
              <a:rPr lang="de-DE" sz="1600" dirty="0">
                <a:latin typeface="Calibri"/>
                <a:ea typeface="Calibri"/>
                <a:cs typeface="Calibri"/>
                <a:sym typeface="Calibri"/>
              </a:rPr>
              <a:t>Bianka Pergande (Deutsche Liga für das Kind, Netzwerk Kinderrechte) </a:t>
            </a:r>
            <a:endParaRPr dirty="0"/>
          </a:p>
          <a:p>
            <a:pPr marL="342900" lvl="0" indent="-342900" algn="l" rtl="0">
              <a:lnSpc>
                <a:spcPct val="107000"/>
              </a:lnSpc>
              <a:spcBef>
                <a:spcPts val="1000"/>
              </a:spcBef>
              <a:spcAft>
                <a:spcPts val="0"/>
              </a:spcAft>
              <a:buClr>
                <a:srgbClr val="000000"/>
              </a:buClr>
              <a:buSzPct val="100000"/>
              <a:buFont typeface="Arial" panose="020B0604020202020204" pitchFamily="34" charset="0"/>
              <a:buChar char="•"/>
            </a:pPr>
            <a:r>
              <a:rPr lang="de-DE" sz="1600" dirty="0">
                <a:solidFill>
                  <a:srgbClr val="000000"/>
                </a:solidFill>
                <a:latin typeface="Calibri"/>
                <a:ea typeface="Calibri"/>
                <a:cs typeface="Calibri"/>
                <a:sym typeface="Calibri"/>
              </a:rPr>
              <a:t>Carolin </a:t>
            </a:r>
            <a:r>
              <a:rPr lang="de-DE" sz="1600" dirty="0" err="1">
                <a:solidFill>
                  <a:srgbClr val="000000"/>
                </a:solidFill>
                <a:latin typeface="Calibri"/>
                <a:ea typeface="Calibri"/>
                <a:cs typeface="Calibri"/>
                <a:sym typeface="Calibri"/>
              </a:rPr>
              <a:t>Rauhöft</a:t>
            </a:r>
            <a:r>
              <a:rPr lang="de-DE" sz="1600" dirty="0">
                <a:solidFill>
                  <a:srgbClr val="000000"/>
                </a:solidFill>
                <a:latin typeface="Calibri"/>
                <a:ea typeface="Calibri"/>
                <a:cs typeface="Calibri"/>
                <a:sym typeface="Calibri"/>
              </a:rPr>
              <a:t> (Pädagogische Hochschule Schwäbisch Gmünd)</a:t>
            </a:r>
            <a:endParaRPr sz="1600" dirty="0">
              <a:solidFill>
                <a:srgbClr val="000000"/>
              </a:solidFill>
              <a:latin typeface="Calibri"/>
              <a:ea typeface="Calibri"/>
              <a:cs typeface="Calibri"/>
              <a:sym typeface="Calibri"/>
            </a:endParaRPr>
          </a:p>
          <a:p>
            <a:pPr marL="342900" lvl="0" indent="-342900" algn="l" rtl="0">
              <a:lnSpc>
                <a:spcPct val="107000"/>
              </a:lnSpc>
              <a:spcBef>
                <a:spcPts val="1000"/>
              </a:spcBef>
              <a:spcAft>
                <a:spcPts val="0"/>
              </a:spcAft>
              <a:buClr>
                <a:schemeClr val="dk1"/>
              </a:buClr>
              <a:buSzPct val="100000"/>
              <a:buFont typeface="Arial" panose="020B0604020202020204" pitchFamily="34" charset="0"/>
              <a:buChar char="•"/>
            </a:pPr>
            <a:r>
              <a:rPr lang="de-DE" sz="1600" dirty="0">
                <a:latin typeface="Calibri"/>
                <a:ea typeface="Calibri"/>
                <a:cs typeface="Calibri"/>
                <a:sym typeface="Calibri"/>
              </a:rPr>
              <a:t>Dr. Caroline Wronski (Fachhochschule Potsdam)</a:t>
            </a:r>
            <a:endParaRPr dirty="0"/>
          </a:p>
          <a:p>
            <a:pPr marL="342900" lvl="0" indent="-342900" algn="l" rtl="0">
              <a:lnSpc>
                <a:spcPct val="107000"/>
              </a:lnSpc>
              <a:spcBef>
                <a:spcPts val="1000"/>
              </a:spcBef>
              <a:spcAft>
                <a:spcPts val="0"/>
              </a:spcAft>
              <a:buClr>
                <a:srgbClr val="000000"/>
              </a:buClr>
              <a:buSzPct val="100000"/>
              <a:buFont typeface="Arial" panose="020B0604020202020204" pitchFamily="34" charset="0"/>
              <a:buChar char="•"/>
            </a:pPr>
            <a:r>
              <a:rPr lang="de-DE" sz="1600" dirty="0">
                <a:solidFill>
                  <a:srgbClr val="000000"/>
                </a:solidFill>
                <a:latin typeface="Calibri"/>
                <a:ea typeface="Calibri"/>
                <a:cs typeface="Calibri"/>
                <a:sym typeface="Calibri"/>
              </a:rPr>
              <a:t>Prof. Dr. Christian Andrä (Fachhochschule für Sport und Management Potsdam) </a:t>
            </a:r>
            <a:endParaRPr dirty="0"/>
          </a:p>
          <a:p>
            <a:pPr marL="342900" lvl="0" indent="-342900" algn="l" rtl="0">
              <a:lnSpc>
                <a:spcPct val="107000"/>
              </a:lnSpc>
              <a:spcBef>
                <a:spcPts val="1000"/>
              </a:spcBef>
              <a:spcAft>
                <a:spcPts val="0"/>
              </a:spcAft>
              <a:buClr>
                <a:schemeClr val="dk1"/>
              </a:buClr>
              <a:buSzPct val="100000"/>
              <a:buFont typeface="Arial" panose="020B0604020202020204" pitchFamily="34" charset="0"/>
              <a:buChar char="•"/>
            </a:pPr>
            <a:r>
              <a:rPr lang="de-DE" sz="1600" dirty="0">
                <a:latin typeface="Calibri"/>
                <a:ea typeface="Calibri"/>
                <a:cs typeface="Calibri"/>
                <a:sym typeface="Calibri"/>
              </a:rPr>
              <a:t>Christian Bethke (BIfF : Berliner Institut für Frühpädagogik e.V.)</a:t>
            </a:r>
            <a:endParaRPr dirty="0"/>
          </a:p>
          <a:p>
            <a:pPr marL="342900" lvl="0" indent="-342900" algn="l" rtl="0">
              <a:lnSpc>
                <a:spcPct val="107000"/>
              </a:lnSpc>
              <a:spcBef>
                <a:spcPts val="1000"/>
              </a:spcBef>
              <a:spcAft>
                <a:spcPts val="0"/>
              </a:spcAft>
              <a:buClr>
                <a:schemeClr val="dk1"/>
              </a:buClr>
              <a:buSzPct val="100000"/>
              <a:buFont typeface="Arial" panose="020B0604020202020204" pitchFamily="34" charset="0"/>
              <a:buChar char="•"/>
            </a:pPr>
            <a:r>
              <a:rPr lang="de-DE" sz="1600" dirty="0">
                <a:latin typeface="Calibri"/>
                <a:ea typeface="Calibri"/>
                <a:cs typeface="Calibri"/>
                <a:sym typeface="Calibri"/>
              </a:rPr>
              <a:t>Christiane Ehmann (BIfF : Berliner Institut für Frühpädagogik e.V.)</a:t>
            </a:r>
            <a:endParaRPr dirty="0"/>
          </a:p>
          <a:p>
            <a:pPr marL="342900" lvl="0" indent="-342900" algn="l" rtl="0">
              <a:lnSpc>
                <a:spcPct val="107000"/>
              </a:lnSpc>
              <a:spcBef>
                <a:spcPts val="1000"/>
              </a:spcBef>
              <a:spcAft>
                <a:spcPts val="0"/>
              </a:spcAft>
              <a:buClr>
                <a:schemeClr val="dk1"/>
              </a:buClr>
              <a:buSzPct val="100000"/>
              <a:buFont typeface="Arial" panose="020B0604020202020204" pitchFamily="34" charset="0"/>
              <a:buChar char="•"/>
            </a:pPr>
            <a:r>
              <a:rPr lang="de-DE" sz="1600" dirty="0">
                <a:latin typeface="Calibri"/>
                <a:ea typeface="Calibri"/>
                <a:cs typeface="Calibri"/>
                <a:sym typeface="Calibri"/>
              </a:rPr>
              <a:t>Eva Grüber (</a:t>
            </a:r>
            <a:r>
              <a:rPr lang="de-DE" sz="1600" dirty="0" err="1">
                <a:latin typeface="Calibri"/>
                <a:ea typeface="Calibri"/>
                <a:cs typeface="Calibri"/>
                <a:sym typeface="Calibri"/>
              </a:rPr>
              <a:t>Wamiki</a:t>
            </a:r>
            <a:r>
              <a:rPr lang="de-DE" sz="1600" dirty="0">
                <a:latin typeface="Calibri"/>
                <a:ea typeface="Calibri"/>
                <a:cs typeface="Calibri"/>
                <a:sym typeface="Calibri"/>
              </a:rPr>
              <a:t>) </a:t>
            </a:r>
            <a:endParaRPr dirty="0"/>
          </a:p>
          <a:p>
            <a:pPr marL="342900" lvl="0" indent="-342900" algn="l" rtl="0">
              <a:lnSpc>
                <a:spcPct val="107000"/>
              </a:lnSpc>
              <a:spcBef>
                <a:spcPts val="1000"/>
              </a:spcBef>
              <a:spcAft>
                <a:spcPts val="0"/>
              </a:spcAft>
              <a:buClr>
                <a:schemeClr val="dk1"/>
              </a:buClr>
              <a:buSzPct val="100000"/>
              <a:buFont typeface="Arial" panose="020B0604020202020204" pitchFamily="34" charset="0"/>
              <a:buChar char="•"/>
            </a:pPr>
            <a:r>
              <a:rPr lang="de-DE" sz="1600" dirty="0">
                <a:latin typeface="Calibri"/>
                <a:ea typeface="Calibri"/>
                <a:cs typeface="Calibri"/>
                <a:sym typeface="Calibri"/>
              </a:rPr>
              <a:t>Filipe Martins Antunes (Bachelor für Bildung und Erziehung in der Kindheit, Fachhochschule Potsdam) </a:t>
            </a:r>
            <a:endParaRPr dirty="0"/>
          </a:p>
          <a:p>
            <a:pPr marL="342900" lvl="0" indent="-342900" algn="l" rtl="0">
              <a:lnSpc>
                <a:spcPct val="107000"/>
              </a:lnSpc>
              <a:spcBef>
                <a:spcPts val="1000"/>
              </a:spcBef>
              <a:spcAft>
                <a:spcPts val="0"/>
              </a:spcAft>
              <a:buClr>
                <a:schemeClr val="dk1"/>
              </a:buClr>
              <a:buSzPct val="100000"/>
              <a:buFont typeface="Arial" panose="020B0604020202020204" pitchFamily="34" charset="0"/>
              <a:buChar char="•"/>
            </a:pPr>
            <a:r>
              <a:rPr lang="de-DE" sz="1600" dirty="0">
                <a:latin typeface="Calibri"/>
                <a:ea typeface="Calibri"/>
                <a:cs typeface="Calibri"/>
                <a:sym typeface="Calibri"/>
              </a:rPr>
              <a:t>Prof. Dr. Frauke Hildebrandt (Fachhochschule Potsdam)</a:t>
            </a:r>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7">
          <a:extLst>
            <a:ext uri="{FF2B5EF4-FFF2-40B4-BE49-F238E27FC236}">
              <a16:creationId xmlns:a16="http://schemas.microsoft.com/office/drawing/2014/main" id="{856DF39E-702C-DA81-42B9-7EFDFE784FE9}"/>
            </a:ext>
          </a:extLst>
        </p:cNvPr>
        <p:cNvGrpSpPr/>
        <p:nvPr/>
      </p:nvGrpSpPr>
      <p:grpSpPr>
        <a:xfrm>
          <a:off x="0" y="0"/>
          <a:ext cx="0" cy="0"/>
          <a:chOff x="0" y="0"/>
          <a:chExt cx="0" cy="0"/>
        </a:xfrm>
      </p:grpSpPr>
      <p:sp>
        <p:nvSpPr>
          <p:cNvPr id="218" name="Google Shape;218;p6">
            <a:extLst>
              <a:ext uri="{FF2B5EF4-FFF2-40B4-BE49-F238E27FC236}">
                <a16:creationId xmlns:a16="http://schemas.microsoft.com/office/drawing/2014/main" id="{E13A2EB4-6E3B-162F-8938-EFE117FA8E88}"/>
              </a:ext>
            </a:extLst>
          </p:cNvPr>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de-DE" sz="4000" b="1">
                <a:latin typeface="Calibri"/>
                <a:ea typeface="Calibri"/>
                <a:cs typeface="Calibri"/>
                <a:sym typeface="Calibri"/>
              </a:rPr>
              <a:t>Autor:innen-Konsortium </a:t>
            </a:r>
            <a:endParaRPr/>
          </a:p>
        </p:txBody>
      </p:sp>
      <p:sp>
        <p:nvSpPr>
          <p:cNvPr id="219" name="Google Shape;219;p6">
            <a:extLst>
              <a:ext uri="{FF2B5EF4-FFF2-40B4-BE49-F238E27FC236}">
                <a16:creationId xmlns:a16="http://schemas.microsoft.com/office/drawing/2014/main" id="{CFF9629D-D9EC-2338-0CA3-6163C1DB4C17}"/>
              </a:ext>
            </a:extLst>
          </p:cNvPr>
          <p:cNvSpPr txBox="1">
            <a:spLocks noGrp="1"/>
          </p:cNvSpPr>
          <p:nvPr>
            <p:ph type="body" idx="1"/>
          </p:nvPr>
        </p:nvSpPr>
        <p:spPr>
          <a:xfrm>
            <a:off x="838200" y="1543050"/>
            <a:ext cx="10515600" cy="4697730"/>
          </a:xfrm>
          <a:prstGeom prst="rect">
            <a:avLst/>
          </a:prstGeom>
          <a:noFill/>
          <a:ln>
            <a:noFill/>
          </a:ln>
        </p:spPr>
        <p:txBody>
          <a:bodyPr spcFirstLastPara="1" wrap="square" lIns="91425" tIns="45700" rIns="91425" bIns="45700" anchor="t" anchorCtr="0">
            <a:normAutofit fontScale="62500" lnSpcReduction="20000"/>
          </a:bodyPr>
          <a:lstStyle/>
          <a:p>
            <a:pPr lvl="0" indent="-457200" algn="l" rtl="0">
              <a:lnSpc>
                <a:spcPct val="107000"/>
              </a:lnSpc>
              <a:spcBef>
                <a:spcPts val="1000"/>
              </a:spcBef>
              <a:spcAft>
                <a:spcPts val="0"/>
              </a:spcAft>
              <a:buClr>
                <a:schemeClr val="dk1"/>
              </a:buClr>
              <a:buSzPct val="100000"/>
              <a:buFont typeface="Arial" panose="020B0604020202020204" pitchFamily="34" charset="0"/>
              <a:buChar char="•"/>
            </a:pPr>
            <a:r>
              <a:rPr lang="de-DE" sz="2800" dirty="0">
                <a:latin typeface="Calibri"/>
                <a:ea typeface="Calibri"/>
                <a:cs typeface="Calibri"/>
                <a:sym typeface="Calibri"/>
              </a:rPr>
              <a:t>Prof. Dr. Gerlind Große (Fachhochschule Potsdam)</a:t>
            </a:r>
            <a:endParaRPr lang="de-DE" dirty="0"/>
          </a:p>
          <a:p>
            <a:pPr lvl="0" indent="-457200" algn="l" rtl="0">
              <a:lnSpc>
                <a:spcPct val="107000"/>
              </a:lnSpc>
              <a:spcBef>
                <a:spcPts val="1000"/>
              </a:spcBef>
              <a:spcAft>
                <a:spcPts val="0"/>
              </a:spcAft>
              <a:buClr>
                <a:schemeClr val="dk1"/>
              </a:buClr>
              <a:buSzPct val="100000"/>
              <a:buFont typeface="Arial" panose="020B0604020202020204" pitchFamily="34" charset="0"/>
              <a:buChar char="•"/>
            </a:pPr>
            <a:r>
              <a:rPr lang="de-DE" sz="2800" dirty="0">
                <a:latin typeface="Calibri"/>
                <a:ea typeface="Calibri"/>
                <a:cs typeface="Calibri"/>
                <a:sym typeface="Calibri"/>
              </a:rPr>
              <a:t>Prof. Dr. Irene Dittrich (Hochschule Düsseldorf)</a:t>
            </a:r>
            <a:endParaRPr lang="de-DE" dirty="0"/>
          </a:p>
          <a:p>
            <a:pPr lvl="0" indent="-457200" algn="l" rtl="0">
              <a:lnSpc>
                <a:spcPct val="107000"/>
              </a:lnSpc>
              <a:spcBef>
                <a:spcPts val="1000"/>
              </a:spcBef>
              <a:spcAft>
                <a:spcPts val="0"/>
              </a:spcAft>
              <a:buClr>
                <a:schemeClr val="dk1"/>
              </a:buClr>
              <a:buSzPct val="100000"/>
              <a:buFont typeface="Arial" panose="020B0604020202020204" pitchFamily="34" charset="0"/>
              <a:buChar char="•"/>
            </a:pPr>
            <a:r>
              <a:rPr lang="de-DE" sz="2800" dirty="0">
                <a:latin typeface="Calibri"/>
                <a:ea typeface="Calibri"/>
                <a:cs typeface="Calibri"/>
                <a:sym typeface="Calibri"/>
              </a:rPr>
              <a:t>Prof. Dr. Jan </a:t>
            </a:r>
            <a:r>
              <a:rPr lang="de-DE" sz="2800" dirty="0" err="1">
                <a:latin typeface="Calibri"/>
                <a:ea typeface="Calibri"/>
                <a:cs typeface="Calibri"/>
                <a:sym typeface="Calibri"/>
              </a:rPr>
              <a:t>Lonnemann</a:t>
            </a:r>
            <a:r>
              <a:rPr lang="de-DE" sz="2800" dirty="0">
                <a:latin typeface="Calibri"/>
                <a:ea typeface="Calibri"/>
                <a:cs typeface="Calibri"/>
                <a:sym typeface="Calibri"/>
              </a:rPr>
              <a:t> (Universität Potsdam)</a:t>
            </a:r>
            <a:endParaRPr lang="de-DE" dirty="0"/>
          </a:p>
          <a:p>
            <a:pPr lvl="0" indent="-457200" algn="l" rtl="0">
              <a:lnSpc>
                <a:spcPct val="107000"/>
              </a:lnSpc>
              <a:spcBef>
                <a:spcPts val="1000"/>
              </a:spcBef>
              <a:spcAft>
                <a:spcPts val="0"/>
              </a:spcAft>
              <a:buClr>
                <a:schemeClr val="dk1"/>
              </a:buClr>
              <a:buSzPct val="100000"/>
              <a:buFont typeface="Arial" panose="020B0604020202020204" pitchFamily="34" charset="0"/>
              <a:buChar char="•"/>
            </a:pPr>
            <a:r>
              <a:rPr lang="de-DE" sz="2800" dirty="0">
                <a:latin typeface="Calibri"/>
                <a:ea typeface="Calibri"/>
                <a:cs typeface="Calibri"/>
                <a:sym typeface="Calibri"/>
              </a:rPr>
              <a:t>Prof. Dr. Jörg Maywald (Deutsche Liga für das Kind, Fachhochschule Potsdam)</a:t>
            </a:r>
            <a:endParaRPr lang="de-DE" dirty="0"/>
          </a:p>
          <a:p>
            <a:pPr lvl="0" indent="-457200" algn="l" rtl="0">
              <a:lnSpc>
                <a:spcPct val="107000"/>
              </a:lnSpc>
              <a:spcBef>
                <a:spcPts val="1000"/>
              </a:spcBef>
              <a:spcAft>
                <a:spcPts val="0"/>
              </a:spcAft>
              <a:buClr>
                <a:schemeClr val="dk1"/>
              </a:buClr>
              <a:buSzPct val="100000"/>
              <a:buFont typeface="Arial" panose="020B0604020202020204" pitchFamily="34" charset="0"/>
              <a:buChar char="•"/>
            </a:pPr>
            <a:r>
              <a:rPr lang="de-DE" sz="2800" dirty="0">
                <a:latin typeface="Calibri"/>
                <a:ea typeface="Calibri"/>
                <a:cs typeface="Calibri"/>
                <a:sym typeface="Calibri"/>
              </a:rPr>
              <a:t>Julia Schröder-Moritz (IFFE e.V.) </a:t>
            </a:r>
          </a:p>
          <a:p>
            <a:pPr lvl="0" indent="-457200" algn="l" rtl="0">
              <a:lnSpc>
                <a:spcPct val="107000"/>
              </a:lnSpc>
              <a:spcBef>
                <a:spcPts val="1000"/>
              </a:spcBef>
              <a:spcAft>
                <a:spcPts val="0"/>
              </a:spcAft>
              <a:buClr>
                <a:schemeClr val="dk1"/>
              </a:buClr>
              <a:buSzPct val="100000"/>
              <a:buFont typeface="Arial" panose="020B0604020202020204" pitchFamily="34" charset="0"/>
              <a:buChar char="•"/>
            </a:pPr>
            <a:r>
              <a:rPr lang="de-DE" sz="2800" dirty="0">
                <a:latin typeface="Calibri"/>
                <a:ea typeface="Calibri"/>
                <a:cs typeface="Calibri"/>
                <a:sym typeface="Calibri"/>
              </a:rPr>
              <a:t>Prof. Dr. Karin Borck (Fachhochschule Potsdam)</a:t>
            </a:r>
            <a:endParaRPr lang="de-DE" dirty="0"/>
          </a:p>
          <a:p>
            <a:pPr lvl="0" indent="-457200" algn="l" rtl="0">
              <a:lnSpc>
                <a:spcPct val="107000"/>
              </a:lnSpc>
              <a:spcBef>
                <a:spcPts val="1000"/>
              </a:spcBef>
              <a:spcAft>
                <a:spcPts val="0"/>
              </a:spcAft>
              <a:buClr>
                <a:schemeClr val="dk1"/>
              </a:buClr>
              <a:buSzPct val="100000"/>
              <a:buFont typeface="Arial" panose="020B0604020202020204" pitchFamily="34" charset="0"/>
              <a:buChar char="•"/>
            </a:pPr>
            <a:r>
              <a:rPr lang="de-DE" sz="2800" dirty="0">
                <a:latin typeface="Calibri"/>
                <a:ea typeface="Calibri"/>
                <a:cs typeface="Calibri"/>
                <a:sym typeface="Calibri"/>
              </a:rPr>
              <a:t>Lena Grüber (</a:t>
            </a:r>
            <a:r>
              <a:rPr lang="de-DE" sz="2800" dirty="0" err="1">
                <a:latin typeface="Calibri"/>
                <a:ea typeface="Calibri"/>
                <a:cs typeface="Calibri"/>
                <a:sym typeface="Calibri"/>
              </a:rPr>
              <a:t>Wamiki</a:t>
            </a:r>
            <a:r>
              <a:rPr lang="de-DE" sz="2800" dirty="0">
                <a:latin typeface="Calibri"/>
                <a:ea typeface="Calibri"/>
                <a:cs typeface="Calibri"/>
                <a:sym typeface="Calibri"/>
              </a:rPr>
              <a:t>) </a:t>
            </a:r>
            <a:endParaRPr lang="de-DE" dirty="0"/>
          </a:p>
          <a:p>
            <a:pPr lvl="0" indent="-457200" algn="l" rtl="0">
              <a:lnSpc>
                <a:spcPct val="107000"/>
              </a:lnSpc>
              <a:spcBef>
                <a:spcPts val="1000"/>
              </a:spcBef>
              <a:spcAft>
                <a:spcPts val="0"/>
              </a:spcAft>
              <a:buClr>
                <a:schemeClr val="dk1"/>
              </a:buClr>
              <a:buSzPct val="100000"/>
              <a:buFont typeface="Arial" panose="020B0604020202020204" pitchFamily="34" charset="0"/>
              <a:buChar char="•"/>
            </a:pPr>
            <a:r>
              <a:rPr lang="de-DE" sz="2800" dirty="0">
                <a:latin typeface="Calibri"/>
                <a:ea typeface="Calibri"/>
                <a:cs typeface="Calibri"/>
                <a:sym typeface="Calibri"/>
              </a:rPr>
              <a:t>Prof. Ludger Pesch (Pestalozzi-Fröbel-Haus)</a:t>
            </a:r>
            <a:endParaRPr lang="de-DE" dirty="0"/>
          </a:p>
          <a:p>
            <a:pPr lvl="0" indent="-457200" algn="l" rtl="0">
              <a:lnSpc>
                <a:spcPct val="107000"/>
              </a:lnSpc>
              <a:spcBef>
                <a:spcPts val="1000"/>
              </a:spcBef>
              <a:spcAft>
                <a:spcPts val="0"/>
              </a:spcAft>
              <a:buClr>
                <a:schemeClr val="dk1"/>
              </a:buClr>
              <a:buSzPct val="100000"/>
              <a:buFont typeface="Arial" panose="020B0604020202020204" pitchFamily="34" charset="0"/>
              <a:buChar char="•"/>
            </a:pPr>
            <a:r>
              <a:rPr lang="de-DE" sz="2800" dirty="0">
                <a:latin typeface="Calibri"/>
                <a:ea typeface="Calibri"/>
                <a:cs typeface="Calibri"/>
                <a:sym typeface="Calibri"/>
              </a:rPr>
              <a:t>Katrin Macha (Fachhochschule Potsdam, Institut für den Situationsansatz)</a:t>
            </a:r>
            <a:endParaRPr lang="de-DE" dirty="0"/>
          </a:p>
          <a:p>
            <a:pPr lvl="0" indent="-457200" algn="l" rtl="0">
              <a:lnSpc>
                <a:spcPct val="107000"/>
              </a:lnSpc>
              <a:spcBef>
                <a:spcPts val="1000"/>
              </a:spcBef>
              <a:spcAft>
                <a:spcPts val="0"/>
              </a:spcAft>
              <a:buClr>
                <a:schemeClr val="dk1"/>
              </a:buClr>
              <a:buSzPct val="100000"/>
              <a:buFont typeface="Arial" panose="020B0604020202020204" pitchFamily="34" charset="0"/>
              <a:buChar char="•"/>
            </a:pPr>
            <a:r>
              <a:rPr lang="de-DE" sz="2800" dirty="0">
                <a:latin typeface="Calibri"/>
                <a:ea typeface="Calibri"/>
                <a:cs typeface="Calibri"/>
                <a:sym typeface="Calibri"/>
              </a:rPr>
              <a:t>Prof. Dr. </a:t>
            </a:r>
            <a:r>
              <a:rPr lang="de-DE" sz="2800" dirty="0" err="1">
                <a:latin typeface="Calibri"/>
                <a:ea typeface="Calibri"/>
                <a:cs typeface="Calibri"/>
                <a:sym typeface="Calibri"/>
              </a:rPr>
              <a:t>Raingard</a:t>
            </a:r>
            <a:r>
              <a:rPr lang="de-DE" sz="2800" dirty="0">
                <a:latin typeface="Calibri"/>
                <a:ea typeface="Calibri"/>
                <a:cs typeface="Calibri"/>
                <a:sym typeface="Calibri"/>
              </a:rPr>
              <a:t> Knauer (bis 2020 Fachhochschule Kiel)</a:t>
            </a:r>
            <a:endParaRPr lang="de-DE" dirty="0"/>
          </a:p>
          <a:p>
            <a:pPr indent="-457200">
              <a:lnSpc>
                <a:spcPct val="107000"/>
              </a:lnSpc>
              <a:buSzPct val="100000"/>
              <a:buFont typeface="Arial" panose="020B0604020202020204" pitchFamily="34" charset="0"/>
              <a:buChar char="•"/>
            </a:pPr>
            <a:r>
              <a:rPr lang="de-DE" sz="2900" dirty="0"/>
              <a:t>Dr. Ramiro </a:t>
            </a:r>
            <a:r>
              <a:rPr lang="de-DE" sz="2900" dirty="0" err="1"/>
              <a:t>Glauer</a:t>
            </a:r>
            <a:r>
              <a:rPr lang="de-DE" sz="2900" dirty="0"/>
              <a:t> (Fachhochschule Potsdam)</a:t>
            </a:r>
          </a:p>
          <a:p>
            <a:pPr indent="-457200">
              <a:lnSpc>
                <a:spcPct val="107000"/>
              </a:lnSpc>
              <a:buSzPct val="100000"/>
              <a:buFont typeface="Arial" panose="020B0604020202020204" pitchFamily="34" charset="0"/>
              <a:buChar char="•"/>
            </a:pPr>
            <a:r>
              <a:rPr lang="de-DE" sz="2900" dirty="0"/>
              <a:t>Prof. Dr. Sandra Niebuhr-Siebert (Fachhochschule Clara </a:t>
            </a:r>
            <a:r>
              <a:rPr lang="de-DE" sz="2900" dirty="0" err="1"/>
              <a:t>Hoffbauer</a:t>
            </a:r>
            <a:r>
              <a:rPr lang="de-DE" sz="2900" dirty="0"/>
              <a:t> in Potsdam)</a:t>
            </a:r>
          </a:p>
          <a:p>
            <a:pPr marL="0" lvl="0" indent="0" algn="l" rtl="0">
              <a:lnSpc>
                <a:spcPct val="107000"/>
              </a:lnSpc>
              <a:spcBef>
                <a:spcPts val="0"/>
              </a:spcBef>
              <a:spcAft>
                <a:spcPts val="0"/>
              </a:spcAft>
              <a:buClr>
                <a:schemeClr val="dk1"/>
              </a:buClr>
              <a:buSzPct val="100000"/>
            </a:pPr>
            <a:endParaRPr dirty="0"/>
          </a:p>
        </p:txBody>
      </p:sp>
    </p:spTree>
    <p:extLst>
      <p:ext uri="{BB962C8B-B14F-4D97-AF65-F5344CB8AC3E}">
        <p14:creationId xmlns:p14="http://schemas.microsoft.com/office/powerpoint/2010/main" val="25212814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8"/>
          <p:cNvSpPr txBox="1"/>
          <p:nvPr/>
        </p:nvSpPr>
        <p:spPr>
          <a:xfrm>
            <a:off x="1845725" y="1879748"/>
            <a:ext cx="1863793"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1800" b="0" i="0" u="none" strike="noStrike" cap="none">
                <a:solidFill>
                  <a:schemeClr val="dk1"/>
                </a:solidFill>
                <a:latin typeface="Calibri"/>
                <a:ea typeface="Calibri"/>
                <a:cs typeface="Calibri"/>
                <a:sym typeface="Calibri"/>
              </a:rPr>
              <a:t>31.08.2023</a:t>
            </a:r>
            <a:endParaRPr/>
          </a:p>
        </p:txBody>
      </p:sp>
      <p:sp>
        <p:nvSpPr>
          <p:cNvPr id="233" name="Google Shape;233;p8"/>
          <p:cNvSpPr txBox="1"/>
          <p:nvPr/>
        </p:nvSpPr>
        <p:spPr>
          <a:xfrm>
            <a:off x="362667" y="1878746"/>
            <a:ext cx="142521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b="0" i="0" u="none" strike="noStrike" cap="none">
                <a:solidFill>
                  <a:schemeClr val="dk1"/>
                </a:solidFill>
                <a:latin typeface="Calibri"/>
                <a:ea typeface="Calibri"/>
                <a:cs typeface="Calibri"/>
                <a:sym typeface="Calibri"/>
              </a:rPr>
              <a:t>09-11/2022</a:t>
            </a:r>
            <a:endParaRPr/>
          </a:p>
        </p:txBody>
      </p:sp>
      <p:sp>
        <p:nvSpPr>
          <p:cNvPr id="234" name="Google Shape;234;p8"/>
          <p:cNvSpPr txBox="1"/>
          <p:nvPr/>
        </p:nvSpPr>
        <p:spPr>
          <a:xfrm>
            <a:off x="3513613" y="1862760"/>
            <a:ext cx="1957843"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1800">
                <a:solidFill>
                  <a:schemeClr val="dk1"/>
                </a:solidFill>
                <a:latin typeface="Calibri"/>
                <a:ea typeface="Calibri"/>
                <a:cs typeface="Calibri"/>
                <a:sym typeface="Calibri"/>
              </a:rPr>
              <a:t>09/2023 -02/2024</a:t>
            </a:r>
            <a:endParaRPr/>
          </a:p>
        </p:txBody>
      </p:sp>
      <p:sp>
        <p:nvSpPr>
          <p:cNvPr id="235" name="Google Shape;235;p8"/>
          <p:cNvSpPr txBox="1"/>
          <p:nvPr/>
        </p:nvSpPr>
        <p:spPr>
          <a:xfrm>
            <a:off x="9912496" y="1850403"/>
            <a:ext cx="1601046"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1800">
                <a:solidFill>
                  <a:schemeClr val="dk1"/>
                </a:solidFill>
                <a:latin typeface="Calibri"/>
                <a:ea typeface="Calibri"/>
                <a:cs typeface="Calibri"/>
                <a:sym typeface="Calibri"/>
              </a:rPr>
              <a:t>07/2024</a:t>
            </a:r>
            <a:endParaRPr/>
          </a:p>
        </p:txBody>
      </p:sp>
      <p:sp>
        <p:nvSpPr>
          <p:cNvPr id="236" name="Google Shape;236;p8"/>
          <p:cNvSpPr txBox="1"/>
          <p:nvPr/>
        </p:nvSpPr>
        <p:spPr>
          <a:xfrm>
            <a:off x="5375766" y="1840735"/>
            <a:ext cx="1711098"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1800">
                <a:solidFill>
                  <a:schemeClr val="dk1"/>
                </a:solidFill>
                <a:latin typeface="Calibri"/>
                <a:ea typeface="Calibri"/>
                <a:cs typeface="Calibri"/>
                <a:sym typeface="Calibri"/>
              </a:rPr>
              <a:t>03/2024</a:t>
            </a:r>
            <a:endParaRPr/>
          </a:p>
        </p:txBody>
      </p:sp>
      <p:sp>
        <p:nvSpPr>
          <p:cNvPr id="237" name="Google Shape;237;p8"/>
          <p:cNvSpPr txBox="1"/>
          <p:nvPr/>
        </p:nvSpPr>
        <p:spPr>
          <a:xfrm>
            <a:off x="8258873" y="1850403"/>
            <a:ext cx="1842103"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1800">
                <a:solidFill>
                  <a:schemeClr val="dk1"/>
                </a:solidFill>
                <a:latin typeface="Calibri"/>
                <a:ea typeface="Calibri"/>
                <a:cs typeface="Calibri"/>
                <a:sym typeface="Calibri"/>
              </a:rPr>
              <a:t>05/2024</a:t>
            </a:r>
            <a:endParaRPr/>
          </a:p>
        </p:txBody>
      </p:sp>
      <p:pic>
        <p:nvPicPr>
          <p:cNvPr id="238" name="Google Shape;238;p8"/>
          <p:cNvPicPr preferRelativeResize="0"/>
          <p:nvPr/>
        </p:nvPicPr>
        <p:blipFill rotWithShape="1">
          <a:blip r:embed="rId3">
            <a:alphaModFix/>
          </a:blip>
          <a:srcRect/>
          <a:stretch/>
        </p:blipFill>
        <p:spPr>
          <a:xfrm>
            <a:off x="53165" y="2391807"/>
            <a:ext cx="12057566" cy="2217114"/>
          </a:xfrm>
          <a:prstGeom prst="rect">
            <a:avLst/>
          </a:prstGeom>
          <a:noFill/>
          <a:ln>
            <a:noFill/>
          </a:ln>
        </p:spPr>
      </p:pic>
      <p:sp>
        <p:nvSpPr>
          <p:cNvPr id="239" name="Google Shape;239;p8"/>
          <p:cNvSpPr txBox="1"/>
          <p:nvPr/>
        </p:nvSpPr>
        <p:spPr>
          <a:xfrm>
            <a:off x="6836427" y="1833415"/>
            <a:ext cx="1711098"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1800">
                <a:solidFill>
                  <a:schemeClr val="dk1"/>
                </a:solidFill>
                <a:latin typeface="Calibri"/>
                <a:ea typeface="Calibri"/>
                <a:cs typeface="Calibri"/>
                <a:sym typeface="Calibri"/>
              </a:rPr>
              <a:t>04/2024</a:t>
            </a:r>
            <a:endParaRPr/>
          </a:p>
        </p:txBody>
      </p:sp>
      <p:pic>
        <p:nvPicPr>
          <p:cNvPr id="240" name="Google Shape;240;p8" descr="Lupe mit einfarbiger Füllung"/>
          <p:cNvPicPr preferRelativeResize="0"/>
          <p:nvPr/>
        </p:nvPicPr>
        <p:blipFill rotWithShape="1">
          <a:blip r:embed="rId4">
            <a:alphaModFix/>
          </a:blip>
          <a:srcRect/>
          <a:stretch/>
        </p:blipFill>
        <p:spPr>
          <a:xfrm>
            <a:off x="4591251" y="2933211"/>
            <a:ext cx="2829828" cy="2829828"/>
          </a:xfrm>
          <a:prstGeom prst="rect">
            <a:avLst/>
          </a:prstGeom>
          <a:noFill/>
          <a:ln>
            <a:noFill/>
          </a:ln>
        </p:spPr>
      </p:pic>
      <p:sp>
        <p:nvSpPr>
          <p:cNvPr id="241" name="Google Shape;241;p8"/>
          <p:cNvSpPr txBox="1">
            <a:spLocks noGrp="1"/>
          </p:cNvSpPr>
          <p:nvPr>
            <p:ph type="title"/>
          </p:nvPr>
        </p:nvSpPr>
        <p:spPr>
          <a:xfrm>
            <a:off x="855036" y="29008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de-DE" sz="4000" b="1" dirty="0">
                <a:latin typeface="Calibri"/>
                <a:ea typeface="Calibri"/>
                <a:cs typeface="Calibri"/>
                <a:sym typeface="Calibri"/>
              </a:rPr>
              <a:t>Entstehungsprozess </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de-DE" sz="4000" b="1">
                <a:latin typeface="Calibri"/>
                <a:ea typeface="Calibri"/>
                <a:cs typeface="Calibri"/>
                <a:sym typeface="Calibri"/>
              </a:rPr>
              <a:t>Dialogprozess</a:t>
            </a:r>
            <a:r>
              <a:rPr lang="de-DE"/>
              <a:t> </a:t>
            </a:r>
            <a:br>
              <a:rPr lang="de-DE"/>
            </a:br>
            <a:r>
              <a:rPr lang="de-DE" sz="3100"/>
              <a:t>Online-Fragebogen und Dialogveranstaltungen im Frühjahr 2024</a:t>
            </a:r>
            <a:endParaRPr/>
          </a:p>
        </p:txBody>
      </p:sp>
      <p:sp>
        <p:nvSpPr>
          <p:cNvPr id="249" name="Google Shape;249;p9"/>
          <p:cNvSpPr txBox="1">
            <a:spLocks noGrp="1"/>
          </p:cNvSpPr>
          <p:nvPr>
            <p:ph type="body" idx="1"/>
          </p:nvPr>
        </p:nvSpPr>
        <p:spPr>
          <a:xfrm>
            <a:off x="838200" y="1825625"/>
            <a:ext cx="11250336" cy="4351338"/>
          </a:xfrm>
          <a:prstGeom prst="rect">
            <a:avLst/>
          </a:prstGeom>
          <a:noFill/>
          <a:ln>
            <a:noFill/>
          </a:ln>
        </p:spPr>
        <p:txBody>
          <a:bodyPr spcFirstLastPara="1" wrap="square" lIns="91425" tIns="45700" rIns="91425" bIns="45700" anchor="t" anchorCtr="0">
            <a:normAutofit/>
          </a:bodyPr>
          <a:lstStyle/>
          <a:p>
            <a:pPr marL="342900" lvl="0" indent="-342900" algn="l" rtl="0">
              <a:lnSpc>
                <a:spcPct val="107000"/>
              </a:lnSpc>
              <a:spcBef>
                <a:spcPts val="0"/>
              </a:spcBef>
              <a:spcAft>
                <a:spcPts val="0"/>
              </a:spcAft>
              <a:buClr>
                <a:srgbClr val="000000"/>
              </a:buClr>
              <a:buSzPts val="2600"/>
              <a:buFont typeface="Noto Sans Symbols"/>
              <a:buChar char="∙"/>
            </a:pPr>
            <a:r>
              <a:rPr lang="de-DE" sz="2600">
                <a:solidFill>
                  <a:srgbClr val="000000"/>
                </a:solidFill>
                <a:latin typeface="Calibri"/>
                <a:ea typeface="Calibri"/>
                <a:cs typeface="Calibri"/>
                <a:sym typeface="Calibri"/>
              </a:rPr>
              <a:t>22 Dialogveranstaltungen online und in Präsenz im Februar und März 2024 </a:t>
            </a:r>
            <a:endParaRPr/>
          </a:p>
          <a:p>
            <a:pPr marL="342900" lvl="0" indent="-342900" algn="l" rtl="0">
              <a:lnSpc>
                <a:spcPct val="107000"/>
              </a:lnSpc>
              <a:spcBef>
                <a:spcPts val="1000"/>
              </a:spcBef>
              <a:spcAft>
                <a:spcPts val="0"/>
              </a:spcAft>
              <a:buClr>
                <a:srgbClr val="000000"/>
              </a:buClr>
              <a:buSzPts val="2600"/>
              <a:buFont typeface="Noto Sans Symbols"/>
              <a:buChar char="∙"/>
            </a:pPr>
            <a:r>
              <a:rPr lang="de-DE" sz="2600">
                <a:solidFill>
                  <a:srgbClr val="000000"/>
                </a:solidFill>
                <a:latin typeface="Calibri"/>
                <a:ea typeface="Calibri"/>
                <a:cs typeface="Calibri"/>
                <a:sym typeface="Calibri"/>
              </a:rPr>
              <a:t>Online-Fragebogen: </a:t>
            </a:r>
            <a:endParaRPr/>
          </a:p>
          <a:p>
            <a:pPr marL="742950" lvl="1" indent="-285750" algn="l" rtl="0">
              <a:lnSpc>
                <a:spcPct val="107000"/>
              </a:lnSpc>
              <a:spcBef>
                <a:spcPts val="500"/>
              </a:spcBef>
              <a:spcAft>
                <a:spcPts val="0"/>
              </a:spcAft>
              <a:buClr>
                <a:srgbClr val="000000"/>
              </a:buClr>
              <a:buSzPts val="2600"/>
              <a:buFont typeface="Courier New"/>
              <a:buChar char="o"/>
            </a:pPr>
            <a:r>
              <a:rPr lang="de-DE" sz="2600">
                <a:solidFill>
                  <a:srgbClr val="000000"/>
                </a:solidFill>
                <a:latin typeface="Calibri"/>
                <a:ea typeface="Calibri"/>
                <a:cs typeface="Calibri"/>
                <a:sym typeface="Calibri"/>
              </a:rPr>
              <a:t>knapp 2000 Personen, die mit der Kindertagesbetreuung im Land Brandenburg zu tun haben</a:t>
            </a:r>
            <a:endParaRPr/>
          </a:p>
          <a:p>
            <a:pPr marL="742950" lvl="1" indent="-285750" algn="l" rtl="0">
              <a:lnSpc>
                <a:spcPct val="107000"/>
              </a:lnSpc>
              <a:spcBef>
                <a:spcPts val="500"/>
              </a:spcBef>
              <a:spcAft>
                <a:spcPts val="0"/>
              </a:spcAft>
              <a:buClr>
                <a:srgbClr val="000000"/>
              </a:buClr>
              <a:buSzPts val="2600"/>
              <a:buFont typeface="Courier New"/>
              <a:buChar char="o"/>
            </a:pPr>
            <a:r>
              <a:rPr lang="de-DE" sz="2600">
                <a:solidFill>
                  <a:srgbClr val="000000"/>
                </a:solidFill>
                <a:latin typeface="Calibri"/>
                <a:ea typeface="Calibri"/>
                <a:cs typeface="Calibri"/>
                <a:sym typeface="Calibri"/>
              </a:rPr>
              <a:t>z.B. Pädagogische Fachkräfte, Trägervertreterinnen/Trägervertreter, Fachberatungen, Verbandsvertreterinnen/Verbandsvertreter, Fortbildende, Eltern</a:t>
            </a:r>
            <a:endParaRPr/>
          </a:p>
          <a:p>
            <a:pPr marL="742950" lvl="1" indent="-285750" algn="l" rtl="0">
              <a:lnSpc>
                <a:spcPct val="107000"/>
              </a:lnSpc>
              <a:spcBef>
                <a:spcPts val="500"/>
              </a:spcBef>
              <a:spcAft>
                <a:spcPts val="0"/>
              </a:spcAft>
              <a:buClr>
                <a:srgbClr val="000000"/>
              </a:buClr>
              <a:buSzPts val="2600"/>
              <a:buFont typeface="Courier New"/>
              <a:buChar char="o"/>
            </a:pPr>
            <a:r>
              <a:rPr lang="de-DE" sz="2600">
                <a:solidFill>
                  <a:srgbClr val="000000"/>
                </a:solidFill>
                <a:latin typeface="Calibri"/>
                <a:ea typeface="Calibri"/>
                <a:cs typeface="Calibri"/>
                <a:sym typeface="Calibri"/>
              </a:rPr>
              <a:t>Enthielt Textauszüge der Entwurfsfassung</a:t>
            </a:r>
            <a:endParaRPr/>
          </a:p>
        </p:txBody>
      </p:sp>
    </p:spTree>
  </p:cSld>
  <p:clrMapOvr>
    <a:masterClrMapping/>
  </p:clrMapOvr>
</p:sld>
</file>

<file path=ppt/theme/theme1.xml><?xml version="1.0" encoding="utf-8"?>
<a:theme xmlns:a="http://schemas.openxmlformats.org/drawingml/2006/main" name="1_Office">
  <a:themeElements>
    <a:clrScheme name="Benutzerdefiniert 2">
      <a:dk1>
        <a:srgbClr val="000000"/>
      </a:dk1>
      <a:lt1>
        <a:srgbClr val="FFFFFF"/>
      </a:lt1>
      <a:dk2>
        <a:srgbClr val="242852"/>
      </a:dk2>
      <a:lt2>
        <a:srgbClr val="694186"/>
      </a:lt2>
      <a:accent1>
        <a:srgbClr val="F8C522"/>
      </a:accent1>
      <a:accent2>
        <a:srgbClr val="D91E57"/>
      </a:accent2>
      <a:accent3>
        <a:srgbClr val="AACC3A"/>
      </a:accent3>
      <a:accent4>
        <a:srgbClr val="00AECB"/>
      </a:accent4>
      <a:accent5>
        <a:srgbClr val="682979"/>
      </a:accent5>
      <a:accent6>
        <a:srgbClr val="9D90A0"/>
      </a:accent6>
      <a:hlink>
        <a:srgbClr val="9454C3"/>
      </a:hlink>
      <a:folHlink>
        <a:srgbClr val="3EBB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2506</Words>
  <Application>Microsoft Office PowerPoint</Application>
  <PresentationFormat>Breitbild</PresentationFormat>
  <Paragraphs>362</Paragraphs>
  <Slides>42</Slides>
  <Notes>42</Notes>
  <HiddenSlides>1</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42</vt:i4>
      </vt:variant>
    </vt:vector>
  </HeadingPairs>
  <TitlesOfParts>
    <vt:vector size="49" baseType="lpstr">
      <vt:lpstr>Courier New</vt:lpstr>
      <vt:lpstr>Wingdings</vt:lpstr>
      <vt:lpstr>Arial</vt:lpstr>
      <vt:lpstr>Noto Sans Symbols</vt:lpstr>
      <vt:lpstr>Symbol</vt:lpstr>
      <vt:lpstr>Calibri</vt:lpstr>
      <vt:lpstr>1_Office</vt:lpstr>
      <vt:lpstr>Erweiterte Grundsätze elementarer Bildung  in Brandenburg</vt:lpstr>
      <vt:lpstr>Themen heute (ONLINE)</vt:lpstr>
      <vt:lpstr>Erweiterte Grundsätze</vt:lpstr>
      <vt:lpstr>Hintergrund</vt:lpstr>
      <vt:lpstr>Reichweite der Erweiterten Grundsätze</vt:lpstr>
      <vt:lpstr>Autor:innen-Konsortium </vt:lpstr>
      <vt:lpstr>Autor:innen-Konsortium </vt:lpstr>
      <vt:lpstr>Entstehungsprozess </vt:lpstr>
      <vt:lpstr>Dialogprozess  Online-Fragebogen und Dialogveranstaltungen im Frühjahr 2024</vt:lpstr>
      <vt:lpstr>Dialogprozess – Online-Fragebogen Frühjahr 2024  Die Verknüpfung der Alltagssituation Garderobe mit dem Bildungsbereich Mathematik ist …</vt:lpstr>
      <vt:lpstr>Dialogprozess – Online-Fragebogen Frühjahr 2024  Ausgewählte Erkenntnisse aus der Online-Befragung</vt:lpstr>
      <vt:lpstr>PowerPoint-Präsentation</vt:lpstr>
      <vt:lpstr>PowerPoint-Präsentation</vt:lpstr>
      <vt:lpstr>Kindertagesbetreuung – ein Großteil der Wachzeit der meisten Kinder</vt:lpstr>
      <vt:lpstr>Kinderrechtliche Einordnung</vt:lpstr>
      <vt:lpstr>Kinderrechtliche Einordnung</vt:lpstr>
      <vt:lpstr>Kinderrechtliche Einordnung</vt:lpstr>
      <vt:lpstr>Fachlicher Hintergrund</vt:lpstr>
      <vt:lpstr>Fachlicher Hintergrund</vt:lpstr>
      <vt:lpstr>Fachlicher Hintergrund</vt:lpstr>
      <vt:lpstr>Fachlicher Hintergrund</vt:lpstr>
      <vt:lpstr>Fachlicher Hintergrund</vt:lpstr>
      <vt:lpstr>Grundidee des Bildungsplans </vt:lpstr>
      <vt:lpstr>Grundidee des Bildungsplans </vt:lpstr>
      <vt:lpstr>Inhaltsverzeichnis</vt:lpstr>
      <vt:lpstr>Pädagogische Alltagssituationen</vt:lpstr>
      <vt:lpstr>Aufbau der pädagogischen Alltagssituationen</vt:lpstr>
      <vt:lpstr>Bildungsbereiche</vt:lpstr>
      <vt:lpstr>Aufbau der Kapitel zu den Bildungsbereichen</vt:lpstr>
      <vt:lpstr>Verknüpfungstext:  Garderobe und Mathematik</vt:lpstr>
      <vt:lpstr>Gestaltung des Bildungsplans</vt:lpstr>
      <vt:lpstr>Gestaltung des Bildungsplans</vt:lpstr>
      <vt:lpstr>Gestaltung des Bildungsplans</vt:lpstr>
      <vt:lpstr>Bitte versetzen Sie sich in eine Situation, in der Sie den Bildungsplan vorstellen oder diskutieren. </vt:lpstr>
      <vt:lpstr>Tauschen Sie sich mit der Person neben Ihnen leise über folgende Kinder-Aussage aus</vt:lpstr>
      <vt:lpstr>Tauschen Sie sich mit der Person neben Ihnen leise über folgende Kinder-Aussage aus</vt:lpstr>
      <vt:lpstr>Tauschen Sie sich zu einem dieser Vorsicht-Sätze aus (S. 89) </vt:lpstr>
      <vt:lpstr>Weitere kostenfreie Angebote zum Bildungsplan</vt:lpstr>
      <vt:lpstr>Fortbildungen zum Bildungsplan </vt:lpstr>
      <vt:lpstr>Ergänzende Materialien zum Bildungsplan  </vt:lpstr>
      <vt:lpstr>Bitte geben Sie uns Feedback</vt:lpstr>
      <vt:lpstr>Danke!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Erweiterte Grundsätze elementarer Bildung  in Brandenburg</dc:title>
  <dc:creator>Ramiro Glauer</dc:creator>
  <cp:lastModifiedBy>Sabine Rose</cp:lastModifiedBy>
  <cp:revision>35</cp:revision>
  <dcterms:created xsi:type="dcterms:W3CDTF">2020-11-24T13:22:07Z</dcterms:created>
  <dcterms:modified xsi:type="dcterms:W3CDTF">2025-10-28T11:17:05Z</dcterms:modified>
</cp:coreProperties>
</file>