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1074" y="30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10/16/2025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10/16/2025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10/16/2025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9099077" y="6363990"/>
            <a:ext cx="1700724" cy="408942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7107554" y="5742341"/>
            <a:ext cx="2343023" cy="1115656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6818883" y="6570371"/>
            <a:ext cx="604710" cy="240080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0875518" y="6283745"/>
            <a:ext cx="1250149" cy="500062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16939" y="486232"/>
            <a:ext cx="9965055" cy="9645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241552" y="1454022"/>
            <a:ext cx="10026015" cy="45529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g"/><Relationship Id="rId3" Type="http://schemas.openxmlformats.org/officeDocument/2006/relationships/image" Target="../media/image6.png"/><Relationship Id="rId7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8.jpg"/><Relationship Id="rId4" Type="http://schemas.openxmlformats.org/officeDocument/2006/relationships/image" Target="../media/image7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pn.uni-kiel.de/en/the-ipn/news/Abschlussbericht.6.10.final.pdf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mailto:bildungsplan-brandenburg@iffe.de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1093/esr/jcac005" TargetMode="External"/><Relationship Id="rId2" Type="http://schemas.openxmlformats.org/officeDocument/2006/relationships/hyperlink" Target="https://www.ipn.uni-kiel.de/en/the-ipn/news/Abschlussbericht.6.10.final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iqb.hu-berlin.de/bt/BT2021/Bericht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32250" y="1951685"/>
            <a:ext cx="4716780" cy="940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0" b="1" dirty="0">
                <a:latin typeface="Calibri"/>
                <a:cs typeface="Calibri"/>
              </a:rPr>
              <a:t>Starke</a:t>
            </a:r>
            <a:r>
              <a:rPr sz="6000" b="1" spc="-20" dirty="0">
                <a:latin typeface="Calibri"/>
                <a:cs typeface="Calibri"/>
              </a:rPr>
              <a:t> </a:t>
            </a:r>
            <a:r>
              <a:rPr sz="6000" b="1" spc="-10" dirty="0">
                <a:latin typeface="Calibri"/>
                <a:cs typeface="Calibri"/>
              </a:rPr>
              <a:t>Gefühle</a:t>
            </a:r>
            <a:endParaRPr sz="60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944239" y="3391916"/>
            <a:ext cx="5281295" cy="2056782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2700" marR="5080" indent="3175" algn="ctr">
              <a:lnSpc>
                <a:spcPts val="2590"/>
              </a:lnSpc>
              <a:spcBef>
                <a:spcPts val="425"/>
              </a:spcBef>
            </a:pPr>
            <a:r>
              <a:rPr sz="2400" dirty="0">
                <a:latin typeface="Calibri"/>
                <a:cs typeface="Calibri"/>
              </a:rPr>
              <a:t>Institut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für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Fortbildung,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Forschung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und </a:t>
            </a:r>
            <a:r>
              <a:rPr sz="2400" dirty="0">
                <a:latin typeface="Calibri"/>
                <a:cs typeface="Calibri"/>
              </a:rPr>
              <a:t>Entwicklung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–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IFFE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e.V.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an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der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FH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Potsdam</a:t>
            </a:r>
            <a:endParaRPr sz="2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630"/>
              </a:spcBef>
            </a:pPr>
            <a:endParaRPr sz="2400" dirty="0">
              <a:latin typeface="Calibri"/>
              <a:cs typeface="Calibri"/>
            </a:endParaRPr>
          </a:p>
          <a:p>
            <a:pPr marL="698500" marR="684530" algn="ctr">
              <a:lnSpc>
                <a:spcPct val="124800"/>
              </a:lnSpc>
            </a:pPr>
            <a:r>
              <a:rPr sz="2400" dirty="0">
                <a:latin typeface="Calibri"/>
                <a:cs typeface="Calibri"/>
              </a:rPr>
              <a:t>Verfasst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in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Kooperation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mit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der </a:t>
            </a:r>
            <a:r>
              <a:rPr sz="2400" dirty="0">
                <a:latin typeface="Calibri"/>
                <a:cs typeface="Calibri"/>
              </a:rPr>
              <a:t>Deutschen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Liga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für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das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Kind</a:t>
            </a:r>
            <a:endParaRPr sz="2400" dirty="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43765" y="3192413"/>
            <a:ext cx="1889435" cy="513051"/>
          </a:xfrm>
          <a:prstGeom prst="rect">
            <a:avLst/>
          </a:prstGeom>
        </p:spPr>
      </p:pic>
      <p:grpSp>
        <p:nvGrpSpPr>
          <p:cNvPr id="5" name="object 5"/>
          <p:cNvGrpSpPr/>
          <p:nvPr/>
        </p:nvGrpSpPr>
        <p:grpSpPr>
          <a:xfrm>
            <a:off x="493119" y="3915335"/>
            <a:ext cx="2460625" cy="1115695"/>
            <a:chOff x="493119" y="3915335"/>
            <a:chExt cx="2460625" cy="1115695"/>
          </a:xfrm>
        </p:grpSpPr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93119" y="3915335"/>
              <a:ext cx="976773" cy="388462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82980" y="4335779"/>
              <a:ext cx="2270373" cy="694944"/>
            </a:xfrm>
            <a:prstGeom prst="rect">
              <a:avLst/>
            </a:prstGeom>
          </p:spPr>
        </p:pic>
      </p:grpSp>
      <p:pic>
        <p:nvPicPr>
          <p:cNvPr id="8" name="object 8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713994" y="822705"/>
            <a:ext cx="1923161" cy="2003298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726287" y="5218277"/>
            <a:ext cx="1523873" cy="609561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996932" y="6045564"/>
            <a:ext cx="2288103" cy="550172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0061318" y="921317"/>
            <a:ext cx="1820039" cy="182696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885431" y="110401"/>
            <a:ext cx="4773168" cy="6201156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4760"/>
              </a:lnSpc>
              <a:spcBef>
                <a:spcPts val="95"/>
              </a:spcBef>
            </a:pPr>
            <a:r>
              <a:rPr sz="4000" b="1" dirty="0">
                <a:latin typeface="Calibri"/>
                <a:cs typeface="Calibri"/>
              </a:rPr>
              <a:t>Fachlicher</a:t>
            </a:r>
            <a:r>
              <a:rPr sz="4000" b="1" spc="-200" dirty="0">
                <a:latin typeface="Calibri"/>
                <a:cs typeface="Calibri"/>
              </a:rPr>
              <a:t> </a:t>
            </a:r>
            <a:r>
              <a:rPr sz="4000" b="1" spc="-10" dirty="0">
                <a:latin typeface="Calibri"/>
                <a:cs typeface="Calibri"/>
              </a:rPr>
              <a:t>Hintergrund</a:t>
            </a:r>
            <a:endParaRPr sz="4000">
              <a:latin typeface="Calibri"/>
              <a:cs typeface="Calibri"/>
            </a:endParaRPr>
          </a:p>
          <a:p>
            <a:pPr marL="12700">
              <a:lnSpc>
                <a:spcPts val="2120"/>
              </a:lnSpc>
            </a:pPr>
            <a:r>
              <a:rPr sz="1800" dirty="0"/>
              <a:t>(Vgl. </a:t>
            </a:r>
            <a:r>
              <a:rPr sz="1800" spc="-10" dirty="0"/>
              <a:t>Becker-</a:t>
            </a:r>
            <a:r>
              <a:rPr sz="1800" dirty="0"/>
              <a:t>Stoll,</a:t>
            </a:r>
            <a:r>
              <a:rPr sz="1800" spc="-10" dirty="0"/>
              <a:t> 14.11.2024)</a:t>
            </a:r>
            <a:endParaRPr sz="1800"/>
          </a:p>
        </p:txBody>
      </p:sp>
      <p:sp>
        <p:nvSpPr>
          <p:cNvPr id="4" name="object 4"/>
          <p:cNvSpPr txBox="1"/>
          <p:nvPr/>
        </p:nvSpPr>
        <p:spPr>
          <a:xfrm>
            <a:off x="916939" y="1674952"/>
            <a:ext cx="5568950" cy="4001135"/>
          </a:xfrm>
          <a:prstGeom prst="rect">
            <a:avLst/>
          </a:prstGeom>
        </p:spPr>
        <p:txBody>
          <a:bodyPr vert="horz" wrap="square" lIns="0" tIns="52705" rIns="0" bIns="0" rtlCol="0">
            <a:spAutoFit/>
          </a:bodyPr>
          <a:lstStyle/>
          <a:p>
            <a:pPr marL="24765" marR="5080" indent="-12700">
              <a:lnSpc>
                <a:spcPct val="90000"/>
              </a:lnSpc>
              <a:spcBef>
                <a:spcPts val="415"/>
              </a:spcBef>
            </a:pPr>
            <a:r>
              <a:rPr sz="2600" spc="-20" dirty="0">
                <a:latin typeface="Calibri"/>
                <a:cs typeface="Calibri"/>
              </a:rPr>
              <a:t>Soziale</a:t>
            </a:r>
            <a:r>
              <a:rPr sz="2600" spc="-10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Unterschiede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im</a:t>
            </a:r>
            <a:r>
              <a:rPr sz="2600" spc="-4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Bildungserfolg </a:t>
            </a:r>
            <a:r>
              <a:rPr sz="2600" dirty="0">
                <a:latin typeface="Calibri"/>
                <a:cs typeface="Calibri"/>
              </a:rPr>
              <a:t>von</a:t>
            </a:r>
            <a:r>
              <a:rPr sz="2600" spc="-7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Kindern</a:t>
            </a:r>
            <a:r>
              <a:rPr sz="2600" spc="-8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treten</a:t>
            </a:r>
            <a:r>
              <a:rPr sz="2600" spc="-7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früh</a:t>
            </a:r>
            <a:r>
              <a:rPr sz="2600" spc="-7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im</a:t>
            </a:r>
            <a:r>
              <a:rPr sz="2600" spc="-8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Leben</a:t>
            </a:r>
            <a:r>
              <a:rPr sz="2600" spc="-9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auf</a:t>
            </a:r>
            <a:r>
              <a:rPr sz="2600" spc="-65" dirty="0">
                <a:latin typeface="Calibri"/>
                <a:cs typeface="Calibri"/>
              </a:rPr>
              <a:t> </a:t>
            </a:r>
            <a:r>
              <a:rPr sz="2600" spc="-25" dirty="0">
                <a:latin typeface="Calibri"/>
                <a:cs typeface="Calibri"/>
              </a:rPr>
              <a:t>und </a:t>
            </a:r>
            <a:r>
              <a:rPr sz="2600" dirty="0">
                <a:latin typeface="Calibri"/>
                <a:cs typeface="Calibri"/>
              </a:rPr>
              <a:t>bleiben</a:t>
            </a:r>
            <a:r>
              <a:rPr sz="2600" spc="-9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über</a:t>
            </a:r>
            <a:r>
              <a:rPr sz="2600" spc="-7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die</a:t>
            </a:r>
            <a:r>
              <a:rPr sz="2600" spc="-12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Schulzeit</a:t>
            </a:r>
            <a:r>
              <a:rPr sz="2600" spc="-5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hinweg</a:t>
            </a:r>
            <a:r>
              <a:rPr sz="2600" spc="-7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stabil</a:t>
            </a:r>
            <a:endParaRPr sz="2600">
              <a:latin typeface="Calibri"/>
              <a:cs typeface="Calibri"/>
            </a:endParaRPr>
          </a:p>
          <a:p>
            <a:pPr marL="24765">
              <a:lnSpc>
                <a:spcPts val="1689"/>
              </a:lnSpc>
            </a:pPr>
            <a:r>
              <a:rPr sz="1500" i="1" spc="-20" dirty="0">
                <a:latin typeface="Calibri"/>
                <a:cs typeface="Calibri"/>
              </a:rPr>
              <a:t>(Passaretta</a:t>
            </a:r>
            <a:r>
              <a:rPr sz="1500" i="1" spc="-60" dirty="0">
                <a:latin typeface="Calibri"/>
                <a:cs typeface="Calibri"/>
              </a:rPr>
              <a:t> </a:t>
            </a:r>
            <a:r>
              <a:rPr sz="1500" i="1" dirty="0">
                <a:latin typeface="Calibri"/>
                <a:cs typeface="Calibri"/>
              </a:rPr>
              <a:t>et</a:t>
            </a:r>
            <a:r>
              <a:rPr sz="1500" i="1" spc="-45" dirty="0">
                <a:latin typeface="Calibri"/>
                <a:cs typeface="Calibri"/>
              </a:rPr>
              <a:t> </a:t>
            </a:r>
            <a:r>
              <a:rPr sz="1500" i="1" dirty="0">
                <a:latin typeface="Calibri"/>
                <a:cs typeface="Calibri"/>
              </a:rPr>
              <a:t>al.</a:t>
            </a:r>
            <a:r>
              <a:rPr sz="1500" i="1" spc="-40" dirty="0">
                <a:latin typeface="Calibri"/>
                <a:cs typeface="Calibri"/>
              </a:rPr>
              <a:t> </a:t>
            </a:r>
            <a:r>
              <a:rPr sz="1500" i="1" spc="-10" dirty="0">
                <a:latin typeface="Calibri"/>
                <a:cs typeface="Calibri"/>
              </a:rPr>
              <a:t>2022)</a:t>
            </a:r>
            <a:endParaRPr sz="1500">
              <a:latin typeface="Calibri"/>
              <a:cs typeface="Calibri"/>
            </a:endParaRPr>
          </a:p>
          <a:p>
            <a:pPr marL="596265" marR="106680" indent="-343535">
              <a:lnSpc>
                <a:spcPct val="90000"/>
              </a:lnSpc>
              <a:spcBef>
                <a:spcPts val="1065"/>
              </a:spcBef>
              <a:buSzPct val="81818"/>
              <a:buFont typeface="Wingdings"/>
              <a:buChar char=""/>
              <a:tabLst>
                <a:tab pos="596265" algn="l"/>
              </a:tabLst>
            </a:pPr>
            <a:r>
              <a:rPr sz="2200" dirty="0">
                <a:latin typeface="Calibri"/>
                <a:cs typeface="Calibri"/>
              </a:rPr>
              <a:t>Ungefähr</a:t>
            </a:r>
            <a:r>
              <a:rPr sz="2200" spc="-11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50–80</a:t>
            </a:r>
            <a:r>
              <a:rPr sz="2200" spc="-12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Prozent</a:t>
            </a:r>
            <a:r>
              <a:rPr sz="2200" spc="-105" dirty="0">
                <a:latin typeface="Calibri"/>
                <a:cs typeface="Calibri"/>
              </a:rPr>
              <a:t> </a:t>
            </a:r>
            <a:r>
              <a:rPr sz="2200" spc="-25" dirty="0">
                <a:latin typeface="Calibri"/>
                <a:cs typeface="Calibri"/>
              </a:rPr>
              <a:t>der </a:t>
            </a:r>
            <a:r>
              <a:rPr sz="2200" spc="-10" dirty="0">
                <a:latin typeface="Calibri"/>
                <a:cs typeface="Calibri"/>
              </a:rPr>
              <a:t>Kompetenzlücken,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die</a:t>
            </a:r>
            <a:r>
              <a:rPr sz="2200" spc="-12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am</a:t>
            </a:r>
            <a:r>
              <a:rPr sz="2200" spc="-9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Ende</a:t>
            </a:r>
            <a:r>
              <a:rPr sz="2200" spc="-100" dirty="0">
                <a:latin typeface="Calibri"/>
                <a:cs typeface="Calibri"/>
              </a:rPr>
              <a:t> </a:t>
            </a:r>
            <a:r>
              <a:rPr sz="2200" spc="-25" dirty="0">
                <a:latin typeface="Calibri"/>
                <a:cs typeface="Calibri"/>
              </a:rPr>
              <a:t>der </a:t>
            </a:r>
            <a:r>
              <a:rPr sz="2200" dirty="0">
                <a:latin typeface="Calibri"/>
                <a:cs typeface="Calibri"/>
              </a:rPr>
              <a:t>Grundschule</a:t>
            </a:r>
            <a:r>
              <a:rPr sz="2200" spc="-114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beobachtet</a:t>
            </a:r>
            <a:r>
              <a:rPr sz="2200" spc="-8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werden</a:t>
            </a:r>
            <a:r>
              <a:rPr sz="2200" spc="-7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durch </a:t>
            </a:r>
            <a:r>
              <a:rPr sz="2200" spc="-20" dirty="0">
                <a:latin typeface="Calibri"/>
                <a:cs typeface="Calibri"/>
              </a:rPr>
              <a:t>Entwicklungsrückstände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erklärt, </a:t>
            </a:r>
            <a:r>
              <a:rPr sz="2200" dirty="0">
                <a:latin typeface="Calibri"/>
                <a:cs typeface="Calibri"/>
              </a:rPr>
              <a:t>die</a:t>
            </a:r>
            <a:r>
              <a:rPr sz="2200" spc="-70" dirty="0">
                <a:latin typeface="Calibri"/>
                <a:cs typeface="Calibri"/>
              </a:rPr>
              <a:t> </a:t>
            </a:r>
            <a:r>
              <a:rPr sz="2200" u="sng" dirty="0">
                <a:uFill>
                  <a:solidFill>
                    <a:srgbClr val="009FE1"/>
                  </a:solidFill>
                </a:uFill>
                <a:latin typeface="Calibri"/>
                <a:cs typeface="Calibri"/>
              </a:rPr>
              <a:t>vor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spc="-25" dirty="0">
                <a:latin typeface="Calibri"/>
                <a:cs typeface="Calibri"/>
              </a:rPr>
              <a:t>der </a:t>
            </a:r>
            <a:r>
              <a:rPr sz="2200" spc="-20" dirty="0">
                <a:latin typeface="Calibri"/>
                <a:cs typeface="Calibri"/>
              </a:rPr>
              <a:t>formalen</a:t>
            </a:r>
            <a:r>
              <a:rPr sz="2200" spc="-10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Schulbildung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entstanden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sind.</a:t>
            </a:r>
            <a:endParaRPr sz="2200">
              <a:latin typeface="Calibri"/>
              <a:cs typeface="Calibri"/>
            </a:endParaRPr>
          </a:p>
          <a:p>
            <a:pPr marL="553720" marR="544195" indent="-343535" algn="just">
              <a:lnSpc>
                <a:spcPts val="2380"/>
              </a:lnSpc>
              <a:spcBef>
                <a:spcPts val="825"/>
              </a:spcBef>
              <a:buSzPct val="81818"/>
              <a:buFont typeface="Wingdings"/>
              <a:buChar char=""/>
              <a:tabLst>
                <a:tab pos="553720" algn="l"/>
              </a:tabLst>
            </a:pPr>
            <a:r>
              <a:rPr sz="2200" dirty="0">
                <a:latin typeface="Calibri"/>
                <a:cs typeface="Calibri"/>
              </a:rPr>
              <a:t>die</a:t>
            </a:r>
            <a:r>
              <a:rPr sz="2200" spc="-12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Wurzeln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sozialer</a:t>
            </a:r>
            <a:r>
              <a:rPr sz="2200" spc="-9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Ungleichheit</a:t>
            </a:r>
            <a:r>
              <a:rPr sz="2200" spc="-1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in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spc="-25" dirty="0">
                <a:latin typeface="Calibri"/>
                <a:cs typeface="Calibri"/>
              </a:rPr>
              <a:t>der </a:t>
            </a:r>
            <a:r>
              <a:rPr sz="2200" spc="-10" dirty="0">
                <a:latin typeface="Calibri"/>
                <a:cs typeface="Calibri"/>
              </a:rPr>
              <a:t>Schulleistung</a:t>
            </a:r>
            <a:r>
              <a:rPr sz="2200" spc="-7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entstehen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u="sng" dirty="0">
                <a:uFill>
                  <a:solidFill>
                    <a:srgbClr val="009FE1"/>
                  </a:solidFill>
                </a:uFill>
                <a:latin typeface="Calibri"/>
                <a:cs typeface="Calibri"/>
              </a:rPr>
              <a:t>vor</a:t>
            </a:r>
            <a:r>
              <a:rPr sz="2200" spc="-114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Beginn</a:t>
            </a:r>
            <a:r>
              <a:rPr sz="2200" spc="-100" dirty="0">
                <a:latin typeface="Calibri"/>
                <a:cs typeface="Calibri"/>
              </a:rPr>
              <a:t> </a:t>
            </a:r>
            <a:r>
              <a:rPr sz="2200" spc="-25" dirty="0">
                <a:latin typeface="Calibri"/>
                <a:cs typeface="Calibri"/>
              </a:rPr>
              <a:t>des </a:t>
            </a:r>
            <a:r>
              <a:rPr sz="2200" spc="-10" dirty="0">
                <a:latin typeface="Calibri"/>
                <a:cs typeface="Calibri"/>
              </a:rPr>
              <a:t>Schullebens</a:t>
            </a:r>
            <a:endParaRPr sz="2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3608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1" dirty="0">
                <a:latin typeface="Calibri"/>
                <a:cs typeface="Calibri"/>
              </a:rPr>
              <a:t>Fachlicher</a:t>
            </a:r>
            <a:r>
              <a:rPr sz="4000" b="1" spc="-200" dirty="0">
                <a:latin typeface="Calibri"/>
                <a:cs typeface="Calibri"/>
              </a:rPr>
              <a:t> </a:t>
            </a:r>
            <a:r>
              <a:rPr sz="4000" b="1" spc="-10" dirty="0">
                <a:latin typeface="Calibri"/>
                <a:cs typeface="Calibri"/>
              </a:rPr>
              <a:t>Hintergrund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6939" y="1617040"/>
            <a:ext cx="10846435" cy="3460750"/>
          </a:xfrm>
          <a:prstGeom prst="rect">
            <a:avLst/>
          </a:prstGeom>
        </p:spPr>
        <p:txBody>
          <a:bodyPr vert="horz" wrap="square" lIns="0" tIns="121920" rIns="0" bIns="0" rtlCol="0">
            <a:spAutoFit/>
          </a:bodyPr>
          <a:lstStyle/>
          <a:p>
            <a:pPr marL="469900" marR="1000760" indent="-457834">
              <a:lnSpc>
                <a:spcPct val="70100"/>
              </a:lnSpc>
              <a:spcBef>
                <a:spcPts val="960"/>
              </a:spcBef>
              <a:buFont typeface="Arial"/>
              <a:buChar char="•"/>
              <a:tabLst>
                <a:tab pos="469900" algn="l"/>
              </a:tabLst>
            </a:pPr>
            <a:r>
              <a:rPr sz="2400" b="1" spc="-10" dirty="0">
                <a:latin typeface="Calibri"/>
                <a:cs typeface="Calibri"/>
              </a:rPr>
              <a:t>Alltagsintegrierte</a:t>
            </a:r>
            <a:r>
              <a:rPr sz="2400" b="1" spc="-2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Bildungsprozesse</a:t>
            </a:r>
            <a:r>
              <a:rPr sz="2400" b="1" spc="-3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und</a:t>
            </a:r>
            <a:r>
              <a:rPr sz="2400" b="1" spc="-4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Förderformate</a:t>
            </a:r>
            <a:r>
              <a:rPr sz="2400" b="1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sind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für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die </a:t>
            </a:r>
            <a:r>
              <a:rPr sz="2400" spc="-10" dirty="0">
                <a:latin typeface="Calibri"/>
                <a:cs typeface="Calibri"/>
              </a:rPr>
              <a:t>Bildungsprozesse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von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Kindern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in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Kitas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(anders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als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in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Schule)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von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besonderer Bedeutung:</a:t>
            </a:r>
            <a:endParaRPr sz="2400">
              <a:latin typeface="Calibri"/>
              <a:cs typeface="Calibri"/>
            </a:endParaRPr>
          </a:p>
          <a:p>
            <a:pPr marL="469900" marR="196215">
              <a:lnSpc>
                <a:spcPct val="70000"/>
              </a:lnSpc>
              <a:spcBef>
                <a:spcPts val="1000"/>
              </a:spcBef>
            </a:pPr>
            <a:r>
              <a:rPr sz="2400" i="1" dirty="0">
                <a:latin typeface="Calibri"/>
                <a:cs typeface="Calibri"/>
              </a:rPr>
              <a:t>"Eine</a:t>
            </a:r>
            <a:r>
              <a:rPr sz="2400" i="1" spc="-50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zentrale</a:t>
            </a:r>
            <a:r>
              <a:rPr sz="2400" i="1" spc="-60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Rolle</a:t>
            </a:r>
            <a:r>
              <a:rPr sz="2400" i="1" spc="-6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spielt</a:t>
            </a:r>
            <a:r>
              <a:rPr sz="2400" i="1" spc="-6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die</a:t>
            </a:r>
            <a:r>
              <a:rPr sz="2400" i="1" spc="-60" dirty="0">
                <a:latin typeface="Calibri"/>
                <a:cs typeface="Calibri"/>
              </a:rPr>
              <a:t> </a:t>
            </a:r>
            <a:r>
              <a:rPr sz="2400" i="1" spc="-10" dirty="0">
                <a:latin typeface="Calibri"/>
                <a:cs typeface="Calibri"/>
              </a:rPr>
              <a:t>Identifikation</a:t>
            </a:r>
            <a:r>
              <a:rPr sz="2400" i="1" spc="-60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und</a:t>
            </a:r>
            <a:r>
              <a:rPr sz="2400" i="1" spc="-5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Aktivierung</a:t>
            </a:r>
            <a:r>
              <a:rPr sz="2400" i="1" spc="-6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des</a:t>
            </a:r>
            <a:r>
              <a:rPr sz="2400" i="1" spc="-55" dirty="0">
                <a:latin typeface="Calibri"/>
                <a:cs typeface="Calibri"/>
              </a:rPr>
              <a:t> </a:t>
            </a:r>
            <a:r>
              <a:rPr sz="2400" i="1" spc="-10" dirty="0">
                <a:latin typeface="Calibri"/>
                <a:cs typeface="Calibri"/>
              </a:rPr>
              <a:t>Bildungspotenzials </a:t>
            </a:r>
            <a:r>
              <a:rPr sz="2400" i="1" dirty="0">
                <a:latin typeface="Calibri"/>
                <a:cs typeface="Calibri"/>
              </a:rPr>
              <a:t>von</a:t>
            </a:r>
            <a:r>
              <a:rPr sz="2400" i="1" spc="-30" dirty="0">
                <a:latin typeface="Calibri"/>
                <a:cs typeface="Calibri"/>
              </a:rPr>
              <a:t> </a:t>
            </a:r>
            <a:r>
              <a:rPr sz="2400" i="1" spc="-10" dirty="0">
                <a:latin typeface="Calibri"/>
                <a:cs typeface="Calibri"/>
              </a:rPr>
              <a:t>Alltagssituationen</a:t>
            </a:r>
            <a:r>
              <a:rPr sz="2400" i="1" spc="-5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und </a:t>
            </a:r>
            <a:r>
              <a:rPr sz="2400" i="1" spc="-20" dirty="0">
                <a:latin typeface="Calibri"/>
                <a:cs typeface="Calibri"/>
              </a:rPr>
              <a:t>-</a:t>
            </a:r>
            <a:r>
              <a:rPr sz="2400" i="1" dirty="0">
                <a:latin typeface="Calibri"/>
                <a:cs typeface="Calibri"/>
              </a:rPr>
              <a:t>routinen</a:t>
            </a:r>
            <a:r>
              <a:rPr sz="2400" i="1" spc="-40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als</a:t>
            </a:r>
            <a:r>
              <a:rPr sz="2400" i="1" spc="-30" dirty="0">
                <a:latin typeface="Calibri"/>
                <a:cs typeface="Calibri"/>
              </a:rPr>
              <a:t> </a:t>
            </a:r>
            <a:r>
              <a:rPr sz="2400" i="1" spc="-10" dirty="0">
                <a:latin typeface="Calibri"/>
                <a:cs typeface="Calibri"/>
              </a:rPr>
              <a:t>Lerngelegenheiten."</a:t>
            </a:r>
            <a:r>
              <a:rPr sz="2400" i="1" spc="-50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(Köller</a:t>
            </a:r>
            <a:r>
              <a:rPr sz="2400" i="1" spc="-4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2020:</a:t>
            </a:r>
            <a:r>
              <a:rPr sz="2400" i="1" spc="-40" dirty="0">
                <a:latin typeface="Calibri"/>
                <a:cs typeface="Calibri"/>
              </a:rPr>
              <a:t> </a:t>
            </a:r>
            <a:r>
              <a:rPr sz="2400" i="1" spc="-25" dirty="0">
                <a:latin typeface="Calibri"/>
                <a:cs typeface="Calibri"/>
              </a:rPr>
              <a:t>17)</a:t>
            </a:r>
            <a:endParaRPr sz="2400">
              <a:latin typeface="Calibri"/>
              <a:cs typeface="Calibri"/>
            </a:endParaRPr>
          </a:p>
          <a:p>
            <a:pPr marL="469900" indent="-457200">
              <a:lnSpc>
                <a:spcPct val="100000"/>
              </a:lnSpc>
              <a:spcBef>
                <a:spcPts val="145"/>
              </a:spcBef>
              <a:buFont typeface="Arial"/>
              <a:buChar char="•"/>
              <a:tabLst>
                <a:tab pos="469900" algn="l"/>
              </a:tabLst>
            </a:pPr>
            <a:r>
              <a:rPr sz="2400" dirty="0">
                <a:latin typeface="Calibri"/>
                <a:cs typeface="Calibri"/>
              </a:rPr>
              <a:t>Die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Ständige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Wissenschaftliche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Kommission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der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KMK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empfiehlt:</a:t>
            </a:r>
            <a:endParaRPr sz="2400">
              <a:latin typeface="Calibri"/>
              <a:cs typeface="Calibri"/>
            </a:endParaRPr>
          </a:p>
          <a:p>
            <a:pPr marL="469900" marR="5080">
              <a:lnSpc>
                <a:spcPct val="70000"/>
              </a:lnSpc>
              <a:spcBef>
                <a:spcPts val="994"/>
              </a:spcBef>
            </a:pPr>
            <a:r>
              <a:rPr sz="2400" i="1" dirty="0">
                <a:latin typeface="Calibri"/>
                <a:cs typeface="Calibri"/>
              </a:rPr>
              <a:t>"Stärkere</a:t>
            </a:r>
            <a:r>
              <a:rPr sz="2400" i="1" spc="-35" dirty="0">
                <a:latin typeface="Calibri"/>
                <a:cs typeface="Calibri"/>
              </a:rPr>
              <a:t> </a:t>
            </a:r>
            <a:r>
              <a:rPr sz="2400" i="1" spc="-10" dirty="0">
                <a:latin typeface="Calibri"/>
                <a:cs typeface="Calibri"/>
              </a:rPr>
              <a:t>Verbindlichkeit,</a:t>
            </a:r>
            <a:r>
              <a:rPr sz="2400" i="1" spc="-35" dirty="0">
                <a:latin typeface="Calibri"/>
                <a:cs typeface="Calibri"/>
              </a:rPr>
              <a:t> </a:t>
            </a:r>
            <a:r>
              <a:rPr sz="2400" i="1" spc="-10" dirty="0">
                <a:latin typeface="Calibri"/>
                <a:cs typeface="Calibri"/>
              </a:rPr>
              <a:t>alltagsintegrierte</a:t>
            </a:r>
            <a:r>
              <a:rPr sz="2400" i="1" spc="-45" dirty="0">
                <a:latin typeface="Calibri"/>
                <a:cs typeface="Calibri"/>
              </a:rPr>
              <a:t> </a:t>
            </a:r>
            <a:r>
              <a:rPr sz="2400" i="1" spc="-10" dirty="0">
                <a:latin typeface="Calibri"/>
                <a:cs typeface="Calibri"/>
              </a:rPr>
              <a:t>Bildungsangebote</a:t>
            </a:r>
            <a:r>
              <a:rPr sz="2400" i="1" spc="-20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zur</a:t>
            </a:r>
            <a:r>
              <a:rPr sz="2400" i="1" spc="-15" dirty="0">
                <a:latin typeface="Calibri"/>
                <a:cs typeface="Calibri"/>
              </a:rPr>
              <a:t> </a:t>
            </a:r>
            <a:r>
              <a:rPr sz="2400" i="1" spc="-10" dirty="0">
                <a:latin typeface="Calibri"/>
                <a:cs typeface="Calibri"/>
              </a:rPr>
              <a:t>Förderung </a:t>
            </a:r>
            <a:r>
              <a:rPr sz="2400" i="1" dirty="0">
                <a:latin typeface="Calibri"/>
                <a:cs typeface="Calibri"/>
              </a:rPr>
              <a:t>sprachlicher,</a:t>
            </a:r>
            <a:r>
              <a:rPr sz="2400" i="1" spc="-45" dirty="0">
                <a:latin typeface="Calibri"/>
                <a:cs typeface="Calibri"/>
              </a:rPr>
              <a:t> </a:t>
            </a:r>
            <a:r>
              <a:rPr sz="2400" i="1" spc="-10" dirty="0">
                <a:latin typeface="Calibri"/>
                <a:cs typeface="Calibri"/>
              </a:rPr>
              <a:t>mathematischer</a:t>
            </a:r>
            <a:r>
              <a:rPr sz="2400" i="1" spc="-4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sowie</a:t>
            </a:r>
            <a:r>
              <a:rPr sz="2400" i="1" spc="-45" dirty="0">
                <a:latin typeface="Calibri"/>
                <a:cs typeface="Calibri"/>
              </a:rPr>
              <a:t> </a:t>
            </a:r>
            <a:r>
              <a:rPr sz="2400" i="1" spc="-20" dirty="0">
                <a:latin typeface="Calibri"/>
                <a:cs typeface="Calibri"/>
              </a:rPr>
              <a:t>sozial-</a:t>
            </a:r>
            <a:r>
              <a:rPr sz="2400" i="1" dirty="0">
                <a:latin typeface="Calibri"/>
                <a:cs typeface="Calibri"/>
              </a:rPr>
              <a:t>emotionaler</a:t>
            </a:r>
            <a:r>
              <a:rPr sz="2400" i="1" spc="-45" dirty="0">
                <a:latin typeface="Calibri"/>
                <a:cs typeface="Calibri"/>
              </a:rPr>
              <a:t> </a:t>
            </a:r>
            <a:r>
              <a:rPr sz="2400" i="1" spc="-10" dirty="0">
                <a:latin typeface="Calibri"/>
                <a:cs typeface="Calibri"/>
              </a:rPr>
              <a:t>Kompetenzen</a:t>
            </a:r>
            <a:r>
              <a:rPr sz="2400" i="1" spc="-50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für</a:t>
            </a:r>
            <a:r>
              <a:rPr sz="2400" i="1" spc="-4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alle</a:t>
            </a:r>
            <a:r>
              <a:rPr sz="2400" i="1" spc="-55" dirty="0">
                <a:latin typeface="Calibri"/>
                <a:cs typeface="Calibri"/>
              </a:rPr>
              <a:t> </a:t>
            </a:r>
            <a:r>
              <a:rPr sz="2400" i="1" spc="-10" dirty="0">
                <a:latin typeface="Calibri"/>
                <a:cs typeface="Calibri"/>
              </a:rPr>
              <a:t>Kinder </a:t>
            </a:r>
            <a:r>
              <a:rPr sz="2400" i="1" dirty="0">
                <a:latin typeface="Calibri"/>
                <a:cs typeface="Calibri"/>
              </a:rPr>
              <a:t>zu</a:t>
            </a:r>
            <a:r>
              <a:rPr sz="2400" i="1" spc="-15" dirty="0">
                <a:latin typeface="Calibri"/>
                <a:cs typeface="Calibri"/>
              </a:rPr>
              <a:t> </a:t>
            </a:r>
            <a:r>
              <a:rPr sz="2400" i="1" spc="-10" dirty="0">
                <a:latin typeface="Calibri"/>
                <a:cs typeface="Calibri"/>
              </a:rPr>
              <a:t>implementieren"</a:t>
            </a:r>
            <a:r>
              <a:rPr sz="2400" i="1" spc="-2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(SWK</a:t>
            </a:r>
            <a:r>
              <a:rPr sz="2400" i="1" spc="-10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2022:</a:t>
            </a:r>
            <a:r>
              <a:rPr sz="2400" i="1" spc="-20" dirty="0">
                <a:latin typeface="Calibri"/>
                <a:cs typeface="Calibri"/>
              </a:rPr>
              <a:t> </a:t>
            </a:r>
            <a:r>
              <a:rPr sz="2400" i="1" spc="-25" dirty="0">
                <a:latin typeface="Calibri"/>
                <a:cs typeface="Calibri"/>
              </a:rPr>
              <a:t>10)</a:t>
            </a:r>
            <a:endParaRPr sz="2400">
              <a:latin typeface="Calibri"/>
              <a:cs typeface="Calibri"/>
            </a:endParaRPr>
          </a:p>
          <a:p>
            <a:pPr marL="469900" marR="1882139" indent="-457834">
              <a:lnSpc>
                <a:spcPct val="70000"/>
              </a:lnSpc>
              <a:spcBef>
                <a:spcPts val="1000"/>
              </a:spcBef>
              <a:buFont typeface="Arial"/>
              <a:buChar char="•"/>
              <a:tabLst>
                <a:tab pos="469900" algn="l"/>
              </a:tabLst>
            </a:pPr>
            <a:r>
              <a:rPr sz="2400" dirty="0">
                <a:latin typeface="Calibri"/>
                <a:cs typeface="Calibri"/>
              </a:rPr>
              <a:t>Schwierigkeit: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Wie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gelingt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es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systematisch,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solche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alltagsintegrierten Bildungsprozesse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und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Förderformate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zu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implementieren?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16939" y="5309311"/>
            <a:ext cx="10720705" cy="1047115"/>
          </a:xfrm>
          <a:prstGeom prst="rect">
            <a:avLst/>
          </a:prstGeom>
        </p:spPr>
        <p:txBody>
          <a:bodyPr vert="horz" wrap="square" lIns="0" tIns="844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65"/>
              </a:spcBef>
            </a:pPr>
            <a:r>
              <a:rPr sz="1200" spc="-10" dirty="0">
                <a:latin typeface="Calibri"/>
                <a:cs typeface="Calibri"/>
              </a:rPr>
              <a:t>Quellen: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ts val="1225"/>
              </a:lnSpc>
              <a:spcBef>
                <a:spcPts val="560"/>
              </a:spcBef>
            </a:pPr>
            <a:r>
              <a:rPr sz="1200" dirty="0">
                <a:latin typeface="Calibri"/>
                <a:cs typeface="Calibri"/>
              </a:rPr>
              <a:t>Köller,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O.,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Anders,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Y.,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Becker-</a:t>
            </a:r>
            <a:r>
              <a:rPr sz="1200" dirty="0">
                <a:latin typeface="Calibri"/>
                <a:cs typeface="Calibri"/>
              </a:rPr>
              <a:t>Mrotzek,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M.,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Dreyer,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R.,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Maaz,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K.,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Prediger,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S.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&amp;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Thiel,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F.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(2020).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Empfehlungen</a:t>
            </a:r>
            <a:r>
              <a:rPr sz="1200" spc="-5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zur</a:t>
            </a:r>
            <a:r>
              <a:rPr sz="1200" spc="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Steigerung</a:t>
            </a:r>
            <a:r>
              <a:rPr sz="1200" spc="-4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der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Qualität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von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Bildung</a:t>
            </a:r>
            <a:r>
              <a:rPr sz="1200" spc="-4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und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Unterricht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in</a:t>
            </a:r>
            <a:r>
              <a:rPr sz="1200" spc="-10" dirty="0">
                <a:latin typeface="Calibri"/>
                <a:cs typeface="Calibri"/>
              </a:rPr>
              <a:t> Berlin: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ts val="1225"/>
              </a:lnSpc>
            </a:pPr>
            <a:r>
              <a:rPr sz="1200" dirty="0">
                <a:latin typeface="Calibri"/>
                <a:cs typeface="Calibri"/>
              </a:rPr>
              <a:t>Abschlussbericht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der</a:t>
            </a:r>
            <a:r>
              <a:rPr sz="1200" spc="2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Expertenkommission.</a:t>
            </a:r>
            <a:r>
              <a:rPr sz="1200" spc="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Kiel:</a:t>
            </a:r>
            <a:r>
              <a:rPr sz="1200" spc="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IPN.</a:t>
            </a:r>
            <a:r>
              <a:rPr sz="1200" spc="5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Verfügbar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unter:</a:t>
            </a:r>
            <a:r>
              <a:rPr sz="1200" spc="10" dirty="0">
                <a:latin typeface="Calibri"/>
                <a:cs typeface="Calibri"/>
              </a:rPr>
              <a:t> </a:t>
            </a:r>
            <a:r>
              <a:rPr sz="1200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  <a:hlinkClick r:id="rId2"/>
              </a:rPr>
              <a:t>https://www.ipn.uni-kiel.de/en/the-ipn/news/Abschlussbericht.6.10.final.pdf</a:t>
            </a:r>
            <a:endParaRPr sz="1200">
              <a:latin typeface="Calibri"/>
              <a:cs typeface="Calibri"/>
            </a:endParaRPr>
          </a:p>
          <a:p>
            <a:pPr marL="12700" marR="552450">
              <a:lnSpc>
                <a:spcPct val="70000"/>
              </a:lnSpc>
              <a:spcBef>
                <a:spcPts val="1015"/>
              </a:spcBef>
            </a:pPr>
            <a:r>
              <a:rPr sz="1200" dirty="0">
                <a:latin typeface="Calibri"/>
                <a:cs typeface="Calibri"/>
              </a:rPr>
              <a:t>Ständige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Wissenschaftliche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Kommission</a:t>
            </a:r>
            <a:r>
              <a:rPr sz="1200" spc="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der</a:t>
            </a:r>
            <a:r>
              <a:rPr sz="1200" spc="-10" dirty="0">
                <a:latin typeface="Calibri"/>
                <a:cs typeface="Calibri"/>
              </a:rPr>
              <a:t> Kultusministerkonferenz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(SWK)</a:t>
            </a:r>
            <a:r>
              <a:rPr sz="1200" spc="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(2022).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Basale</a:t>
            </a:r>
            <a:r>
              <a:rPr sz="1200" spc="3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Kompetenzen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vermitteln</a:t>
            </a:r>
            <a:r>
              <a:rPr sz="1200" spc="5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–</a:t>
            </a:r>
            <a:r>
              <a:rPr sz="1200" spc="2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Bildungschancen</a:t>
            </a:r>
            <a:r>
              <a:rPr sz="1200" dirty="0">
                <a:latin typeface="Calibri"/>
                <a:cs typeface="Calibri"/>
              </a:rPr>
              <a:t> sichern.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Perspektiven für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spc="-25" dirty="0">
                <a:latin typeface="Calibri"/>
                <a:cs typeface="Calibri"/>
              </a:rPr>
              <a:t>die </a:t>
            </a:r>
            <a:r>
              <a:rPr sz="1200" spc="-10" dirty="0">
                <a:latin typeface="Calibri"/>
                <a:cs typeface="Calibri"/>
              </a:rPr>
              <a:t>Grundschule.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Zusammenfassung.</a:t>
            </a:r>
            <a:r>
              <a:rPr sz="1200" spc="85" dirty="0">
                <a:latin typeface="Calibri"/>
                <a:cs typeface="Calibri"/>
              </a:rPr>
              <a:t> </a:t>
            </a:r>
            <a:r>
              <a:rPr sz="1200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http://dx.doi.org/10.25656/01:25543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3608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1" dirty="0">
                <a:latin typeface="Calibri"/>
                <a:cs typeface="Calibri"/>
              </a:rPr>
              <a:t>Fachlicher</a:t>
            </a:r>
            <a:r>
              <a:rPr sz="4000" b="1" spc="-200" dirty="0">
                <a:latin typeface="Calibri"/>
                <a:cs typeface="Calibri"/>
              </a:rPr>
              <a:t> </a:t>
            </a:r>
            <a:r>
              <a:rPr sz="4000" b="1" spc="-10" dirty="0">
                <a:latin typeface="Calibri"/>
                <a:cs typeface="Calibri"/>
              </a:rPr>
              <a:t>Hintergrund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6939" y="1788921"/>
            <a:ext cx="9907905" cy="33318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3420"/>
              </a:lnSpc>
              <a:spcBef>
                <a:spcPts val="100"/>
              </a:spcBef>
            </a:pPr>
            <a:r>
              <a:rPr sz="3000" dirty="0">
                <a:latin typeface="Calibri"/>
                <a:cs typeface="Calibri"/>
              </a:rPr>
              <a:t>Grundidee</a:t>
            </a:r>
            <a:r>
              <a:rPr sz="3000" spc="-4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unseres</a:t>
            </a:r>
            <a:r>
              <a:rPr sz="3000" spc="-2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Ansatzes</a:t>
            </a:r>
            <a:r>
              <a:rPr sz="3000" spc="-4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und</a:t>
            </a:r>
            <a:r>
              <a:rPr sz="3000" spc="-3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besonderer</a:t>
            </a:r>
            <a:r>
              <a:rPr sz="3000" spc="-1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zu</a:t>
            </a:r>
            <a:r>
              <a:rPr sz="3000" spc="-30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erwartender</a:t>
            </a:r>
            <a:endParaRPr sz="3000">
              <a:latin typeface="Calibri"/>
              <a:cs typeface="Calibri"/>
            </a:endParaRPr>
          </a:p>
          <a:p>
            <a:pPr marL="12700">
              <a:lnSpc>
                <a:spcPts val="3420"/>
              </a:lnSpc>
            </a:pPr>
            <a:r>
              <a:rPr sz="3000" dirty="0">
                <a:latin typeface="Calibri"/>
                <a:cs typeface="Calibri"/>
              </a:rPr>
              <a:t>Nutzen</a:t>
            </a:r>
            <a:r>
              <a:rPr sz="3000" spc="-5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der</a:t>
            </a:r>
            <a:r>
              <a:rPr sz="3000" spc="-4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„Erweiterten</a:t>
            </a:r>
            <a:r>
              <a:rPr sz="3000" spc="-5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Grundsätze</a:t>
            </a:r>
            <a:r>
              <a:rPr sz="3000" spc="-4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elementarer</a:t>
            </a:r>
            <a:r>
              <a:rPr sz="3000" spc="-45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Bildung":</a:t>
            </a:r>
            <a:endParaRPr sz="3000">
              <a:latin typeface="Calibri"/>
              <a:cs typeface="Calibri"/>
            </a:endParaRPr>
          </a:p>
          <a:p>
            <a:pPr marL="1155700" marR="5080" indent="-457200">
              <a:lnSpc>
                <a:spcPts val="2590"/>
              </a:lnSpc>
              <a:spcBef>
                <a:spcPts val="1275"/>
              </a:spcBef>
              <a:buAutoNum type="arabicPeriod"/>
              <a:tabLst>
                <a:tab pos="1155700" algn="l"/>
              </a:tabLst>
            </a:pPr>
            <a:r>
              <a:rPr sz="2400" dirty="0">
                <a:latin typeface="Calibri"/>
                <a:cs typeface="Calibri"/>
              </a:rPr>
              <a:t>Wir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verknüpfen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pädagogische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Alltagssituationen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und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Bildungsbereiche systematisch.</a:t>
            </a:r>
            <a:endParaRPr sz="2400">
              <a:latin typeface="Calibri"/>
              <a:cs typeface="Calibri"/>
            </a:endParaRPr>
          </a:p>
          <a:p>
            <a:pPr marL="1155700" indent="-457200">
              <a:lnSpc>
                <a:spcPts val="2735"/>
              </a:lnSpc>
              <a:spcBef>
                <a:spcPts val="880"/>
              </a:spcBef>
              <a:buAutoNum type="arabicPeriod"/>
              <a:tabLst>
                <a:tab pos="1155700" algn="l"/>
              </a:tabLst>
            </a:pPr>
            <a:r>
              <a:rPr sz="2400" dirty="0">
                <a:latin typeface="Calibri"/>
                <a:cs typeface="Calibri"/>
              </a:rPr>
              <a:t>Wir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formulieren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anschauliche,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an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den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realen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Routinen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orientierte</a:t>
            </a:r>
            <a:endParaRPr sz="2400">
              <a:latin typeface="Calibri"/>
              <a:cs typeface="Calibri"/>
            </a:endParaRPr>
          </a:p>
          <a:p>
            <a:pPr marL="1155700">
              <a:lnSpc>
                <a:spcPts val="2735"/>
              </a:lnSpc>
            </a:pPr>
            <a:r>
              <a:rPr sz="2400" spc="-10" dirty="0">
                <a:latin typeface="Calibri"/>
                <a:cs typeface="Calibri"/>
              </a:rPr>
              <a:t>Handlungsimpulse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und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Umsetzungsideen.</a:t>
            </a:r>
            <a:endParaRPr sz="2400">
              <a:latin typeface="Calibri"/>
              <a:cs typeface="Calibri"/>
            </a:endParaRPr>
          </a:p>
          <a:p>
            <a:pPr marL="1155700" marR="1096010" indent="-457200">
              <a:lnSpc>
                <a:spcPts val="2590"/>
              </a:lnSpc>
              <a:spcBef>
                <a:spcPts val="1240"/>
              </a:spcBef>
              <a:buAutoNum type="arabicPeriod" startAt="3"/>
              <a:tabLst>
                <a:tab pos="1155700" algn="l"/>
              </a:tabLst>
            </a:pPr>
            <a:r>
              <a:rPr sz="2400" dirty="0">
                <a:latin typeface="Calibri"/>
                <a:cs typeface="Calibri"/>
              </a:rPr>
              <a:t>Wir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schaffen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eine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Grundlage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zur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Evaluation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alltagsintegrierter </a:t>
            </a:r>
            <a:r>
              <a:rPr sz="2400" dirty="0">
                <a:latin typeface="Calibri"/>
                <a:cs typeface="Calibri"/>
              </a:rPr>
              <a:t>Bildungsprozesse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und</a:t>
            </a:r>
            <a:r>
              <a:rPr sz="2400" spc="-8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Förderformate.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70801" y="1300988"/>
            <a:ext cx="11521440" cy="5557520"/>
            <a:chOff x="670801" y="1300988"/>
            <a:chExt cx="11521440" cy="5557520"/>
          </a:xfrm>
        </p:grpSpPr>
        <p:sp>
          <p:nvSpPr>
            <p:cNvPr id="3" name="object 3"/>
            <p:cNvSpPr/>
            <p:nvPr/>
          </p:nvSpPr>
          <p:spPr>
            <a:xfrm>
              <a:off x="6705600" y="6006159"/>
              <a:ext cx="5486400" cy="852169"/>
            </a:xfrm>
            <a:custGeom>
              <a:avLst/>
              <a:gdLst/>
              <a:ahLst/>
              <a:cxnLst/>
              <a:rect l="l" t="t" r="r" b="b"/>
              <a:pathLst>
                <a:path w="5486400" h="852170">
                  <a:moveTo>
                    <a:pt x="5486400" y="0"/>
                  </a:moveTo>
                  <a:lnTo>
                    <a:pt x="0" y="0"/>
                  </a:lnTo>
                  <a:lnTo>
                    <a:pt x="0" y="851839"/>
                  </a:lnTo>
                  <a:lnTo>
                    <a:pt x="5486400" y="851839"/>
                  </a:lnTo>
                  <a:lnTo>
                    <a:pt x="54864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70801" y="1300988"/>
              <a:ext cx="10164572" cy="5191887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3608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1" dirty="0">
                <a:latin typeface="Calibri"/>
                <a:cs typeface="Calibri"/>
              </a:rPr>
              <a:t>Grundidee</a:t>
            </a:r>
            <a:r>
              <a:rPr sz="4000" b="1" spc="-120" dirty="0">
                <a:latin typeface="Calibri"/>
                <a:cs typeface="Calibri"/>
              </a:rPr>
              <a:t> </a:t>
            </a:r>
            <a:r>
              <a:rPr sz="4000" b="1" dirty="0">
                <a:latin typeface="Calibri"/>
                <a:cs typeface="Calibri"/>
              </a:rPr>
              <a:t>des</a:t>
            </a:r>
            <a:r>
              <a:rPr sz="4000" b="1" spc="-140" dirty="0">
                <a:latin typeface="Calibri"/>
                <a:cs typeface="Calibri"/>
              </a:rPr>
              <a:t> </a:t>
            </a:r>
            <a:r>
              <a:rPr sz="4000" b="1" spc="-10" dirty="0">
                <a:latin typeface="Calibri"/>
                <a:cs typeface="Calibri"/>
              </a:rPr>
              <a:t>Bildungsplans</a:t>
            </a:r>
            <a:endParaRPr sz="4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3608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1" dirty="0">
                <a:latin typeface="Calibri"/>
                <a:cs typeface="Calibri"/>
              </a:rPr>
              <a:t>Grundidee</a:t>
            </a:r>
            <a:r>
              <a:rPr sz="4000" b="1" spc="-120" dirty="0">
                <a:latin typeface="Calibri"/>
                <a:cs typeface="Calibri"/>
              </a:rPr>
              <a:t> </a:t>
            </a:r>
            <a:r>
              <a:rPr sz="4000" b="1" dirty="0">
                <a:latin typeface="Calibri"/>
                <a:cs typeface="Calibri"/>
              </a:rPr>
              <a:t>des</a:t>
            </a:r>
            <a:r>
              <a:rPr sz="4000" b="1" spc="-140" dirty="0">
                <a:latin typeface="Calibri"/>
                <a:cs typeface="Calibri"/>
              </a:rPr>
              <a:t> </a:t>
            </a:r>
            <a:r>
              <a:rPr sz="4000" b="1" spc="-10" dirty="0">
                <a:latin typeface="Calibri"/>
                <a:cs typeface="Calibri"/>
              </a:rPr>
              <a:t>Bildungsplans</a:t>
            </a:r>
            <a:endParaRPr sz="40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28645" y="1690725"/>
            <a:ext cx="4956047" cy="4182109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3608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1" dirty="0">
                <a:latin typeface="Calibri"/>
                <a:cs typeface="Calibri"/>
              </a:rPr>
              <a:t>Aufbau</a:t>
            </a:r>
            <a:r>
              <a:rPr sz="4000" b="1" spc="-150" dirty="0">
                <a:latin typeface="Calibri"/>
                <a:cs typeface="Calibri"/>
              </a:rPr>
              <a:t> </a:t>
            </a:r>
            <a:r>
              <a:rPr sz="4000" b="1" dirty="0">
                <a:latin typeface="Calibri"/>
                <a:cs typeface="Calibri"/>
              </a:rPr>
              <a:t>der</a:t>
            </a:r>
            <a:r>
              <a:rPr sz="4000" b="1" spc="-150" dirty="0">
                <a:latin typeface="Calibri"/>
                <a:cs typeface="Calibri"/>
              </a:rPr>
              <a:t> </a:t>
            </a:r>
            <a:r>
              <a:rPr sz="4000" b="1" dirty="0">
                <a:latin typeface="Calibri"/>
                <a:cs typeface="Calibri"/>
              </a:rPr>
              <a:t>pädagogischen</a:t>
            </a:r>
            <a:r>
              <a:rPr sz="4000" b="1" spc="-110" dirty="0">
                <a:latin typeface="Calibri"/>
                <a:cs typeface="Calibri"/>
              </a:rPr>
              <a:t> </a:t>
            </a:r>
            <a:r>
              <a:rPr sz="4000" b="1" spc="-10" dirty="0">
                <a:latin typeface="Calibri"/>
                <a:cs typeface="Calibri"/>
              </a:rPr>
              <a:t>Alltagssituationen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6939" y="1688871"/>
            <a:ext cx="7783195" cy="3527425"/>
          </a:xfrm>
          <a:prstGeom prst="rect">
            <a:avLst/>
          </a:prstGeom>
        </p:spPr>
        <p:txBody>
          <a:bodyPr vert="horz" wrap="square" lIns="0" tIns="17018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340"/>
              </a:spcBef>
              <a:buFont typeface="Arial"/>
              <a:buChar char="•"/>
              <a:tabLst>
                <a:tab pos="354965" algn="l"/>
              </a:tabLst>
            </a:pPr>
            <a:r>
              <a:rPr sz="2800" dirty="0">
                <a:latin typeface="Calibri"/>
                <a:cs typeface="Calibri"/>
              </a:rPr>
              <a:t>Pädagogisches</a:t>
            </a:r>
            <a:r>
              <a:rPr sz="2800" spc="-10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(verbales</a:t>
            </a:r>
            <a:r>
              <a:rPr sz="2800" spc="-10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und</a:t>
            </a:r>
            <a:r>
              <a:rPr sz="2800" spc="-9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nonverbales)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Handeln</a:t>
            </a:r>
            <a:endParaRPr sz="28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1235"/>
              </a:spcBef>
              <a:buFont typeface="Arial"/>
              <a:buChar char="•"/>
              <a:tabLst>
                <a:tab pos="354965" algn="l"/>
              </a:tabLst>
            </a:pPr>
            <a:r>
              <a:rPr sz="2800" spc="-10" dirty="0">
                <a:latin typeface="Calibri"/>
                <a:cs typeface="Calibri"/>
              </a:rPr>
              <a:t>Praxisbeispiel</a:t>
            </a:r>
            <a:endParaRPr sz="28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1240"/>
              </a:spcBef>
              <a:buFont typeface="Arial"/>
              <a:buChar char="•"/>
              <a:tabLst>
                <a:tab pos="354965" algn="l"/>
              </a:tabLst>
            </a:pPr>
            <a:r>
              <a:rPr sz="2800" dirty="0">
                <a:latin typeface="Calibri"/>
                <a:cs typeface="Calibri"/>
              </a:rPr>
              <a:t>Aussagen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von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Kindern</a:t>
            </a:r>
            <a:endParaRPr sz="28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1220"/>
              </a:spcBef>
              <a:buFont typeface="Arial"/>
              <a:buChar char="•"/>
              <a:tabLst>
                <a:tab pos="354965" algn="l"/>
              </a:tabLst>
            </a:pPr>
            <a:r>
              <a:rPr sz="2800" dirty="0">
                <a:latin typeface="Calibri"/>
                <a:cs typeface="Calibri"/>
              </a:rPr>
              <a:t>Vorsicht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(zu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vermeidendes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Handeln)</a:t>
            </a:r>
            <a:endParaRPr sz="28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1240"/>
              </a:spcBef>
              <a:buFont typeface="Arial"/>
              <a:buChar char="•"/>
              <a:tabLst>
                <a:tab pos="354965" algn="l"/>
              </a:tabLst>
            </a:pPr>
            <a:r>
              <a:rPr sz="2800" dirty="0">
                <a:latin typeface="Calibri"/>
                <a:cs typeface="Calibri"/>
              </a:rPr>
              <a:t>Verknüpfung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mit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Bildungsbereichen</a:t>
            </a:r>
            <a:endParaRPr sz="28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1235"/>
              </a:spcBef>
              <a:buFont typeface="Arial"/>
              <a:buChar char="•"/>
              <a:tabLst>
                <a:tab pos="354965" algn="l"/>
              </a:tabLst>
            </a:pPr>
            <a:r>
              <a:rPr sz="2800" dirty="0">
                <a:latin typeface="Calibri"/>
                <a:cs typeface="Calibri"/>
              </a:rPr>
              <a:t>Partizipative</a:t>
            </a:r>
            <a:r>
              <a:rPr sz="2800" spc="-10" dirty="0">
                <a:latin typeface="Calibri"/>
                <a:cs typeface="Calibri"/>
              </a:rPr>
              <a:t> Bildungsumgebung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3608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1" spc="-10" dirty="0">
                <a:latin typeface="Calibri"/>
                <a:cs typeface="Calibri"/>
              </a:rPr>
              <a:t>Bildungsbereiche</a:t>
            </a:r>
            <a:endParaRPr sz="40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91552" y="1493215"/>
            <a:ext cx="5106034" cy="5019675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3608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1" dirty="0">
                <a:latin typeface="Calibri"/>
                <a:cs typeface="Calibri"/>
              </a:rPr>
              <a:t>Aufbau</a:t>
            </a:r>
            <a:r>
              <a:rPr sz="4000" b="1" spc="-85" dirty="0">
                <a:latin typeface="Calibri"/>
                <a:cs typeface="Calibri"/>
              </a:rPr>
              <a:t> </a:t>
            </a:r>
            <a:r>
              <a:rPr sz="4000" b="1" dirty="0">
                <a:latin typeface="Calibri"/>
                <a:cs typeface="Calibri"/>
              </a:rPr>
              <a:t>der</a:t>
            </a:r>
            <a:r>
              <a:rPr sz="4000" b="1" spc="-85" dirty="0">
                <a:latin typeface="Calibri"/>
                <a:cs typeface="Calibri"/>
              </a:rPr>
              <a:t> </a:t>
            </a:r>
            <a:r>
              <a:rPr sz="4000" b="1" dirty="0">
                <a:latin typeface="Calibri"/>
                <a:cs typeface="Calibri"/>
              </a:rPr>
              <a:t>Kapitel</a:t>
            </a:r>
            <a:r>
              <a:rPr sz="4000" b="1" spc="-65" dirty="0">
                <a:latin typeface="Calibri"/>
                <a:cs typeface="Calibri"/>
              </a:rPr>
              <a:t> </a:t>
            </a:r>
            <a:r>
              <a:rPr sz="4000" b="1" dirty="0">
                <a:latin typeface="Calibri"/>
                <a:cs typeface="Calibri"/>
              </a:rPr>
              <a:t>zu</a:t>
            </a:r>
            <a:r>
              <a:rPr sz="4000" b="1" spc="-80" dirty="0">
                <a:latin typeface="Calibri"/>
                <a:cs typeface="Calibri"/>
              </a:rPr>
              <a:t> </a:t>
            </a:r>
            <a:r>
              <a:rPr sz="4000" b="1" dirty="0">
                <a:latin typeface="Calibri"/>
                <a:cs typeface="Calibri"/>
              </a:rPr>
              <a:t>den</a:t>
            </a:r>
            <a:r>
              <a:rPr sz="4000" b="1" spc="-80" dirty="0">
                <a:latin typeface="Calibri"/>
                <a:cs typeface="Calibri"/>
              </a:rPr>
              <a:t> </a:t>
            </a:r>
            <a:r>
              <a:rPr sz="4000" b="1" spc="-10" dirty="0">
                <a:latin typeface="Calibri"/>
                <a:cs typeface="Calibri"/>
              </a:rPr>
              <a:t>Bildungsbereichen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6939" y="1706553"/>
            <a:ext cx="5793740" cy="2289810"/>
          </a:xfrm>
          <a:prstGeom prst="rect">
            <a:avLst/>
          </a:prstGeom>
        </p:spPr>
        <p:txBody>
          <a:bodyPr vert="horz" wrap="square" lIns="0" tIns="90805" rIns="0" bIns="0" rtlCol="0">
            <a:spAutoFit/>
          </a:bodyPr>
          <a:lstStyle/>
          <a:p>
            <a:pPr marL="469900" indent="-457200">
              <a:lnSpc>
                <a:spcPct val="100000"/>
              </a:lnSpc>
              <a:spcBef>
                <a:spcPts val="715"/>
              </a:spcBef>
              <a:buFont typeface="Arial"/>
              <a:buChar char="•"/>
              <a:tabLst>
                <a:tab pos="469900" algn="l"/>
              </a:tabLst>
            </a:pPr>
            <a:r>
              <a:rPr sz="3200" dirty="0">
                <a:latin typeface="Calibri"/>
                <a:cs typeface="Calibri"/>
              </a:rPr>
              <a:t>Was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Kinder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lernen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können</a:t>
            </a:r>
            <a:endParaRPr sz="3200">
              <a:latin typeface="Calibri"/>
              <a:cs typeface="Calibri"/>
            </a:endParaRPr>
          </a:p>
          <a:p>
            <a:pPr marL="469900" indent="-457200">
              <a:lnSpc>
                <a:spcPct val="100000"/>
              </a:lnSpc>
              <a:spcBef>
                <a:spcPts val="615"/>
              </a:spcBef>
              <a:buFont typeface="Arial"/>
              <a:buChar char="•"/>
              <a:tabLst>
                <a:tab pos="469900" algn="l"/>
              </a:tabLst>
            </a:pPr>
            <a:r>
              <a:rPr sz="3200" dirty="0">
                <a:latin typeface="Calibri"/>
                <a:cs typeface="Calibri"/>
              </a:rPr>
              <a:t>Pädagogisches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Handeln</a:t>
            </a:r>
            <a:endParaRPr sz="3200">
              <a:latin typeface="Calibri"/>
              <a:cs typeface="Calibri"/>
            </a:endParaRPr>
          </a:p>
          <a:p>
            <a:pPr marL="469900" indent="-457200">
              <a:lnSpc>
                <a:spcPct val="100000"/>
              </a:lnSpc>
              <a:spcBef>
                <a:spcPts val="610"/>
              </a:spcBef>
              <a:buFont typeface="Arial"/>
              <a:buChar char="•"/>
              <a:tabLst>
                <a:tab pos="469900" algn="l"/>
              </a:tabLst>
            </a:pPr>
            <a:r>
              <a:rPr sz="3200" spc="-10" dirty="0">
                <a:latin typeface="Calibri"/>
                <a:cs typeface="Calibri"/>
              </a:rPr>
              <a:t>Praxisbeispiel</a:t>
            </a:r>
            <a:endParaRPr sz="3200">
              <a:latin typeface="Calibri"/>
              <a:cs typeface="Calibri"/>
            </a:endParaRPr>
          </a:p>
          <a:p>
            <a:pPr marL="469900" indent="-457200">
              <a:lnSpc>
                <a:spcPct val="100000"/>
              </a:lnSpc>
              <a:spcBef>
                <a:spcPts val="625"/>
              </a:spcBef>
              <a:buFont typeface="Arial"/>
              <a:buChar char="•"/>
              <a:tabLst>
                <a:tab pos="469900" algn="l"/>
              </a:tabLst>
            </a:pPr>
            <a:r>
              <a:rPr sz="3200" dirty="0">
                <a:latin typeface="Calibri"/>
                <a:cs typeface="Calibri"/>
              </a:rPr>
              <a:t>Partizipative</a:t>
            </a:r>
            <a:r>
              <a:rPr sz="3200" spc="-9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Bildungsumgebung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30190" y="938275"/>
            <a:ext cx="153352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1" spc="-10" dirty="0">
                <a:solidFill>
                  <a:srgbClr val="00ADCA"/>
                </a:solidFill>
                <a:latin typeface="Calibri"/>
                <a:cs typeface="Calibri"/>
              </a:rPr>
              <a:t>Danke!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662808" y="2432430"/>
            <a:ext cx="686689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dirty="0">
                <a:latin typeface="Calibri"/>
                <a:cs typeface="Calibri"/>
              </a:rPr>
              <a:t>Vielen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Dank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für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Ihre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und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eure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Aufmerksamkeit!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892932" y="3965828"/>
            <a:ext cx="640715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dirty="0">
                <a:latin typeface="Calibri"/>
                <a:cs typeface="Calibri"/>
              </a:rPr>
              <a:t>Kontakt: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u="sng" spc="-20" dirty="0">
                <a:solidFill>
                  <a:srgbClr val="9353C3"/>
                </a:solidFill>
                <a:uFill>
                  <a:solidFill>
                    <a:srgbClr val="9353C3"/>
                  </a:solidFill>
                </a:uFill>
                <a:latin typeface="Calibri"/>
                <a:cs typeface="Calibri"/>
                <a:hlinkClick r:id="rId2"/>
              </a:rPr>
              <a:t>bildungsplan-</a:t>
            </a:r>
            <a:r>
              <a:rPr sz="2800" u="sng" spc="-10" dirty="0">
                <a:solidFill>
                  <a:srgbClr val="9353C3"/>
                </a:solidFill>
                <a:uFill>
                  <a:solidFill>
                    <a:srgbClr val="9353C3"/>
                  </a:solidFill>
                </a:uFill>
                <a:latin typeface="Calibri"/>
                <a:cs typeface="Calibri"/>
                <a:hlinkClick r:id="rId2"/>
              </a:rPr>
              <a:t>brandenburg@iffe.de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677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Literatur-</a:t>
            </a:r>
            <a:r>
              <a:rPr spc="-229" dirty="0"/>
              <a:t> </a:t>
            </a:r>
            <a:r>
              <a:rPr dirty="0"/>
              <a:t>und</a:t>
            </a:r>
            <a:r>
              <a:rPr spc="-204" dirty="0"/>
              <a:t> </a:t>
            </a:r>
            <a:r>
              <a:rPr spc="-10" dirty="0"/>
              <a:t>Quellenangaben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Ahnert,</a:t>
            </a:r>
            <a:r>
              <a:rPr spc="20" dirty="0"/>
              <a:t> </a:t>
            </a:r>
            <a:r>
              <a:rPr dirty="0"/>
              <a:t>L.</a:t>
            </a:r>
            <a:r>
              <a:rPr spc="-15" dirty="0"/>
              <a:t> </a:t>
            </a:r>
            <a:r>
              <a:rPr dirty="0"/>
              <a:t>(2007).</a:t>
            </a:r>
            <a:r>
              <a:rPr spc="-35" dirty="0"/>
              <a:t> </a:t>
            </a:r>
            <a:r>
              <a:rPr dirty="0"/>
              <a:t>Von</a:t>
            </a:r>
            <a:r>
              <a:rPr spc="-20" dirty="0"/>
              <a:t> </a:t>
            </a:r>
            <a:r>
              <a:rPr dirty="0"/>
              <a:t>der</a:t>
            </a:r>
            <a:r>
              <a:rPr spc="10" dirty="0"/>
              <a:t> </a:t>
            </a:r>
            <a:r>
              <a:rPr spc="-10" dirty="0"/>
              <a:t>Mutter-Kind-</a:t>
            </a:r>
            <a:r>
              <a:rPr dirty="0"/>
              <a:t>zur</a:t>
            </a:r>
            <a:r>
              <a:rPr spc="30" dirty="0"/>
              <a:t> </a:t>
            </a:r>
            <a:r>
              <a:rPr spc="-10" dirty="0"/>
              <a:t>Erzieherinnen-Kind-</a:t>
            </a:r>
            <a:r>
              <a:rPr dirty="0"/>
              <a:t>Bindung?</a:t>
            </a:r>
            <a:r>
              <a:rPr spc="50" dirty="0"/>
              <a:t> </a:t>
            </a:r>
            <a:r>
              <a:rPr dirty="0"/>
              <a:t>In:</a:t>
            </a:r>
            <a:r>
              <a:rPr spc="-5" dirty="0"/>
              <a:t> </a:t>
            </a:r>
            <a:r>
              <a:rPr dirty="0"/>
              <a:t>F.</a:t>
            </a:r>
            <a:r>
              <a:rPr spc="-15" dirty="0"/>
              <a:t> </a:t>
            </a:r>
            <a:r>
              <a:rPr spc="-10" dirty="0"/>
              <a:t>Becker-</a:t>
            </a:r>
            <a:r>
              <a:rPr dirty="0"/>
              <a:t>Stoll</a:t>
            </a:r>
            <a:r>
              <a:rPr spc="20" dirty="0"/>
              <a:t> </a:t>
            </a:r>
            <a:r>
              <a:rPr dirty="0"/>
              <a:t>&amp;</a:t>
            </a:r>
            <a:r>
              <a:rPr spc="-15" dirty="0"/>
              <a:t> </a:t>
            </a:r>
            <a:r>
              <a:rPr dirty="0"/>
              <a:t>M.</a:t>
            </a:r>
            <a:r>
              <a:rPr spc="-5" dirty="0"/>
              <a:t> </a:t>
            </a:r>
            <a:r>
              <a:rPr dirty="0"/>
              <a:t>Textor:</a:t>
            </a:r>
            <a:r>
              <a:rPr spc="-5" dirty="0"/>
              <a:t> </a:t>
            </a:r>
            <a:r>
              <a:rPr dirty="0"/>
              <a:t>Die</a:t>
            </a:r>
            <a:r>
              <a:rPr spc="-5" dirty="0"/>
              <a:t> </a:t>
            </a:r>
            <a:r>
              <a:rPr spc="-10" dirty="0"/>
              <a:t>Erzieherin-Kind-</a:t>
            </a:r>
            <a:r>
              <a:rPr dirty="0"/>
              <a:t>Beziehung,</a:t>
            </a:r>
            <a:r>
              <a:rPr spc="40" dirty="0"/>
              <a:t> </a:t>
            </a:r>
            <a:r>
              <a:rPr dirty="0"/>
              <a:t>Berlin:</a:t>
            </a:r>
            <a:r>
              <a:rPr spc="20" dirty="0"/>
              <a:t> </a:t>
            </a:r>
            <a:r>
              <a:rPr spc="-10" dirty="0"/>
              <a:t>Cornelsen,</a:t>
            </a:r>
            <a:r>
              <a:rPr spc="10" dirty="0"/>
              <a:t> </a:t>
            </a:r>
            <a:r>
              <a:rPr dirty="0"/>
              <a:t>S.</a:t>
            </a:r>
            <a:r>
              <a:rPr spc="-5" dirty="0"/>
              <a:t> </a:t>
            </a:r>
            <a:r>
              <a:rPr dirty="0"/>
              <a:t>31-</a:t>
            </a:r>
            <a:r>
              <a:rPr spc="-25" dirty="0"/>
              <a:t>41.</a:t>
            </a:r>
          </a:p>
          <a:p>
            <a:pPr marL="241300" marR="100965" indent="-229235">
              <a:lnSpc>
                <a:spcPct val="100000"/>
              </a:lnSpc>
            </a:pPr>
            <a:r>
              <a:rPr dirty="0"/>
              <a:t>Anders,</a:t>
            </a:r>
            <a:r>
              <a:rPr spc="35" dirty="0"/>
              <a:t> </a:t>
            </a:r>
            <a:r>
              <a:rPr dirty="0"/>
              <a:t>Y.,</a:t>
            </a:r>
            <a:r>
              <a:rPr spc="-5" dirty="0"/>
              <a:t> </a:t>
            </a:r>
            <a:r>
              <a:rPr dirty="0"/>
              <a:t>&amp;</a:t>
            </a:r>
            <a:r>
              <a:rPr spc="-10" dirty="0"/>
              <a:t> Oppermann,</a:t>
            </a:r>
            <a:r>
              <a:rPr spc="35" dirty="0"/>
              <a:t> </a:t>
            </a:r>
            <a:r>
              <a:rPr dirty="0"/>
              <a:t>E.</a:t>
            </a:r>
            <a:r>
              <a:rPr spc="-10" dirty="0"/>
              <a:t> </a:t>
            </a:r>
            <a:r>
              <a:rPr dirty="0"/>
              <a:t>(2024).</a:t>
            </a:r>
            <a:r>
              <a:rPr spc="-15" dirty="0"/>
              <a:t> </a:t>
            </a:r>
            <a:r>
              <a:rPr spc="-10" dirty="0"/>
              <a:t>Frühpädagogische</a:t>
            </a:r>
            <a:r>
              <a:rPr spc="45" dirty="0"/>
              <a:t> </a:t>
            </a:r>
            <a:r>
              <a:rPr dirty="0"/>
              <a:t>Qualität in</a:t>
            </a:r>
            <a:r>
              <a:rPr spc="10" dirty="0"/>
              <a:t> </a:t>
            </a:r>
            <a:r>
              <a:rPr spc="-10" dirty="0"/>
              <a:t>Kindertageseinrichtungen:</a:t>
            </a:r>
            <a:r>
              <a:rPr spc="65" dirty="0"/>
              <a:t> </a:t>
            </a:r>
            <a:r>
              <a:rPr dirty="0"/>
              <a:t>Eine</a:t>
            </a:r>
            <a:r>
              <a:rPr spc="15" dirty="0"/>
              <a:t> </a:t>
            </a:r>
            <a:r>
              <a:rPr spc="-10" dirty="0"/>
              <a:t>Erweiterung</a:t>
            </a:r>
            <a:r>
              <a:rPr spc="15" dirty="0"/>
              <a:t> </a:t>
            </a:r>
            <a:r>
              <a:rPr dirty="0"/>
              <a:t>des</a:t>
            </a:r>
            <a:r>
              <a:rPr spc="10" dirty="0"/>
              <a:t> </a:t>
            </a:r>
            <a:r>
              <a:rPr spc="-10" dirty="0"/>
              <a:t>Struktur-Prozess-</a:t>
            </a:r>
            <a:r>
              <a:rPr dirty="0"/>
              <a:t>Modells.</a:t>
            </a:r>
            <a:r>
              <a:rPr spc="50" dirty="0"/>
              <a:t> </a:t>
            </a:r>
            <a:r>
              <a:rPr dirty="0"/>
              <a:t>Zeitschrift</a:t>
            </a:r>
            <a:r>
              <a:rPr spc="30" dirty="0"/>
              <a:t> </a:t>
            </a:r>
            <a:r>
              <a:rPr dirty="0"/>
              <a:t>für </a:t>
            </a:r>
            <a:r>
              <a:rPr spc="-10" dirty="0"/>
              <a:t>Erziehungswissenschaft.</a:t>
            </a:r>
            <a:r>
              <a:rPr spc="35" dirty="0"/>
              <a:t> </a:t>
            </a:r>
            <a:r>
              <a:rPr spc="-10" dirty="0"/>
              <a:t>https://doi.org/10.1007/s11618-</a:t>
            </a:r>
            <a:r>
              <a:rPr spc="500" dirty="0"/>
              <a:t> </a:t>
            </a:r>
            <a:r>
              <a:rPr spc="-10" dirty="0"/>
              <a:t>024-</a:t>
            </a:r>
            <a:r>
              <a:rPr dirty="0"/>
              <a:t>01218-</a:t>
            </a:r>
            <a:r>
              <a:rPr spc="-50" dirty="0"/>
              <a:t>7</a:t>
            </a:r>
          </a:p>
          <a:p>
            <a:pPr marL="12700" marR="1597025">
              <a:lnSpc>
                <a:spcPct val="100000"/>
              </a:lnSpc>
            </a:pPr>
            <a:r>
              <a:rPr spc="-10" dirty="0"/>
              <a:t>Becker-</a:t>
            </a:r>
            <a:r>
              <a:rPr dirty="0"/>
              <a:t>Stoll</a:t>
            </a:r>
            <a:r>
              <a:rPr spc="-10" dirty="0"/>
              <a:t> </a:t>
            </a:r>
            <a:r>
              <a:rPr dirty="0"/>
              <a:t>(2024).</a:t>
            </a:r>
            <a:r>
              <a:rPr spc="-40" dirty="0"/>
              <a:t> </a:t>
            </a:r>
            <a:r>
              <a:rPr dirty="0"/>
              <a:t>Der</a:t>
            </a:r>
            <a:r>
              <a:rPr spc="-5" dirty="0"/>
              <a:t> </a:t>
            </a:r>
            <a:r>
              <a:rPr spc="-10" dirty="0"/>
              <a:t>Bildungsplan</a:t>
            </a:r>
            <a:r>
              <a:rPr spc="30" dirty="0"/>
              <a:t> </a:t>
            </a:r>
            <a:r>
              <a:rPr spc="-10" dirty="0"/>
              <a:t>Brandenburg:</a:t>
            </a:r>
            <a:r>
              <a:rPr spc="5" dirty="0"/>
              <a:t> </a:t>
            </a:r>
            <a:r>
              <a:rPr dirty="0"/>
              <a:t>Grundlage</a:t>
            </a:r>
            <a:r>
              <a:rPr spc="20" dirty="0"/>
              <a:t> </a:t>
            </a:r>
            <a:r>
              <a:rPr dirty="0"/>
              <a:t>für</a:t>
            </a:r>
            <a:r>
              <a:rPr spc="-10" dirty="0"/>
              <a:t> </a:t>
            </a:r>
            <a:r>
              <a:rPr dirty="0"/>
              <a:t>Interaktions-</a:t>
            </a:r>
            <a:r>
              <a:rPr spc="-5" dirty="0"/>
              <a:t> </a:t>
            </a:r>
            <a:r>
              <a:rPr dirty="0"/>
              <a:t>und</a:t>
            </a:r>
            <a:r>
              <a:rPr spc="5" dirty="0"/>
              <a:t> </a:t>
            </a:r>
            <a:r>
              <a:rPr spc="-10" dirty="0"/>
              <a:t>Bildungsqualität.</a:t>
            </a:r>
            <a:r>
              <a:rPr spc="35" dirty="0"/>
              <a:t> </a:t>
            </a:r>
            <a:r>
              <a:rPr dirty="0"/>
              <a:t>Vortrag</a:t>
            </a:r>
            <a:r>
              <a:rPr spc="-30" dirty="0"/>
              <a:t> </a:t>
            </a:r>
            <a:r>
              <a:rPr dirty="0"/>
              <a:t>auf</a:t>
            </a:r>
            <a:r>
              <a:rPr spc="-25" dirty="0"/>
              <a:t> </a:t>
            </a:r>
            <a:r>
              <a:rPr dirty="0"/>
              <a:t>der</a:t>
            </a:r>
            <a:r>
              <a:rPr spc="-5" dirty="0"/>
              <a:t> </a:t>
            </a:r>
            <a:r>
              <a:rPr dirty="0"/>
              <a:t>Fachtagung</a:t>
            </a:r>
            <a:r>
              <a:rPr spc="5" dirty="0"/>
              <a:t> </a:t>
            </a:r>
            <a:r>
              <a:rPr dirty="0"/>
              <a:t>zum</a:t>
            </a:r>
            <a:r>
              <a:rPr spc="-10" dirty="0"/>
              <a:t> Bildungsplan</a:t>
            </a:r>
            <a:r>
              <a:rPr spc="25" dirty="0"/>
              <a:t> </a:t>
            </a:r>
            <a:r>
              <a:rPr dirty="0"/>
              <a:t>in</a:t>
            </a:r>
            <a:r>
              <a:rPr spc="-5" dirty="0"/>
              <a:t> </a:t>
            </a:r>
            <a:r>
              <a:rPr dirty="0"/>
              <a:t>Blossin</a:t>
            </a:r>
            <a:r>
              <a:rPr spc="-5" dirty="0"/>
              <a:t> </a:t>
            </a:r>
            <a:r>
              <a:rPr dirty="0"/>
              <a:t>am</a:t>
            </a:r>
            <a:r>
              <a:rPr spc="-10" dirty="0"/>
              <a:t> </a:t>
            </a:r>
            <a:r>
              <a:rPr dirty="0"/>
              <a:t>14.</a:t>
            </a:r>
            <a:r>
              <a:rPr spc="-35" dirty="0"/>
              <a:t> </a:t>
            </a:r>
            <a:r>
              <a:rPr dirty="0"/>
              <a:t>November</a:t>
            </a:r>
            <a:r>
              <a:rPr spc="10" dirty="0"/>
              <a:t> </a:t>
            </a:r>
            <a:r>
              <a:rPr spc="-20" dirty="0"/>
              <a:t>2024</a:t>
            </a:r>
            <a:r>
              <a:rPr spc="500" dirty="0"/>
              <a:t> </a:t>
            </a:r>
            <a:r>
              <a:rPr spc="-10" dirty="0"/>
              <a:t>Bildungsberichterstattung,</a:t>
            </a:r>
            <a:r>
              <a:rPr spc="30" dirty="0"/>
              <a:t> </a:t>
            </a:r>
            <a:r>
              <a:rPr dirty="0"/>
              <a:t>A.</a:t>
            </a:r>
            <a:r>
              <a:rPr spc="-15" dirty="0"/>
              <a:t> </a:t>
            </a:r>
            <a:r>
              <a:rPr dirty="0"/>
              <a:t>(2018).</a:t>
            </a:r>
            <a:r>
              <a:rPr spc="-35" dirty="0"/>
              <a:t> </a:t>
            </a:r>
            <a:r>
              <a:rPr dirty="0"/>
              <a:t>Bildung</a:t>
            </a:r>
            <a:r>
              <a:rPr spc="10" dirty="0"/>
              <a:t> </a:t>
            </a:r>
            <a:r>
              <a:rPr dirty="0"/>
              <a:t>in</a:t>
            </a:r>
            <a:r>
              <a:rPr spc="-5" dirty="0"/>
              <a:t> </a:t>
            </a:r>
            <a:r>
              <a:rPr dirty="0"/>
              <a:t>Deutschland</a:t>
            </a:r>
            <a:r>
              <a:rPr spc="5" dirty="0"/>
              <a:t> </a:t>
            </a:r>
            <a:r>
              <a:rPr dirty="0"/>
              <a:t>2018:</a:t>
            </a:r>
            <a:r>
              <a:rPr spc="-35" dirty="0"/>
              <a:t> </a:t>
            </a:r>
            <a:r>
              <a:rPr dirty="0"/>
              <a:t>ein</a:t>
            </a:r>
            <a:r>
              <a:rPr spc="5" dirty="0"/>
              <a:t> </a:t>
            </a:r>
            <a:r>
              <a:rPr spc="-10" dirty="0"/>
              <a:t>indikatorengestützter</a:t>
            </a:r>
            <a:r>
              <a:rPr spc="35" dirty="0"/>
              <a:t> </a:t>
            </a:r>
            <a:r>
              <a:rPr dirty="0"/>
              <a:t>Bericht</a:t>
            </a:r>
            <a:r>
              <a:rPr spc="-5" dirty="0"/>
              <a:t> </a:t>
            </a:r>
            <a:r>
              <a:rPr dirty="0"/>
              <a:t>mit</a:t>
            </a:r>
            <a:r>
              <a:rPr spc="-5" dirty="0"/>
              <a:t> </a:t>
            </a:r>
            <a:r>
              <a:rPr dirty="0"/>
              <a:t>einer</a:t>
            </a:r>
            <a:r>
              <a:rPr spc="10" dirty="0"/>
              <a:t> </a:t>
            </a:r>
            <a:r>
              <a:rPr spc="-10" dirty="0"/>
              <a:t>Analyse</a:t>
            </a:r>
            <a:r>
              <a:rPr spc="5" dirty="0"/>
              <a:t> </a:t>
            </a:r>
            <a:r>
              <a:rPr dirty="0"/>
              <a:t>zu</a:t>
            </a:r>
            <a:r>
              <a:rPr spc="-30" dirty="0"/>
              <a:t> </a:t>
            </a:r>
            <a:r>
              <a:rPr dirty="0"/>
              <a:t>Wirkungen</a:t>
            </a:r>
            <a:r>
              <a:rPr spc="20" dirty="0"/>
              <a:t> </a:t>
            </a:r>
            <a:r>
              <a:rPr dirty="0"/>
              <a:t>und</a:t>
            </a:r>
            <a:r>
              <a:rPr spc="5" dirty="0"/>
              <a:t> </a:t>
            </a:r>
            <a:r>
              <a:rPr dirty="0"/>
              <a:t>Erträgen</a:t>
            </a:r>
            <a:r>
              <a:rPr spc="-15" dirty="0"/>
              <a:t> </a:t>
            </a:r>
            <a:r>
              <a:rPr dirty="0"/>
              <a:t>von</a:t>
            </a:r>
            <a:r>
              <a:rPr spc="-15" dirty="0"/>
              <a:t> </a:t>
            </a:r>
            <a:r>
              <a:rPr spc="-10" dirty="0"/>
              <a:t>Bildung.</a:t>
            </a:r>
          </a:p>
          <a:p>
            <a:pPr marL="12700">
              <a:lnSpc>
                <a:spcPct val="100000"/>
              </a:lnSpc>
            </a:pPr>
            <a:r>
              <a:rPr spc="-10" dirty="0"/>
              <a:t>Bildungsberichterstattung,</a:t>
            </a:r>
            <a:r>
              <a:rPr spc="35" dirty="0"/>
              <a:t> </a:t>
            </a:r>
            <a:r>
              <a:rPr dirty="0"/>
              <a:t>A.</a:t>
            </a:r>
            <a:r>
              <a:rPr spc="-10" dirty="0"/>
              <a:t> </a:t>
            </a:r>
            <a:r>
              <a:rPr dirty="0"/>
              <a:t>(2022).</a:t>
            </a:r>
            <a:r>
              <a:rPr spc="-30" dirty="0"/>
              <a:t> </a:t>
            </a:r>
            <a:r>
              <a:rPr dirty="0"/>
              <a:t>Bildung</a:t>
            </a:r>
            <a:r>
              <a:rPr spc="15" dirty="0"/>
              <a:t> </a:t>
            </a:r>
            <a:r>
              <a:rPr dirty="0"/>
              <a:t>in Deutschland</a:t>
            </a:r>
            <a:r>
              <a:rPr spc="5" dirty="0"/>
              <a:t> </a:t>
            </a:r>
            <a:r>
              <a:rPr dirty="0"/>
              <a:t>2022:</a:t>
            </a:r>
            <a:r>
              <a:rPr spc="-35" dirty="0"/>
              <a:t> </a:t>
            </a:r>
            <a:r>
              <a:rPr dirty="0"/>
              <a:t>Ein</a:t>
            </a:r>
            <a:r>
              <a:rPr spc="5" dirty="0"/>
              <a:t> </a:t>
            </a:r>
            <a:r>
              <a:rPr spc="-10" dirty="0"/>
              <a:t>indikatorengestützter</a:t>
            </a:r>
            <a:r>
              <a:rPr spc="40" dirty="0"/>
              <a:t> </a:t>
            </a:r>
            <a:r>
              <a:rPr dirty="0"/>
              <a:t>Bericht mit</a:t>
            </a:r>
            <a:r>
              <a:rPr spc="-10" dirty="0"/>
              <a:t> </a:t>
            </a:r>
            <a:r>
              <a:rPr dirty="0"/>
              <a:t>einer</a:t>
            </a:r>
            <a:r>
              <a:rPr spc="15" dirty="0"/>
              <a:t> </a:t>
            </a:r>
            <a:r>
              <a:rPr dirty="0"/>
              <a:t>analyse zum</a:t>
            </a:r>
            <a:r>
              <a:rPr spc="-5" dirty="0"/>
              <a:t> </a:t>
            </a:r>
            <a:r>
              <a:rPr spc="-10" dirty="0"/>
              <a:t>Bildungspersonal</a:t>
            </a:r>
            <a:r>
              <a:rPr spc="50" dirty="0"/>
              <a:t> </a:t>
            </a:r>
            <a:r>
              <a:rPr dirty="0"/>
              <a:t>[Education</a:t>
            </a:r>
            <a:r>
              <a:rPr spc="-15" dirty="0"/>
              <a:t> </a:t>
            </a:r>
            <a:r>
              <a:rPr dirty="0"/>
              <a:t>in</a:t>
            </a:r>
            <a:r>
              <a:rPr spc="-15" dirty="0"/>
              <a:t> </a:t>
            </a:r>
            <a:r>
              <a:rPr spc="-10" dirty="0"/>
              <a:t>Germany</a:t>
            </a:r>
            <a:r>
              <a:rPr spc="5" dirty="0"/>
              <a:t> </a:t>
            </a:r>
            <a:r>
              <a:rPr dirty="0"/>
              <a:t>2022:</a:t>
            </a:r>
            <a:r>
              <a:rPr spc="-35" dirty="0"/>
              <a:t> </a:t>
            </a:r>
            <a:r>
              <a:rPr dirty="0"/>
              <a:t>An</a:t>
            </a:r>
            <a:r>
              <a:rPr spc="15" dirty="0"/>
              <a:t> </a:t>
            </a:r>
            <a:r>
              <a:rPr spc="-10" dirty="0"/>
              <a:t>Indicator-</a:t>
            </a:r>
            <a:r>
              <a:rPr dirty="0"/>
              <a:t>based report</a:t>
            </a:r>
            <a:r>
              <a:rPr spc="-10" dirty="0"/>
              <a:t> </a:t>
            </a:r>
            <a:r>
              <a:rPr dirty="0"/>
              <a:t>with</a:t>
            </a:r>
            <a:r>
              <a:rPr spc="-10" dirty="0"/>
              <a:t> </a:t>
            </a:r>
            <a:r>
              <a:rPr dirty="0"/>
              <a:t>an</a:t>
            </a:r>
            <a:r>
              <a:rPr spc="-10" dirty="0"/>
              <a:t> analysis</a:t>
            </a:r>
          </a:p>
          <a:p>
            <a:pPr marL="241300">
              <a:lnSpc>
                <a:spcPct val="100000"/>
              </a:lnSpc>
            </a:pPr>
            <a:r>
              <a:rPr dirty="0"/>
              <a:t>on</a:t>
            </a:r>
            <a:r>
              <a:rPr spc="-10" dirty="0"/>
              <a:t> </a:t>
            </a:r>
            <a:r>
              <a:rPr dirty="0"/>
              <a:t>the </a:t>
            </a:r>
            <a:r>
              <a:rPr spc="-10" dirty="0"/>
              <a:t>education</a:t>
            </a:r>
            <a:r>
              <a:rPr spc="-15" dirty="0"/>
              <a:t> </a:t>
            </a:r>
            <a:r>
              <a:rPr dirty="0"/>
              <a:t>staff].</a:t>
            </a:r>
            <a:r>
              <a:rPr spc="-15" dirty="0"/>
              <a:t> </a:t>
            </a:r>
            <a:r>
              <a:rPr dirty="0"/>
              <a:t>Bielefeld:</a:t>
            </a:r>
            <a:r>
              <a:rPr spc="25" dirty="0"/>
              <a:t> </a:t>
            </a:r>
            <a:r>
              <a:rPr dirty="0"/>
              <a:t>wbv</a:t>
            </a:r>
            <a:r>
              <a:rPr spc="-5" dirty="0"/>
              <a:t> </a:t>
            </a:r>
            <a:r>
              <a:rPr spc="-10" dirty="0"/>
              <a:t>Publikation.[Google</a:t>
            </a:r>
            <a:r>
              <a:rPr spc="30" dirty="0"/>
              <a:t> </a:t>
            </a:r>
            <a:r>
              <a:rPr spc="-10" dirty="0"/>
              <a:t>Scholar].</a:t>
            </a:r>
          </a:p>
          <a:p>
            <a:pPr marL="241300" marR="5080" indent="-229235">
              <a:lnSpc>
                <a:spcPct val="100000"/>
              </a:lnSpc>
            </a:pPr>
            <a:r>
              <a:rPr dirty="0"/>
              <a:t>Bowlby,</a:t>
            </a:r>
            <a:r>
              <a:rPr spc="-40" dirty="0"/>
              <a:t> </a:t>
            </a:r>
            <a:r>
              <a:rPr dirty="0"/>
              <a:t>J.</a:t>
            </a:r>
            <a:r>
              <a:rPr spc="-20" dirty="0"/>
              <a:t> </a:t>
            </a:r>
            <a:r>
              <a:rPr dirty="0"/>
              <a:t>(1987/2003)</a:t>
            </a:r>
            <a:r>
              <a:rPr spc="-50" dirty="0"/>
              <a:t> </a:t>
            </a:r>
            <a:r>
              <a:rPr dirty="0"/>
              <a:t>Bindung.</a:t>
            </a:r>
            <a:r>
              <a:rPr spc="15" dirty="0"/>
              <a:t> </a:t>
            </a:r>
            <a:r>
              <a:rPr dirty="0"/>
              <a:t>In:</a:t>
            </a:r>
            <a:r>
              <a:rPr spc="-15" dirty="0"/>
              <a:t> </a:t>
            </a:r>
            <a:r>
              <a:rPr dirty="0"/>
              <a:t>K.E.</a:t>
            </a:r>
            <a:r>
              <a:rPr spc="-40" dirty="0"/>
              <a:t> </a:t>
            </a:r>
            <a:r>
              <a:rPr dirty="0"/>
              <a:t>Grossmann</a:t>
            </a:r>
            <a:r>
              <a:rPr spc="-20" dirty="0"/>
              <a:t> </a:t>
            </a:r>
            <a:r>
              <a:rPr dirty="0"/>
              <a:t>&amp;</a:t>
            </a:r>
            <a:r>
              <a:rPr spc="-20" dirty="0"/>
              <a:t> </a:t>
            </a:r>
            <a:r>
              <a:rPr dirty="0"/>
              <a:t>K.</a:t>
            </a:r>
            <a:r>
              <a:rPr spc="-30" dirty="0"/>
              <a:t> </a:t>
            </a:r>
            <a:r>
              <a:rPr dirty="0"/>
              <a:t>Grossmann</a:t>
            </a:r>
            <a:r>
              <a:rPr spc="-10" dirty="0"/>
              <a:t> </a:t>
            </a:r>
            <a:r>
              <a:rPr dirty="0"/>
              <a:t>(2003).</a:t>
            </a:r>
            <a:r>
              <a:rPr spc="-50" dirty="0"/>
              <a:t> </a:t>
            </a:r>
            <a:r>
              <a:rPr dirty="0"/>
              <a:t>Bindung</a:t>
            </a:r>
            <a:r>
              <a:rPr spc="10" dirty="0"/>
              <a:t> </a:t>
            </a:r>
            <a:r>
              <a:rPr dirty="0"/>
              <a:t>und</a:t>
            </a:r>
            <a:r>
              <a:rPr spc="-10" dirty="0"/>
              <a:t> </a:t>
            </a:r>
            <a:r>
              <a:rPr dirty="0"/>
              <a:t>menschliche</a:t>
            </a:r>
            <a:r>
              <a:rPr spc="15" dirty="0"/>
              <a:t> </a:t>
            </a:r>
            <a:r>
              <a:rPr spc="-10" dirty="0"/>
              <a:t>Entwicklung. </a:t>
            </a:r>
            <a:r>
              <a:rPr dirty="0"/>
              <a:t>John</a:t>
            </a:r>
            <a:r>
              <a:rPr spc="-10" dirty="0"/>
              <a:t> </a:t>
            </a:r>
            <a:r>
              <a:rPr dirty="0"/>
              <a:t>Bowlby,</a:t>
            </a:r>
            <a:r>
              <a:rPr spc="-25" dirty="0"/>
              <a:t> </a:t>
            </a:r>
            <a:r>
              <a:rPr dirty="0"/>
              <a:t>Mary</a:t>
            </a:r>
            <a:r>
              <a:rPr spc="-20" dirty="0"/>
              <a:t> </a:t>
            </a:r>
            <a:r>
              <a:rPr spc="-10" dirty="0"/>
              <a:t>Ainsworth</a:t>
            </a:r>
            <a:r>
              <a:rPr spc="-15" dirty="0"/>
              <a:t> </a:t>
            </a:r>
            <a:r>
              <a:rPr dirty="0"/>
              <a:t>und die</a:t>
            </a:r>
            <a:r>
              <a:rPr spc="-10" dirty="0"/>
              <a:t> </a:t>
            </a:r>
            <a:r>
              <a:rPr dirty="0"/>
              <a:t>Grundlagen</a:t>
            </a:r>
            <a:r>
              <a:rPr spc="10" dirty="0"/>
              <a:t> </a:t>
            </a:r>
            <a:r>
              <a:rPr dirty="0"/>
              <a:t>der</a:t>
            </a:r>
            <a:r>
              <a:rPr spc="-5" dirty="0"/>
              <a:t> </a:t>
            </a:r>
            <a:r>
              <a:rPr spc="-10" dirty="0"/>
              <a:t>Bindungstheorie.</a:t>
            </a:r>
            <a:r>
              <a:rPr spc="25" dirty="0"/>
              <a:t> </a:t>
            </a:r>
            <a:r>
              <a:rPr dirty="0"/>
              <a:t>Stuttgart:</a:t>
            </a:r>
            <a:r>
              <a:rPr spc="-10" dirty="0"/>
              <a:t> Klett-</a:t>
            </a:r>
            <a:r>
              <a:rPr dirty="0"/>
              <a:t>Cotta,</a:t>
            </a:r>
            <a:r>
              <a:rPr spc="-35" dirty="0"/>
              <a:t> </a:t>
            </a:r>
            <a:r>
              <a:rPr spc="-10" dirty="0"/>
              <a:t>S.22-</a:t>
            </a:r>
            <a:r>
              <a:rPr spc="500" dirty="0"/>
              <a:t> </a:t>
            </a:r>
            <a:r>
              <a:rPr spc="-25" dirty="0"/>
              <a:t>28.</a:t>
            </a:r>
          </a:p>
          <a:p>
            <a:pPr marL="241300" marR="202565" indent="-229235">
              <a:lnSpc>
                <a:spcPct val="100000"/>
              </a:lnSpc>
            </a:pPr>
            <a:r>
              <a:rPr dirty="0"/>
              <a:t>Cooper,</a:t>
            </a:r>
            <a:r>
              <a:rPr spc="-35" dirty="0"/>
              <a:t> </a:t>
            </a:r>
            <a:r>
              <a:rPr dirty="0"/>
              <a:t>G.,</a:t>
            </a:r>
            <a:r>
              <a:rPr spc="-25" dirty="0"/>
              <a:t> </a:t>
            </a:r>
            <a:r>
              <a:rPr dirty="0"/>
              <a:t>Hoffmann</a:t>
            </a:r>
            <a:r>
              <a:rPr spc="-20" dirty="0"/>
              <a:t> </a:t>
            </a:r>
            <a:r>
              <a:rPr dirty="0"/>
              <a:t>K.,</a:t>
            </a:r>
            <a:r>
              <a:rPr spc="-25" dirty="0"/>
              <a:t> </a:t>
            </a:r>
            <a:r>
              <a:rPr spc="-10" dirty="0"/>
              <a:t>Marvin,</a:t>
            </a:r>
            <a:r>
              <a:rPr spc="-5" dirty="0"/>
              <a:t> </a:t>
            </a:r>
            <a:r>
              <a:rPr dirty="0"/>
              <a:t>R.</a:t>
            </a:r>
            <a:r>
              <a:rPr spc="-35" dirty="0"/>
              <a:t> </a:t>
            </a:r>
            <a:r>
              <a:rPr dirty="0"/>
              <a:t>&amp;</a:t>
            </a:r>
            <a:r>
              <a:rPr spc="-20" dirty="0"/>
              <a:t> </a:t>
            </a:r>
            <a:r>
              <a:rPr dirty="0"/>
              <a:t>Powell,</a:t>
            </a:r>
            <a:r>
              <a:rPr spc="-25" dirty="0"/>
              <a:t> </a:t>
            </a:r>
            <a:r>
              <a:rPr dirty="0"/>
              <a:t>B.</a:t>
            </a:r>
            <a:r>
              <a:rPr spc="-15" dirty="0"/>
              <a:t> </a:t>
            </a:r>
            <a:r>
              <a:rPr dirty="0"/>
              <a:t>(2000).</a:t>
            </a:r>
            <a:r>
              <a:rPr spc="-50" dirty="0"/>
              <a:t> </a:t>
            </a:r>
            <a:r>
              <a:rPr dirty="0"/>
              <a:t>The</a:t>
            </a:r>
            <a:r>
              <a:rPr spc="-20" dirty="0"/>
              <a:t> </a:t>
            </a:r>
            <a:r>
              <a:rPr dirty="0"/>
              <a:t>Circle</a:t>
            </a:r>
            <a:r>
              <a:rPr spc="-5" dirty="0"/>
              <a:t> </a:t>
            </a:r>
            <a:r>
              <a:rPr dirty="0"/>
              <a:t>of</a:t>
            </a:r>
            <a:r>
              <a:rPr spc="-15" dirty="0"/>
              <a:t> </a:t>
            </a:r>
            <a:r>
              <a:rPr dirty="0"/>
              <a:t>Security</a:t>
            </a:r>
            <a:r>
              <a:rPr spc="-5" dirty="0"/>
              <a:t> </a:t>
            </a:r>
            <a:r>
              <a:rPr dirty="0"/>
              <a:t>project:</a:t>
            </a:r>
            <a:r>
              <a:rPr spc="-30" dirty="0"/>
              <a:t> </a:t>
            </a:r>
            <a:r>
              <a:rPr spc="-10" dirty="0"/>
              <a:t>Attachment-</a:t>
            </a:r>
            <a:r>
              <a:rPr dirty="0"/>
              <a:t>based</a:t>
            </a:r>
            <a:r>
              <a:rPr spc="10" dirty="0"/>
              <a:t> </a:t>
            </a:r>
            <a:r>
              <a:rPr dirty="0"/>
              <a:t>intervention</a:t>
            </a:r>
            <a:r>
              <a:rPr spc="10" dirty="0"/>
              <a:t> </a:t>
            </a:r>
            <a:r>
              <a:rPr dirty="0"/>
              <a:t>with</a:t>
            </a:r>
            <a:r>
              <a:rPr spc="-20" dirty="0"/>
              <a:t> </a:t>
            </a:r>
            <a:r>
              <a:rPr spc="-10" dirty="0"/>
              <a:t>caregiver–pre-</a:t>
            </a:r>
            <a:r>
              <a:rPr dirty="0"/>
              <a:t>school</a:t>
            </a:r>
            <a:r>
              <a:rPr spc="15" dirty="0"/>
              <a:t> </a:t>
            </a:r>
            <a:r>
              <a:rPr dirty="0"/>
              <a:t>child</a:t>
            </a:r>
            <a:r>
              <a:rPr spc="-10" dirty="0"/>
              <a:t> </a:t>
            </a:r>
            <a:r>
              <a:rPr dirty="0"/>
              <a:t>dyads</a:t>
            </a:r>
            <a:r>
              <a:rPr spc="-15" dirty="0"/>
              <a:t> </a:t>
            </a:r>
            <a:r>
              <a:rPr dirty="0"/>
              <a:t>Attachment</a:t>
            </a:r>
            <a:r>
              <a:rPr spc="-10" dirty="0"/>
              <a:t> </a:t>
            </a:r>
            <a:r>
              <a:rPr dirty="0"/>
              <a:t>&amp;</a:t>
            </a:r>
            <a:r>
              <a:rPr spc="-20" dirty="0"/>
              <a:t> </a:t>
            </a:r>
            <a:r>
              <a:rPr dirty="0"/>
              <a:t>Human</a:t>
            </a:r>
            <a:r>
              <a:rPr spc="-15" dirty="0"/>
              <a:t> </a:t>
            </a:r>
            <a:r>
              <a:rPr dirty="0"/>
              <a:t>Development,</a:t>
            </a:r>
            <a:r>
              <a:rPr spc="20" dirty="0"/>
              <a:t> </a:t>
            </a:r>
            <a:r>
              <a:rPr dirty="0"/>
              <a:t>Vol</a:t>
            </a:r>
            <a:r>
              <a:rPr spc="-35" dirty="0"/>
              <a:t> </a:t>
            </a:r>
            <a:r>
              <a:rPr dirty="0"/>
              <a:t>4</a:t>
            </a:r>
            <a:r>
              <a:rPr spc="-30" dirty="0"/>
              <a:t> </a:t>
            </a:r>
            <a:r>
              <a:rPr dirty="0"/>
              <a:t>No</a:t>
            </a:r>
            <a:r>
              <a:rPr spc="-10" dirty="0"/>
              <a:t> </a:t>
            </a:r>
            <a:r>
              <a:rPr dirty="0"/>
              <a:t>1,</a:t>
            </a:r>
            <a:r>
              <a:rPr spc="-40" dirty="0"/>
              <a:t> </a:t>
            </a:r>
            <a:r>
              <a:rPr spc="-10" dirty="0"/>
              <a:t>2002,</a:t>
            </a:r>
            <a:r>
              <a:rPr spc="500" dirty="0"/>
              <a:t> </a:t>
            </a:r>
            <a:r>
              <a:rPr spc="-10" dirty="0"/>
              <a:t>107–124.</a:t>
            </a:r>
          </a:p>
          <a:p>
            <a:pPr marL="12700">
              <a:lnSpc>
                <a:spcPct val="100000"/>
              </a:lnSpc>
            </a:pPr>
            <a:r>
              <a:rPr dirty="0"/>
              <a:t>Durlak,</a:t>
            </a:r>
            <a:r>
              <a:rPr spc="-20" dirty="0"/>
              <a:t> </a:t>
            </a:r>
            <a:r>
              <a:rPr dirty="0"/>
              <a:t>J.A.</a:t>
            </a:r>
            <a:r>
              <a:rPr spc="-20" dirty="0"/>
              <a:t> </a:t>
            </a:r>
            <a:r>
              <a:rPr dirty="0"/>
              <a:t>,</a:t>
            </a:r>
            <a:r>
              <a:rPr spc="-10" dirty="0"/>
              <a:t> Domitrovich,</a:t>
            </a:r>
            <a:r>
              <a:rPr spc="-20" dirty="0"/>
              <a:t> </a:t>
            </a:r>
            <a:r>
              <a:rPr dirty="0"/>
              <a:t>C.</a:t>
            </a:r>
            <a:r>
              <a:rPr spc="-25" dirty="0"/>
              <a:t> </a:t>
            </a:r>
            <a:r>
              <a:rPr dirty="0"/>
              <a:t>E.</a:t>
            </a:r>
            <a:r>
              <a:rPr spc="-30" dirty="0"/>
              <a:t> </a:t>
            </a:r>
            <a:r>
              <a:rPr dirty="0"/>
              <a:t>,</a:t>
            </a:r>
            <a:r>
              <a:rPr spc="-25" dirty="0"/>
              <a:t> </a:t>
            </a:r>
            <a:r>
              <a:rPr dirty="0"/>
              <a:t>Weissberg,</a:t>
            </a:r>
            <a:r>
              <a:rPr spc="15" dirty="0"/>
              <a:t> </a:t>
            </a:r>
            <a:r>
              <a:rPr dirty="0"/>
              <a:t>R.P.</a:t>
            </a:r>
            <a:r>
              <a:rPr spc="-40" dirty="0"/>
              <a:t> </a:t>
            </a:r>
            <a:r>
              <a:rPr dirty="0"/>
              <a:t>&amp;</a:t>
            </a:r>
            <a:r>
              <a:rPr spc="-15" dirty="0"/>
              <a:t> </a:t>
            </a:r>
            <a:r>
              <a:rPr dirty="0"/>
              <a:t>Gullotta,</a:t>
            </a:r>
            <a:r>
              <a:rPr spc="-20" dirty="0"/>
              <a:t> </a:t>
            </a:r>
            <a:r>
              <a:rPr dirty="0"/>
              <a:t>T.</a:t>
            </a:r>
            <a:r>
              <a:rPr spc="-30" dirty="0"/>
              <a:t> </a:t>
            </a:r>
            <a:r>
              <a:rPr dirty="0"/>
              <a:t>P.</a:t>
            </a:r>
            <a:r>
              <a:rPr spc="-25" dirty="0"/>
              <a:t> </a:t>
            </a:r>
            <a:r>
              <a:rPr dirty="0"/>
              <a:t>(2015)</a:t>
            </a:r>
            <a:r>
              <a:rPr spc="-50" dirty="0"/>
              <a:t> </a:t>
            </a:r>
            <a:r>
              <a:rPr dirty="0"/>
              <a:t>Handbook</a:t>
            </a:r>
            <a:r>
              <a:rPr spc="5" dirty="0"/>
              <a:t> </a:t>
            </a:r>
            <a:r>
              <a:rPr dirty="0"/>
              <a:t>of</a:t>
            </a:r>
            <a:r>
              <a:rPr spc="-30" dirty="0"/>
              <a:t> </a:t>
            </a:r>
            <a:r>
              <a:rPr dirty="0"/>
              <a:t>Social</a:t>
            </a:r>
            <a:r>
              <a:rPr spc="-35" dirty="0"/>
              <a:t> </a:t>
            </a:r>
            <a:r>
              <a:rPr dirty="0"/>
              <a:t>and</a:t>
            </a:r>
            <a:r>
              <a:rPr spc="-10" dirty="0"/>
              <a:t> </a:t>
            </a:r>
            <a:r>
              <a:rPr dirty="0"/>
              <a:t>Emotional</a:t>
            </a:r>
            <a:r>
              <a:rPr spc="-15" dirty="0"/>
              <a:t> </a:t>
            </a:r>
            <a:r>
              <a:rPr dirty="0"/>
              <a:t>Learning.</a:t>
            </a:r>
            <a:r>
              <a:rPr spc="-10" dirty="0"/>
              <a:t> </a:t>
            </a:r>
            <a:r>
              <a:rPr dirty="0"/>
              <a:t>Ney</a:t>
            </a:r>
            <a:r>
              <a:rPr spc="-15" dirty="0"/>
              <a:t> </a:t>
            </a:r>
            <a:r>
              <a:rPr dirty="0"/>
              <a:t>York:</a:t>
            </a:r>
            <a:r>
              <a:rPr spc="-30" dirty="0"/>
              <a:t> </a:t>
            </a:r>
            <a:r>
              <a:rPr dirty="0"/>
              <a:t>The</a:t>
            </a:r>
            <a:r>
              <a:rPr spc="-20" dirty="0"/>
              <a:t> </a:t>
            </a:r>
            <a:r>
              <a:rPr dirty="0"/>
              <a:t>Guilford</a:t>
            </a:r>
            <a:r>
              <a:rPr spc="-5" dirty="0"/>
              <a:t> </a:t>
            </a:r>
            <a:r>
              <a:rPr spc="-10" dirty="0"/>
              <a:t>Press.</a:t>
            </a:r>
          </a:p>
          <a:p>
            <a:pPr marL="12700">
              <a:lnSpc>
                <a:spcPct val="100000"/>
              </a:lnSpc>
            </a:pPr>
            <a:r>
              <a:rPr spc="-10" dirty="0"/>
              <a:t>El-Mafaalani,</a:t>
            </a:r>
            <a:r>
              <a:rPr spc="-15" dirty="0"/>
              <a:t> </a:t>
            </a:r>
            <a:r>
              <a:rPr dirty="0"/>
              <a:t>A.,</a:t>
            </a:r>
            <a:r>
              <a:rPr spc="-10" dirty="0"/>
              <a:t> </a:t>
            </a:r>
            <a:r>
              <a:rPr dirty="0"/>
              <a:t>Kurtenbach,</a:t>
            </a:r>
            <a:r>
              <a:rPr spc="-15" dirty="0"/>
              <a:t> </a:t>
            </a:r>
            <a:r>
              <a:rPr dirty="0"/>
              <a:t>S.,</a:t>
            </a:r>
            <a:r>
              <a:rPr spc="-10" dirty="0"/>
              <a:t> </a:t>
            </a:r>
            <a:r>
              <a:rPr dirty="0"/>
              <a:t>&amp;</a:t>
            </a:r>
            <a:r>
              <a:rPr spc="-25" dirty="0"/>
              <a:t> </a:t>
            </a:r>
            <a:r>
              <a:rPr dirty="0"/>
              <a:t>Strohmeier,</a:t>
            </a:r>
            <a:r>
              <a:rPr spc="20" dirty="0"/>
              <a:t> </a:t>
            </a:r>
            <a:r>
              <a:rPr dirty="0"/>
              <a:t>K.</a:t>
            </a:r>
            <a:r>
              <a:rPr spc="-35" dirty="0"/>
              <a:t> </a:t>
            </a:r>
            <a:r>
              <a:rPr dirty="0"/>
              <a:t>P.</a:t>
            </a:r>
            <a:r>
              <a:rPr spc="-20" dirty="0"/>
              <a:t> </a:t>
            </a:r>
            <a:r>
              <a:rPr dirty="0"/>
              <a:t>(2025).</a:t>
            </a:r>
            <a:r>
              <a:rPr spc="-20" dirty="0"/>
              <a:t> </a:t>
            </a:r>
            <a:r>
              <a:rPr spc="-10" dirty="0"/>
              <a:t>Kinder–Minderheit</a:t>
            </a:r>
            <a:r>
              <a:rPr spc="40" dirty="0"/>
              <a:t> </a:t>
            </a:r>
            <a:r>
              <a:rPr dirty="0"/>
              <a:t>ohne</a:t>
            </a:r>
            <a:r>
              <a:rPr spc="-10" dirty="0"/>
              <a:t> </a:t>
            </a:r>
            <a:r>
              <a:rPr dirty="0"/>
              <a:t>Schutz:</a:t>
            </a:r>
            <a:r>
              <a:rPr spc="-25" dirty="0"/>
              <a:t> </a:t>
            </a:r>
            <a:r>
              <a:rPr dirty="0"/>
              <a:t>Aufwachsen</a:t>
            </a:r>
            <a:r>
              <a:rPr spc="-15" dirty="0"/>
              <a:t> </a:t>
            </a:r>
            <a:r>
              <a:rPr dirty="0"/>
              <a:t>in</a:t>
            </a:r>
            <a:r>
              <a:rPr spc="-15" dirty="0"/>
              <a:t> </a:t>
            </a:r>
            <a:r>
              <a:rPr dirty="0"/>
              <a:t>der alternden</a:t>
            </a:r>
            <a:r>
              <a:rPr spc="15" dirty="0"/>
              <a:t> </a:t>
            </a:r>
            <a:r>
              <a:rPr spc="-10" dirty="0"/>
              <a:t>Gesellschaft.</a:t>
            </a:r>
            <a:r>
              <a:rPr dirty="0"/>
              <a:t> Kiepenheuer</a:t>
            </a:r>
            <a:r>
              <a:rPr spc="30" dirty="0"/>
              <a:t> </a:t>
            </a:r>
            <a:r>
              <a:rPr dirty="0"/>
              <a:t>&amp;</a:t>
            </a:r>
            <a:r>
              <a:rPr spc="-20" dirty="0"/>
              <a:t> </a:t>
            </a:r>
            <a:r>
              <a:rPr spc="-10" dirty="0"/>
              <a:t>Witsch.</a:t>
            </a:r>
          </a:p>
          <a:p>
            <a:pPr marL="241300" marR="335280" indent="-229235">
              <a:lnSpc>
                <a:spcPct val="100000"/>
              </a:lnSpc>
            </a:pPr>
            <a:r>
              <a:rPr dirty="0"/>
              <a:t>Fichtner,</a:t>
            </a:r>
            <a:r>
              <a:rPr spc="-5" dirty="0"/>
              <a:t> </a:t>
            </a:r>
            <a:r>
              <a:rPr dirty="0"/>
              <a:t>S.,</a:t>
            </a:r>
            <a:r>
              <a:rPr spc="-15" dirty="0"/>
              <a:t> </a:t>
            </a:r>
            <a:r>
              <a:rPr dirty="0"/>
              <a:t>Bittner, M.,</a:t>
            </a:r>
            <a:r>
              <a:rPr spc="-15" dirty="0"/>
              <a:t> </a:t>
            </a:r>
            <a:r>
              <a:rPr dirty="0"/>
              <a:t>Bayreuther, T.,</a:t>
            </a:r>
            <a:r>
              <a:rPr spc="-30" dirty="0"/>
              <a:t> </a:t>
            </a:r>
            <a:r>
              <a:rPr dirty="0"/>
              <a:t>Kühn,</a:t>
            </a:r>
            <a:r>
              <a:rPr spc="-5" dirty="0"/>
              <a:t> </a:t>
            </a:r>
            <a:r>
              <a:rPr dirty="0"/>
              <a:t>V.,</a:t>
            </a:r>
            <a:r>
              <a:rPr spc="-20" dirty="0"/>
              <a:t> </a:t>
            </a:r>
            <a:r>
              <a:rPr dirty="0"/>
              <a:t>Hurrelmann,</a:t>
            </a:r>
            <a:r>
              <a:rPr spc="10" dirty="0"/>
              <a:t> </a:t>
            </a:r>
            <a:r>
              <a:rPr dirty="0"/>
              <a:t>K.</a:t>
            </a:r>
            <a:r>
              <a:rPr spc="-25" dirty="0"/>
              <a:t> </a:t>
            </a:r>
            <a:r>
              <a:rPr dirty="0"/>
              <a:t>&amp;</a:t>
            </a:r>
            <a:r>
              <a:rPr spc="-20" dirty="0"/>
              <a:t> </a:t>
            </a:r>
            <a:r>
              <a:rPr dirty="0"/>
              <a:t>Dohmen, D.</a:t>
            </a:r>
            <a:r>
              <a:rPr spc="-25" dirty="0"/>
              <a:t> </a:t>
            </a:r>
            <a:r>
              <a:rPr dirty="0"/>
              <a:t>(2022).</a:t>
            </a:r>
            <a:r>
              <a:rPr spc="-50" dirty="0"/>
              <a:t> </a:t>
            </a:r>
            <a:r>
              <a:rPr dirty="0"/>
              <a:t>„Schule</a:t>
            </a:r>
            <a:r>
              <a:rPr spc="5" dirty="0"/>
              <a:t> </a:t>
            </a:r>
            <a:r>
              <a:rPr spc="-10" dirty="0"/>
              <a:t>zukunftsfähig</a:t>
            </a:r>
            <a:r>
              <a:rPr spc="5" dirty="0"/>
              <a:t> </a:t>
            </a:r>
            <a:r>
              <a:rPr dirty="0"/>
              <a:t>machen“</a:t>
            </a:r>
            <a:r>
              <a:rPr spc="15" dirty="0"/>
              <a:t> </a:t>
            </a:r>
            <a:r>
              <a:rPr dirty="0"/>
              <a:t>-</a:t>
            </a:r>
            <a:r>
              <a:rPr spc="-25" dirty="0"/>
              <a:t> </a:t>
            </a:r>
            <a:r>
              <a:rPr dirty="0"/>
              <a:t>Cornelsen </a:t>
            </a:r>
            <a:r>
              <a:rPr spc="-10" dirty="0"/>
              <a:t>Schulleitungsstudie</a:t>
            </a:r>
            <a:r>
              <a:rPr spc="40" dirty="0"/>
              <a:t> </a:t>
            </a:r>
            <a:r>
              <a:rPr dirty="0"/>
              <a:t>2022.</a:t>
            </a:r>
            <a:r>
              <a:rPr spc="-50" dirty="0"/>
              <a:t> </a:t>
            </a:r>
            <a:r>
              <a:rPr spc="-10" dirty="0"/>
              <a:t>Gesamtstudie,</a:t>
            </a:r>
            <a:r>
              <a:rPr spc="20" dirty="0"/>
              <a:t> </a:t>
            </a:r>
            <a:r>
              <a:rPr dirty="0"/>
              <a:t>FiBS</a:t>
            </a:r>
            <a:r>
              <a:rPr spc="-5" dirty="0"/>
              <a:t> </a:t>
            </a:r>
            <a:r>
              <a:rPr spc="-10" dirty="0"/>
              <a:t>Forschungsinstitut</a:t>
            </a:r>
            <a:r>
              <a:rPr spc="30" dirty="0"/>
              <a:t> </a:t>
            </a:r>
            <a:r>
              <a:rPr dirty="0"/>
              <a:t>für</a:t>
            </a:r>
            <a:r>
              <a:rPr spc="-5" dirty="0"/>
              <a:t> </a:t>
            </a:r>
            <a:r>
              <a:rPr spc="-10" dirty="0"/>
              <a:t>Bildungs-</a:t>
            </a:r>
            <a:r>
              <a:rPr spc="500" dirty="0"/>
              <a:t> </a:t>
            </a:r>
            <a:r>
              <a:rPr dirty="0"/>
              <a:t>und</a:t>
            </a:r>
            <a:r>
              <a:rPr spc="10" dirty="0"/>
              <a:t> </a:t>
            </a:r>
            <a:r>
              <a:rPr spc="-10" dirty="0"/>
              <a:t>Sozialökonomie,</a:t>
            </a:r>
            <a:r>
              <a:rPr spc="15" dirty="0"/>
              <a:t> </a:t>
            </a:r>
            <a:r>
              <a:rPr spc="-10" dirty="0"/>
              <a:t>Berlin.</a:t>
            </a:r>
          </a:p>
          <a:p>
            <a:pPr marL="12700">
              <a:lnSpc>
                <a:spcPct val="100000"/>
              </a:lnSpc>
            </a:pPr>
            <a:r>
              <a:rPr dirty="0"/>
              <a:t>Ghirardi,</a:t>
            </a:r>
            <a:r>
              <a:rPr spc="-20" dirty="0"/>
              <a:t> </a:t>
            </a:r>
            <a:r>
              <a:rPr dirty="0"/>
              <a:t>G.,</a:t>
            </a:r>
            <a:r>
              <a:rPr spc="-35" dirty="0"/>
              <a:t> </a:t>
            </a:r>
            <a:r>
              <a:rPr dirty="0"/>
              <a:t>Baier,</a:t>
            </a:r>
            <a:r>
              <a:rPr spc="-25" dirty="0"/>
              <a:t> </a:t>
            </a:r>
            <a:r>
              <a:rPr dirty="0"/>
              <a:t>T.,</a:t>
            </a:r>
            <a:r>
              <a:rPr spc="-30" dirty="0"/>
              <a:t> </a:t>
            </a:r>
            <a:r>
              <a:rPr dirty="0"/>
              <a:t>Kleinert,</a:t>
            </a:r>
            <a:r>
              <a:rPr spc="-5" dirty="0"/>
              <a:t> </a:t>
            </a:r>
            <a:r>
              <a:rPr dirty="0"/>
              <a:t>C.,</a:t>
            </a:r>
            <a:r>
              <a:rPr spc="-35" dirty="0"/>
              <a:t> </a:t>
            </a:r>
            <a:r>
              <a:rPr dirty="0"/>
              <a:t>&amp;</a:t>
            </a:r>
            <a:r>
              <a:rPr spc="-35" dirty="0"/>
              <a:t> </a:t>
            </a:r>
            <a:r>
              <a:rPr dirty="0"/>
              <a:t>Triventi, M.</a:t>
            </a:r>
            <a:r>
              <a:rPr spc="-30" dirty="0"/>
              <a:t> </a:t>
            </a:r>
            <a:r>
              <a:rPr dirty="0"/>
              <a:t>(2023).</a:t>
            </a:r>
            <a:r>
              <a:rPr spc="-50" dirty="0"/>
              <a:t> </a:t>
            </a:r>
            <a:r>
              <a:rPr dirty="0"/>
              <a:t>Is</a:t>
            </a:r>
            <a:r>
              <a:rPr spc="-30" dirty="0"/>
              <a:t> </a:t>
            </a:r>
            <a:r>
              <a:rPr dirty="0"/>
              <a:t>early</a:t>
            </a:r>
            <a:r>
              <a:rPr spc="-15" dirty="0"/>
              <a:t> </a:t>
            </a:r>
            <a:r>
              <a:rPr dirty="0"/>
              <a:t>formal</a:t>
            </a:r>
            <a:r>
              <a:rPr spc="-40" dirty="0"/>
              <a:t> </a:t>
            </a:r>
            <a:r>
              <a:rPr dirty="0"/>
              <a:t>childcare</a:t>
            </a:r>
            <a:r>
              <a:rPr spc="-20" dirty="0"/>
              <a:t> </a:t>
            </a:r>
            <a:r>
              <a:rPr dirty="0"/>
              <a:t>an</a:t>
            </a:r>
            <a:r>
              <a:rPr spc="-30" dirty="0"/>
              <a:t> </a:t>
            </a:r>
            <a:r>
              <a:rPr dirty="0"/>
              <a:t>equalizer?</a:t>
            </a:r>
            <a:r>
              <a:rPr spc="-10" dirty="0"/>
              <a:t> </a:t>
            </a:r>
            <a:r>
              <a:rPr dirty="0"/>
              <a:t>How</a:t>
            </a:r>
            <a:r>
              <a:rPr spc="-45" dirty="0"/>
              <a:t> </a:t>
            </a:r>
            <a:r>
              <a:rPr dirty="0"/>
              <a:t>attending childcare</a:t>
            </a:r>
            <a:r>
              <a:rPr spc="-25" dirty="0"/>
              <a:t> </a:t>
            </a:r>
            <a:r>
              <a:rPr dirty="0"/>
              <a:t>and</a:t>
            </a:r>
            <a:r>
              <a:rPr spc="-25" dirty="0"/>
              <a:t> </a:t>
            </a:r>
            <a:r>
              <a:rPr dirty="0"/>
              <a:t>education</a:t>
            </a:r>
            <a:r>
              <a:rPr spc="-30" dirty="0"/>
              <a:t> </a:t>
            </a:r>
            <a:r>
              <a:rPr dirty="0"/>
              <a:t>centres</a:t>
            </a:r>
            <a:r>
              <a:rPr spc="-20" dirty="0"/>
              <a:t> </a:t>
            </a:r>
            <a:r>
              <a:rPr dirty="0"/>
              <a:t>affects</a:t>
            </a:r>
            <a:r>
              <a:rPr spc="-35" dirty="0"/>
              <a:t> </a:t>
            </a:r>
            <a:r>
              <a:rPr dirty="0"/>
              <a:t>children’s cognitive</a:t>
            </a:r>
            <a:r>
              <a:rPr spc="-20" dirty="0"/>
              <a:t> </a:t>
            </a:r>
            <a:r>
              <a:rPr dirty="0"/>
              <a:t>and</a:t>
            </a:r>
            <a:r>
              <a:rPr spc="-20" dirty="0"/>
              <a:t> </a:t>
            </a:r>
            <a:r>
              <a:rPr spc="-10" dirty="0"/>
              <a:t>socio-</a:t>
            </a:r>
            <a:r>
              <a:rPr dirty="0"/>
              <a:t>emotional</a:t>
            </a:r>
            <a:r>
              <a:rPr spc="-25" dirty="0"/>
              <a:t> </a:t>
            </a:r>
            <a:r>
              <a:rPr dirty="0"/>
              <a:t>skills</a:t>
            </a:r>
            <a:r>
              <a:rPr spc="-10" dirty="0"/>
              <a:t> </a:t>
            </a:r>
            <a:r>
              <a:rPr dirty="0"/>
              <a:t>in</a:t>
            </a:r>
            <a:r>
              <a:rPr spc="-20" dirty="0"/>
              <a:t> </a:t>
            </a:r>
            <a:r>
              <a:rPr spc="-10" dirty="0"/>
              <a:t>Germany.</a:t>
            </a:r>
          </a:p>
          <a:p>
            <a:pPr marL="241300">
              <a:lnSpc>
                <a:spcPct val="100000"/>
              </a:lnSpc>
            </a:pPr>
            <a:r>
              <a:rPr spc="-10" dirty="0"/>
              <a:t>European</a:t>
            </a:r>
            <a:r>
              <a:rPr spc="10" dirty="0"/>
              <a:t> </a:t>
            </a:r>
            <a:r>
              <a:rPr spc="-10" dirty="0"/>
              <a:t>Sociological</a:t>
            </a:r>
            <a:r>
              <a:rPr spc="15" dirty="0"/>
              <a:t> </a:t>
            </a:r>
            <a:r>
              <a:rPr dirty="0"/>
              <a:t>Review,</a:t>
            </a:r>
            <a:r>
              <a:rPr spc="25" dirty="0"/>
              <a:t> </a:t>
            </a:r>
            <a:r>
              <a:rPr dirty="0"/>
              <a:t>39(5),</a:t>
            </a:r>
            <a:r>
              <a:rPr spc="-20" dirty="0"/>
              <a:t> </a:t>
            </a:r>
            <a:r>
              <a:rPr spc="-10" dirty="0"/>
              <a:t>692–707.</a:t>
            </a: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pc="-10" dirty="0"/>
              <a:t>Hirsh-</a:t>
            </a:r>
            <a:r>
              <a:rPr dirty="0"/>
              <a:t>Pasek, K.,</a:t>
            </a:r>
            <a:r>
              <a:rPr spc="-30" dirty="0"/>
              <a:t> </a:t>
            </a:r>
            <a:r>
              <a:rPr dirty="0"/>
              <a:t>Adamson, L.</a:t>
            </a:r>
            <a:r>
              <a:rPr spc="-20" dirty="0"/>
              <a:t> </a:t>
            </a:r>
            <a:r>
              <a:rPr dirty="0"/>
              <a:t>B.,</a:t>
            </a:r>
            <a:r>
              <a:rPr spc="-20" dirty="0"/>
              <a:t> </a:t>
            </a:r>
            <a:r>
              <a:rPr dirty="0"/>
              <a:t>Bakeman,</a:t>
            </a:r>
            <a:r>
              <a:rPr spc="-10" dirty="0"/>
              <a:t> </a:t>
            </a:r>
            <a:r>
              <a:rPr dirty="0"/>
              <a:t>R.,</a:t>
            </a:r>
            <a:r>
              <a:rPr spc="-25" dirty="0"/>
              <a:t> </a:t>
            </a:r>
            <a:r>
              <a:rPr dirty="0"/>
              <a:t>Owen,</a:t>
            </a:r>
            <a:r>
              <a:rPr spc="-10" dirty="0"/>
              <a:t> </a:t>
            </a:r>
            <a:r>
              <a:rPr dirty="0"/>
              <a:t>M.</a:t>
            </a:r>
            <a:r>
              <a:rPr spc="-10" dirty="0"/>
              <a:t> </a:t>
            </a:r>
            <a:r>
              <a:rPr dirty="0"/>
              <a:t>T., </a:t>
            </a:r>
            <a:r>
              <a:rPr spc="-10" dirty="0"/>
              <a:t>Golinkoff, </a:t>
            </a:r>
            <a:r>
              <a:rPr dirty="0"/>
              <a:t>R.</a:t>
            </a:r>
            <a:r>
              <a:rPr spc="-25" dirty="0"/>
              <a:t> </a:t>
            </a:r>
            <a:r>
              <a:rPr dirty="0"/>
              <a:t>M.,</a:t>
            </a:r>
            <a:r>
              <a:rPr spc="-5" dirty="0"/>
              <a:t> </a:t>
            </a:r>
            <a:r>
              <a:rPr dirty="0"/>
              <a:t>Pace,</a:t>
            </a:r>
            <a:r>
              <a:rPr spc="-35" dirty="0"/>
              <a:t> </a:t>
            </a:r>
            <a:r>
              <a:rPr dirty="0"/>
              <a:t>A.,</a:t>
            </a:r>
            <a:r>
              <a:rPr spc="-10" dirty="0"/>
              <a:t> </a:t>
            </a:r>
            <a:r>
              <a:rPr dirty="0"/>
              <a:t>...</a:t>
            </a:r>
            <a:r>
              <a:rPr spc="-20" dirty="0"/>
              <a:t> </a:t>
            </a:r>
            <a:r>
              <a:rPr dirty="0"/>
              <a:t>&amp;</a:t>
            </a:r>
            <a:r>
              <a:rPr spc="-15" dirty="0"/>
              <a:t> </a:t>
            </a:r>
            <a:r>
              <a:rPr dirty="0"/>
              <a:t>Suma,</a:t>
            </a:r>
            <a:r>
              <a:rPr spc="-5" dirty="0"/>
              <a:t> </a:t>
            </a:r>
            <a:r>
              <a:rPr dirty="0"/>
              <a:t>K.</a:t>
            </a:r>
            <a:r>
              <a:rPr spc="-25" dirty="0"/>
              <a:t> </a:t>
            </a:r>
            <a:r>
              <a:rPr dirty="0"/>
              <a:t>(2015).</a:t>
            </a:r>
            <a:r>
              <a:rPr spc="-40" dirty="0"/>
              <a:t> </a:t>
            </a:r>
            <a:r>
              <a:rPr dirty="0"/>
              <a:t>The</a:t>
            </a:r>
            <a:r>
              <a:rPr spc="-15" dirty="0"/>
              <a:t> </a:t>
            </a:r>
            <a:r>
              <a:rPr spc="-10" dirty="0"/>
              <a:t>contribution</a:t>
            </a:r>
            <a:r>
              <a:rPr spc="5" dirty="0"/>
              <a:t> </a:t>
            </a:r>
            <a:r>
              <a:rPr dirty="0"/>
              <a:t>of</a:t>
            </a:r>
            <a:r>
              <a:rPr spc="-25" dirty="0"/>
              <a:t> </a:t>
            </a:r>
            <a:r>
              <a:rPr dirty="0"/>
              <a:t>early</a:t>
            </a:r>
            <a:r>
              <a:rPr spc="5" dirty="0"/>
              <a:t> </a:t>
            </a:r>
            <a:r>
              <a:rPr spc="-10" dirty="0"/>
              <a:t>communication</a:t>
            </a:r>
            <a:r>
              <a:rPr spc="-5" dirty="0"/>
              <a:t> </a:t>
            </a:r>
            <a:r>
              <a:rPr dirty="0"/>
              <a:t>quality</a:t>
            </a:r>
            <a:r>
              <a:rPr spc="10" dirty="0"/>
              <a:t> </a:t>
            </a:r>
            <a:r>
              <a:rPr dirty="0"/>
              <a:t>to</a:t>
            </a:r>
            <a:r>
              <a:rPr spc="-20" dirty="0"/>
              <a:t> </a:t>
            </a:r>
            <a:r>
              <a:rPr dirty="0"/>
              <a:t>low-income</a:t>
            </a:r>
            <a:r>
              <a:rPr spc="-10" dirty="0"/>
              <a:t> </a:t>
            </a:r>
            <a:r>
              <a:rPr dirty="0"/>
              <a:t>children’s</a:t>
            </a:r>
            <a:r>
              <a:rPr spc="20" dirty="0"/>
              <a:t> </a:t>
            </a:r>
            <a:r>
              <a:rPr spc="-10" dirty="0"/>
              <a:t>language</a:t>
            </a:r>
          </a:p>
          <a:p>
            <a:pPr marL="241300">
              <a:lnSpc>
                <a:spcPct val="100000"/>
              </a:lnSpc>
            </a:pPr>
            <a:r>
              <a:rPr dirty="0"/>
              <a:t>success.</a:t>
            </a:r>
            <a:r>
              <a:rPr spc="-20" dirty="0"/>
              <a:t> </a:t>
            </a:r>
            <a:r>
              <a:rPr spc="-10" dirty="0"/>
              <a:t>Psychological</a:t>
            </a:r>
            <a:r>
              <a:rPr dirty="0"/>
              <a:t> science,</a:t>
            </a:r>
            <a:r>
              <a:rPr spc="20" dirty="0"/>
              <a:t> </a:t>
            </a:r>
            <a:r>
              <a:rPr dirty="0"/>
              <a:t>26(7),</a:t>
            </a:r>
            <a:r>
              <a:rPr spc="-25" dirty="0"/>
              <a:t> </a:t>
            </a:r>
            <a:r>
              <a:rPr dirty="0"/>
              <a:t>1071-</a:t>
            </a:r>
            <a:r>
              <a:rPr spc="-20" dirty="0"/>
              <a:t>1083.</a:t>
            </a:r>
          </a:p>
          <a:p>
            <a:pPr marL="241300" marR="988694" indent="-229235">
              <a:lnSpc>
                <a:spcPct val="100000"/>
              </a:lnSpc>
            </a:pPr>
            <a:r>
              <a:rPr dirty="0"/>
              <a:t>Köller,</a:t>
            </a:r>
            <a:r>
              <a:rPr spc="-20" dirty="0"/>
              <a:t> </a:t>
            </a:r>
            <a:r>
              <a:rPr dirty="0"/>
              <a:t>O.,</a:t>
            </a:r>
            <a:r>
              <a:rPr spc="-15" dirty="0"/>
              <a:t> </a:t>
            </a:r>
            <a:r>
              <a:rPr dirty="0"/>
              <a:t>Anders,</a:t>
            </a:r>
            <a:r>
              <a:rPr spc="10" dirty="0"/>
              <a:t> </a:t>
            </a:r>
            <a:r>
              <a:rPr dirty="0"/>
              <a:t>Y.,</a:t>
            </a:r>
            <a:r>
              <a:rPr spc="-35" dirty="0"/>
              <a:t> </a:t>
            </a:r>
            <a:r>
              <a:rPr dirty="0"/>
              <a:t>Becker-Mrotzek,</a:t>
            </a:r>
            <a:r>
              <a:rPr spc="-20" dirty="0"/>
              <a:t> </a:t>
            </a:r>
            <a:r>
              <a:rPr dirty="0"/>
              <a:t>M.,</a:t>
            </a:r>
            <a:r>
              <a:rPr spc="-15" dirty="0"/>
              <a:t> </a:t>
            </a:r>
            <a:r>
              <a:rPr dirty="0"/>
              <a:t>Dreyer,</a:t>
            </a:r>
            <a:r>
              <a:rPr spc="-5" dirty="0"/>
              <a:t> </a:t>
            </a:r>
            <a:r>
              <a:rPr dirty="0"/>
              <a:t>R.,</a:t>
            </a:r>
            <a:r>
              <a:rPr spc="-35" dirty="0"/>
              <a:t> </a:t>
            </a:r>
            <a:r>
              <a:rPr dirty="0"/>
              <a:t>Maaz,</a:t>
            </a:r>
            <a:r>
              <a:rPr spc="-40" dirty="0"/>
              <a:t> </a:t>
            </a:r>
            <a:r>
              <a:rPr dirty="0"/>
              <a:t>K.,</a:t>
            </a:r>
            <a:r>
              <a:rPr spc="-25" dirty="0"/>
              <a:t> </a:t>
            </a:r>
            <a:r>
              <a:rPr dirty="0"/>
              <a:t>Prediger,</a:t>
            </a:r>
            <a:r>
              <a:rPr spc="5" dirty="0"/>
              <a:t> </a:t>
            </a:r>
            <a:r>
              <a:rPr dirty="0"/>
              <a:t>S.</a:t>
            </a:r>
            <a:r>
              <a:rPr spc="-20" dirty="0"/>
              <a:t> </a:t>
            </a:r>
            <a:r>
              <a:rPr dirty="0"/>
              <a:t>&amp;</a:t>
            </a:r>
            <a:r>
              <a:rPr spc="-30" dirty="0"/>
              <a:t> </a:t>
            </a:r>
            <a:r>
              <a:rPr dirty="0"/>
              <a:t>Thiel,</a:t>
            </a:r>
            <a:r>
              <a:rPr spc="5" dirty="0"/>
              <a:t> </a:t>
            </a:r>
            <a:r>
              <a:rPr dirty="0"/>
              <a:t>F.</a:t>
            </a:r>
            <a:r>
              <a:rPr spc="-20" dirty="0"/>
              <a:t> </a:t>
            </a:r>
            <a:r>
              <a:rPr dirty="0"/>
              <a:t>(2020).</a:t>
            </a:r>
            <a:r>
              <a:rPr spc="-50" dirty="0"/>
              <a:t> </a:t>
            </a:r>
            <a:r>
              <a:rPr spc="-10" dirty="0"/>
              <a:t>Empfehlungen</a:t>
            </a:r>
            <a:r>
              <a:rPr spc="20" dirty="0"/>
              <a:t> </a:t>
            </a:r>
            <a:r>
              <a:rPr dirty="0"/>
              <a:t>zur</a:t>
            </a:r>
            <a:r>
              <a:rPr spc="5" dirty="0"/>
              <a:t> </a:t>
            </a:r>
            <a:r>
              <a:rPr spc="-10" dirty="0"/>
              <a:t>Steigerung</a:t>
            </a:r>
            <a:r>
              <a:rPr spc="20" dirty="0"/>
              <a:t> </a:t>
            </a:r>
            <a:r>
              <a:rPr dirty="0"/>
              <a:t>der</a:t>
            </a:r>
            <a:r>
              <a:rPr spc="-15" dirty="0"/>
              <a:t> </a:t>
            </a:r>
            <a:r>
              <a:rPr dirty="0"/>
              <a:t>Qualität</a:t>
            </a:r>
            <a:r>
              <a:rPr spc="-10" dirty="0"/>
              <a:t> </a:t>
            </a:r>
            <a:r>
              <a:rPr dirty="0"/>
              <a:t>von</a:t>
            </a:r>
            <a:r>
              <a:rPr spc="-20" dirty="0"/>
              <a:t> </a:t>
            </a:r>
            <a:r>
              <a:rPr dirty="0"/>
              <a:t>Bildung</a:t>
            </a:r>
            <a:r>
              <a:rPr spc="10" dirty="0"/>
              <a:t> </a:t>
            </a:r>
            <a:r>
              <a:rPr dirty="0"/>
              <a:t>und</a:t>
            </a:r>
            <a:r>
              <a:rPr spc="-10" dirty="0"/>
              <a:t> </a:t>
            </a:r>
            <a:r>
              <a:rPr dirty="0"/>
              <a:t>Unterricht in</a:t>
            </a:r>
            <a:r>
              <a:rPr spc="-10" dirty="0"/>
              <a:t> </a:t>
            </a:r>
            <a:r>
              <a:rPr dirty="0"/>
              <a:t>Berlin:</a:t>
            </a:r>
            <a:r>
              <a:rPr spc="-10" dirty="0"/>
              <a:t> Abschlussbericht</a:t>
            </a:r>
            <a:r>
              <a:rPr spc="35" dirty="0"/>
              <a:t> </a:t>
            </a:r>
            <a:r>
              <a:rPr spc="-25" dirty="0"/>
              <a:t>der</a:t>
            </a:r>
            <a:r>
              <a:rPr spc="500" dirty="0"/>
              <a:t> </a:t>
            </a:r>
            <a:r>
              <a:rPr spc="-10" dirty="0"/>
              <a:t>Expertenkommission.</a:t>
            </a:r>
            <a:r>
              <a:rPr spc="70" dirty="0"/>
              <a:t> </a:t>
            </a:r>
            <a:r>
              <a:rPr dirty="0"/>
              <a:t>Kiel:</a:t>
            </a:r>
            <a:r>
              <a:rPr spc="30" dirty="0"/>
              <a:t> </a:t>
            </a:r>
            <a:r>
              <a:rPr dirty="0"/>
              <a:t>IPN.</a:t>
            </a:r>
            <a:r>
              <a:rPr spc="15" dirty="0"/>
              <a:t> </a:t>
            </a:r>
            <a:r>
              <a:rPr dirty="0"/>
              <a:t>Verfügbar</a:t>
            </a:r>
            <a:r>
              <a:rPr spc="35" dirty="0"/>
              <a:t> </a:t>
            </a:r>
            <a:r>
              <a:rPr dirty="0"/>
              <a:t>unter:</a:t>
            </a:r>
            <a:r>
              <a:rPr spc="30" dirty="0"/>
              <a:t> </a:t>
            </a:r>
            <a:r>
              <a:rPr u="sng" spc="-10" dirty="0">
                <a:uFill>
                  <a:solidFill>
                    <a:srgbClr val="000000"/>
                  </a:solidFill>
                </a:uFill>
                <a:hlinkClick r:id="rId2"/>
              </a:rPr>
              <a:t>https://www.ipn.uni-kiel.de/en/the-ipn/news/Abschlussbericht.6.10.final.pdf</a:t>
            </a:r>
          </a:p>
          <a:p>
            <a:pPr marL="12700">
              <a:lnSpc>
                <a:spcPct val="100000"/>
              </a:lnSpc>
            </a:pPr>
            <a:r>
              <a:rPr dirty="0"/>
              <a:t>Ministerium</a:t>
            </a:r>
            <a:r>
              <a:rPr spc="25" dirty="0"/>
              <a:t> </a:t>
            </a:r>
            <a:r>
              <a:rPr dirty="0"/>
              <a:t>für</a:t>
            </a:r>
            <a:r>
              <a:rPr spc="-20" dirty="0"/>
              <a:t> </a:t>
            </a:r>
            <a:r>
              <a:rPr dirty="0"/>
              <a:t>Bildung,</a:t>
            </a:r>
            <a:r>
              <a:rPr spc="5" dirty="0"/>
              <a:t> </a:t>
            </a:r>
            <a:r>
              <a:rPr dirty="0"/>
              <a:t>Jugend</a:t>
            </a:r>
            <a:r>
              <a:rPr spc="10" dirty="0"/>
              <a:t> </a:t>
            </a:r>
            <a:r>
              <a:rPr dirty="0"/>
              <a:t>und</a:t>
            </a:r>
            <a:r>
              <a:rPr spc="-15" dirty="0"/>
              <a:t> </a:t>
            </a:r>
            <a:r>
              <a:rPr dirty="0"/>
              <a:t>Sport</a:t>
            </a:r>
            <a:r>
              <a:rPr spc="-20" dirty="0"/>
              <a:t> </a:t>
            </a:r>
            <a:r>
              <a:rPr dirty="0"/>
              <a:t>(MBJS)</a:t>
            </a:r>
            <a:r>
              <a:rPr spc="-10" dirty="0"/>
              <a:t> Brandenburg.</a:t>
            </a:r>
            <a:r>
              <a:rPr dirty="0"/>
              <a:t> (2024).</a:t>
            </a:r>
            <a:r>
              <a:rPr spc="-50" dirty="0"/>
              <a:t> </a:t>
            </a:r>
            <a:r>
              <a:rPr spc="-10" dirty="0"/>
              <a:t>Bildungsplan</a:t>
            </a:r>
            <a:r>
              <a:rPr spc="30" dirty="0"/>
              <a:t> </a:t>
            </a:r>
            <a:r>
              <a:rPr dirty="0"/>
              <a:t>–</a:t>
            </a:r>
            <a:r>
              <a:rPr spc="-10" dirty="0"/>
              <a:t> </a:t>
            </a:r>
            <a:r>
              <a:rPr dirty="0"/>
              <a:t>Erweiterte</a:t>
            </a:r>
            <a:r>
              <a:rPr spc="-25" dirty="0"/>
              <a:t> </a:t>
            </a:r>
            <a:r>
              <a:rPr dirty="0"/>
              <a:t>Grundsätze</a:t>
            </a:r>
            <a:r>
              <a:rPr spc="-15" dirty="0"/>
              <a:t> </a:t>
            </a:r>
            <a:r>
              <a:rPr dirty="0"/>
              <a:t>elementarer</a:t>
            </a:r>
            <a:r>
              <a:rPr spc="10" dirty="0"/>
              <a:t> </a:t>
            </a:r>
            <a:r>
              <a:rPr dirty="0"/>
              <a:t>Bildung</a:t>
            </a:r>
            <a:r>
              <a:rPr spc="10" dirty="0"/>
              <a:t> </a:t>
            </a:r>
            <a:r>
              <a:rPr dirty="0"/>
              <a:t>in</a:t>
            </a:r>
            <a:r>
              <a:rPr spc="-25" dirty="0"/>
              <a:t> </a:t>
            </a:r>
            <a:r>
              <a:rPr spc="-10" dirty="0"/>
              <a:t>Einrichtungen</a:t>
            </a:r>
            <a:r>
              <a:rPr spc="20" dirty="0"/>
              <a:t> </a:t>
            </a:r>
            <a:r>
              <a:rPr dirty="0"/>
              <a:t>der</a:t>
            </a:r>
            <a:r>
              <a:rPr spc="-10" dirty="0"/>
              <a:t> Kindertagesbetreuung</a:t>
            </a:r>
            <a:r>
              <a:rPr spc="35" dirty="0"/>
              <a:t> </a:t>
            </a:r>
            <a:r>
              <a:rPr dirty="0"/>
              <a:t>im</a:t>
            </a:r>
            <a:r>
              <a:rPr spc="-10" dirty="0"/>
              <a:t> </a:t>
            </a:r>
            <a:r>
              <a:rPr dirty="0"/>
              <a:t>Land</a:t>
            </a:r>
            <a:r>
              <a:rPr spc="-35" dirty="0"/>
              <a:t> </a:t>
            </a:r>
            <a:r>
              <a:rPr spc="-10" dirty="0"/>
              <a:t>Brandenburg.</a:t>
            </a:r>
          </a:p>
          <a:p>
            <a:pPr marL="241300" marR="132715" indent="-229235">
              <a:lnSpc>
                <a:spcPct val="100000"/>
              </a:lnSpc>
            </a:pPr>
            <a:r>
              <a:rPr dirty="0"/>
              <a:t>Ministerium</a:t>
            </a:r>
            <a:r>
              <a:rPr spc="35" dirty="0"/>
              <a:t> </a:t>
            </a:r>
            <a:r>
              <a:rPr dirty="0"/>
              <a:t>für</a:t>
            </a:r>
            <a:r>
              <a:rPr spc="-20" dirty="0"/>
              <a:t> </a:t>
            </a:r>
            <a:r>
              <a:rPr dirty="0"/>
              <a:t>Bildung,</a:t>
            </a:r>
            <a:r>
              <a:rPr spc="5" dirty="0"/>
              <a:t> </a:t>
            </a:r>
            <a:r>
              <a:rPr dirty="0"/>
              <a:t>Jugend</a:t>
            </a:r>
            <a:r>
              <a:rPr spc="10" dirty="0"/>
              <a:t> </a:t>
            </a:r>
            <a:r>
              <a:rPr dirty="0"/>
              <a:t>und</a:t>
            </a:r>
            <a:r>
              <a:rPr spc="-15" dirty="0"/>
              <a:t> </a:t>
            </a:r>
            <a:r>
              <a:rPr dirty="0"/>
              <a:t>Sport</a:t>
            </a:r>
            <a:r>
              <a:rPr spc="-20" dirty="0"/>
              <a:t> </a:t>
            </a:r>
            <a:r>
              <a:rPr dirty="0"/>
              <a:t>(MBJS)</a:t>
            </a:r>
            <a:r>
              <a:rPr spc="-10" dirty="0"/>
              <a:t> Brandenburg.</a:t>
            </a:r>
            <a:r>
              <a:rPr dirty="0"/>
              <a:t> </a:t>
            </a:r>
            <a:r>
              <a:rPr spc="-10" dirty="0"/>
              <a:t>(29.07.2024).Schreiben</a:t>
            </a:r>
            <a:r>
              <a:rPr spc="-20" dirty="0"/>
              <a:t> </a:t>
            </a:r>
            <a:r>
              <a:rPr dirty="0"/>
              <a:t>zum</a:t>
            </a:r>
            <a:r>
              <a:rPr spc="-20" dirty="0"/>
              <a:t> </a:t>
            </a:r>
            <a:r>
              <a:rPr spc="-10" dirty="0"/>
              <a:t>Bildungsplan</a:t>
            </a:r>
            <a:r>
              <a:rPr spc="20" dirty="0"/>
              <a:t> </a:t>
            </a:r>
            <a:r>
              <a:rPr dirty="0"/>
              <a:t>Kita</a:t>
            </a:r>
            <a:r>
              <a:rPr spc="-30" dirty="0"/>
              <a:t> </a:t>
            </a:r>
            <a:r>
              <a:rPr dirty="0"/>
              <a:t>von</a:t>
            </a:r>
            <a:r>
              <a:rPr spc="-25" dirty="0"/>
              <a:t> </a:t>
            </a:r>
            <a:r>
              <a:rPr spc="-10" dirty="0"/>
              <a:t>Volker-</a:t>
            </a:r>
            <a:r>
              <a:rPr dirty="0"/>
              <a:t>Gerd</a:t>
            </a:r>
            <a:r>
              <a:rPr spc="-5" dirty="0"/>
              <a:t> </a:t>
            </a:r>
            <a:r>
              <a:rPr dirty="0"/>
              <a:t>Westphal,</a:t>
            </a:r>
            <a:r>
              <a:rPr spc="-5" dirty="0"/>
              <a:t> </a:t>
            </a:r>
            <a:r>
              <a:rPr dirty="0"/>
              <a:t>Leiter</a:t>
            </a:r>
            <a:r>
              <a:rPr spc="-10" dirty="0"/>
              <a:t> </a:t>
            </a:r>
            <a:r>
              <a:rPr dirty="0"/>
              <a:t>der</a:t>
            </a:r>
            <a:r>
              <a:rPr spc="-20" dirty="0"/>
              <a:t> </a:t>
            </a:r>
            <a:r>
              <a:rPr dirty="0"/>
              <a:t>Abt.</a:t>
            </a:r>
            <a:r>
              <a:rPr spc="-10" dirty="0"/>
              <a:t> </a:t>
            </a:r>
            <a:r>
              <a:rPr dirty="0"/>
              <a:t>für</a:t>
            </a:r>
            <a:r>
              <a:rPr spc="-15" dirty="0"/>
              <a:t> </a:t>
            </a:r>
            <a:r>
              <a:rPr dirty="0"/>
              <a:t>Kinder und</a:t>
            </a:r>
            <a:r>
              <a:rPr spc="-15" dirty="0"/>
              <a:t> </a:t>
            </a:r>
            <a:r>
              <a:rPr dirty="0"/>
              <a:t>Jugend</a:t>
            </a:r>
            <a:r>
              <a:rPr spc="10" dirty="0"/>
              <a:t> </a:t>
            </a:r>
            <a:r>
              <a:rPr dirty="0"/>
              <a:t>und</a:t>
            </a:r>
            <a:r>
              <a:rPr spc="-15" dirty="0"/>
              <a:t> </a:t>
            </a:r>
            <a:r>
              <a:rPr dirty="0"/>
              <a:t>überörtlicher</a:t>
            </a:r>
            <a:r>
              <a:rPr spc="10" dirty="0"/>
              <a:t> </a:t>
            </a:r>
            <a:r>
              <a:rPr dirty="0"/>
              <a:t>Träger</a:t>
            </a:r>
            <a:r>
              <a:rPr spc="-15" dirty="0"/>
              <a:t> </a:t>
            </a:r>
            <a:r>
              <a:rPr spc="-25" dirty="0"/>
              <a:t>der</a:t>
            </a:r>
            <a:r>
              <a:rPr spc="500" dirty="0"/>
              <a:t> </a:t>
            </a:r>
            <a:r>
              <a:rPr spc="-10" dirty="0"/>
              <a:t>öffentlichen</a:t>
            </a:r>
            <a:r>
              <a:rPr spc="20" dirty="0"/>
              <a:t> </a:t>
            </a:r>
            <a:r>
              <a:rPr spc="-10" dirty="0"/>
              <a:t>Jugendhilfe</a:t>
            </a:r>
            <a:r>
              <a:rPr spc="55" dirty="0"/>
              <a:t> </a:t>
            </a:r>
            <a:r>
              <a:rPr dirty="0"/>
              <a:t>an</a:t>
            </a:r>
            <a:r>
              <a:rPr spc="5" dirty="0"/>
              <a:t> </a:t>
            </a:r>
            <a:r>
              <a:rPr dirty="0"/>
              <a:t>die</a:t>
            </a:r>
            <a:r>
              <a:rPr spc="15" dirty="0"/>
              <a:t> </a:t>
            </a:r>
            <a:r>
              <a:rPr spc="-10" dirty="0"/>
              <a:t>Sozial-</a:t>
            </a:r>
            <a:r>
              <a:rPr dirty="0"/>
              <a:t>und</a:t>
            </a:r>
            <a:r>
              <a:rPr spc="25" dirty="0"/>
              <a:t> </a:t>
            </a:r>
            <a:r>
              <a:rPr spc="-10" dirty="0"/>
              <a:t>Bildungsdezernentinnen</a:t>
            </a:r>
            <a:r>
              <a:rPr spc="65" dirty="0"/>
              <a:t> </a:t>
            </a:r>
            <a:r>
              <a:rPr dirty="0"/>
              <a:t>der</a:t>
            </a:r>
            <a:r>
              <a:rPr spc="20" dirty="0"/>
              <a:t> </a:t>
            </a:r>
            <a:r>
              <a:rPr dirty="0"/>
              <a:t>Landkreise</a:t>
            </a:r>
            <a:r>
              <a:rPr spc="25" dirty="0"/>
              <a:t> </a:t>
            </a:r>
            <a:r>
              <a:rPr dirty="0"/>
              <a:t>und</a:t>
            </a:r>
            <a:r>
              <a:rPr spc="15" dirty="0"/>
              <a:t> </a:t>
            </a:r>
            <a:r>
              <a:rPr dirty="0"/>
              <a:t>kreisfreien</a:t>
            </a:r>
            <a:r>
              <a:rPr spc="50" dirty="0"/>
              <a:t> </a:t>
            </a:r>
            <a:r>
              <a:rPr dirty="0"/>
              <a:t>Städte,</a:t>
            </a:r>
            <a:r>
              <a:rPr spc="10" dirty="0"/>
              <a:t> </a:t>
            </a:r>
            <a:r>
              <a:rPr dirty="0"/>
              <a:t>den</a:t>
            </a:r>
            <a:r>
              <a:rPr spc="15" dirty="0"/>
              <a:t> </a:t>
            </a:r>
            <a:r>
              <a:rPr spc="-10" dirty="0"/>
              <a:t>Landkreistag/Städte-</a:t>
            </a:r>
            <a:r>
              <a:rPr spc="45" dirty="0"/>
              <a:t> </a:t>
            </a:r>
            <a:r>
              <a:rPr dirty="0"/>
              <a:t>und</a:t>
            </a:r>
            <a:r>
              <a:rPr spc="15" dirty="0"/>
              <a:t> </a:t>
            </a:r>
            <a:r>
              <a:rPr spc="-10" dirty="0"/>
              <a:t>Gemeindebund,</a:t>
            </a:r>
            <a:r>
              <a:rPr spc="55" dirty="0"/>
              <a:t> </a:t>
            </a:r>
            <a:r>
              <a:rPr spc="-10" dirty="0"/>
              <a:t>Kita-</a:t>
            </a:r>
            <a:r>
              <a:rPr dirty="0"/>
              <a:t>Träger,</a:t>
            </a:r>
            <a:r>
              <a:rPr spc="-5" dirty="0"/>
              <a:t> </a:t>
            </a:r>
            <a:r>
              <a:rPr spc="-10" dirty="0"/>
              <a:t>Landeskitaelternbeirat,</a:t>
            </a:r>
            <a:r>
              <a:rPr spc="60" dirty="0"/>
              <a:t> </a:t>
            </a:r>
            <a:r>
              <a:rPr spc="-10" dirty="0"/>
              <a:t>Landes-Kinder-</a:t>
            </a:r>
            <a:r>
              <a:rPr spc="-25" dirty="0"/>
              <a:t>und</a:t>
            </a:r>
            <a:r>
              <a:rPr spc="500" dirty="0"/>
              <a:t> </a:t>
            </a:r>
            <a:r>
              <a:rPr spc="-10" dirty="0"/>
              <a:t>Jugendausschuss,</a:t>
            </a:r>
            <a:r>
              <a:rPr spc="40" dirty="0"/>
              <a:t> </a:t>
            </a:r>
            <a:r>
              <a:rPr dirty="0"/>
              <a:t>LIGA,</a:t>
            </a:r>
            <a:r>
              <a:rPr spc="-5" dirty="0"/>
              <a:t> </a:t>
            </a:r>
            <a:r>
              <a:rPr dirty="0"/>
              <a:t>VPK,</a:t>
            </a:r>
            <a:r>
              <a:rPr spc="-25" dirty="0"/>
              <a:t> </a:t>
            </a:r>
            <a:r>
              <a:rPr dirty="0"/>
              <a:t>staatliche</a:t>
            </a:r>
            <a:r>
              <a:rPr spc="10" dirty="0"/>
              <a:t> </a:t>
            </a:r>
            <a:r>
              <a:rPr spc="-10" dirty="0"/>
              <a:t>Schulämter,</a:t>
            </a:r>
            <a:r>
              <a:rPr spc="15" dirty="0"/>
              <a:t> </a:t>
            </a:r>
            <a:r>
              <a:rPr dirty="0"/>
              <a:t>Fachschulen,</a:t>
            </a:r>
            <a:r>
              <a:rPr spc="30" dirty="0"/>
              <a:t> </a:t>
            </a:r>
            <a:r>
              <a:rPr spc="-10" dirty="0"/>
              <a:t>Fachhochschule</a:t>
            </a:r>
            <a:r>
              <a:rPr spc="10" dirty="0"/>
              <a:t> </a:t>
            </a:r>
            <a:r>
              <a:rPr spc="-10" dirty="0"/>
              <a:t>Potsdam/</a:t>
            </a:r>
            <a:r>
              <a:rPr spc="-5" dirty="0"/>
              <a:t> </a:t>
            </a:r>
            <a:r>
              <a:rPr dirty="0"/>
              <a:t>BTU</a:t>
            </a:r>
            <a:r>
              <a:rPr spc="-10" dirty="0"/>
              <a:t> </a:t>
            </a:r>
            <a:r>
              <a:rPr dirty="0"/>
              <a:t>Cottbus,</a:t>
            </a:r>
            <a:r>
              <a:rPr spc="30" dirty="0"/>
              <a:t> </a:t>
            </a:r>
            <a:r>
              <a:rPr dirty="0"/>
              <a:t>sfbb</a:t>
            </a:r>
            <a:r>
              <a:rPr spc="10" dirty="0"/>
              <a:t> </a:t>
            </a:r>
            <a:r>
              <a:rPr spc="-10" dirty="0"/>
              <a:t>Berlin-Brandenburg</a:t>
            </a:r>
          </a:p>
          <a:p>
            <a:pPr marL="12700">
              <a:lnSpc>
                <a:spcPct val="100000"/>
              </a:lnSpc>
            </a:pPr>
            <a:r>
              <a:rPr dirty="0"/>
              <a:t>OECD</a:t>
            </a:r>
            <a:r>
              <a:rPr spc="-40" dirty="0"/>
              <a:t> </a:t>
            </a:r>
            <a:r>
              <a:rPr dirty="0"/>
              <a:t>(2019).</a:t>
            </a:r>
            <a:r>
              <a:rPr spc="-45" dirty="0"/>
              <a:t> </a:t>
            </a:r>
            <a:r>
              <a:rPr dirty="0"/>
              <a:t>OECD</a:t>
            </a:r>
            <a:r>
              <a:rPr spc="-40" dirty="0"/>
              <a:t> </a:t>
            </a:r>
            <a:r>
              <a:rPr dirty="0"/>
              <a:t>Future</a:t>
            </a:r>
            <a:r>
              <a:rPr spc="-5" dirty="0"/>
              <a:t> </a:t>
            </a:r>
            <a:r>
              <a:rPr dirty="0"/>
              <a:t>of</a:t>
            </a:r>
            <a:r>
              <a:rPr spc="-30" dirty="0"/>
              <a:t> </a:t>
            </a:r>
            <a:r>
              <a:rPr dirty="0"/>
              <a:t>Education</a:t>
            </a:r>
            <a:r>
              <a:rPr spc="-20" dirty="0"/>
              <a:t> </a:t>
            </a:r>
            <a:r>
              <a:rPr dirty="0"/>
              <a:t>and</a:t>
            </a:r>
            <a:r>
              <a:rPr spc="-25" dirty="0"/>
              <a:t> </a:t>
            </a:r>
            <a:r>
              <a:rPr dirty="0"/>
              <a:t>Skills</a:t>
            </a:r>
            <a:r>
              <a:rPr spc="10" dirty="0"/>
              <a:t> </a:t>
            </a:r>
            <a:r>
              <a:rPr dirty="0"/>
              <a:t>2030.</a:t>
            </a:r>
            <a:r>
              <a:rPr spc="-50" dirty="0"/>
              <a:t> </a:t>
            </a:r>
            <a:r>
              <a:rPr dirty="0"/>
              <a:t>OECD</a:t>
            </a:r>
            <a:r>
              <a:rPr spc="-30" dirty="0"/>
              <a:t> </a:t>
            </a:r>
            <a:r>
              <a:rPr dirty="0"/>
              <a:t>Learning</a:t>
            </a:r>
            <a:r>
              <a:rPr spc="165" dirty="0"/>
              <a:t> </a:t>
            </a:r>
            <a:r>
              <a:rPr dirty="0"/>
              <a:t>Compass</a:t>
            </a:r>
            <a:r>
              <a:rPr spc="-35" dirty="0"/>
              <a:t> </a:t>
            </a:r>
            <a:r>
              <a:rPr dirty="0"/>
              <a:t>2030</a:t>
            </a:r>
            <a:r>
              <a:rPr spc="-25" dirty="0"/>
              <a:t> </a:t>
            </a:r>
            <a:r>
              <a:rPr dirty="0"/>
              <a:t>–</a:t>
            </a:r>
            <a:r>
              <a:rPr spc="-25" dirty="0"/>
              <a:t> </a:t>
            </a:r>
            <a:r>
              <a:rPr dirty="0"/>
              <a:t>A</a:t>
            </a:r>
            <a:r>
              <a:rPr spc="-10" dirty="0"/>
              <a:t> </a:t>
            </a:r>
            <a:r>
              <a:rPr dirty="0"/>
              <a:t>Series</a:t>
            </a:r>
            <a:r>
              <a:rPr spc="-5" dirty="0"/>
              <a:t> </a:t>
            </a:r>
            <a:r>
              <a:rPr dirty="0"/>
              <a:t>Of</a:t>
            </a:r>
            <a:r>
              <a:rPr spc="-35" dirty="0"/>
              <a:t> </a:t>
            </a:r>
            <a:r>
              <a:rPr dirty="0"/>
              <a:t>Concept</a:t>
            </a:r>
            <a:r>
              <a:rPr spc="-15" dirty="0"/>
              <a:t> </a:t>
            </a:r>
            <a:r>
              <a:rPr dirty="0"/>
              <a:t>Notes.</a:t>
            </a:r>
            <a:r>
              <a:rPr spc="-15" dirty="0"/>
              <a:t> </a:t>
            </a:r>
            <a:r>
              <a:rPr dirty="0"/>
              <a:t>OECD</a:t>
            </a:r>
            <a:r>
              <a:rPr spc="-40" dirty="0"/>
              <a:t> </a:t>
            </a:r>
            <a:r>
              <a:rPr spc="-10" dirty="0"/>
              <a:t>Publishing.</a:t>
            </a:r>
          </a:p>
          <a:p>
            <a:pPr marL="241300" marR="606425" indent="-229235">
              <a:lnSpc>
                <a:spcPct val="100000"/>
              </a:lnSpc>
            </a:pPr>
            <a:r>
              <a:rPr dirty="0"/>
              <a:t>Passaretta,</a:t>
            </a:r>
            <a:r>
              <a:rPr spc="-45" dirty="0"/>
              <a:t> </a:t>
            </a:r>
            <a:r>
              <a:rPr dirty="0"/>
              <a:t>G.</a:t>
            </a:r>
            <a:r>
              <a:rPr spc="-25" dirty="0"/>
              <a:t> </a:t>
            </a:r>
            <a:r>
              <a:rPr dirty="0"/>
              <a:t>Skopek, J.</a:t>
            </a:r>
            <a:r>
              <a:rPr spc="-25" dirty="0"/>
              <a:t> </a:t>
            </a:r>
            <a:r>
              <a:rPr dirty="0"/>
              <a:t>&amp;</a:t>
            </a:r>
            <a:r>
              <a:rPr spc="-25" dirty="0"/>
              <a:t> </a:t>
            </a:r>
            <a:r>
              <a:rPr dirty="0"/>
              <a:t>van</a:t>
            </a:r>
            <a:r>
              <a:rPr spc="-20" dirty="0"/>
              <a:t> </a:t>
            </a:r>
            <a:r>
              <a:rPr dirty="0"/>
              <a:t>Huizen,</a:t>
            </a:r>
            <a:r>
              <a:rPr spc="-10" dirty="0"/>
              <a:t> </a:t>
            </a:r>
            <a:r>
              <a:rPr dirty="0"/>
              <a:t>T.</a:t>
            </a:r>
            <a:r>
              <a:rPr spc="-40" dirty="0"/>
              <a:t> </a:t>
            </a:r>
            <a:r>
              <a:rPr dirty="0"/>
              <a:t>(2022).</a:t>
            </a:r>
            <a:r>
              <a:rPr spc="-30" dirty="0"/>
              <a:t> </a:t>
            </a:r>
            <a:r>
              <a:rPr dirty="0"/>
              <a:t>Is</a:t>
            </a:r>
            <a:r>
              <a:rPr spc="-40" dirty="0"/>
              <a:t> </a:t>
            </a:r>
            <a:r>
              <a:rPr dirty="0"/>
              <a:t>Social</a:t>
            </a:r>
            <a:r>
              <a:rPr spc="-15" dirty="0"/>
              <a:t> </a:t>
            </a:r>
            <a:r>
              <a:rPr dirty="0"/>
              <a:t>Inequality</a:t>
            </a:r>
            <a:r>
              <a:rPr spc="10" dirty="0"/>
              <a:t> </a:t>
            </a:r>
            <a:r>
              <a:rPr dirty="0"/>
              <a:t>in</a:t>
            </a:r>
            <a:r>
              <a:rPr spc="-15" dirty="0"/>
              <a:t> </a:t>
            </a:r>
            <a:r>
              <a:rPr spc="-10" dirty="0"/>
              <a:t>School-</a:t>
            </a:r>
            <a:r>
              <a:rPr dirty="0"/>
              <a:t>Age</a:t>
            </a:r>
            <a:r>
              <a:rPr spc="-15" dirty="0"/>
              <a:t> </a:t>
            </a:r>
            <a:r>
              <a:rPr dirty="0"/>
              <a:t>Achievement</a:t>
            </a:r>
            <a:r>
              <a:rPr spc="25" dirty="0"/>
              <a:t> </a:t>
            </a:r>
            <a:r>
              <a:rPr dirty="0"/>
              <a:t>Generated before</a:t>
            </a:r>
            <a:r>
              <a:rPr spc="-25" dirty="0"/>
              <a:t> </a:t>
            </a:r>
            <a:r>
              <a:rPr dirty="0"/>
              <a:t>or</a:t>
            </a:r>
            <a:r>
              <a:rPr spc="-25" dirty="0"/>
              <a:t> </a:t>
            </a:r>
            <a:r>
              <a:rPr dirty="0"/>
              <a:t>during </a:t>
            </a:r>
            <a:r>
              <a:rPr spc="-10" dirty="0"/>
              <a:t>Schooling? </a:t>
            </a:r>
            <a:r>
              <a:rPr dirty="0"/>
              <a:t>A</a:t>
            </a:r>
            <a:r>
              <a:rPr spc="-15" dirty="0"/>
              <a:t> </a:t>
            </a:r>
            <a:r>
              <a:rPr dirty="0"/>
              <a:t>European</a:t>
            </a:r>
            <a:r>
              <a:rPr spc="-15" dirty="0"/>
              <a:t> </a:t>
            </a:r>
            <a:r>
              <a:rPr dirty="0"/>
              <a:t>Perspective.</a:t>
            </a:r>
            <a:r>
              <a:rPr spc="-5" dirty="0"/>
              <a:t> </a:t>
            </a:r>
            <a:r>
              <a:rPr dirty="0"/>
              <a:t>European</a:t>
            </a:r>
            <a:r>
              <a:rPr spc="-15" dirty="0"/>
              <a:t> </a:t>
            </a:r>
            <a:r>
              <a:rPr spc="-10" dirty="0"/>
              <a:t>Sociological</a:t>
            </a:r>
            <a:r>
              <a:rPr spc="-20" dirty="0"/>
              <a:t> </a:t>
            </a:r>
            <a:r>
              <a:rPr dirty="0"/>
              <a:t>Review,</a:t>
            </a:r>
            <a:r>
              <a:rPr spc="-20" dirty="0"/>
              <a:t> </a:t>
            </a:r>
            <a:r>
              <a:rPr dirty="0"/>
              <a:t>2022,</a:t>
            </a:r>
            <a:r>
              <a:rPr spc="-40" dirty="0"/>
              <a:t> </a:t>
            </a:r>
            <a:r>
              <a:rPr spc="-20" dirty="0"/>
              <a:t>1–17</a:t>
            </a:r>
            <a:r>
              <a:rPr spc="500" dirty="0"/>
              <a:t> </a:t>
            </a:r>
            <a:r>
              <a:rPr u="sng" spc="-10" dirty="0">
                <a:uFill>
                  <a:solidFill>
                    <a:srgbClr val="000000"/>
                  </a:solidFill>
                </a:uFill>
                <a:hlinkClick r:id="rId3"/>
              </a:rPr>
              <a:t>https://doi.org/10.1093/esr/jcac005</a:t>
            </a:r>
          </a:p>
          <a:p>
            <a:pPr marL="12700">
              <a:lnSpc>
                <a:spcPct val="100000"/>
              </a:lnSpc>
            </a:pPr>
            <a:r>
              <a:rPr dirty="0"/>
              <a:t>Sylva,</a:t>
            </a:r>
            <a:r>
              <a:rPr spc="-5" dirty="0"/>
              <a:t> </a:t>
            </a:r>
            <a:r>
              <a:rPr dirty="0"/>
              <a:t>Melhuish,</a:t>
            </a:r>
            <a:r>
              <a:rPr spc="20" dirty="0"/>
              <a:t> </a:t>
            </a:r>
            <a:r>
              <a:rPr dirty="0"/>
              <a:t>Sammons,</a:t>
            </a:r>
            <a:r>
              <a:rPr spc="-5" dirty="0"/>
              <a:t> </a:t>
            </a:r>
            <a:r>
              <a:rPr spc="-10" dirty="0"/>
              <a:t>Siraj-Blatchford,</a:t>
            </a:r>
            <a:r>
              <a:rPr spc="-20" dirty="0"/>
              <a:t> </a:t>
            </a:r>
            <a:r>
              <a:rPr dirty="0"/>
              <a:t>Taggart,</a:t>
            </a:r>
            <a:r>
              <a:rPr spc="-30" dirty="0"/>
              <a:t> </a:t>
            </a:r>
            <a:r>
              <a:rPr dirty="0"/>
              <a:t>Elliot</a:t>
            </a:r>
            <a:r>
              <a:rPr spc="-10" dirty="0"/>
              <a:t> </a:t>
            </a:r>
            <a:r>
              <a:rPr dirty="0"/>
              <a:t>(2004)</a:t>
            </a:r>
            <a:r>
              <a:rPr spc="-40" dirty="0"/>
              <a:t> </a:t>
            </a:r>
            <a:r>
              <a:rPr dirty="0"/>
              <a:t>Effective</a:t>
            </a:r>
            <a:r>
              <a:rPr spc="-20" dirty="0"/>
              <a:t> </a:t>
            </a:r>
            <a:r>
              <a:rPr spc="-10" dirty="0"/>
              <a:t>Provision</a:t>
            </a:r>
            <a:r>
              <a:rPr spc="-5" dirty="0"/>
              <a:t> </a:t>
            </a:r>
            <a:r>
              <a:rPr dirty="0"/>
              <a:t>of</a:t>
            </a:r>
            <a:r>
              <a:rPr spc="-20" dirty="0"/>
              <a:t> </a:t>
            </a:r>
            <a:r>
              <a:rPr spc="-10" dirty="0"/>
              <a:t>Pre-</a:t>
            </a:r>
            <a:r>
              <a:rPr dirty="0"/>
              <a:t>School</a:t>
            </a:r>
            <a:r>
              <a:rPr spc="-30" dirty="0"/>
              <a:t> </a:t>
            </a:r>
            <a:r>
              <a:rPr dirty="0"/>
              <a:t>Education</a:t>
            </a:r>
            <a:r>
              <a:rPr spc="-20" dirty="0"/>
              <a:t> </a:t>
            </a:r>
            <a:r>
              <a:rPr dirty="0"/>
              <a:t>Project</a:t>
            </a:r>
            <a:r>
              <a:rPr spc="-45" dirty="0"/>
              <a:t> </a:t>
            </a:r>
            <a:r>
              <a:rPr dirty="0"/>
              <a:t>(EPPE)</a:t>
            </a:r>
            <a:r>
              <a:rPr spc="-25" dirty="0"/>
              <a:t> </a:t>
            </a:r>
            <a:r>
              <a:rPr dirty="0"/>
              <a:t>–</a:t>
            </a:r>
            <a:r>
              <a:rPr spc="-25" dirty="0"/>
              <a:t> </a:t>
            </a:r>
            <a:r>
              <a:rPr dirty="0"/>
              <a:t>Sustained</a:t>
            </a:r>
            <a:r>
              <a:rPr spc="10" dirty="0"/>
              <a:t> </a:t>
            </a:r>
            <a:r>
              <a:rPr dirty="0"/>
              <a:t>Shared</a:t>
            </a:r>
            <a:r>
              <a:rPr spc="-10" dirty="0"/>
              <a:t> Thinking</a:t>
            </a:r>
          </a:p>
          <a:p>
            <a:pPr marL="241300" marR="831850" indent="-229235">
              <a:lnSpc>
                <a:spcPct val="100000"/>
              </a:lnSpc>
            </a:pPr>
            <a:r>
              <a:rPr dirty="0"/>
              <a:t>Ständige</a:t>
            </a:r>
            <a:r>
              <a:rPr spc="10" dirty="0"/>
              <a:t> </a:t>
            </a:r>
            <a:r>
              <a:rPr spc="-10" dirty="0"/>
              <a:t>Wissenschaftliche</a:t>
            </a:r>
            <a:r>
              <a:rPr spc="30" dirty="0"/>
              <a:t> </a:t>
            </a:r>
            <a:r>
              <a:rPr spc="-10" dirty="0"/>
              <a:t>Kommission</a:t>
            </a:r>
            <a:r>
              <a:rPr spc="5" dirty="0"/>
              <a:t> </a:t>
            </a:r>
            <a:r>
              <a:rPr dirty="0"/>
              <a:t>der</a:t>
            </a:r>
            <a:r>
              <a:rPr spc="10" dirty="0"/>
              <a:t> </a:t>
            </a:r>
            <a:r>
              <a:rPr spc="-10" dirty="0"/>
              <a:t>Kultusministerkonferenz</a:t>
            </a:r>
            <a:r>
              <a:rPr spc="45" dirty="0"/>
              <a:t> </a:t>
            </a:r>
            <a:r>
              <a:rPr dirty="0"/>
              <a:t>(SWK)</a:t>
            </a:r>
            <a:r>
              <a:rPr spc="-10" dirty="0"/>
              <a:t> </a:t>
            </a:r>
            <a:r>
              <a:rPr dirty="0"/>
              <a:t>(2022).</a:t>
            </a:r>
            <a:r>
              <a:rPr spc="-35" dirty="0"/>
              <a:t> </a:t>
            </a:r>
            <a:r>
              <a:rPr dirty="0"/>
              <a:t>Basale</a:t>
            </a:r>
            <a:r>
              <a:rPr spc="-10" dirty="0"/>
              <a:t> Kompetenzen</a:t>
            </a:r>
            <a:r>
              <a:rPr spc="5" dirty="0"/>
              <a:t> </a:t>
            </a:r>
            <a:r>
              <a:rPr dirty="0"/>
              <a:t>vermitteln</a:t>
            </a:r>
            <a:r>
              <a:rPr spc="50" dirty="0"/>
              <a:t> </a:t>
            </a:r>
            <a:r>
              <a:rPr dirty="0"/>
              <a:t>–</a:t>
            </a:r>
            <a:r>
              <a:rPr spc="-5" dirty="0"/>
              <a:t> </a:t>
            </a:r>
            <a:r>
              <a:rPr spc="-10" dirty="0"/>
              <a:t>Bildungschancen</a:t>
            </a:r>
            <a:r>
              <a:rPr spc="30" dirty="0"/>
              <a:t> </a:t>
            </a:r>
            <a:r>
              <a:rPr dirty="0"/>
              <a:t>sichern.</a:t>
            </a:r>
            <a:r>
              <a:rPr spc="10" dirty="0"/>
              <a:t> </a:t>
            </a:r>
            <a:r>
              <a:rPr dirty="0"/>
              <a:t>Perspektiven</a:t>
            </a:r>
            <a:r>
              <a:rPr spc="40" dirty="0"/>
              <a:t> </a:t>
            </a:r>
            <a:r>
              <a:rPr dirty="0"/>
              <a:t>für</a:t>
            </a:r>
            <a:r>
              <a:rPr spc="-5" dirty="0"/>
              <a:t> </a:t>
            </a:r>
            <a:r>
              <a:rPr dirty="0"/>
              <a:t>die</a:t>
            </a:r>
            <a:r>
              <a:rPr spc="15" dirty="0"/>
              <a:t> </a:t>
            </a:r>
            <a:r>
              <a:rPr spc="-10" dirty="0"/>
              <a:t>Grundschule.</a:t>
            </a:r>
            <a:r>
              <a:rPr spc="20" dirty="0"/>
              <a:t> </a:t>
            </a:r>
            <a:r>
              <a:rPr spc="-10" dirty="0"/>
              <a:t>Zusammenfassung.</a:t>
            </a:r>
            <a:r>
              <a:rPr spc="500" dirty="0"/>
              <a:t> </a:t>
            </a:r>
            <a:r>
              <a:rPr u="sng" spc="-10" dirty="0">
                <a:uFill>
                  <a:solidFill>
                    <a:srgbClr val="000000"/>
                  </a:solidFill>
                </a:uFill>
              </a:rPr>
              <a:t>http://dx.doi.org/10.25656/01:25543</a:t>
            </a:r>
          </a:p>
          <a:p>
            <a:pPr marL="241300" marR="21590" indent="-229235">
              <a:lnSpc>
                <a:spcPct val="100000"/>
              </a:lnSpc>
            </a:pPr>
            <a:r>
              <a:rPr dirty="0"/>
              <a:t>Stanat,</a:t>
            </a:r>
            <a:r>
              <a:rPr spc="-25" dirty="0"/>
              <a:t> </a:t>
            </a:r>
            <a:r>
              <a:rPr dirty="0"/>
              <a:t>P.,</a:t>
            </a:r>
            <a:r>
              <a:rPr spc="-20" dirty="0"/>
              <a:t> </a:t>
            </a:r>
            <a:r>
              <a:rPr spc="-10" dirty="0"/>
              <a:t>Schipolowski,</a:t>
            </a:r>
            <a:r>
              <a:rPr spc="-5" dirty="0"/>
              <a:t> </a:t>
            </a:r>
            <a:r>
              <a:rPr dirty="0"/>
              <a:t>S.,</a:t>
            </a:r>
            <a:r>
              <a:rPr spc="-15" dirty="0"/>
              <a:t> </a:t>
            </a:r>
            <a:r>
              <a:rPr dirty="0"/>
              <a:t>Schneider, R.,</a:t>
            </a:r>
            <a:r>
              <a:rPr spc="-25" dirty="0"/>
              <a:t> </a:t>
            </a:r>
            <a:r>
              <a:rPr dirty="0"/>
              <a:t>Sachse,</a:t>
            </a:r>
            <a:r>
              <a:rPr spc="-15" dirty="0"/>
              <a:t> </a:t>
            </a:r>
            <a:r>
              <a:rPr dirty="0"/>
              <a:t>K.</a:t>
            </a:r>
            <a:r>
              <a:rPr spc="-25" dirty="0"/>
              <a:t> </a:t>
            </a:r>
            <a:r>
              <a:rPr dirty="0"/>
              <a:t>A.,</a:t>
            </a:r>
            <a:r>
              <a:rPr spc="-15" dirty="0"/>
              <a:t> </a:t>
            </a:r>
            <a:r>
              <a:rPr dirty="0"/>
              <a:t>Weirich,</a:t>
            </a:r>
            <a:r>
              <a:rPr spc="-15" dirty="0"/>
              <a:t> </a:t>
            </a:r>
            <a:r>
              <a:rPr dirty="0"/>
              <a:t>S.</a:t>
            </a:r>
            <a:r>
              <a:rPr spc="-20" dirty="0"/>
              <a:t> </a:t>
            </a:r>
            <a:r>
              <a:rPr dirty="0"/>
              <a:t>&amp;</a:t>
            </a:r>
            <a:r>
              <a:rPr spc="-20" dirty="0"/>
              <a:t> </a:t>
            </a:r>
            <a:r>
              <a:rPr dirty="0"/>
              <a:t>Henschel,</a:t>
            </a:r>
            <a:r>
              <a:rPr spc="5" dirty="0"/>
              <a:t> </a:t>
            </a:r>
            <a:r>
              <a:rPr dirty="0"/>
              <a:t>S.</a:t>
            </a:r>
            <a:r>
              <a:rPr spc="-25" dirty="0"/>
              <a:t> </a:t>
            </a:r>
            <a:r>
              <a:rPr dirty="0"/>
              <a:t>(2022).</a:t>
            </a:r>
            <a:r>
              <a:rPr spc="-40" dirty="0"/>
              <a:t> </a:t>
            </a:r>
            <a:r>
              <a:rPr spc="-10" dirty="0"/>
              <a:t>Kompetenzen </a:t>
            </a:r>
            <a:r>
              <a:rPr dirty="0"/>
              <a:t>in</a:t>
            </a:r>
            <a:r>
              <a:rPr spc="-10" dirty="0"/>
              <a:t> </a:t>
            </a:r>
            <a:r>
              <a:rPr dirty="0"/>
              <a:t>den</a:t>
            </a:r>
            <a:r>
              <a:rPr spc="-10" dirty="0"/>
              <a:t> </a:t>
            </a:r>
            <a:r>
              <a:rPr dirty="0"/>
              <a:t>Fächern</a:t>
            </a:r>
            <a:r>
              <a:rPr spc="-10" dirty="0"/>
              <a:t> </a:t>
            </a:r>
            <a:r>
              <a:rPr dirty="0"/>
              <a:t>Deutsch</a:t>
            </a:r>
            <a:r>
              <a:rPr spc="-20" dirty="0"/>
              <a:t> </a:t>
            </a:r>
            <a:r>
              <a:rPr dirty="0"/>
              <a:t>und Mathematik am</a:t>
            </a:r>
            <a:r>
              <a:rPr spc="-25" dirty="0"/>
              <a:t> </a:t>
            </a:r>
            <a:r>
              <a:rPr dirty="0"/>
              <a:t>Ende</a:t>
            </a:r>
            <a:r>
              <a:rPr spc="-10" dirty="0"/>
              <a:t> </a:t>
            </a:r>
            <a:r>
              <a:rPr dirty="0"/>
              <a:t>der</a:t>
            </a:r>
            <a:r>
              <a:rPr spc="-5" dirty="0"/>
              <a:t> </a:t>
            </a:r>
            <a:r>
              <a:rPr dirty="0"/>
              <a:t>4.</a:t>
            </a:r>
            <a:r>
              <a:rPr spc="-30" dirty="0"/>
              <a:t> </a:t>
            </a:r>
            <a:r>
              <a:rPr spc="-10" dirty="0"/>
              <a:t>Jahrgangsstufe: </a:t>
            </a:r>
            <a:r>
              <a:rPr dirty="0"/>
              <a:t>Erste</a:t>
            </a:r>
            <a:r>
              <a:rPr spc="-20" dirty="0"/>
              <a:t> </a:t>
            </a:r>
            <a:r>
              <a:rPr dirty="0"/>
              <a:t>Ergebnisse</a:t>
            </a:r>
            <a:r>
              <a:rPr spc="10" dirty="0"/>
              <a:t> </a:t>
            </a:r>
            <a:r>
              <a:rPr dirty="0"/>
              <a:t>nach</a:t>
            </a:r>
            <a:r>
              <a:rPr spc="-35" dirty="0"/>
              <a:t> </a:t>
            </a:r>
            <a:r>
              <a:rPr dirty="0"/>
              <a:t>über</a:t>
            </a:r>
            <a:r>
              <a:rPr spc="5" dirty="0"/>
              <a:t> </a:t>
            </a:r>
            <a:r>
              <a:rPr dirty="0"/>
              <a:t>einem</a:t>
            </a:r>
            <a:r>
              <a:rPr spc="5" dirty="0"/>
              <a:t> </a:t>
            </a:r>
            <a:r>
              <a:rPr spc="-20" dirty="0"/>
              <a:t>Jahr</a:t>
            </a:r>
            <a:r>
              <a:rPr spc="500" dirty="0"/>
              <a:t> </a:t>
            </a:r>
            <a:r>
              <a:rPr spc="-10" dirty="0"/>
              <a:t>Schulbetrieb</a:t>
            </a:r>
            <a:r>
              <a:rPr spc="45" dirty="0"/>
              <a:t> </a:t>
            </a:r>
            <a:r>
              <a:rPr dirty="0"/>
              <a:t>unter</a:t>
            </a:r>
            <a:r>
              <a:rPr spc="15" dirty="0"/>
              <a:t> </a:t>
            </a:r>
            <a:r>
              <a:rPr spc="-10" dirty="0"/>
              <a:t>Pandemiebedingungen.</a:t>
            </a:r>
            <a:r>
              <a:rPr spc="55" dirty="0"/>
              <a:t> </a:t>
            </a:r>
            <a:r>
              <a:rPr dirty="0"/>
              <a:t>Berlin:</a:t>
            </a:r>
            <a:r>
              <a:rPr spc="25" dirty="0"/>
              <a:t> </a:t>
            </a:r>
            <a:r>
              <a:rPr dirty="0"/>
              <a:t>Institut</a:t>
            </a:r>
            <a:r>
              <a:rPr spc="15" dirty="0"/>
              <a:t> </a:t>
            </a:r>
            <a:r>
              <a:rPr dirty="0"/>
              <a:t>zur</a:t>
            </a:r>
            <a:r>
              <a:rPr spc="5" dirty="0"/>
              <a:t> </a:t>
            </a:r>
            <a:r>
              <a:rPr spc="-10" dirty="0"/>
              <a:t>Qualitätsentwicklung</a:t>
            </a:r>
            <a:r>
              <a:rPr spc="35" dirty="0"/>
              <a:t> </a:t>
            </a:r>
            <a:r>
              <a:rPr dirty="0"/>
              <a:t>im</a:t>
            </a:r>
            <a:r>
              <a:rPr spc="20" dirty="0"/>
              <a:t> </a:t>
            </a:r>
            <a:r>
              <a:rPr spc="-10" dirty="0"/>
              <a:t>Bildungswesen.</a:t>
            </a:r>
            <a:r>
              <a:rPr spc="50" dirty="0"/>
              <a:t> </a:t>
            </a:r>
            <a:r>
              <a:rPr dirty="0"/>
              <a:t>Verfügbar</a:t>
            </a:r>
            <a:r>
              <a:rPr spc="20" dirty="0"/>
              <a:t> </a:t>
            </a:r>
            <a:r>
              <a:rPr dirty="0"/>
              <a:t>unter</a:t>
            </a:r>
            <a:r>
              <a:rPr spc="35" dirty="0"/>
              <a:t> </a:t>
            </a:r>
            <a:r>
              <a:rPr u="sng" spc="-10" dirty="0">
                <a:uFill>
                  <a:solidFill>
                    <a:srgbClr val="000000"/>
                  </a:solidFill>
                </a:uFill>
                <a:hlinkClick r:id="rId4"/>
              </a:rPr>
              <a:t>https://www.iqb.hu-berlin.de/bt/BT2021/Bericht/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718427" y="-1"/>
            <a:ext cx="5405628" cy="6857999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3608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1" dirty="0">
                <a:latin typeface="Calibri"/>
                <a:cs typeface="Calibri"/>
              </a:rPr>
              <a:t>Themen</a:t>
            </a:r>
            <a:r>
              <a:rPr sz="4000" b="1" spc="-55" dirty="0">
                <a:latin typeface="Calibri"/>
                <a:cs typeface="Calibri"/>
              </a:rPr>
              <a:t> </a:t>
            </a:r>
            <a:r>
              <a:rPr sz="4000" b="1" spc="-10" dirty="0">
                <a:latin typeface="Calibri"/>
                <a:cs typeface="Calibri"/>
              </a:rPr>
              <a:t>heute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16939" y="2625979"/>
            <a:ext cx="5107940" cy="1348105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469900" marR="5080" indent="-457834">
              <a:lnSpc>
                <a:spcPts val="3020"/>
              </a:lnSpc>
              <a:spcBef>
                <a:spcPts val="480"/>
              </a:spcBef>
              <a:buFont typeface="Arial"/>
              <a:buChar char="•"/>
              <a:tabLst>
                <a:tab pos="469900" algn="l"/>
              </a:tabLst>
            </a:pPr>
            <a:r>
              <a:rPr sz="2800" b="1" dirty="0">
                <a:latin typeface="Calibri"/>
                <a:cs typeface="Calibri"/>
              </a:rPr>
              <a:t>Umgang</a:t>
            </a:r>
            <a:r>
              <a:rPr sz="2800" b="1" spc="-9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mit</a:t>
            </a:r>
            <a:r>
              <a:rPr sz="2800" b="1" spc="-8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starken</a:t>
            </a:r>
            <a:r>
              <a:rPr sz="2800" b="1" spc="-6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Gefühlen</a:t>
            </a:r>
            <a:r>
              <a:rPr sz="2800" b="1" spc="-60" dirty="0">
                <a:latin typeface="Calibri"/>
                <a:cs typeface="Calibri"/>
              </a:rPr>
              <a:t> </a:t>
            </a:r>
            <a:r>
              <a:rPr sz="2800" b="1" spc="-50" dirty="0">
                <a:latin typeface="Calibri"/>
                <a:cs typeface="Calibri"/>
              </a:rPr>
              <a:t>- </a:t>
            </a:r>
            <a:r>
              <a:rPr sz="2800" b="1" dirty="0">
                <a:latin typeface="Calibri"/>
                <a:cs typeface="Calibri"/>
              </a:rPr>
              <a:t>fachlicher</a:t>
            </a:r>
            <a:r>
              <a:rPr sz="2800" b="1" spc="-14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Hintergrund</a:t>
            </a:r>
            <a:endParaRPr sz="2800">
              <a:latin typeface="Calibri"/>
              <a:cs typeface="Calibri"/>
            </a:endParaRPr>
          </a:p>
          <a:p>
            <a:pPr marL="469900" indent="-457200">
              <a:lnSpc>
                <a:spcPct val="100000"/>
              </a:lnSpc>
              <a:spcBef>
                <a:spcPts val="630"/>
              </a:spcBef>
              <a:buFont typeface="Arial"/>
              <a:buChar char="•"/>
              <a:tabLst>
                <a:tab pos="469900" algn="l"/>
              </a:tabLst>
            </a:pPr>
            <a:r>
              <a:rPr sz="2800" b="1" dirty="0">
                <a:latin typeface="Calibri"/>
                <a:cs typeface="Calibri"/>
              </a:rPr>
              <a:t>Aufbau</a:t>
            </a:r>
            <a:r>
              <a:rPr sz="2800" b="1" spc="-5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des</a:t>
            </a:r>
            <a:r>
              <a:rPr sz="2800" b="1" spc="-5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Bildungsplans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595107" y="5610555"/>
            <a:ext cx="1302385" cy="238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700" spc="-10" dirty="0">
                <a:latin typeface="Arial"/>
                <a:cs typeface="Arial"/>
              </a:rPr>
              <a:t>Bildungsplan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spc="-10" dirty="0">
                <a:latin typeface="Arial"/>
                <a:cs typeface="Arial"/>
              </a:rPr>
              <a:t>Brandenburg,</a:t>
            </a:r>
            <a:r>
              <a:rPr sz="700" spc="8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S.</a:t>
            </a:r>
            <a:r>
              <a:rPr sz="700" spc="25" dirty="0">
                <a:latin typeface="Arial"/>
                <a:cs typeface="Arial"/>
              </a:rPr>
              <a:t> </a:t>
            </a:r>
            <a:r>
              <a:rPr sz="700" spc="-25" dirty="0">
                <a:latin typeface="Arial"/>
                <a:cs typeface="Arial"/>
              </a:rPr>
              <a:t>1,</a:t>
            </a:r>
            <a:r>
              <a:rPr sz="700" spc="50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Sebastian</a:t>
            </a:r>
            <a:r>
              <a:rPr sz="700" spc="-50" dirty="0">
                <a:latin typeface="Arial"/>
                <a:cs typeface="Arial"/>
              </a:rPr>
              <a:t> </a:t>
            </a:r>
            <a:r>
              <a:rPr sz="700" spc="-10" dirty="0">
                <a:latin typeface="Arial"/>
                <a:cs typeface="Arial"/>
              </a:rPr>
              <a:t>Treytnar</a:t>
            </a:r>
            <a:endParaRPr sz="7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677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b="1" dirty="0">
                <a:latin typeface="Calibri"/>
                <a:cs typeface="Calibri"/>
              </a:rPr>
              <a:t>Fachlicher</a:t>
            </a:r>
            <a:r>
              <a:rPr b="1" spc="-9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Hintergrund</a:t>
            </a:r>
            <a:r>
              <a:rPr b="1" spc="-65" dirty="0">
                <a:latin typeface="Calibri"/>
                <a:cs typeface="Calibri"/>
              </a:rPr>
              <a:t> </a:t>
            </a:r>
            <a:r>
              <a:rPr sz="1800" dirty="0"/>
              <a:t>(nach</a:t>
            </a:r>
            <a:r>
              <a:rPr sz="1800" spc="-5" dirty="0"/>
              <a:t> </a:t>
            </a:r>
            <a:r>
              <a:rPr sz="1800" dirty="0"/>
              <a:t>Alison</a:t>
            </a:r>
            <a:r>
              <a:rPr sz="1800" spc="-25" dirty="0"/>
              <a:t> </a:t>
            </a:r>
            <a:r>
              <a:rPr sz="1800" spc="-10" dirty="0"/>
              <a:t>Gopnik)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1521586" y="1690623"/>
            <a:ext cx="9149080" cy="4535805"/>
            <a:chOff x="1521586" y="1690623"/>
            <a:chExt cx="9149080" cy="4535805"/>
          </a:xfrm>
        </p:grpSpPr>
        <p:sp>
          <p:nvSpPr>
            <p:cNvPr id="4" name="object 4"/>
            <p:cNvSpPr/>
            <p:nvPr/>
          </p:nvSpPr>
          <p:spPr>
            <a:xfrm>
              <a:off x="1521586" y="1690623"/>
              <a:ext cx="9149080" cy="4535805"/>
            </a:xfrm>
            <a:custGeom>
              <a:avLst/>
              <a:gdLst/>
              <a:ahLst/>
              <a:cxnLst/>
              <a:rect l="l" t="t" r="r" b="b"/>
              <a:pathLst>
                <a:path w="9149080" h="4535805">
                  <a:moveTo>
                    <a:pt x="9148826" y="0"/>
                  </a:moveTo>
                  <a:lnTo>
                    <a:pt x="0" y="0"/>
                  </a:lnTo>
                  <a:lnTo>
                    <a:pt x="0" y="4535551"/>
                  </a:lnTo>
                  <a:lnTo>
                    <a:pt x="9148826" y="4535551"/>
                  </a:lnTo>
                  <a:lnTo>
                    <a:pt x="914882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845450" y="5173345"/>
              <a:ext cx="467359" cy="324485"/>
            </a:xfrm>
            <a:custGeom>
              <a:avLst/>
              <a:gdLst/>
              <a:ahLst/>
              <a:cxnLst/>
              <a:rect l="l" t="t" r="r" b="b"/>
              <a:pathLst>
                <a:path w="467360" h="324485">
                  <a:moveTo>
                    <a:pt x="18272" y="0"/>
                  </a:moveTo>
                  <a:lnTo>
                    <a:pt x="4700" y="43975"/>
                  </a:lnTo>
                  <a:lnTo>
                    <a:pt x="0" y="89296"/>
                  </a:lnTo>
                  <a:lnTo>
                    <a:pt x="4181" y="134641"/>
                  </a:lnTo>
                  <a:lnTo>
                    <a:pt x="17256" y="178688"/>
                  </a:lnTo>
                  <a:lnTo>
                    <a:pt x="39358" y="220542"/>
                  </a:lnTo>
                  <a:lnTo>
                    <a:pt x="68460" y="256035"/>
                  </a:lnTo>
                  <a:lnTo>
                    <a:pt x="103338" y="284653"/>
                  </a:lnTo>
                  <a:lnTo>
                    <a:pt x="142763" y="305879"/>
                  </a:lnTo>
                  <a:lnTo>
                    <a:pt x="185511" y="319200"/>
                  </a:lnTo>
                  <a:lnTo>
                    <a:pt x="230354" y="324100"/>
                  </a:lnTo>
                  <a:lnTo>
                    <a:pt x="276066" y="320064"/>
                  </a:lnTo>
                  <a:lnTo>
                    <a:pt x="321421" y="306577"/>
                  </a:lnTo>
                  <a:lnTo>
                    <a:pt x="363239" y="284291"/>
                  </a:lnTo>
                  <a:lnTo>
                    <a:pt x="398722" y="255015"/>
                  </a:lnTo>
                  <a:lnTo>
                    <a:pt x="427356" y="219977"/>
                  </a:lnTo>
                  <a:lnTo>
                    <a:pt x="448627" y="180403"/>
                  </a:lnTo>
                  <a:lnTo>
                    <a:pt x="462022" y="137519"/>
                  </a:lnTo>
                  <a:lnTo>
                    <a:pt x="467028" y="92551"/>
                  </a:lnTo>
                  <a:lnTo>
                    <a:pt x="463131" y="46726"/>
                  </a:lnTo>
                  <a:lnTo>
                    <a:pt x="449818" y="1269"/>
                  </a:lnTo>
                  <a:lnTo>
                    <a:pt x="18272" y="0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845450" y="5173345"/>
              <a:ext cx="467359" cy="324485"/>
            </a:xfrm>
            <a:custGeom>
              <a:avLst/>
              <a:gdLst/>
              <a:ahLst/>
              <a:cxnLst/>
              <a:rect l="l" t="t" r="r" b="b"/>
              <a:pathLst>
                <a:path w="467360" h="324485">
                  <a:moveTo>
                    <a:pt x="449818" y="1269"/>
                  </a:moveTo>
                  <a:lnTo>
                    <a:pt x="463131" y="46726"/>
                  </a:lnTo>
                  <a:lnTo>
                    <a:pt x="467028" y="92551"/>
                  </a:lnTo>
                  <a:lnTo>
                    <a:pt x="462022" y="137519"/>
                  </a:lnTo>
                  <a:lnTo>
                    <a:pt x="448627" y="180403"/>
                  </a:lnTo>
                  <a:lnTo>
                    <a:pt x="427356" y="219977"/>
                  </a:lnTo>
                  <a:lnTo>
                    <a:pt x="398722" y="255015"/>
                  </a:lnTo>
                  <a:lnTo>
                    <a:pt x="363239" y="284291"/>
                  </a:lnTo>
                  <a:lnTo>
                    <a:pt x="321421" y="306577"/>
                  </a:lnTo>
                  <a:lnTo>
                    <a:pt x="276066" y="320064"/>
                  </a:lnTo>
                  <a:lnTo>
                    <a:pt x="230354" y="324100"/>
                  </a:lnTo>
                  <a:lnTo>
                    <a:pt x="185511" y="319200"/>
                  </a:lnTo>
                  <a:lnTo>
                    <a:pt x="142763" y="305879"/>
                  </a:lnTo>
                  <a:lnTo>
                    <a:pt x="103338" y="284653"/>
                  </a:lnTo>
                  <a:lnTo>
                    <a:pt x="68460" y="256035"/>
                  </a:lnTo>
                  <a:lnTo>
                    <a:pt x="39358" y="220542"/>
                  </a:lnTo>
                  <a:lnTo>
                    <a:pt x="17256" y="178688"/>
                  </a:lnTo>
                  <a:lnTo>
                    <a:pt x="4181" y="134641"/>
                  </a:lnTo>
                  <a:lnTo>
                    <a:pt x="0" y="89296"/>
                  </a:lnTo>
                  <a:lnTo>
                    <a:pt x="4700" y="43975"/>
                  </a:lnTo>
                  <a:lnTo>
                    <a:pt x="18272" y="0"/>
                  </a:lnTo>
                  <a:lnTo>
                    <a:pt x="449818" y="1269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025012" y="5472112"/>
              <a:ext cx="107950" cy="557530"/>
            </a:xfrm>
            <a:custGeom>
              <a:avLst/>
              <a:gdLst/>
              <a:ahLst/>
              <a:cxnLst/>
              <a:rect l="l" t="t" r="r" b="b"/>
              <a:pathLst>
                <a:path w="107950" h="557529">
                  <a:moveTo>
                    <a:pt x="107950" y="0"/>
                  </a:moveTo>
                  <a:lnTo>
                    <a:pt x="0" y="0"/>
                  </a:lnTo>
                  <a:lnTo>
                    <a:pt x="0" y="557212"/>
                  </a:lnTo>
                  <a:lnTo>
                    <a:pt x="107950" y="557212"/>
                  </a:lnTo>
                  <a:lnTo>
                    <a:pt x="107950" y="0"/>
                  </a:lnTo>
                  <a:close/>
                </a:path>
              </a:pathLst>
            </a:custGeom>
            <a:solidFill>
              <a:srgbClr val="25257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3025012" y="5472112"/>
              <a:ext cx="107950" cy="557530"/>
            </a:xfrm>
            <a:custGeom>
              <a:avLst/>
              <a:gdLst/>
              <a:ahLst/>
              <a:cxnLst/>
              <a:rect l="l" t="t" r="r" b="b"/>
              <a:pathLst>
                <a:path w="107950" h="557529">
                  <a:moveTo>
                    <a:pt x="0" y="557212"/>
                  </a:moveTo>
                  <a:lnTo>
                    <a:pt x="107950" y="557212"/>
                  </a:lnTo>
                  <a:lnTo>
                    <a:pt x="107950" y="0"/>
                  </a:lnTo>
                  <a:lnTo>
                    <a:pt x="0" y="0"/>
                  </a:lnTo>
                  <a:lnTo>
                    <a:pt x="0" y="557212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7498079" y="3636644"/>
              <a:ext cx="344170" cy="345440"/>
            </a:xfrm>
            <a:custGeom>
              <a:avLst/>
              <a:gdLst/>
              <a:ahLst/>
              <a:cxnLst/>
              <a:rect l="l" t="t" r="r" b="b"/>
              <a:pathLst>
                <a:path w="344170" h="345439">
                  <a:moveTo>
                    <a:pt x="234061" y="0"/>
                  </a:moveTo>
                  <a:lnTo>
                    <a:pt x="0" y="235203"/>
                  </a:lnTo>
                  <a:lnTo>
                    <a:pt x="16714" y="266352"/>
                  </a:lnTo>
                  <a:lnTo>
                    <a:pt x="38941" y="293417"/>
                  </a:lnTo>
                  <a:lnTo>
                    <a:pt x="65954" y="315696"/>
                  </a:lnTo>
                  <a:lnTo>
                    <a:pt x="97027" y="332485"/>
                  </a:lnTo>
                  <a:lnTo>
                    <a:pt x="143604" y="344948"/>
                  </a:lnTo>
                  <a:lnTo>
                    <a:pt x="190151" y="344725"/>
                  </a:lnTo>
                  <a:lnTo>
                    <a:pt x="234442" y="332739"/>
                  </a:lnTo>
                  <a:lnTo>
                    <a:pt x="274244" y="309917"/>
                  </a:lnTo>
                  <a:lnTo>
                    <a:pt x="307330" y="277182"/>
                  </a:lnTo>
                  <a:lnTo>
                    <a:pt x="331470" y="235457"/>
                  </a:lnTo>
                  <a:lnTo>
                    <a:pt x="343763" y="188789"/>
                  </a:lnTo>
                  <a:lnTo>
                    <a:pt x="343412" y="142098"/>
                  </a:lnTo>
                  <a:lnTo>
                    <a:pt x="331343" y="97631"/>
                  </a:lnTo>
                  <a:lnTo>
                    <a:pt x="308478" y="57629"/>
                  </a:lnTo>
                  <a:lnTo>
                    <a:pt x="275742" y="24338"/>
                  </a:lnTo>
                  <a:lnTo>
                    <a:pt x="234061" y="0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7498079" y="3636644"/>
              <a:ext cx="344170" cy="345440"/>
            </a:xfrm>
            <a:custGeom>
              <a:avLst/>
              <a:gdLst/>
              <a:ahLst/>
              <a:cxnLst/>
              <a:rect l="l" t="t" r="r" b="b"/>
              <a:pathLst>
                <a:path w="344170" h="345439">
                  <a:moveTo>
                    <a:pt x="234061" y="0"/>
                  </a:moveTo>
                  <a:lnTo>
                    <a:pt x="275742" y="24338"/>
                  </a:lnTo>
                  <a:lnTo>
                    <a:pt x="308478" y="57629"/>
                  </a:lnTo>
                  <a:lnTo>
                    <a:pt x="331343" y="97631"/>
                  </a:lnTo>
                  <a:lnTo>
                    <a:pt x="343412" y="142098"/>
                  </a:lnTo>
                  <a:lnTo>
                    <a:pt x="343763" y="188789"/>
                  </a:lnTo>
                  <a:lnTo>
                    <a:pt x="331470" y="235457"/>
                  </a:lnTo>
                  <a:lnTo>
                    <a:pt x="307330" y="277182"/>
                  </a:lnTo>
                  <a:lnTo>
                    <a:pt x="274244" y="309917"/>
                  </a:lnTo>
                  <a:lnTo>
                    <a:pt x="234442" y="332739"/>
                  </a:lnTo>
                  <a:lnTo>
                    <a:pt x="190151" y="344725"/>
                  </a:lnTo>
                  <a:lnTo>
                    <a:pt x="143604" y="344948"/>
                  </a:lnTo>
                  <a:lnTo>
                    <a:pt x="97027" y="332485"/>
                  </a:lnTo>
                  <a:lnTo>
                    <a:pt x="65954" y="315696"/>
                  </a:lnTo>
                  <a:lnTo>
                    <a:pt x="38941" y="293417"/>
                  </a:lnTo>
                  <a:lnTo>
                    <a:pt x="16714" y="266352"/>
                  </a:lnTo>
                  <a:lnTo>
                    <a:pt x="0" y="235203"/>
                  </a:lnTo>
                  <a:lnTo>
                    <a:pt x="234061" y="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8247112" y="4401681"/>
              <a:ext cx="343535" cy="346710"/>
            </a:xfrm>
            <a:custGeom>
              <a:avLst/>
              <a:gdLst/>
              <a:ahLst/>
              <a:cxnLst/>
              <a:rect l="l" t="t" r="r" b="b"/>
              <a:pathLst>
                <a:path w="343534" h="346710">
                  <a:moveTo>
                    <a:pt x="197625" y="0"/>
                  </a:moveTo>
                  <a:lnTo>
                    <a:pt x="151101" y="980"/>
                  </a:lnTo>
                  <a:lnTo>
                    <a:pt x="107011" y="13679"/>
                  </a:lnTo>
                  <a:lnTo>
                    <a:pt x="67577" y="37142"/>
                  </a:lnTo>
                  <a:lnTo>
                    <a:pt x="35023" y="70412"/>
                  </a:lnTo>
                  <a:lnTo>
                    <a:pt x="11570" y="112533"/>
                  </a:lnTo>
                  <a:lnTo>
                    <a:pt x="0" y="159353"/>
                  </a:lnTo>
                  <a:lnTo>
                    <a:pt x="1090" y="206000"/>
                  </a:lnTo>
                  <a:lnTo>
                    <a:pt x="13872" y="250248"/>
                  </a:lnTo>
                  <a:lnTo>
                    <a:pt x="37375" y="289872"/>
                  </a:lnTo>
                  <a:lnTo>
                    <a:pt x="70628" y="322644"/>
                  </a:lnTo>
                  <a:lnTo>
                    <a:pt x="112662" y="346340"/>
                  </a:lnTo>
                  <a:lnTo>
                    <a:pt x="343040" y="107453"/>
                  </a:lnTo>
                  <a:lnTo>
                    <a:pt x="303130" y="49811"/>
                  </a:lnTo>
                  <a:lnTo>
                    <a:pt x="244361" y="11695"/>
                  </a:lnTo>
                  <a:lnTo>
                    <a:pt x="197625" y="0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8247112" y="4401681"/>
              <a:ext cx="343535" cy="346710"/>
            </a:xfrm>
            <a:custGeom>
              <a:avLst/>
              <a:gdLst/>
              <a:ahLst/>
              <a:cxnLst/>
              <a:rect l="l" t="t" r="r" b="b"/>
              <a:pathLst>
                <a:path w="343534" h="346710">
                  <a:moveTo>
                    <a:pt x="112662" y="346340"/>
                  </a:moveTo>
                  <a:lnTo>
                    <a:pt x="70628" y="322644"/>
                  </a:lnTo>
                  <a:lnTo>
                    <a:pt x="37375" y="289872"/>
                  </a:lnTo>
                  <a:lnTo>
                    <a:pt x="13872" y="250248"/>
                  </a:lnTo>
                  <a:lnTo>
                    <a:pt x="1090" y="206000"/>
                  </a:lnTo>
                  <a:lnTo>
                    <a:pt x="0" y="159353"/>
                  </a:lnTo>
                  <a:lnTo>
                    <a:pt x="11570" y="112533"/>
                  </a:lnTo>
                  <a:lnTo>
                    <a:pt x="35023" y="70412"/>
                  </a:lnTo>
                  <a:lnTo>
                    <a:pt x="67577" y="37142"/>
                  </a:lnTo>
                  <a:lnTo>
                    <a:pt x="107011" y="13679"/>
                  </a:lnTo>
                  <a:lnTo>
                    <a:pt x="151101" y="980"/>
                  </a:lnTo>
                  <a:lnTo>
                    <a:pt x="197625" y="0"/>
                  </a:lnTo>
                  <a:lnTo>
                    <a:pt x="244361" y="11695"/>
                  </a:lnTo>
                  <a:lnTo>
                    <a:pt x="275746" y="27961"/>
                  </a:lnTo>
                  <a:lnTo>
                    <a:pt x="303130" y="49811"/>
                  </a:lnTo>
                  <a:lnTo>
                    <a:pt x="325800" y="76542"/>
                  </a:lnTo>
                  <a:lnTo>
                    <a:pt x="343040" y="107453"/>
                  </a:lnTo>
                  <a:lnTo>
                    <a:pt x="112662" y="34634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8418917" y="4011644"/>
              <a:ext cx="247650" cy="357505"/>
            </a:xfrm>
            <a:custGeom>
              <a:avLst/>
              <a:gdLst/>
              <a:ahLst/>
              <a:cxnLst/>
              <a:rect l="l" t="t" r="r" b="b"/>
              <a:pathLst>
                <a:path w="247650" h="357504">
                  <a:moveTo>
                    <a:pt x="179014" y="0"/>
                  </a:moveTo>
                  <a:lnTo>
                    <a:pt x="110275" y="13366"/>
                  </a:lnTo>
                  <a:lnTo>
                    <a:pt x="68563" y="37336"/>
                  </a:lnTo>
                  <a:lnTo>
                    <a:pt x="35745" y="70290"/>
                  </a:lnTo>
                  <a:lnTo>
                    <a:pt x="12755" y="109997"/>
                  </a:lnTo>
                  <a:lnTo>
                    <a:pt x="528" y="154223"/>
                  </a:lnTo>
                  <a:lnTo>
                    <a:pt x="0" y="200735"/>
                  </a:lnTo>
                  <a:lnTo>
                    <a:pt x="12104" y="247300"/>
                  </a:lnTo>
                  <a:lnTo>
                    <a:pt x="36118" y="289012"/>
                  </a:lnTo>
                  <a:lnTo>
                    <a:pt x="69089" y="321826"/>
                  </a:lnTo>
                  <a:lnTo>
                    <a:pt x="108799" y="344805"/>
                  </a:lnTo>
                  <a:lnTo>
                    <a:pt x="153027" y="357009"/>
                  </a:lnTo>
                  <a:lnTo>
                    <a:pt x="199555" y="357502"/>
                  </a:lnTo>
                  <a:lnTo>
                    <a:pt x="246165" y="345344"/>
                  </a:lnTo>
                  <a:lnTo>
                    <a:pt x="247562" y="13874"/>
                  </a:lnTo>
                  <a:lnTo>
                    <a:pt x="213824" y="3544"/>
                  </a:lnTo>
                  <a:lnTo>
                    <a:pt x="179014" y="0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8418917" y="4011644"/>
              <a:ext cx="247650" cy="357505"/>
            </a:xfrm>
            <a:custGeom>
              <a:avLst/>
              <a:gdLst/>
              <a:ahLst/>
              <a:cxnLst/>
              <a:rect l="l" t="t" r="r" b="b"/>
              <a:pathLst>
                <a:path w="247650" h="357504">
                  <a:moveTo>
                    <a:pt x="246165" y="345344"/>
                  </a:moveTo>
                  <a:lnTo>
                    <a:pt x="199555" y="357502"/>
                  </a:lnTo>
                  <a:lnTo>
                    <a:pt x="153027" y="357009"/>
                  </a:lnTo>
                  <a:lnTo>
                    <a:pt x="108799" y="344805"/>
                  </a:lnTo>
                  <a:lnTo>
                    <a:pt x="69089" y="321826"/>
                  </a:lnTo>
                  <a:lnTo>
                    <a:pt x="36118" y="289012"/>
                  </a:lnTo>
                  <a:lnTo>
                    <a:pt x="12104" y="247300"/>
                  </a:lnTo>
                  <a:lnTo>
                    <a:pt x="0" y="200735"/>
                  </a:lnTo>
                  <a:lnTo>
                    <a:pt x="528" y="154223"/>
                  </a:lnTo>
                  <a:lnTo>
                    <a:pt x="12755" y="109997"/>
                  </a:lnTo>
                  <a:lnTo>
                    <a:pt x="35745" y="70290"/>
                  </a:lnTo>
                  <a:lnTo>
                    <a:pt x="68563" y="37336"/>
                  </a:lnTo>
                  <a:lnTo>
                    <a:pt x="110275" y="13366"/>
                  </a:lnTo>
                  <a:lnTo>
                    <a:pt x="179014" y="0"/>
                  </a:lnTo>
                  <a:lnTo>
                    <a:pt x="213824" y="3544"/>
                  </a:lnTo>
                  <a:lnTo>
                    <a:pt x="247562" y="13874"/>
                  </a:lnTo>
                  <a:lnTo>
                    <a:pt x="246165" y="345344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8273984" y="3643248"/>
              <a:ext cx="342265" cy="348615"/>
            </a:xfrm>
            <a:custGeom>
              <a:avLst/>
              <a:gdLst/>
              <a:ahLst/>
              <a:cxnLst/>
              <a:rect l="l" t="t" r="r" b="b"/>
              <a:pathLst>
                <a:path w="342265" h="348614">
                  <a:moveTo>
                    <a:pt x="116524" y="0"/>
                  </a:moveTo>
                  <a:lnTo>
                    <a:pt x="56644" y="36718"/>
                  </a:lnTo>
                  <a:lnTo>
                    <a:pt x="15432" y="93725"/>
                  </a:lnTo>
                  <a:lnTo>
                    <a:pt x="1396" y="139881"/>
                  </a:lnTo>
                  <a:lnTo>
                    <a:pt x="0" y="186534"/>
                  </a:lnTo>
                  <a:lnTo>
                    <a:pt x="10400" y="231409"/>
                  </a:lnTo>
                  <a:lnTo>
                    <a:pt x="31754" y="272231"/>
                  </a:lnTo>
                  <a:lnTo>
                    <a:pt x="63219" y="306724"/>
                  </a:lnTo>
                  <a:lnTo>
                    <a:pt x="103951" y="332613"/>
                  </a:lnTo>
                  <a:lnTo>
                    <a:pt x="149970" y="346828"/>
                  </a:lnTo>
                  <a:lnTo>
                    <a:pt x="196469" y="348375"/>
                  </a:lnTo>
                  <a:lnTo>
                    <a:pt x="241175" y="338089"/>
                  </a:lnTo>
                  <a:lnTo>
                    <a:pt x="281817" y="316808"/>
                  </a:lnTo>
                  <a:lnTo>
                    <a:pt x="316124" y="285367"/>
                  </a:lnTo>
                  <a:lnTo>
                    <a:pt x="341822" y="244601"/>
                  </a:lnTo>
                  <a:lnTo>
                    <a:pt x="116524" y="0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8273984" y="3643248"/>
              <a:ext cx="342265" cy="348615"/>
            </a:xfrm>
            <a:custGeom>
              <a:avLst/>
              <a:gdLst/>
              <a:ahLst/>
              <a:cxnLst/>
              <a:rect l="l" t="t" r="r" b="b"/>
              <a:pathLst>
                <a:path w="342265" h="348614">
                  <a:moveTo>
                    <a:pt x="341822" y="244601"/>
                  </a:moveTo>
                  <a:lnTo>
                    <a:pt x="316124" y="285367"/>
                  </a:lnTo>
                  <a:lnTo>
                    <a:pt x="281817" y="316808"/>
                  </a:lnTo>
                  <a:lnTo>
                    <a:pt x="241175" y="338089"/>
                  </a:lnTo>
                  <a:lnTo>
                    <a:pt x="196469" y="348375"/>
                  </a:lnTo>
                  <a:lnTo>
                    <a:pt x="149970" y="346828"/>
                  </a:lnTo>
                  <a:lnTo>
                    <a:pt x="103951" y="332613"/>
                  </a:lnTo>
                  <a:lnTo>
                    <a:pt x="63219" y="306724"/>
                  </a:lnTo>
                  <a:lnTo>
                    <a:pt x="31754" y="272231"/>
                  </a:lnTo>
                  <a:lnTo>
                    <a:pt x="10400" y="231409"/>
                  </a:lnTo>
                  <a:lnTo>
                    <a:pt x="0" y="186534"/>
                  </a:lnTo>
                  <a:lnTo>
                    <a:pt x="1396" y="139881"/>
                  </a:lnTo>
                  <a:lnTo>
                    <a:pt x="15432" y="93725"/>
                  </a:lnTo>
                  <a:lnTo>
                    <a:pt x="56644" y="36718"/>
                  </a:lnTo>
                  <a:lnTo>
                    <a:pt x="116524" y="0"/>
                  </a:lnTo>
                  <a:lnTo>
                    <a:pt x="341822" y="244601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7868459" y="3571366"/>
              <a:ext cx="359410" cy="248920"/>
            </a:xfrm>
            <a:custGeom>
              <a:avLst/>
              <a:gdLst/>
              <a:ahLst/>
              <a:cxnLst/>
              <a:rect l="l" t="t" r="r" b="b"/>
              <a:pathLst>
                <a:path w="359409" h="248920">
                  <a:moveTo>
                    <a:pt x="13922" y="0"/>
                  </a:moveTo>
                  <a:lnTo>
                    <a:pt x="3538" y="33926"/>
                  </a:lnTo>
                  <a:lnTo>
                    <a:pt x="0" y="68913"/>
                  </a:lnTo>
                  <a:lnTo>
                    <a:pt x="3296" y="103923"/>
                  </a:lnTo>
                  <a:lnTo>
                    <a:pt x="37574" y="179802"/>
                  </a:lnTo>
                  <a:lnTo>
                    <a:pt x="70719" y="212739"/>
                  </a:lnTo>
                  <a:lnTo>
                    <a:pt x="110617" y="235791"/>
                  </a:lnTo>
                  <a:lnTo>
                    <a:pt x="155033" y="248016"/>
                  </a:lnTo>
                  <a:lnTo>
                    <a:pt x="201735" y="248473"/>
                  </a:lnTo>
                  <a:lnTo>
                    <a:pt x="248491" y="236220"/>
                  </a:lnTo>
                  <a:lnTo>
                    <a:pt x="290371" y="212104"/>
                  </a:lnTo>
                  <a:lnTo>
                    <a:pt x="323313" y="178971"/>
                  </a:lnTo>
                  <a:lnTo>
                    <a:pt x="346376" y="139065"/>
                  </a:lnTo>
                  <a:lnTo>
                    <a:pt x="358623" y="94629"/>
                  </a:lnTo>
                  <a:lnTo>
                    <a:pt x="359116" y="47907"/>
                  </a:lnTo>
                  <a:lnTo>
                    <a:pt x="346916" y="1143"/>
                  </a:lnTo>
                  <a:lnTo>
                    <a:pt x="13922" y="0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7868459" y="3571366"/>
              <a:ext cx="359410" cy="248920"/>
            </a:xfrm>
            <a:custGeom>
              <a:avLst/>
              <a:gdLst/>
              <a:ahLst/>
              <a:cxnLst/>
              <a:rect l="l" t="t" r="r" b="b"/>
              <a:pathLst>
                <a:path w="359409" h="248920">
                  <a:moveTo>
                    <a:pt x="346916" y="1143"/>
                  </a:moveTo>
                  <a:lnTo>
                    <a:pt x="359116" y="47907"/>
                  </a:lnTo>
                  <a:lnTo>
                    <a:pt x="358623" y="94629"/>
                  </a:lnTo>
                  <a:lnTo>
                    <a:pt x="346376" y="139065"/>
                  </a:lnTo>
                  <a:lnTo>
                    <a:pt x="323313" y="178971"/>
                  </a:lnTo>
                  <a:lnTo>
                    <a:pt x="290371" y="212104"/>
                  </a:lnTo>
                  <a:lnTo>
                    <a:pt x="248491" y="236220"/>
                  </a:lnTo>
                  <a:lnTo>
                    <a:pt x="201735" y="248473"/>
                  </a:lnTo>
                  <a:lnTo>
                    <a:pt x="155033" y="248016"/>
                  </a:lnTo>
                  <a:lnTo>
                    <a:pt x="110617" y="235791"/>
                  </a:lnTo>
                  <a:lnTo>
                    <a:pt x="70719" y="212739"/>
                  </a:lnTo>
                  <a:lnTo>
                    <a:pt x="37574" y="179802"/>
                  </a:lnTo>
                  <a:lnTo>
                    <a:pt x="13414" y="137922"/>
                  </a:lnTo>
                  <a:lnTo>
                    <a:pt x="0" y="68913"/>
                  </a:lnTo>
                  <a:lnTo>
                    <a:pt x="3538" y="33926"/>
                  </a:lnTo>
                  <a:lnTo>
                    <a:pt x="13922" y="0"/>
                  </a:lnTo>
                  <a:lnTo>
                    <a:pt x="346916" y="1143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428610" y="3999687"/>
              <a:ext cx="253365" cy="360045"/>
            </a:xfrm>
            <a:custGeom>
              <a:avLst/>
              <a:gdLst/>
              <a:ahLst/>
              <a:cxnLst/>
              <a:rect l="l" t="t" r="r" b="b"/>
              <a:pathLst>
                <a:path w="253365" h="360045">
                  <a:moveTo>
                    <a:pt x="57120" y="0"/>
                  </a:moveTo>
                  <a:lnTo>
                    <a:pt x="10033" y="10972"/>
                  </a:lnTo>
                  <a:lnTo>
                    <a:pt x="0" y="343712"/>
                  </a:lnTo>
                  <a:lnTo>
                    <a:pt x="33621" y="354993"/>
                  </a:lnTo>
                  <a:lnTo>
                    <a:pt x="68468" y="359476"/>
                  </a:lnTo>
                  <a:lnTo>
                    <a:pt x="103530" y="357124"/>
                  </a:lnTo>
                  <a:lnTo>
                    <a:pt x="180312" y="324893"/>
                  </a:lnTo>
                  <a:lnTo>
                    <a:pt x="214117" y="292644"/>
                  </a:lnTo>
                  <a:lnTo>
                    <a:pt x="238220" y="253367"/>
                  </a:lnTo>
                  <a:lnTo>
                    <a:pt x="251634" y="209276"/>
                  </a:lnTo>
                  <a:lnTo>
                    <a:pt x="253370" y="162580"/>
                  </a:lnTo>
                  <a:lnTo>
                    <a:pt x="242443" y="115493"/>
                  </a:lnTo>
                  <a:lnTo>
                    <a:pt x="219433" y="73020"/>
                  </a:lnTo>
                  <a:lnTo>
                    <a:pt x="187183" y="39232"/>
                  </a:lnTo>
                  <a:lnTo>
                    <a:pt x="147907" y="15131"/>
                  </a:lnTo>
                  <a:lnTo>
                    <a:pt x="103815" y="1720"/>
                  </a:lnTo>
                  <a:lnTo>
                    <a:pt x="57120" y="0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7428610" y="3999687"/>
              <a:ext cx="253365" cy="360045"/>
            </a:xfrm>
            <a:custGeom>
              <a:avLst/>
              <a:gdLst/>
              <a:ahLst/>
              <a:cxnLst/>
              <a:rect l="l" t="t" r="r" b="b"/>
              <a:pathLst>
                <a:path w="253365" h="360045">
                  <a:moveTo>
                    <a:pt x="10033" y="10972"/>
                  </a:moveTo>
                  <a:lnTo>
                    <a:pt x="57120" y="0"/>
                  </a:lnTo>
                  <a:lnTo>
                    <a:pt x="103815" y="1720"/>
                  </a:lnTo>
                  <a:lnTo>
                    <a:pt x="147907" y="15131"/>
                  </a:lnTo>
                  <a:lnTo>
                    <a:pt x="187183" y="39232"/>
                  </a:lnTo>
                  <a:lnTo>
                    <a:pt x="219433" y="73020"/>
                  </a:lnTo>
                  <a:lnTo>
                    <a:pt x="242443" y="115493"/>
                  </a:lnTo>
                  <a:lnTo>
                    <a:pt x="253370" y="162580"/>
                  </a:lnTo>
                  <a:lnTo>
                    <a:pt x="251634" y="209276"/>
                  </a:lnTo>
                  <a:lnTo>
                    <a:pt x="238220" y="253367"/>
                  </a:lnTo>
                  <a:lnTo>
                    <a:pt x="214117" y="292644"/>
                  </a:lnTo>
                  <a:lnTo>
                    <a:pt x="180312" y="324893"/>
                  </a:lnTo>
                  <a:lnTo>
                    <a:pt x="137795" y="347903"/>
                  </a:lnTo>
                  <a:lnTo>
                    <a:pt x="68468" y="359476"/>
                  </a:lnTo>
                  <a:lnTo>
                    <a:pt x="33621" y="354993"/>
                  </a:lnTo>
                  <a:lnTo>
                    <a:pt x="0" y="343712"/>
                  </a:lnTo>
                  <a:lnTo>
                    <a:pt x="10033" y="10972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7861855" y="4552531"/>
              <a:ext cx="359410" cy="250190"/>
            </a:xfrm>
            <a:custGeom>
              <a:avLst/>
              <a:gdLst/>
              <a:ahLst/>
              <a:cxnLst/>
              <a:rect l="l" t="t" r="r" b="b"/>
              <a:pathLst>
                <a:path w="359409" h="250189">
                  <a:moveTo>
                    <a:pt x="199714" y="0"/>
                  </a:moveTo>
                  <a:lnTo>
                    <a:pt x="153044" y="493"/>
                  </a:lnTo>
                  <a:lnTo>
                    <a:pt x="106632" y="13626"/>
                  </a:lnTo>
                  <a:lnTo>
                    <a:pt x="65378" y="38470"/>
                  </a:lnTo>
                  <a:lnTo>
                    <a:pt x="33264" y="72126"/>
                  </a:lnTo>
                  <a:lnTo>
                    <a:pt x="11176" y="112337"/>
                  </a:lnTo>
                  <a:lnTo>
                    <a:pt x="0" y="156845"/>
                  </a:lnTo>
                  <a:lnTo>
                    <a:pt x="620" y="203391"/>
                  </a:lnTo>
                  <a:lnTo>
                    <a:pt x="13922" y="249719"/>
                  </a:lnTo>
                  <a:lnTo>
                    <a:pt x="346408" y="244512"/>
                  </a:lnTo>
                  <a:lnTo>
                    <a:pt x="356100" y="210391"/>
                  </a:lnTo>
                  <a:lnTo>
                    <a:pt x="358886" y="175377"/>
                  </a:lnTo>
                  <a:lnTo>
                    <a:pt x="354767" y="140481"/>
                  </a:lnTo>
                  <a:lnTo>
                    <a:pt x="318655" y="65505"/>
                  </a:lnTo>
                  <a:lnTo>
                    <a:pt x="284781" y="33391"/>
                  </a:lnTo>
                  <a:lnTo>
                    <a:pt x="244380" y="11261"/>
                  </a:lnTo>
                  <a:lnTo>
                    <a:pt x="199714" y="0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7861855" y="4552531"/>
              <a:ext cx="359410" cy="250190"/>
            </a:xfrm>
            <a:custGeom>
              <a:avLst/>
              <a:gdLst/>
              <a:ahLst/>
              <a:cxnLst/>
              <a:rect l="l" t="t" r="r" b="b"/>
              <a:pathLst>
                <a:path w="359409" h="250189">
                  <a:moveTo>
                    <a:pt x="13922" y="249719"/>
                  </a:moveTo>
                  <a:lnTo>
                    <a:pt x="620" y="203391"/>
                  </a:lnTo>
                  <a:lnTo>
                    <a:pt x="0" y="156845"/>
                  </a:lnTo>
                  <a:lnTo>
                    <a:pt x="11176" y="112337"/>
                  </a:lnTo>
                  <a:lnTo>
                    <a:pt x="33264" y="72126"/>
                  </a:lnTo>
                  <a:lnTo>
                    <a:pt x="65378" y="38470"/>
                  </a:lnTo>
                  <a:lnTo>
                    <a:pt x="106632" y="13626"/>
                  </a:lnTo>
                  <a:lnTo>
                    <a:pt x="153044" y="493"/>
                  </a:lnTo>
                  <a:lnTo>
                    <a:pt x="199714" y="0"/>
                  </a:lnTo>
                  <a:lnTo>
                    <a:pt x="244380" y="11261"/>
                  </a:lnTo>
                  <a:lnTo>
                    <a:pt x="284781" y="33391"/>
                  </a:lnTo>
                  <a:lnTo>
                    <a:pt x="318655" y="65505"/>
                  </a:lnTo>
                  <a:lnTo>
                    <a:pt x="343741" y="106717"/>
                  </a:lnTo>
                  <a:lnTo>
                    <a:pt x="358886" y="175377"/>
                  </a:lnTo>
                  <a:lnTo>
                    <a:pt x="356100" y="210391"/>
                  </a:lnTo>
                  <a:lnTo>
                    <a:pt x="346408" y="244512"/>
                  </a:lnTo>
                  <a:lnTo>
                    <a:pt x="13922" y="249719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7482204" y="4382577"/>
              <a:ext cx="344170" cy="347345"/>
            </a:xfrm>
            <a:custGeom>
              <a:avLst/>
              <a:gdLst/>
              <a:ahLst/>
              <a:cxnLst/>
              <a:rect l="l" t="t" r="r" b="b"/>
              <a:pathLst>
                <a:path w="344170" h="347345">
                  <a:moveTo>
                    <a:pt x="144582" y="0"/>
                  </a:moveTo>
                  <a:lnTo>
                    <a:pt x="99822" y="11019"/>
                  </a:lnTo>
                  <a:lnTo>
                    <a:pt x="59294" y="32982"/>
                  </a:lnTo>
                  <a:lnTo>
                    <a:pt x="25265" y="65013"/>
                  </a:lnTo>
                  <a:lnTo>
                    <a:pt x="0" y="106237"/>
                  </a:lnTo>
                  <a:lnTo>
                    <a:pt x="229743" y="347156"/>
                  </a:lnTo>
                  <a:lnTo>
                    <a:pt x="289131" y="309548"/>
                  </a:lnTo>
                  <a:lnTo>
                    <a:pt x="329565" y="252033"/>
                  </a:lnTo>
                  <a:lnTo>
                    <a:pt x="343056" y="205610"/>
                  </a:lnTo>
                  <a:lnTo>
                    <a:pt x="343859" y="158900"/>
                  </a:lnTo>
                  <a:lnTo>
                    <a:pt x="332851" y="114159"/>
                  </a:lnTo>
                  <a:lnTo>
                    <a:pt x="310910" y="73641"/>
                  </a:lnTo>
                  <a:lnTo>
                    <a:pt x="278914" y="39599"/>
                  </a:lnTo>
                  <a:lnTo>
                    <a:pt x="237744" y="14289"/>
                  </a:lnTo>
                  <a:lnTo>
                    <a:pt x="191311" y="798"/>
                  </a:lnTo>
                  <a:lnTo>
                    <a:pt x="144582" y="0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7482204" y="4382577"/>
              <a:ext cx="344170" cy="347345"/>
            </a:xfrm>
            <a:custGeom>
              <a:avLst/>
              <a:gdLst/>
              <a:ahLst/>
              <a:cxnLst/>
              <a:rect l="l" t="t" r="r" b="b"/>
              <a:pathLst>
                <a:path w="344170" h="347345">
                  <a:moveTo>
                    <a:pt x="0" y="106237"/>
                  </a:moveTo>
                  <a:lnTo>
                    <a:pt x="25265" y="65013"/>
                  </a:lnTo>
                  <a:lnTo>
                    <a:pt x="59294" y="32982"/>
                  </a:lnTo>
                  <a:lnTo>
                    <a:pt x="99822" y="11019"/>
                  </a:lnTo>
                  <a:lnTo>
                    <a:pt x="144582" y="0"/>
                  </a:lnTo>
                  <a:lnTo>
                    <a:pt x="191311" y="798"/>
                  </a:lnTo>
                  <a:lnTo>
                    <a:pt x="237744" y="14289"/>
                  </a:lnTo>
                  <a:lnTo>
                    <a:pt x="278914" y="39599"/>
                  </a:lnTo>
                  <a:lnTo>
                    <a:pt x="310910" y="73641"/>
                  </a:lnTo>
                  <a:lnTo>
                    <a:pt x="332851" y="114159"/>
                  </a:lnTo>
                  <a:lnTo>
                    <a:pt x="343859" y="158900"/>
                  </a:lnTo>
                  <a:lnTo>
                    <a:pt x="343056" y="205610"/>
                  </a:lnTo>
                  <a:lnTo>
                    <a:pt x="329565" y="252033"/>
                  </a:lnTo>
                  <a:lnTo>
                    <a:pt x="289131" y="309548"/>
                  </a:lnTo>
                  <a:lnTo>
                    <a:pt x="229743" y="347156"/>
                  </a:lnTo>
                  <a:lnTo>
                    <a:pt x="0" y="106237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8088756" y="3897756"/>
              <a:ext cx="259715" cy="250190"/>
            </a:xfrm>
            <a:custGeom>
              <a:avLst/>
              <a:gdLst/>
              <a:ahLst/>
              <a:cxnLst/>
              <a:rect l="l" t="t" r="r" b="b"/>
              <a:pathLst>
                <a:path w="259715" h="250189">
                  <a:moveTo>
                    <a:pt x="209550" y="0"/>
                  </a:moveTo>
                  <a:lnTo>
                    <a:pt x="0" y="196596"/>
                  </a:lnTo>
                  <a:lnTo>
                    <a:pt x="49911" y="249936"/>
                  </a:lnTo>
                  <a:lnTo>
                    <a:pt x="259461" y="53340"/>
                  </a:lnTo>
                  <a:lnTo>
                    <a:pt x="209550" y="0"/>
                  </a:lnTo>
                  <a:close/>
                </a:path>
              </a:pathLst>
            </a:custGeom>
            <a:solidFill>
              <a:srgbClr val="25257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8088756" y="3897756"/>
              <a:ext cx="259715" cy="250190"/>
            </a:xfrm>
            <a:custGeom>
              <a:avLst/>
              <a:gdLst/>
              <a:ahLst/>
              <a:cxnLst/>
              <a:rect l="l" t="t" r="r" b="b"/>
              <a:pathLst>
                <a:path w="259715" h="250189">
                  <a:moveTo>
                    <a:pt x="0" y="196596"/>
                  </a:moveTo>
                  <a:lnTo>
                    <a:pt x="209550" y="0"/>
                  </a:lnTo>
                  <a:lnTo>
                    <a:pt x="259461" y="53340"/>
                  </a:lnTo>
                  <a:lnTo>
                    <a:pt x="49911" y="249936"/>
                  </a:lnTo>
                  <a:lnTo>
                    <a:pt x="0" y="196596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7745729" y="4219828"/>
              <a:ext cx="261620" cy="250825"/>
            </a:xfrm>
            <a:custGeom>
              <a:avLst/>
              <a:gdLst/>
              <a:ahLst/>
              <a:cxnLst/>
              <a:rect l="l" t="t" r="r" b="b"/>
              <a:pathLst>
                <a:path w="261620" h="250825">
                  <a:moveTo>
                    <a:pt x="211454" y="0"/>
                  </a:moveTo>
                  <a:lnTo>
                    <a:pt x="0" y="196977"/>
                  </a:lnTo>
                  <a:lnTo>
                    <a:pt x="49784" y="250317"/>
                  </a:lnTo>
                  <a:lnTo>
                    <a:pt x="261239" y="53340"/>
                  </a:lnTo>
                  <a:lnTo>
                    <a:pt x="211454" y="0"/>
                  </a:lnTo>
                  <a:close/>
                </a:path>
              </a:pathLst>
            </a:custGeom>
            <a:solidFill>
              <a:srgbClr val="25257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7745729" y="4219828"/>
              <a:ext cx="261620" cy="250825"/>
            </a:xfrm>
            <a:custGeom>
              <a:avLst/>
              <a:gdLst/>
              <a:ahLst/>
              <a:cxnLst/>
              <a:rect l="l" t="t" r="r" b="b"/>
              <a:pathLst>
                <a:path w="261620" h="250825">
                  <a:moveTo>
                    <a:pt x="0" y="196977"/>
                  </a:moveTo>
                  <a:lnTo>
                    <a:pt x="211454" y="0"/>
                  </a:lnTo>
                  <a:lnTo>
                    <a:pt x="261239" y="53340"/>
                  </a:lnTo>
                  <a:lnTo>
                    <a:pt x="49784" y="250317"/>
                  </a:lnTo>
                  <a:lnTo>
                    <a:pt x="0" y="196977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7751445" y="3895597"/>
              <a:ext cx="254635" cy="252729"/>
            </a:xfrm>
            <a:custGeom>
              <a:avLst/>
              <a:gdLst/>
              <a:ahLst/>
              <a:cxnLst/>
              <a:rect l="l" t="t" r="r" b="b"/>
              <a:pathLst>
                <a:path w="254634" h="252729">
                  <a:moveTo>
                    <a:pt x="50164" y="0"/>
                  </a:moveTo>
                  <a:lnTo>
                    <a:pt x="0" y="50926"/>
                  </a:lnTo>
                  <a:lnTo>
                    <a:pt x="204470" y="252602"/>
                  </a:lnTo>
                  <a:lnTo>
                    <a:pt x="254634" y="201802"/>
                  </a:lnTo>
                  <a:lnTo>
                    <a:pt x="50164" y="0"/>
                  </a:lnTo>
                  <a:close/>
                </a:path>
              </a:pathLst>
            </a:custGeom>
            <a:solidFill>
              <a:srgbClr val="25257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7751445" y="3895597"/>
              <a:ext cx="254635" cy="252729"/>
            </a:xfrm>
            <a:custGeom>
              <a:avLst/>
              <a:gdLst/>
              <a:ahLst/>
              <a:cxnLst/>
              <a:rect l="l" t="t" r="r" b="b"/>
              <a:pathLst>
                <a:path w="254634" h="252729">
                  <a:moveTo>
                    <a:pt x="204470" y="252602"/>
                  </a:moveTo>
                  <a:lnTo>
                    <a:pt x="0" y="50926"/>
                  </a:lnTo>
                  <a:lnTo>
                    <a:pt x="50164" y="0"/>
                  </a:lnTo>
                  <a:lnTo>
                    <a:pt x="254634" y="201802"/>
                  </a:lnTo>
                  <a:lnTo>
                    <a:pt x="204470" y="252602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8082915" y="4225544"/>
              <a:ext cx="257175" cy="255270"/>
            </a:xfrm>
            <a:custGeom>
              <a:avLst/>
              <a:gdLst/>
              <a:ahLst/>
              <a:cxnLst/>
              <a:rect l="l" t="t" r="r" b="b"/>
              <a:pathLst>
                <a:path w="257175" h="255270">
                  <a:moveTo>
                    <a:pt x="51180" y="0"/>
                  </a:moveTo>
                  <a:lnTo>
                    <a:pt x="0" y="51942"/>
                  </a:lnTo>
                  <a:lnTo>
                    <a:pt x="205612" y="254761"/>
                  </a:lnTo>
                  <a:lnTo>
                    <a:pt x="256920" y="202818"/>
                  </a:lnTo>
                  <a:lnTo>
                    <a:pt x="51180" y="0"/>
                  </a:lnTo>
                  <a:close/>
                </a:path>
              </a:pathLst>
            </a:custGeom>
            <a:solidFill>
              <a:srgbClr val="25257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8082915" y="4225544"/>
              <a:ext cx="257175" cy="255270"/>
            </a:xfrm>
            <a:custGeom>
              <a:avLst/>
              <a:gdLst/>
              <a:ahLst/>
              <a:cxnLst/>
              <a:rect l="l" t="t" r="r" b="b"/>
              <a:pathLst>
                <a:path w="257175" h="255270">
                  <a:moveTo>
                    <a:pt x="205612" y="254761"/>
                  </a:moveTo>
                  <a:lnTo>
                    <a:pt x="0" y="51942"/>
                  </a:lnTo>
                  <a:lnTo>
                    <a:pt x="51180" y="0"/>
                  </a:lnTo>
                  <a:lnTo>
                    <a:pt x="256920" y="202818"/>
                  </a:lnTo>
                  <a:lnTo>
                    <a:pt x="205612" y="254761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8011286" y="3811587"/>
              <a:ext cx="73025" cy="287655"/>
            </a:xfrm>
            <a:custGeom>
              <a:avLst/>
              <a:gdLst/>
              <a:ahLst/>
              <a:cxnLst/>
              <a:rect l="l" t="t" r="r" b="b"/>
              <a:pathLst>
                <a:path w="73025" h="287654">
                  <a:moveTo>
                    <a:pt x="73025" y="0"/>
                  </a:moveTo>
                  <a:lnTo>
                    <a:pt x="0" y="0"/>
                  </a:lnTo>
                  <a:lnTo>
                    <a:pt x="0" y="287337"/>
                  </a:lnTo>
                  <a:lnTo>
                    <a:pt x="73025" y="287337"/>
                  </a:lnTo>
                  <a:lnTo>
                    <a:pt x="73025" y="0"/>
                  </a:lnTo>
                  <a:close/>
                </a:path>
              </a:pathLst>
            </a:custGeom>
            <a:solidFill>
              <a:srgbClr val="25257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8011286" y="3811587"/>
              <a:ext cx="73025" cy="287655"/>
            </a:xfrm>
            <a:custGeom>
              <a:avLst/>
              <a:gdLst/>
              <a:ahLst/>
              <a:cxnLst/>
              <a:rect l="l" t="t" r="r" b="b"/>
              <a:pathLst>
                <a:path w="73025" h="287654">
                  <a:moveTo>
                    <a:pt x="0" y="287337"/>
                  </a:moveTo>
                  <a:lnTo>
                    <a:pt x="73025" y="287337"/>
                  </a:lnTo>
                  <a:lnTo>
                    <a:pt x="73025" y="0"/>
                  </a:lnTo>
                  <a:lnTo>
                    <a:pt x="0" y="0"/>
                  </a:lnTo>
                  <a:lnTo>
                    <a:pt x="0" y="287337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8011286" y="4276788"/>
              <a:ext cx="73025" cy="287655"/>
            </a:xfrm>
            <a:custGeom>
              <a:avLst/>
              <a:gdLst/>
              <a:ahLst/>
              <a:cxnLst/>
              <a:rect l="l" t="t" r="r" b="b"/>
              <a:pathLst>
                <a:path w="73025" h="287654">
                  <a:moveTo>
                    <a:pt x="73025" y="0"/>
                  </a:moveTo>
                  <a:lnTo>
                    <a:pt x="0" y="0"/>
                  </a:lnTo>
                  <a:lnTo>
                    <a:pt x="0" y="287337"/>
                  </a:lnTo>
                  <a:lnTo>
                    <a:pt x="73025" y="287337"/>
                  </a:lnTo>
                  <a:lnTo>
                    <a:pt x="73025" y="0"/>
                  </a:lnTo>
                  <a:close/>
                </a:path>
              </a:pathLst>
            </a:custGeom>
            <a:solidFill>
              <a:srgbClr val="25257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8011286" y="4276788"/>
              <a:ext cx="73025" cy="287655"/>
            </a:xfrm>
            <a:custGeom>
              <a:avLst/>
              <a:gdLst/>
              <a:ahLst/>
              <a:cxnLst/>
              <a:rect l="l" t="t" r="r" b="b"/>
              <a:pathLst>
                <a:path w="73025" h="287654">
                  <a:moveTo>
                    <a:pt x="0" y="287337"/>
                  </a:moveTo>
                  <a:lnTo>
                    <a:pt x="73025" y="287337"/>
                  </a:lnTo>
                  <a:lnTo>
                    <a:pt x="73025" y="0"/>
                  </a:lnTo>
                  <a:lnTo>
                    <a:pt x="0" y="0"/>
                  </a:lnTo>
                  <a:lnTo>
                    <a:pt x="0" y="287337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7663688" y="4148200"/>
              <a:ext cx="287655" cy="73025"/>
            </a:xfrm>
            <a:custGeom>
              <a:avLst/>
              <a:gdLst/>
              <a:ahLst/>
              <a:cxnLst/>
              <a:rect l="l" t="t" r="r" b="b"/>
              <a:pathLst>
                <a:path w="287654" h="73025">
                  <a:moveTo>
                    <a:pt x="287337" y="0"/>
                  </a:moveTo>
                  <a:lnTo>
                    <a:pt x="0" y="0"/>
                  </a:lnTo>
                  <a:lnTo>
                    <a:pt x="0" y="73025"/>
                  </a:lnTo>
                  <a:lnTo>
                    <a:pt x="287337" y="73025"/>
                  </a:lnTo>
                  <a:lnTo>
                    <a:pt x="287337" y="0"/>
                  </a:lnTo>
                  <a:close/>
                </a:path>
              </a:pathLst>
            </a:custGeom>
            <a:solidFill>
              <a:srgbClr val="25257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7663688" y="4148200"/>
              <a:ext cx="287655" cy="73025"/>
            </a:xfrm>
            <a:custGeom>
              <a:avLst/>
              <a:gdLst/>
              <a:ahLst/>
              <a:cxnLst/>
              <a:rect l="l" t="t" r="r" b="b"/>
              <a:pathLst>
                <a:path w="287654" h="73025">
                  <a:moveTo>
                    <a:pt x="0" y="73025"/>
                  </a:moveTo>
                  <a:lnTo>
                    <a:pt x="287337" y="73025"/>
                  </a:lnTo>
                  <a:lnTo>
                    <a:pt x="287337" y="0"/>
                  </a:lnTo>
                  <a:lnTo>
                    <a:pt x="0" y="0"/>
                  </a:lnTo>
                  <a:lnTo>
                    <a:pt x="0" y="73025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8138286" y="4149725"/>
              <a:ext cx="287655" cy="73025"/>
            </a:xfrm>
            <a:custGeom>
              <a:avLst/>
              <a:gdLst/>
              <a:ahLst/>
              <a:cxnLst/>
              <a:rect l="l" t="t" r="r" b="b"/>
              <a:pathLst>
                <a:path w="287654" h="73025">
                  <a:moveTo>
                    <a:pt x="287337" y="0"/>
                  </a:moveTo>
                  <a:lnTo>
                    <a:pt x="0" y="0"/>
                  </a:lnTo>
                  <a:lnTo>
                    <a:pt x="0" y="73025"/>
                  </a:lnTo>
                  <a:lnTo>
                    <a:pt x="287337" y="73025"/>
                  </a:lnTo>
                  <a:lnTo>
                    <a:pt x="287337" y="0"/>
                  </a:lnTo>
                  <a:close/>
                </a:path>
              </a:pathLst>
            </a:custGeom>
            <a:solidFill>
              <a:srgbClr val="25257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8138286" y="4149725"/>
              <a:ext cx="287655" cy="73025"/>
            </a:xfrm>
            <a:custGeom>
              <a:avLst/>
              <a:gdLst/>
              <a:ahLst/>
              <a:cxnLst/>
              <a:rect l="l" t="t" r="r" b="b"/>
              <a:pathLst>
                <a:path w="287654" h="73025">
                  <a:moveTo>
                    <a:pt x="0" y="73025"/>
                  </a:moveTo>
                  <a:lnTo>
                    <a:pt x="287337" y="73025"/>
                  </a:lnTo>
                  <a:lnTo>
                    <a:pt x="287337" y="0"/>
                  </a:lnTo>
                  <a:lnTo>
                    <a:pt x="0" y="0"/>
                  </a:lnTo>
                  <a:lnTo>
                    <a:pt x="0" y="73025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1" name="object 4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496814" y="1838070"/>
              <a:ext cx="5070347" cy="4316666"/>
            </a:xfrm>
            <a:prstGeom prst="rect">
              <a:avLst/>
            </a:prstGeom>
          </p:spPr>
        </p:pic>
        <p:sp>
          <p:nvSpPr>
            <p:cNvPr id="42" name="object 42"/>
            <p:cNvSpPr/>
            <p:nvPr/>
          </p:nvSpPr>
          <p:spPr>
            <a:xfrm>
              <a:off x="6319012" y="2476499"/>
              <a:ext cx="3456304" cy="3402329"/>
            </a:xfrm>
            <a:custGeom>
              <a:avLst/>
              <a:gdLst/>
              <a:ahLst/>
              <a:cxnLst/>
              <a:rect l="l" t="t" r="r" b="b"/>
              <a:pathLst>
                <a:path w="3456304" h="3402329">
                  <a:moveTo>
                    <a:pt x="1095629" y="1657350"/>
                  </a:moveTo>
                  <a:lnTo>
                    <a:pt x="30670" y="1618742"/>
                  </a:lnTo>
                  <a:lnTo>
                    <a:pt x="27076" y="1618742"/>
                  </a:lnTo>
                  <a:lnTo>
                    <a:pt x="27305" y="1618627"/>
                  </a:lnTo>
                  <a:lnTo>
                    <a:pt x="28498" y="1617980"/>
                  </a:lnTo>
                  <a:lnTo>
                    <a:pt x="91821" y="1584071"/>
                  </a:lnTo>
                  <a:lnTo>
                    <a:pt x="92710" y="1581150"/>
                  </a:lnTo>
                  <a:lnTo>
                    <a:pt x="90170" y="1576578"/>
                  </a:lnTo>
                  <a:lnTo>
                    <a:pt x="87249" y="1575689"/>
                  </a:lnTo>
                  <a:lnTo>
                    <a:pt x="84963" y="1576959"/>
                  </a:lnTo>
                  <a:lnTo>
                    <a:pt x="0" y="1622425"/>
                  </a:lnTo>
                  <a:lnTo>
                    <a:pt x="81407" y="1673987"/>
                  </a:lnTo>
                  <a:lnTo>
                    <a:pt x="83693" y="1675384"/>
                  </a:lnTo>
                  <a:lnTo>
                    <a:pt x="86614" y="1674749"/>
                  </a:lnTo>
                  <a:lnTo>
                    <a:pt x="88011" y="1672463"/>
                  </a:lnTo>
                  <a:lnTo>
                    <a:pt x="89408" y="1670304"/>
                  </a:lnTo>
                  <a:lnTo>
                    <a:pt x="88773" y="1667383"/>
                  </a:lnTo>
                  <a:lnTo>
                    <a:pt x="86487" y="1665986"/>
                  </a:lnTo>
                  <a:lnTo>
                    <a:pt x="26758" y="1628140"/>
                  </a:lnTo>
                  <a:lnTo>
                    <a:pt x="1095248" y="1666875"/>
                  </a:lnTo>
                  <a:lnTo>
                    <a:pt x="1095629" y="1657350"/>
                  </a:lnTo>
                  <a:close/>
                </a:path>
                <a:path w="3456304" h="3402329">
                  <a:moveTo>
                    <a:pt x="1240028" y="2092579"/>
                  </a:moveTo>
                  <a:lnTo>
                    <a:pt x="1233297" y="2085721"/>
                  </a:lnTo>
                  <a:lnTo>
                    <a:pt x="469861" y="2840024"/>
                  </a:lnTo>
                  <a:lnTo>
                    <a:pt x="488315" y="2771648"/>
                  </a:lnTo>
                  <a:lnTo>
                    <a:pt x="489038" y="2769235"/>
                  </a:lnTo>
                  <a:lnTo>
                    <a:pt x="487629" y="2766695"/>
                  </a:lnTo>
                  <a:lnTo>
                    <a:pt x="487972" y="2766695"/>
                  </a:lnTo>
                  <a:lnTo>
                    <a:pt x="485013" y="2765806"/>
                  </a:lnTo>
                  <a:lnTo>
                    <a:pt x="482473" y="2765171"/>
                  </a:lnTo>
                  <a:lnTo>
                    <a:pt x="479806" y="2766695"/>
                  </a:lnTo>
                  <a:lnTo>
                    <a:pt x="479171" y="2769235"/>
                  </a:lnTo>
                  <a:lnTo>
                    <a:pt x="454025" y="2862326"/>
                  </a:lnTo>
                  <a:lnTo>
                    <a:pt x="466864" y="2859024"/>
                  </a:lnTo>
                  <a:lnTo>
                    <a:pt x="549910" y="2837688"/>
                  </a:lnTo>
                  <a:lnTo>
                    <a:pt x="551434" y="2835021"/>
                  </a:lnTo>
                  <a:lnTo>
                    <a:pt x="550164" y="2829941"/>
                  </a:lnTo>
                  <a:lnTo>
                    <a:pt x="547624" y="2828417"/>
                  </a:lnTo>
                  <a:lnTo>
                    <a:pt x="476567" y="2846667"/>
                  </a:lnTo>
                  <a:lnTo>
                    <a:pt x="1240028" y="2092579"/>
                  </a:lnTo>
                  <a:close/>
                </a:path>
                <a:path w="3456304" h="3402329">
                  <a:moveTo>
                    <a:pt x="1295400" y="1264920"/>
                  </a:moveTo>
                  <a:lnTo>
                    <a:pt x="513905" y="559130"/>
                  </a:lnTo>
                  <a:lnTo>
                    <a:pt x="582930" y="573532"/>
                  </a:lnTo>
                  <a:lnTo>
                    <a:pt x="585470" y="574167"/>
                  </a:lnTo>
                  <a:lnTo>
                    <a:pt x="588010" y="572516"/>
                  </a:lnTo>
                  <a:lnTo>
                    <a:pt x="588518" y="569849"/>
                  </a:lnTo>
                  <a:lnTo>
                    <a:pt x="589153" y="567309"/>
                  </a:lnTo>
                  <a:lnTo>
                    <a:pt x="587502" y="564769"/>
                  </a:lnTo>
                  <a:lnTo>
                    <a:pt x="584835" y="564261"/>
                  </a:lnTo>
                  <a:lnTo>
                    <a:pt x="503885" y="547243"/>
                  </a:lnTo>
                  <a:lnTo>
                    <a:pt x="490601" y="544449"/>
                  </a:lnTo>
                  <a:lnTo>
                    <a:pt x="520573" y="638810"/>
                  </a:lnTo>
                  <a:lnTo>
                    <a:pt x="523240" y="640207"/>
                  </a:lnTo>
                  <a:lnTo>
                    <a:pt x="527888" y="638810"/>
                  </a:lnTo>
                  <a:lnTo>
                    <a:pt x="528256" y="638810"/>
                  </a:lnTo>
                  <a:lnTo>
                    <a:pt x="529717" y="635889"/>
                  </a:lnTo>
                  <a:lnTo>
                    <a:pt x="528828" y="633476"/>
                  </a:lnTo>
                  <a:lnTo>
                    <a:pt x="507466" y="566153"/>
                  </a:lnTo>
                  <a:lnTo>
                    <a:pt x="1289050" y="1271905"/>
                  </a:lnTo>
                  <a:lnTo>
                    <a:pt x="1295400" y="1264920"/>
                  </a:lnTo>
                  <a:close/>
                </a:path>
                <a:path w="3456304" h="3402329">
                  <a:moveTo>
                    <a:pt x="1778254" y="3316211"/>
                  </a:moveTo>
                  <a:lnTo>
                    <a:pt x="1777365" y="3313303"/>
                  </a:lnTo>
                  <a:lnTo>
                    <a:pt x="1775079" y="3311995"/>
                  </a:lnTo>
                  <a:lnTo>
                    <a:pt x="1772920" y="3310686"/>
                  </a:lnTo>
                  <a:lnTo>
                    <a:pt x="1769999" y="3311461"/>
                  </a:lnTo>
                  <a:lnTo>
                    <a:pt x="1768602" y="3313747"/>
                  </a:lnTo>
                  <a:lnTo>
                    <a:pt x="1733435" y="3374974"/>
                  </a:lnTo>
                  <a:lnTo>
                    <a:pt x="1728736" y="3383115"/>
                  </a:lnTo>
                  <a:lnTo>
                    <a:pt x="1733410" y="3374974"/>
                  </a:lnTo>
                  <a:lnTo>
                    <a:pt x="1733105" y="3319068"/>
                  </a:lnTo>
                  <a:lnTo>
                    <a:pt x="1727200" y="2322576"/>
                  </a:lnTo>
                  <a:lnTo>
                    <a:pt x="1717675" y="2322576"/>
                  </a:lnTo>
                  <a:lnTo>
                    <a:pt x="1723910" y="3374974"/>
                  </a:lnTo>
                  <a:lnTo>
                    <a:pt x="1687741" y="3313887"/>
                  </a:lnTo>
                  <a:lnTo>
                    <a:pt x="1686572" y="3311995"/>
                  </a:lnTo>
                  <a:lnTo>
                    <a:pt x="1683766" y="3311207"/>
                  </a:lnTo>
                  <a:lnTo>
                    <a:pt x="1679194" y="3313887"/>
                  </a:lnTo>
                  <a:lnTo>
                    <a:pt x="1678432" y="3316808"/>
                  </a:lnTo>
                  <a:lnTo>
                    <a:pt x="1679702" y="3319068"/>
                  </a:lnTo>
                  <a:lnTo>
                    <a:pt x="1728851" y="3402038"/>
                  </a:lnTo>
                  <a:lnTo>
                    <a:pt x="1734261" y="3392614"/>
                  </a:lnTo>
                  <a:lnTo>
                    <a:pt x="1776857" y="3318497"/>
                  </a:lnTo>
                  <a:lnTo>
                    <a:pt x="1778254" y="3316211"/>
                  </a:lnTo>
                  <a:close/>
                </a:path>
                <a:path w="3456304" h="3402329">
                  <a:moveTo>
                    <a:pt x="1778635" y="85598"/>
                  </a:moveTo>
                  <a:lnTo>
                    <a:pt x="1777238" y="83312"/>
                  </a:lnTo>
                  <a:lnTo>
                    <a:pt x="1734299" y="9398"/>
                  </a:lnTo>
                  <a:lnTo>
                    <a:pt x="1728851" y="0"/>
                  </a:lnTo>
                  <a:lnTo>
                    <a:pt x="1680006" y="83312"/>
                  </a:lnTo>
                  <a:lnTo>
                    <a:pt x="1678838" y="85598"/>
                  </a:lnTo>
                  <a:lnTo>
                    <a:pt x="1679498" y="88138"/>
                  </a:lnTo>
                  <a:lnTo>
                    <a:pt x="1679575" y="88392"/>
                  </a:lnTo>
                  <a:lnTo>
                    <a:pt x="1682064" y="89789"/>
                  </a:lnTo>
                  <a:lnTo>
                    <a:pt x="1684134" y="91059"/>
                  </a:lnTo>
                  <a:lnTo>
                    <a:pt x="1686572" y="90424"/>
                  </a:lnTo>
                  <a:lnTo>
                    <a:pt x="1686991" y="90424"/>
                  </a:lnTo>
                  <a:lnTo>
                    <a:pt x="1688261" y="88138"/>
                  </a:lnTo>
                  <a:lnTo>
                    <a:pt x="1723974" y="27089"/>
                  </a:lnTo>
                  <a:lnTo>
                    <a:pt x="1724025" y="9398"/>
                  </a:lnTo>
                  <a:lnTo>
                    <a:pt x="1723999" y="27089"/>
                  </a:lnTo>
                  <a:lnTo>
                    <a:pt x="1722488" y="1093851"/>
                  </a:lnTo>
                  <a:lnTo>
                    <a:pt x="1732026" y="1093851"/>
                  </a:lnTo>
                  <a:lnTo>
                    <a:pt x="1733423" y="91186"/>
                  </a:lnTo>
                  <a:lnTo>
                    <a:pt x="1733524" y="27089"/>
                  </a:lnTo>
                  <a:lnTo>
                    <a:pt x="1769135" y="88392"/>
                  </a:lnTo>
                  <a:lnTo>
                    <a:pt x="1770380" y="90424"/>
                  </a:lnTo>
                  <a:lnTo>
                    <a:pt x="1773301" y="91186"/>
                  </a:lnTo>
                  <a:lnTo>
                    <a:pt x="1775587" y="89789"/>
                  </a:lnTo>
                  <a:lnTo>
                    <a:pt x="1777746" y="88519"/>
                  </a:lnTo>
                  <a:lnTo>
                    <a:pt x="1778635" y="85598"/>
                  </a:lnTo>
                  <a:close/>
                </a:path>
                <a:path w="3456304" h="3402329">
                  <a:moveTo>
                    <a:pt x="2879725" y="2862326"/>
                  </a:moveTo>
                  <a:lnTo>
                    <a:pt x="2878836" y="2859151"/>
                  </a:lnTo>
                  <a:lnTo>
                    <a:pt x="2853817" y="2769489"/>
                  </a:lnTo>
                  <a:lnTo>
                    <a:pt x="2853182" y="2766949"/>
                  </a:lnTo>
                  <a:lnTo>
                    <a:pt x="2850515" y="2765425"/>
                  </a:lnTo>
                  <a:lnTo>
                    <a:pt x="2847975" y="2766187"/>
                  </a:lnTo>
                  <a:lnTo>
                    <a:pt x="2845435" y="2766822"/>
                  </a:lnTo>
                  <a:lnTo>
                    <a:pt x="2843911" y="2769489"/>
                  </a:lnTo>
                  <a:lnTo>
                    <a:pt x="2844673" y="2772029"/>
                  </a:lnTo>
                  <a:lnTo>
                    <a:pt x="2863685" y="2840075"/>
                  </a:lnTo>
                  <a:lnTo>
                    <a:pt x="2136902" y="2134997"/>
                  </a:lnTo>
                  <a:lnTo>
                    <a:pt x="2130298" y="2141728"/>
                  </a:lnTo>
                  <a:lnTo>
                    <a:pt x="2856941" y="2846794"/>
                  </a:lnTo>
                  <a:lnTo>
                    <a:pt x="2785872" y="2829306"/>
                  </a:lnTo>
                  <a:lnTo>
                    <a:pt x="2783332" y="2830830"/>
                  </a:lnTo>
                  <a:lnTo>
                    <a:pt x="2782062" y="2835910"/>
                  </a:lnTo>
                  <a:lnTo>
                    <a:pt x="2783586" y="2838577"/>
                  </a:lnTo>
                  <a:lnTo>
                    <a:pt x="2879725" y="2862326"/>
                  </a:lnTo>
                  <a:close/>
                </a:path>
                <a:path w="3456304" h="3402329">
                  <a:moveTo>
                    <a:pt x="2970276" y="625475"/>
                  </a:moveTo>
                  <a:lnTo>
                    <a:pt x="2875280" y="641731"/>
                  </a:lnTo>
                  <a:lnTo>
                    <a:pt x="2872613" y="642112"/>
                  </a:lnTo>
                  <a:lnTo>
                    <a:pt x="2870962" y="644652"/>
                  </a:lnTo>
                  <a:lnTo>
                    <a:pt x="2871216" y="646391"/>
                  </a:lnTo>
                  <a:lnTo>
                    <a:pt x="2871343" y="647192"/>
                  </a:lnTo>
                  <a:lnTo>
                    <a:pt x="2871851" y="649859"/>
                  </a:lnTo>
                  <a:lnTo>
                    <a:pt x="2874264" y="651510"/>
                  </a:lnTo>
                  <a:lnTo>
                    <a:pt x="2876804" y="651129"/>
                  </a:lnTo>
                  <a:lnTo>
                    <a:pt x="2946450" y="639241"/>
                  </a:lnTo>
                  <a:lnTo>
                    <a:pt x="2183003" y="1279017"/>
                  </a:lnTo>
                  <a:lnTo>
                    <a:pt x="2189099" y="1286383"/>
                  </a:lnTo>
                  <a:lnTo>
                    <a:pt x="2952648" y="646391"/>
                  </a:lnTo>
                  <a:lnTo>
                    <a:pt x="2928620" y="712978"/>
                  </a:lnTo>
                  <a:lnTo>
                    <a:pt x="2927731" y="715391"/>
                  </a:lnTo>
                  <a:lnTo>
                    <a:pt x="2929128" y="718185"/>
                  </a:lnTo>
                  <a:lnTo>
                    <a:pt x="2931541" y="719074"/>
                  </a:lnTo>
                  <a:lnTo>
                    <a:pt x="2934081" y="719963"/>
                  </a:lnTo>
                  <a:lnTo>
                    <a:pt x="2936748" y="718693"/>
                  </a:lnTo>
                  <a:lnTo>
                    <a:pt x="2937637" y="716153"/>
                  </a:lnTo>
                  <a:lnTo>
                    <a:pt x="2969399" y="627888"/>
                  </a:lnTo>
                  <a:lnTo>
                    <a:pt x="2970276" y="625475"/>
                  </a:lnTo>
                  <a:close/>
                </a:path>
                <a:path w="3456304" h="3402329">
                  <a:moveTo>
                    <a:pt x="3456165" y="1714576"/>
                  </a:moveTo>
                  <a:lnTo>
                    <a:pt x="3448050" y="1709877"/>
                  </a:lnTo>
                  <a:lnTo>
                    <a:pt x="3372612" y="1666240"/>
                  </a:lnTo>
                  <a:lnTo>
                    <a:pt x="3370326" y="1664970"/>
                  </a:lnTo>
                  <a:lnTo>
                    <a:pt x="3367405" y="1665732"/>
                  </a:lnTo>
                  <a:lnTo>
                    <a:pt x="3366008" y="1668018"/>
                  </a:lnTo>
                  <a:lnTo>
                    <a:pt x="3364738" y="1670304"/>
                  </a:lnTo>
                  <a:lnTo>
                    <a:pt x="3365500" y="1673225"/>
                  </a:lnTo>
                  <a:lnTo>
                    <a:pt x="3367786" y="1674495"/>
                  </a:lnTo>
                  <a:lnTo>
                    <a:pt x="3428974" y="1709889"/>
                  </a:lnTo>
                  <a:lnTo>
                    <a:pt x="2334920" y="1714576"/>
                  </a:lnTo>
                  <a:lnTo>
                    <a:pt x="2351151" y="1714576"/>
                  </a:lnTo>
                  <a:lnTo>
                    <a:pt x="2351151" y="1724025"/>
                  </a:lnTo>
                  <a:lnTo>
                    <a:pt x="3428923" y="1719402"/>
                  </a:lnTo>
                  <a:lnTo>
                    <a:pt x="3368167" y="1755267"/>
                  </a:lnTo>
                  <a:lnTo>
                    <a:pt x="3365881" y="1756537"/>
                  </a:lnTo>
                  <a:lnTo>
                    <a:pt x="3365119" y="1759458"/>
                  </a:lnTo>
                  <a:lnTo>
                    <a:pt x="3366516" y="1761744"/>
                  </a:lnTo>
                  <a:lnTo>
                    <a:pt x="3367786" y="1764030"/>
                  </a:lnTo>
                  <a:lnTo>
                    <a:pt x="3370707" y="1764792"/>
                  </a:lnTo>
                  <a:lnTo>
                    <a:pt x="3372993" y="1763395"/>
                  </a:lnTo>
                  <a:lnTo>
                    <a:pt x="3447719" y="1719402"/>
                  </a:lnTo>
                  <a:lnTo>
                    <a:pt x="3455924" y="1714576"/>
                  </a:lnTo>
                  <a:lnTo>
                    <a:pt x="3456165" y="171457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3" name="object 4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386837" y="2476499"/>
              <a:ext cx="1384300" cy="2689225"/>
            </a:xfrm>
            <a:prstGeom prst="rect">
              <a:avLst/>
            </a:prstGeom>
          </p:spPr>
        </p:pic>
        <p:sp>
          <p:nvSpPr>
            <p:cNvPr id="44" name="object 44"/>
            <p:cNvSpPr/>
            <p:nvPr/>
          </p:nvSpPr>
          <p:spPr>
            <a:xfrm>
              <a:off x="3029076" y="2951098"/>
              <a:ext cx="100330" cy="2160905"/>
            </a:xfrm>
            <a:custGeom>
              <a:avLst/>
              <a:gdLst/>
              <a:ahLst/>
              <a:cxnLst/>
              <a:rect l="l" t="t" r="r" b="b"/>
              <a:pathLst>
                <a:path w="100330" h="2160904">
                  <a:moveTo>
                    <a:pt x="49847" y="19013"/>
                  </a:moveTo>
                  <a:lnTo>
                    <a:pt x="45085" y="27177"/>
                  </a:lnTo>
                  <a:lnTo>
                    <a:pt x="45085" y="2160651"/>
                  </a:lnTo>
                  <a:lnTo>
                    <a:pt x="54610" y="2160651"/>
                  </a:lnTo>
                  <a:lnTo>
                    <a:pt x="54610" y="27177"/>
                  </a:lnTo>
                  <a:lnTo>
                    <a:pt x="49847" y="19013"/>
                  </a:lnTo>
                  <a:close/>
                </a:path>
                <a:path w="100330" h="2160904">
                  <a:moveTo>
                    <a:pt x="49911" y="0"/>
                  </a:moveTo>
                  <a:lnTo>
                    <a:pt x="1270" y="83312"/>
                  </a:lnTo>
                  <a:lnTo>
                    <a:pt x="0" y="85598"/>
                  </a:lnTo>
                  <a:lnTo>
                    <a:pt x="662" y="88137"/>
                  </a:lnTo>
                  <a:lnTo>
                    <a:pt x="762" y="88518"/>
                  </a:lnTo>
                  <a:lnTo>
                    <a:pt x="3048" y="89788"/>
                  </a:lnTo>
                  <a:lnTo>
                    <a:pt x="5334" y="91186"/>
                  </a:lnTo>
                  <a:lnTo>
                    <a:pt x="8255" y="90424"/>
                  </a:lnTo>
                  <a:lnTo>
                    <a:pt x="9525" y="88137"/>
                  </a:lnTo>
                  <a:lnTo>
                    <a:pt x="45085" y="27177"/>
                  </a:lnTo>
                  <a:lnTo>
                    <a:pt x="45085" y="9525"/>
                  </a:lnTo>
                  <a:lnTo>
                    <a:pt x="55457" y="9525"/>
                  </a:lnTo>
                  <a:lnTo>
                    <a:pt x="49911" y="0"/>
                  </a:lnTo>
                  <a:close/>
                </a:path>
                <a:path w="100330" h="2160904">
                  <a:moveTo>
                    <a:pt x="55457" y="9525"/>
                  </a:moveTo>
                  <a:lnTo>
                    <a:pt x="54610" y="9525"/>
                  </a:lnTo>
                  <a:lnTo>
                    <a:pt x="54610" y="27177"/>
                  </a:lnTo>
                  <a:lnTo>
                    <a:pt x="90170" y="88137"/>
                  </a:lnTo>
                  <a:lnTo>
                    <a:pt x="91567" y="90424"/>
                  </a:lnTo>
                  <a:lnTo>
                    <a:pt x="94487" y="91186"/>
                  </a:lnTo>
                  <a:lnTo>
                    <a:pt x="96774" y="89788"/>
                  </a:lnTo>
                  <a:lnTo>
                    <a:pt x="99060" y="88518"/>
                  </a:lnTo>
                  <a:lnTo>
                    <a:pt x="99822" y="85598"/>
                  </a:lnTo>
                  <a:lnTo>
                    <a:pt x="98425" y="83312"/>
                  </a:lnTo>
                  <a:lnTo>
                    <a:pt x="55457" y="9525"/>
                  </a:lnTo>
                  <a:close/>
                </a:path>
                <a:path w="100330" h="2160904">
                  <a:moveTo>
                    <a:pt x="54610" y="9525"/>
                  </a:moveTo>
                  <a:lnTo>
                    <a:pt x="45085" y="9525"/>
                  </a:lnTo>
                  <a:lnTo>
                    <a:pt x="45085" y="27177"/>
                  </a:lnTo>
                  <a:lnTo>
                    <a:pt x="49847" y="19013"/>
                  </a:lnTo>
                  <a:lnTo>
                    <a:pt x="45720" y="11937"/>
                  </a:lnTo>
                  <a:lnTo>
                    <a:pt x="54610" y="11937"/>
                  </a:lnTo>
                  <a:lnTo>
                    <a:pt x="54610" y="9525"/>
                  </a:lnTo>
                  <a:close/>
                </a:path>
                <a:path w="100330" h="2160904">
                  <a:moveTo>
                    <a:pt x="54610" y="11937"/>
                  </a:moveTo>
                  <a:lnTo>
                    <a:pt x="53975" y="11937"/>
                  </a:lnTo>
                  <a:lnTo>
                    <a:pt x="49847" y="19013"/>
                  </a:lnTo>
                  <a:lnTo>
                    <a:pt x="54610" y="27177"/>
                  </a:lnTo>
                  <a:lnTo>
                    <a:pt x="54610" y="11937"/>
                  </a:lnTo>
                  <a:close/>
                </a:path>
                <a:path w="100330" h="2160904">
                  <a:moveTo>
                    <a:pt x="53975" y="11937"/>
                  </a:moveTo>
                  <a:lnTo>
                    <a:pt x="45720" y="11937"/>
                  </a:lnTo>
                  <a:lnTo>
                    <a:pt x="49847" y="19013"/>
                  </a:lnTo>
                  <a:lnTo>
                    <a:pt x="53975" y="1193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5" name="object 45"/>
          <p:cNvSpPr txBox="1"/>
          <p:nvPr/>
        </p:nvSpPr>
        <p:spPr>
          <a:xfrm>
            <a:off x="2172589" y="2009901"/>
            <a:ext cx="1829435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solidFill>
                  <a:srgbClr val="FFFFFF"/>
                </a:solidFill>
                <a:latin typeface="Verdana"/>
                <a:cs typeface="Verdana"/>
              </a:rPr>
              <a:t>Der</a:t>
            </a:r>
            <a:r>
              <a:rPr sz="1600" spc="-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Verdana"/>
                <a:cs typeface="Verdana"/>
              </a:rPr>
              <a:t>Lampenstrahl</a:t>
            </a:r>
            <a:endParaRPr sz="1600">
              <a:latin typeface="Verdana"/>
              <a:cs typeface="Verdana"/>
            </a:endParaRPr>
          </a:p>
          <a:p>
            <a:pPr marL="36195">
              <a:lnSpc>
                <a:spcPct val="100000"/>
              </a:lnSpc>
            </a:pPr>
            <a:r>
              <a:rPr sz="1600" dirty="0">
                <a:solidFill>
                  <a:srgbClr val="FFFFFF"/>
                </a:solidFill>
                <a:latin typeface="Verdana"/>
                <a:cs typeface="Verdana"/>
              </a:rPr>
              <a:t>der</a:t>
            </a:r>
            <a:r>
              <a:rPr sz="1600" spc="-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Verdana"/>
                <a:cs typeface="Verdana"/>
              </a:rPr>
              <a:t>Erwachsenen</a:t>
            </a:r>
            <a:endParaRPr sz="1600">
              <a:latin typeface="Verdana"/>
              <a:cs typeface="Verdana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7221601" y="2009901"/>
            <a:ext cx="2003425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5080" algn="ctr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solidFill>
                  <a:srgbClr val="FFFFFF"/>
                </a:solidFill>
                <a:latin typeface="Verdana"/>
                <a:cs typeface="Verdana"/>
              </a:rPr>
              <a:t>Die</a:t>
            </a:r>
            <a:r>
              <a:rPr sz="1600" spc="-10" dirty="0">
                <a:solidFill>
                  <a:srgbClr val="FFFFFF"/>
                </a:solidFill>
                <a:latin typeface="Verdana"/>
                <a:cs typeface="Verdana"/>
              </a:rPr>
              <a:t> Rundumleuchte</a:t>
            </a:r>
            <a:endParaRPr sz="1600">
              <a:latin typeface="Verdana"/>
              <a:cs typeface="Verdana"/>
            </a:endParaRPr>
          </a:p>
          <a:p>
            <a:pPr marR="7620" algn="ctr">
              <a:lnSpc>
                <a:spcPct val="100000"/>
              </a:lnSpc>
            </a:pPr>
            <a:r>
              <a:rPr sz="1600" dirty="0">
                <a:solidFill>
                  <a:srgbClr val="FFFFFF"/>
                </a:solidFill>
                <a:latin typeface="Verdana"/>
                <a:cs typeface="Verdana"/>
              </a:rPr>
              <a:t>der</a:t>
            </a:r>
            <a:r>
              <a:rPr sz="1600" spc="-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Verdana"/>
                <a:cs typeface="Verdana"/>
              </a:rPr>
              <a:t>Kinder</a:t>
            </a:r>
            <a:endParaRPr sz="16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677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b="1" dirty="0">
                <a:latin typeface="Calibri"/>
                <a:cs typeface="Calibri"/>
              </a:rPr>
              <a:t>Fachlicher</a:t>
            </a:r>
            <a:r>
              <a:rPr b="1" spc="-65" dirty="0">
                <a:latin typeface="Calibri"/>
                <a:cs typeface="Calibri"/>
              </a:rPr>
              <a:t> </a:t>
            </a:r>
            <a:r>
              <a:rPr b="1" spc="-10" dirty="0">
                <a:latin typeface="Calibri"/>
                <a:cs typeface="Calibri"/>
              </a:rPr>
              <a:t>Hintergrund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358644" y="1966340"/>
            <a:ext cx="6722745" cy="13582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735"/>
              </a:lnSpc>
              <a:spcBef>
                <a:spcPts val="100"/>
              </a:spcBef>
            </a:pPr>
            <a:r>
              <a:rPr sz="2400" dirty="0">
                <a:latin typeface="Calibri"/>
                <a:cs typeface="Calibri"/>
              </a:rPr>
              <a:t>Lernen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ist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Theoriebildung.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ts val="2705"/>
              </a:lnSpc>
            </a:pPr>
            <a:r>
              <a:rPr sz="2400" dirty="0">
                <a:latin typeface="Calibri"/>
                <a:cs typeface="Calibri"/>
              </a:rPr>
              <a:t>Implizite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Vermutungen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werden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systematisch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getestet.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ts val="1410"/>
              </a:lnSpc>
            </a:pPr>
            <a:r>
              <a:rPr sz="1200" dirty="0">
                <a:latin typeface="Calibri"/>
                <a:cs typeface="Calibri"/>
              </a:rPr>
              <a:t>(Gopnik,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Meltzoff</a:t>
            </a:r>
            <a:r>
              <a:rPr sz="1200" spc="-6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1997)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800" dirty="0">
                <a:latin typeface="Arial"/>
                <a:cs typeface="Arial"/>
              </a:rPr>
              <a:t>Kinder</a:t>
            </a:r>
            <a:r>
              <a:rPr sz="1800" spc="-3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müssen</a:t>
            </a:r>
            <a:r>
              <a:rPr sz="1800" spc="-30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dazu:</a:t>
            </a:r>
            <a:endParaRPr sz="1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680325" y="3573526"/>
            <a:ext cx="2520950" cy="400050"/>
          </a:xfrm>
          <a:prstGeom prst="rect">
            <a:avLst/>
          </a:prstGeom>
          <a:ln w="9525">
            <a:solidFill>
              <a:srgbClr val="FF6600"/>
            </a:solidFill>
          </a:ln>
        </p:spPr>
        <p:txBody>
          <a:bodyPr vert="horz" wrap="square" lIns="0" tIns="39370" rIns="0" bIns="0" rtlCol="0">
            <a:spAutoFit/>
          </a:bodyPr>
          <a:lstStyle/>
          <a:p>
            <a:pPr marL="388620" indent="-296545">
              <a:lnSpc>
                <a:spcPct val="100000"/>
              </a:lnSpc>
              <a:spcBef>
                <a:spcPts val="310"/>
              </a:spcBef>
              <a:buFont typeface="Wingdings"/>
              <a:buChar char=""/>
              <a:tabLst>
                <a:tab pos="388620" algn="l"/>
              </a:tabLst>
            </a:pPr>
            <a:r>
              <a:rPr sz="2000" spc="-10" dirty="0">
                <a:latin typeface="Arial"/>
                <a:cs typeface="Arial"/>
              </a:rPr>
              <a:t>Kommunizieren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016500" y="3573526"/>
            <a:ext cx="2016125" cy="400050"/>
          </a:xfrm>
          <a:prstGeom prst="rect">
            <a:avLst/>
          </a:prstGeom>
          <a:ln w="9525">
            <a:solidFill>
              <a:srgbClr val="FF6600"/>
            </a:solidFill>
          </a:ln>
        </p:spPr>
        <p:txBody>
          <a:bodyPr vert="horz" wrap="square" lIns="0" tIns="39370" rIns="0" bIns="0" rtlCol="0">
            <a:spAutoFit/>
          </a:bodyPr>
          <a:lstStyle/>
          <a:p>
            <a:pPr marL="388620" indent="-297180">
              <a:lnSpc>
                <a:spcPct val="100000"/>
              </a:lnSpc>
              <a:spcBef>
                <a:spcPts val="310"/>
              </a:spcBef>
              <a:buFont typeface="Wingdings"/>
              <a:buChar char=""/>
              <a:tabLst>
                <a:tab pos="388620" algn="l"/>
              </a:tabLst>
            </a:pPr>
            <a:r>
              <a:rPr sz="2000" spc="-10" dirty="0">
                <a:latin typeface="Arial"/>
                <a:cs typeface="Arial"/>
              </a:rPr>
              <a:t>Beobachten</a:t>
            </a:r>
            <a:endParaRPr sz="20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279650" y="3573462"/>
            <a:ext cx="1980564" cy="400685"/>
          </a:xfrm>
          <a:prstGeom prst="rect">
            <a:avLst/>
          </a:prstGeom>
          <a:ln w="9525">
            <a:solidFill>
              <a:srgbClr val="FF6600"/>
            </a:solidFill>
          </a:ln>
        </p:spPr>
        <p:txBody>
          <a:bodyPr vert="horz" wrap="square" lIns="0" tIns="39370" rIns="0" bIns="0" rtlCol="0">
            <a:spAutoFit/>
          </a:bodyPr>
          <a:lstStyle/>
          <a:p>
            <a:pPr marL="387985" indent="-296545">
              <a:lnSpc>
                <a:spcPct val="100000"/>
              </a:lnSpc>
              <a:spcBef>
                <a:spcPts val="310"/>
              </a:spcBef>
              <a:buFont typeface="Wingdings"/>
              <a:buChar char=""/>
              <a:tabLst>
                <a:tab pos="387985" algn="l"/>
              </a:tabLst>
            </a:pPr>
            <a:r>
              <a:rPr sz="2000" spc="-10" dirty="0">
                <a:latin typeface="Arial"/>
                <a:cs typeface="Arial"/>
              </a:rPr>
              <a:t>Intervenieren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3608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1" dirty="0">
                <a:latin typeface="Calibri"/>
                <a:cs typeface="Calibri"/>
              </a:rPr>
              <a:t>Fachlicher</a:t>
            </a:r>
            <a:r>
              <a:rPr sz="4000" b="1" spc="-135" dirty="0">
                <a:latin typeface="Calibri"/>
                <a:cs typeface="Calibri"/>
              </a:rPr>
              <a:t> </a:t>
            </a:r>
            <a:r>
              <a:rPr sz="4000" b="1" dirty="0">
                <a:latin typeface="Calibri"/>
                <a:cs typeface="Calibri"/>
              </a:rPr>
              <a:t>Hintergrund</a:t>
            </a:r>
            <a:r>
              <a:rPr sz="4000" b="1" spc="-105" dirty="0">
                <a:latin typeface="Calibri"/>
                <a:cs typeface="Calibri"/>
              </a:rPr>
              <a:t> </a:t>
            </a:r>
            <a:r>
              <a:rPr sz="1800" dirty="0"/>
              <a:t>(Vgl.</a:t>
            </a:r>
            <a:r>
              <a:rPr sz="1800" spc="-60" dirty="0"/>
              <a:t> </a:t>
            </a:r>
            <a:r>
              <a:rPr sz="1800" spc="-10" dirty="0"/>
              <a:t>Becker-</a:t>
            </a:r>
            <a:r>
              <a:rPr sz="1800" dirty="0"/>
              <a:t>Stoll,</a:t>
            </a:r>
            <a:r>
              <a:rPr sz="1800" spc="-60" dirty="0"/>
              <a:t> </a:t>
            </a:r>
            <a:r>
              <a:rPr sz="1800" spc="-10" dirty="0"/>
              <a:t>14.11.2024)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134225" y="1714186"/>
            <a:ext cx="4768850" cy="3808095"/>
          </a:xfrm>
          <a:prstGeom prst="rect">
            <a:avLst/>
          </a:prstGeom>
        </p:spPr>
        <p:txBody>
          <a:bodyPr vert="horz" wrap="square" lIns="0" tIns="6476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9"/>
              </a:spcBef>
            </a:pPr>
            <a:r>
              <a:rPr sz="1800" dirty="0">
                <a:latin typeface="Calibri"/>
                <a:cs typeface="Calibri"/>
              </a:rPr>
              <a:t>Ergebnisse</a:t>
            </a:r>
            <a:r>
              <a:rPr sz="1800" spc="-6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der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Bindungsforschung</a:t>
            </a:r>
            <a:r>
              <a:rPr sz="1500" spc="-10" dirty="0">
                <a:latin typeface="Calibri"/>
                <a:cs typeface="Calibri"/>
              </a:rPr>
              <a:t>:</a:t>
            </a:r>
            <a:endParaRPr sz="15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414"/>
              </a:spcBef>
            </a:pPr>
            <a:r>
              <a:rPr sz="1800" dirty="0">
                <a:latin typeface="Calibri"/>
                <a:cs typeface="Calibri"/>
              </a:rPr>
              <a:t>Sicher</a:t>
            </a:r>
            <a:r>
              <a:rPr sz="1800" spc="-7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gebundenen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Kleinkinder</a:t>
            </a:r>
            <a:endParaRPr sz="1800">
              <a:latin typeface="Calibri"/>
              <a:cs typeface="Calibri"/>
            </a:endParaRPr>
          </a:p>
          <a:p>
            <a:pPr marL="710565" indent="-457200">
              <a:lnSpc>
                <a:spcPct val="100000"/>
              </a:lnSpc>
              <a:spcBef>
                <a:spcPts val="370"/>
              </a:spcBef>
              <a:buFont typeface="Wingdings"/>
              <a:buChar char=""/>
              <a:tabLst>
                <a:tab pos="710565" algn="l"/>
              </a:tabLst>
            </a:pPr>
            <a:r>
              <a:rPr sz="1800" dirty="0">
                <a:latin typeface="Calibri"/>
                <a:cs typeface="Calibri"/>
              </a:rPr>
              <a:t>höhere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soziale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Kompetenzen</a:t>
            </a:r>
            <a:endParaRPr sz="1800">
              <a:latin typeface="Calibri"/>
              <a:cs typeface="Calibri"/>
            </a:endParaRPr>
          </a:p>
          <a:p>
            <a:pPr marL="710565" indent="-457200">
              <a:lnSpc>
                <a:spcPct val="100000"/>
              </a:lnSpc>
              <a:spcBef>
                <a:spcPts val="370"/>
              </a:spcBef>
              <a:buFont typeface="Wingdings"/>
              <a:buChar char=""/>
              <a:tabLst>
                <a:tab pos="710565" algn="l"/>
              </a:tabLst>
            </a:pPr>
            <a:r>
              <a:rPr sz="1800" spc="-10" dirty="0">
                <a:latin typeface="Calibri"/>
                <a:cs typeface="Calibri"/>
              </a:rPr>
              <a:t>Bessere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Kommunikationsfähigkeiten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95"/>
              </a:spcBef>
              <a:buFont typeface="Wingdings"/>
              <a:buChar char=""/>
            </a:pP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800" dirty="0">
                <a:latin typeface="Calibri"/>
                <a:cs typeface="Calibri"/>
              </a:rPr>
              <a:t>Sicher</a:t>
            </a:r>
            <a:r>
              <a:rPr sz="1800" spc="-6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gebundene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Kindergartenkinder</a:t>
            </a:r>
            <a:endParaRPr sz="1800">
              <a:latin typeface="Calibri"/>
              <a:cs typeface="Calibri"/>
            </a:endParaRPr>
          </a:p>
          <a:p>
            <a:pPr marL="710565" indent="-457200">
              <a:lnSpc>
                <a:spcPct val="100000"/>
              </a:lnSpc>
              <a:spcBef>
                <a:spcPts val="565"/>
              </a:spcBef>
              <a:buFont typeface="Wingdings"/>
              <a:buChar char=""/>
              <a:tabLst>
                <a:tab pos="710565" algn="l"/>
              </a:tabLst>
            </a:pPr>
            <a:r>
              <a:rPr sz="1800" dirty="0">
                <a:latin typeface="Calibri"/>
                <a:cs typeface="Calibri"/>
              </a:rPr>
              <a:t>nehmen</a:t>
            </a:r>
            <a:r>
              <a:rPr sz="1800" spc="-7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soziale</a:t>
            </a:r>
            <a:r>
              <a:rPr sz="1800" spc="-10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Situationen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positiver </a:t>
            </a:r>
            <a:r>
              <a:rPr sz="1800" spc="-20" dirty="0">
                <a:latin typeface="Calibri"/>
                <a:cs typeface="Calibri"/>
              </a:rPr>
              <a:t>wahr</a:t>
            </a:r>
            <a:endParaRPr sz="1800">
              <a:latin typeface="Calibri"/>
              <a:cs typeface="Calibri"/>
            </a:endParaRPr>
          </a:p>
          <a:p>
            <a:pPr marL="710565" marR="5080" indent="-457200">
              <a:lnSpc>
                <a:spcPct val="100000"/>
              </a:lnSpc>
              <a:spcBef>
                <a:spcPts val="600"/>
              </a:spcBef>
              <a:buFont typeface="Wingdings"/>
              <a:buChar char=""/>
              <a:tabLst>
                <a:tab pos="710565" algn="l"/>
              </a:tabLst>
            </a:pPr>
            <a:r>
              <a:rPr sz="1800" spc="-10" dirty="0">
                <a:latin typeface="Calibri"/>
                <a:cs typeface="Calibri"/>
              </a:rPr>
              <a:t>können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selbstständiger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Konflikte lösen </a:t>
            </a:r>
            <a:r>
              <a:rPr sz="1800" dirty="0">
                <a:latin typeface="Calibri"/>
                <a:cs typeface="Calibri"/>
              </a:rPr>
              <a:t>können</a:t>
            </a:r>
            <a:r>
              <a:rPr sz="1800" spc="-7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sowohl</a:t>
            </a:r>
            <a:r>
              <a:rPr sz="1800" spc="-8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alleine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als</a:t>
            </a:r>
            <a:r>
              <a:rPr sz="1800" spc="-7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auch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mit</a:t>
            </a:r>
            <a:r>
              <a:rPr sz="1800" spc="-8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anderen spielen</a:t>
            </a:r>
            <a:endParaRPr sz="1800">
              <a:latin typeface="Calibri"/>
              <a:cs typeface="Calibri"/>
            </a:endParaRPr>
          </a:p>
          <a:p>
            <a:pPr marL="710565" marR="1140460" indent="-457200">
              <a:lnSpc>
                <a:spcPct val="100000"/>
              </a:lnSpc>
              <a:spcBef>
                <a:spcPts val="600"/>
              </a:spcBef>
              <a:buFont typeface="Wingdings"/>
              <a:buChar char=""/>
              <a:tabLst>
                <a:tab pos="710565" algn="l"/>
              </a:tabLst>
            </a:pPr>
            <a:r>
              <a:rPr sz="1800" spc="-30" dirty="0">
                <a:latin typeface="Calibri"/>
                <a:cs typeface="Calibri"/>
              </a:rPr>
              <a:t>regulieren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Gefühle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und </a:t>
            </a:r>
            <a:r>
              <a:rPr sz="1800" spc="-10" dirty="0">
                <a:latin typeface="Calibri"/>
                <a:cs typeface="Calibri"/>
              </a:rPr>
              <a:t>Impulse situationsangemessen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45254" y="2312409"/>
            <a:ext cx="5554250" cy="3682003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524332"/>
            <a:ext cx="4850765" cy="8991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4760"/>
              </a:lnSpc>
              <a:spcBef>
                <a:spcPts val="95"/>
              </a:spcBef>
            </a:pPr>
            <a:r>
              <a:rPr sz="4000" b="1" dirty="0">
                <a:latin typeface="Calibri"/>
                <a:cs typeface="Calibri"/>
              </a:rPr>
              <a:t>Fachlicher</a:t>
            </a:r>
            <a:r>
              <a:rPr sz="4000" b="1" spc="-200" dirty="0">
                <a:latin typeface="Calibri"/>
                <a:cs typeface="Calibri"/>
              </a:rPr>
              <a:t> </a:t>
            </a:r>
            <a:r>
              <a:rPr sz="4000" b="1" spc="-10" dirty="0">
                <a:latin typeface="Calibri"/>
                <a:cs typeface="Calibri"/>
              </a:rPr>
              <a:t>Hintergrund</a:t>
            </a:r>
            <a:endParaRPr sz="4000">
              <a:latin typeface="Calibri"/>
              <a:cs typeface="Calibri"/>
            </a:endParaRPr>
          </a:p>
          <a:p>
            <a:pPr marL="12700">
              <a:lnSpc>
                <a:spcPts val="2120"/>
              </a:lnSpc>
            </a:pPr>
            <a:r>
              <a:rPr sz="1800" dirty="0"/>
              <a:t>(Vgl. </a:t>
            </a:r>
            <a:r>
              <a:rPr sz="1800" spc="-10" dirty="0"/>
              <a:t>Becker-</a:t>
            </a:r>
            <a:r>
              <a:rPr sz="1800" dirty="0"/>
              <a:t>Stoll,</a:t>
            </a:r>
            <a:r>
              <a:rPr sz="1800" spc="-10" dirty="0"/>
              <a:t> 14.11.2024)</a:t>
            </a:r>
            <a:endParaRPr sz="1800"/>
          </a:p>
        </p:txBody>
      </p:sp>
      <p:sp>
        <p:nvSpPr>
          <p:cNvPr id="3" name="object 3"/>
          <p:cNvSpPr txBox="1"/>
          <p:nvPr/>
        </p:nvSpPr>
        <p:spPr>
          <a:xfrm>
            <a:off x="929132" y="1728664"/>
            <a:ext cx="9328785" cy="3441065"/>
          </a:xfrm>
          <a:prstGeom prst="rect">
            <a:avLst/>
          </a:prstGeom>
        </p:spPr>
        <p:txBody>
          <a:bodyPr vert="horz" wrap="square" lIns="0" tIns="2324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830"/>
              </a:spcBef>
            </a:pPr>
            <a:r>
              <a:rPr sz="3600" dirty="0">
                <a:latin typeface="Calibri"/>
                <a:cs typeface="Calibri"/>
              </a:rPr>
              <a:t>Lernen</a:t>
            </a:r>
            <a:r>
              <a:rPr sz="3600" spc="-10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ist</a:t>
            </a:r>
            <a:r>
              <a:rPr sz="3600" spc="-6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ein</a:t>
            </a:r>
            <a:r>
              <a:rPr sz="3600" spc="-9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sozialer</a:t>
            </a:r>
            <a:r>
              <a:rPr sz="3600" spc="-75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Prozess.</a:t>
            </a:r>
            <a:endParaRPr sz="3600">
              <a:latin typeface="Calibri"/>
              <a:cs typeface="Calibri"/>
            </a:endParaRPr>
          </a:p>
          <a:p>
            <a:pPr marL="716915" marR="250190" indent="-457834">
              <a:lnSpc>
                <a:spcPct val="131100"/>
              </a:lnSpc>
              <a:spcBef>
                <a:spcPts val="295"/>
              </a:spcBef>
              <a:buSzPct val="64285"/>
              <a:buFont typeface="Wingdings"/>
              <a:buChar char=""/>
              <a:tabLst>
                <a:tab pos="716915" algn="l"/>
              </a:tabLst>
            </a:pPr>
            <a:r>
              <a:rPr sz="2800" dirty="0">
                <a:latin typeface="Calibri"/>
                <a:cs typeface="Calibri"/>
              </a:rPr>
              <a:t>Der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Ertrag</a:t>
            </a:r>
            <a:r>
              <a:rPr sz="2800" spc="-11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früher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Bildungsprozesse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hängt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von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Beziehungs- </a:t>
            </a:r>
            <a:r>
              <a:rPr sz="2800" dirty="0">
                <a:latin typeface="Calibri"/>
                <a:cs typeface="Calibri"/>
              </a:rPr>
              <a:t>und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Bindungsprozessen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ab.</a:t>
            </a:r>
            <a:endParaRPr sz="2800">
              <a:latin typeface="Calibri"/>
              <a:cs typeface="Calibri"/>
            </a:endParaRPr>
          </a:p>
          <a:p>
            <a:pPr marL="722630" marR="5080" indent="-457834">
              <a:lnSpc>
                <a:spcPct val="100000"/>
              </a:lnSpc>
              <a:spcBef>
                <a:spcPts val="1655"/>
              </a:spcBef>
              <a:buSzPct val="64285"/>
              <a:buFont typeface="Wingdings"/>
              <a:buChar char=""/>
              <a:tabLst>
                <a:tab pos="722630" algn="l"/>
              </a:tabLst>
            </a:pPr>
            <a:r>
              <a:rPr sz="2800" spc="-10" dirty="0">
                <a:latin typeface="Calibri"/>
                <a:cs typeface="Calibri"/>
              </a:rPr>
              <a:t>Bildungsangebote</a:t>
            </a:r>
            <a:r>
              <a:rPr sz="2800" spc="-10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werden</a:t>
            </a:r>
            <a:r>
              <a:rPr sz="2800" spc="-8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nur</a:t>
            </a:r>
            <a:r>
              <a:rPr sz="2800" spc="-8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dann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von</a:t>
            </a:r>
            <a:r>
              <a:rPr sz="2800" spc="-11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Kindern</a:t>
            </a:r>
            <a:r>
              <a:rPr sz="2800" spc="-10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wirklich wahrgenommen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wenn</a:t>
            </a:r>
            <a:r>
              <a:rPr sz="2800" spc="-9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sie</a:t>
            </a:r>
            <a:r>
              <a:rPr sz="2800" spc="-8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in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funktionierenden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Beziehungen </a:t>
            </a:r>
            <a:r>
              <a:rPr sz="2800" dirty="0">
                <a:latin typeface="Calibri"/>
                <a:cs typeface="Calibri"/>
              </a:rPr>
              <a:t>eingebettet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sind.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299957" y="564515"/>
            <a:ext cx="3497579" cy="1873885"/>
          </a:xfrm>
          <a:prstGeom prst="rect">
            <a:avLst/>
          </a:prstGeom>
          <a:solidFill>
            <a:srgbClr val="FFC000"/>
          </a:solidFill>
          <a:ln w="6096">
            <a:solidFill>
              <a:srgbClr val="F39200"/>
            </a:solidFill>
          </a:ln>
        </p:spPr>
        <p:txBody>
          <a:bodyPr vert="horz" wrap="square" lIns="0" tIns="6985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55"/>
              </a:spcBef>
            </a:pPr>
            <a:r>
              <a:rPr sz="2400" dirty="0">
                <a:latin typeface="Calibri"/>
                <a:cs typeface="Calibri"/>
              </a:rPr>
              <a:t>In</a:t>
            </a:r>
            <a:r>
              <a:rPr sz="2400" spc="-1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solchen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Beziehungen</a:t>
            </a:r>
            <a:endParaRPr sz="2400">
              <a:latin typeface="Calibri"/>
              <a:cs typeface="Calibri"/>
            </a:endParaRPr>
          </a:p>
          <a:p>
            <a:pPr marL="92075">
              <a:lnSpc>
                <a:spcPct val="100000"/>
              </a:lnSpc>
            </a:pPr>
            <a:r>
              <a:rPr sz="2400" dirty="0">
                <a:latin typeface="Calibri"/>
                <a:cs typeface="Calibri"/>
              </a:rPr>
              <a:t>kann</a:t>
            </a:r>
            <a:r>
              <a:rPr sz="2400" spc="-8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das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Kind</a:t>
            </a:r>
            <a:r>
              <a:rPr sz="2400" b="1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sich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als</a:t>
            </a:r>
            <a:endParaRPr sz="2400">
              <a:latin typeface="Calibri"/>
              <a:cs typeface="Calibri"/>
            </a:endParaRPr>
          </a:p>
          <a:p>
            <a:pPr marL="377825" indent="-285750">
              <a:lnSpc>
                <a:spcPct val="100000"/>
              </a:lnSpc>
              <a:buFont typeface="Wingdings"/>
              <a:buChar char=""/>
              <a:tabLst>
                <a:tab pos="377825" algn="l"/>
              </a:tabLst>
            </a:pPr>
            <a:r>
              <a:rPr sz="2400" b="1" dirty="0">
                <a:latin typeface="Calibri"/>
                <a:cs typeface="Calibri"/>
              </a:rPr>
              <a:t>aktiv</a:t>
            </a:r>
            <a:r>
              <a:rPr sz="2400" b="1" spc="-100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handelnde</a:t>
            </a:r>
            <a:r>
              <a:rPr sz="2400" b="1" spc="-105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und</a:t>
            </a:r>
            <a:endParaRPr sz="2400">
              <a:latin typeface="Calibri"/>
              <a:cs typeface="Calibri"/>
            </a:endParaRPr>
          </a:p>
          <a:p>
            <a:pPr marL="377825" indent="-285750">
              <a:lnSpc>
                <a:spcPct val="100000"/>
              </a:lnSpc>
              <a:buFont typeface="Wingdings"/>
              <a:buChar char=""/>
              <a:tabLst>
                <a:tab pos="377825" algn="l"/>
              </a:tabLst>
            </a:pPr>
            <a:r>
              <a:rPr sz="2400" b="1" dirty="0">
                <a:latin typeface="Calibri"/>
                <a:cs typeface="Calibri"/>
              </a:rPr>
              <a:t>selbstwirksame</a:t>
            </a:r>
            <a:r>
              <a:rPr sz="2400" b="1" spc="-114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Person</a:t>
            </a:r>
            <a:endParaRPr sz="2400">
              <a:latin typeface="Calibri"/>
              <a:cs typeface="Calibri"/>
            </a:endParaRPr>
          </a:p>
          <a:p>
            <a:pPr marL="92075">
              <a:lnSpc>
                <a:spcPct val="100000"/>
              </a:lnSpc>
              <a:spcBef>
                <a:spcPts val="5"/>
              </a:spcBef>
            </a:pPr>
            <a:r>
              <a:rPr sz="2400" spc="-10" dirty="0">
                <a:latin typeface="Calibri"/>
                <a:cs typeface="Calibri"/>
              </a:rPr>
              <a:t>erleben!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647776"/>
            <a:ext cx="485076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1" dirty="0">
                <a:latin typeface="Calibri"/>
                <a:cs typeface="Calibri"/>
              </a:rPr>
              <a:t>Fachlicher</a:t>
            </a:r>
            <a:r>
              <a:rPr sz="4000" b="1" spc="-200" dirty="0">
                <a:latin typeface="Calibri"/>
                <a:cs typeface="Calibri"/>
              </a:rPr>
              <a:t> </a:t>
            </a:r>
            <a:r>
              <a:rPr sz="4000" b="1" spc="-10" dirty="0">
                <a:latin typeface="Calibri"/>
                <a:cs typeface="Calibri"/>
              </a:rPr>
              <a:t>Hintergrund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6939" y="1412189"/>
            <a:ext cx="10281920" cy="3750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dirty="0">
                <a:latin typeface="Calibri"/>
                <a:cs typeface="Calibri"/>
              </a:rPr>
              <a:t>Kompetenzentwicklung</a:t>
            </a:r>
            <a:r>
              <a:rPr sz="3000" spc="-4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ist</a:t>
            </a:r>
            <a:r>
              <a:rPr sz="3000" spc="-4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nur</a:t>
            </a:r>
            <a:r>
              <a:rPr sz="3000" spc="-4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möglich,</a:t>
            </a:r>
            <a:r>
              <a:rPr sz="3000" spc="-4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wenn</a:t>
            </a:r>
            <a:r>
              <a:rPr sz="3000" spc="-5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es</a:t>
            </a:r>
            <a:r>
              <a:rPr sz="3000" spc="-4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dem</a:t>
            </a:r>
            <a:r>
              <a:rPr sz="3000" spc="-4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Kind</a:t>
            </a:r>
            <a:r>
              <a:rPr sz="3000" spc="-40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gelingt,</a:t>
            </a:r>
            <a:endParaRPr sz="3000">
              <a:latin typeface="Calibri"/>
              <a:cs typeface="Calibri"/>
            </a:endParaRPr>
          </a:p>
          <a:p>
            <a:pPr marL="469900" indent="-457200">
              <a:lnSpc>
                <a:spcPts val="3240"/>
              </a:lnSpc>
              <a:spcBef>
                <a:spcPts val="2165"/>
              </a:spcBef>
              <a:buFont typeface="Symbol"/>
              <a:buChar char=""/>
              <a:tabLst>
                <a:tab pos="469900" algn="l"/>
              </a:tabLst>
            </a:pPr>
            <a:r>
              <a:rPr sz="3000" dirty="0">
                <a:latin typeface="Calibri"/>
                <a:cs typeface="Calibri"/>
              </a:rPr>
              <a:t>Sich</a:t>
            </a:r>
            <a:r>
              <a:rPr sz="3000" spc="-6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als</a:t>
            </a:r>
            <a:r>
              <a:rPr sz="3000" spc="-5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selbstwirksame</a:t>
            </a:r>
            <a:r>
              <a:rPr sz="3000" spc="-6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und</a:t>
            </a:r>
            <a:r>
              <a:rPr sz="3000" spc="-5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aktiv</a:t>
            </a:r>
            <a:r>
              <a:rPr sz="3000" spc="-6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handelnde</a:t>
            </a:r>
            <a:r>
              <a:rPr sz="3000" spc="-6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Person</a:t>
            </a:r>
            <a:r>
              <a:rPr sz="3000" spc="-5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zu</a:t>
            </a:r>
            <a:r>
              <a:rPr sz="3000" spc="-50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erleben</a:t>
            </a:r>
            <a:endParaRPr sz="3000">
              <a:latin typeface="Calibri"/>
              <a:cs typeface="Calibri"/>
            </a:endParaRPr>
          </a:p>
          <a:p>
            <a:pPr marL="469900" marR="337820" indent="-457834">
              <a:lnSpc>
                <a:spcPts val="2880"/>
              </a:lnSpc>
              <a:spcBef>
                <a:spcPts val="335"/>
              </a:spcBef>
              <a:buFont typeface="Symbol"/>
              <a:buChar char=""/>
              <a:tabLst>
                <a:tab pos="469900" algn="l"/>
              </a:tabLst>
            </a:pPr>
            <a:r>
              <a:rPr sz="3000" dirty="0">
                <a:latin typeface="Calibri"/>
                <a:cs typeface="Calibri"/>
              </a:rPr>
              <a:t>Eigene</a:t>
            </a:r>
            <a:r>
              <a:rPr sz="3000" spc="-7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Grundbedürfnisse</a:t>
            </a:r>
            <a:r>
              <a:rPr sz="3000" spc="-4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wahrzunehmen,</a:t>
            </a:r>
            <a:r>
              <a:rPr sz="3000" spc="-5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mitzuteilen</a:t>
            </a:r>
            <a:r>
              <a:rPr sz="3000" spc="-7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und</a:t>
            </a:r>
            <a:r>
              <a:rPr sz="3000" spc="-70" dirty="0">
                <a:latin typeface="Calibri"/>
                <a:cs typeface="Calibri"/>
              </a:rPr>
              <a:t> </a:t>
            </a:r>
            <a:r>
              <a:rPr sz="3000" spc="-25" dirty="0">
                <a:latin typeface="Calibri"/>
                <a:cs typeface="Calibri"/>
              </a:rPr>
              <a:t>zu </a:t>
            </a:r>
            <a:r>
              <a:rPr sz="3000" spc="-10" dirty="0">
                <a:latin typeface="Calibri"/>
                <a:cs typeface="Calibri"/>
              </a:rPr>
              <a:t>erfüllen</a:t>
            </a:r>
            <a:endParaRPr sz="3000">
              <a:latin typeface="Calibri"/>
              <a:cs typeface="Calibri"/>
            </a:endParaRPr>
          </a:p>
          <a:p>
            <a:pPr marL="469900" indent="-457200">
              <a:lnSpc>
                <a:spcPts val="2545"/>
              </a:lnSpc>
              <a:buFont typeface="Symbol"/>
              <a:buChar char=""/>
              <a:tabLst>
                <a:tab pos="469900" algn="l"/>
              </a:tabLst>
            </a:pPr>
            <a:r>
              <a:rPr sz="3000" dirty="0">
                <a:latin typeface="Calibri"/>
                <a:cs typeface="Calibri"/>
              </a:rPr>
              <a:t>Emotionen</a:t>
            </a:r>
            <a:r>
              <a:rPr sz="3000" spc="-3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und</a:t>
            </a:r>
            <a:r>
              <a:rPr sz="3000" spc="-3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Stress</a:t>
            </a:r>
            <a:r>
              <a:rPr sz="3000" spc="-5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zu</a:t>
            </a:r>
            <a:r>
              <a:rPr sz="3000" spc="-30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regulieren</a:t>
            </a:r>
            <a:endParaRPr sz="3000">
              <a:latin typeface="Calibri"/>
              <a:cs typeface="Calibri"/>
            </a:endParaRPr>
          </a:p>
          <a:p>
            <a:pPr marL="469900" indent="-457200">
              <a:lnSpc>
                <a:spcPts val="3240"/>
              </a:lnSpc>
              <a:buFont typeface="Symbol"/>
              <a:buChar char=""/>
              <a:tabLst>
                <a:tab pos="469900" algn="l"/>
              </a:tabLst>
            </a:pPr>
            <a:r>
              <a:rPr sz="3000" dirty="0">
                <a:latin typeface="Calibri"/>
                <a:cs typeface="Calibri"/>
              </a:rPr>
              <a:t>Aufmerksamkeit</a:t>
            </a:r>
            <a:r>
              <a:rPr sz="3000" spc="-4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zu</a:t>
            </a:r>
            <a:r>
              <a:rPr sz="3000" spc="-20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steuern</a:t>
            </a:r>
            <a:endParaRPr sz="3000">
              <a:latin typeface="Calibri"/>
              <a:cs typeface="Calibri"/>
            </a:endParaRPr>
          </a:p>
          <a:p>
            <a:pPr marL="12700" marR="412115">
              <a:lnSpc>
                <a:spcPts val="2980"/>
              </a:lnSpc>
              <a:spcBef>
                <a:spcPts val="2465"/>
              </a:spcBef>
            </a:pPr>
            <a:r>
              <a:rPr sz="3100" dirty="0">
                <a:latin typeface="Wingdings"/>
                <a:cs typeface="Wingdings"/>
              </a:rPr>
              <a:t></a:t>
            </a:r>
            <a:r>
              <a:rPr sz="3100" spc="-160" dirty="0">
                <a:latin typeface="Times New Roman"/>
                <a:cs typeface="Times New Roman"/>
              </a:rPr>
              <a:t> </a:t>
            </a:r>
            <a:r>
              <a:rPr sz="3100" dirty="0">
                <a:latin typeface="Calibri"/>
                <a:cs typeface="Calibri"/>
              </a:rPr>
              <a:t>Selbstregulations-</a:t>
            </a:r>
            <a:r>
              <a:rPr sz="3100" spc="-65" dirty="0">
                <a:latin typeface="Calibri"/>
                <a:cs typeface="Calibri"/>
              </a:rPr>
              <a:t> </a:t>
            </a:r>
            <a:r>
              <a:rPr sz="3100" dirty="0">
                <a:latin typeface="Calibri"/>
                <a:cs typeface="Calibri"/>
              </a:rPr>
              <a:t>und</a:t>
            </a:r>
            <a:r>
              <a:rPr sz="3100" spc="-95" dirty="0">
                <a:latin typeface="Calibri"/>
                <a:cs typeface="Calibri"/>
              </a:rPr>
              <a:t> </a:t>
            </a:r>
            <a:r>
              <a:rPr sz="3100" dirty="0">
                <a:latin typeface="Calibri"/>
                <a:cs typeface="Calibri"/>
              </a:rPr>
              <a:t>Selbststeuerungskompetenzen</a:t>
            </a:r>
            <a:r>
              <a:rPr sz="3100" spc="-85" dirty="0">
                <a:latin typeface="Calibri"/>
                <a:cs typeface="Calibri"/>
              </a:rPr>
              <a:t> </a:t>
            </a:r>
            <a:r>
              <a:rPr sz="3100" spc="-20" dirty="0">
                <a:latin typeface="Calibri"/>
                <a:cs typeface="Calibri"/>
              </a:rPr>
              <a:t>sind </a:t>
            </a:r>
            <a:r>
              <a:rPr sz="3100" dirty="0">
                <a:latin typeface="Calibri"/>
                <a:cs typeface="Calibri"/>
              </a:rPr>
              <a:t>für</a:t>
            </a:r>
            <a:r>
              <a:rPr sz="3100" spc="-70" dirty="0">
                <a:latin typeface="Calibri"/>
                <a:cs typeface="Calibri"/>
              </a:rPr>
              <a:t> </a:t>
            </a:r>
            <a:r>
              <a:rPr sz="3100" dirty="0">
                <a:latin typeface="Calibri"/>
                <a:cs typeface="Calibri"/>
              </a:rPr>
              <a:t>das</a:t>
            </a:r>
            <a:r>
              <a:rPr sz="3100" spc="-50" dirty="0">
                <a:latin typeface="Calibri"/>
                <a:cs typeface="Calibri"/>
              </a:rPr>
              <a:t> </a:t>
            </a:r>
            <a:r>
              <a:rPr sz="3100" dirty="0">
                <a:latin typeface="Calibri"/>
                <a:cs typeface="Calibri"/>
              </a:rPr>
              <a:t>Lernen</a:t>
            </a:r>
            <a:r>
              <a:rPr sz="3100" spc="-50" dirty="0">
                <a:latin typeface="Calibri"/>
                <a:cs typeface="Calibri"/>
              </a:rPr>
              <a:t> </a:t>
            </a:r>
            <a:r>
              <a:rPr sz="3100" dirty="0">
                <a:latin typeface="Calibri"/>
                <a:cs typeface="Calibri"/>
              </a:rPr>
              <a:t>und</a:t>
            </a:r>
            <a:r>
              <a:rPr sz="3100" spc="-70" dirty="0">
                <a:latin typeface="Calibri"/>
                <a:cs typeface="Calibri"/>
              </a:rPr>
              <a:t> </a:t>
            </a:r>
            <a:r>
              <a:rPr sz="3100" dirty="0">
                <a:latin typeface="Calibri"/>
                <a:cs typeface="Calibri"/>
              </a:rPr>
              <a:t>den</a:t>
            </a:r>
            <a:r>
              <a:rPr sz="3100" spc="-50" dirty="0">
                <a:latin typeface="Calibri"/>
                <a:cs typeface="Calibri"/>
              </a:rPr>
              <a:t> </a:t>
            </a:r>
            <a:r>
              <a:rPr sz="3100" dirty="0">
                <a:latin typeface="Calibri"/>
                <a:cs typeface="Calibri"/>
              </a:rPr>
              <a:t>Bildungserfolg</a:t>
            </a:r>
            <a:r>
              <a:rPr sz="3100" spc="-30" dirty="0">
                <a:latin typeface="Calibri"/>
                <a:cs typeface="Calibri"/>
              </a:rPr>
              <a:t> </a:t>
            </a:r>
            <a:r>
              <a:rPr sz="3100" dirty="0">
                <a:latin typeface="Calibri"/>
                <a:cs typeface="Calibri"/>
              </a:rPr>
              <a:t>wichtiger</a:t>
            </a:r>
            <a:r>
              <a:rPr sz="3100" spc="-35" dirty="0">
                <a:latin typeface="Calibri"/>
                <a:cs typeface="Calibri"/>
              </a:rPr>
              <a:t> </a:t>
            </a:r>
            <a:r>
              <a:rPr sz="3100" dirty="0">
                <a:latin typeface="Calibri"/>
                <a:cs typeface="Calibri"/>
              </a:rPr>
              <a:t>als</a:t>
            </a:r>
            <a:r>
              <a:rPr sz="3100" spc="-50" dirty="0">
                <a:latin typeface="Calibri"/>
                <a:cs typeface="Calibri"/>
              </a:rPr>
              <a:t> </a:t>
            </a:r>
            <a:r>
              <a:rPr sz="3100" dirty="0">
                <a:latin typeface="Calibri"/>
                <a:cs typeface="Calibri"/>
              </a:rPr>
              <a:t>der</a:t>
            </a:r>
            <a:r>
              <a:rPr sz="3100" spc="-65" dirty="0">
                <a:latin typeface="Calibri"/>
                <a:cs typeface="Calibri"/>
              </a:rPr>
              <a:t> </a:t>
            </a:r>
            <a:r>
              <a:rPr sz="3100" spc="-25" dirty="0">
                <a:latin typeface="Calibri"/>
                <a:cs typeface="Calibri"/>
              </a:rPr>
              <a:t>IQ!</a:t>
            </a:r>
            <a:endParaRPr sz="31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16939" y="5499303"/>
            <a:ext cx="10293350" cy="904240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12700" marR="5080">
              <a:lnSpc>
                <a:spcPts val="1340"/>
              </a:lnSpc>
              <a:spcBef>
                <a:spcPts val="430"/>
              </a:spcBef>
            </a:pPr>
            <a:r>
              <a:rPr sz="1400" dirty="0">
                <a:latin typeface="Calibri"/>
                <a:cs typeface="Calibri"/>
              </a:rPr>
              <a:t>Ahnert,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L.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(2007).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Von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der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Mutter-Kind-</a:t>
            </a:r>
            <a:r>
              <a:rPr sz="1400" dirty="0">
                <a:latin typeface="Calibri"/>
                <a:cs typeface="Calibri"/>
              </a:rPr>
              <a:t>zur </a:t>
            </a:r>
            <a:r>
              <a:rPr sz="1400" spc="-10" dirty="0">
                <a:latin typeface="Calibri"/>
                <a:cs typeface="Calibri"/>
              </a:rPr>
              <a:t>Erzieherinnen-Kind-</a:t>
            </a:r>
            <a:r>
              <a:rPr sz="1400" dirty="0">
                <a:latin typeface="Calibri"/>
                <a:cs typeface="Calibri"/>
              </a:rPr>
              <a:t>Bindung?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In: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F.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Becker-</a:t>
            </a:r>
            <a:r>
              <a:rPr sz="1400" dirty="0">
                <a:latin typeface="Calibri"/>
                <a:cs typeface="Calibri"/>
              </a:rPr>
              <a:t>Stoll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&amp;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M.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Textor: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Die </a:t>
            </a:r>
            <a:r>
              <a:rPr sz="1400" spc="-10" dirty="0">
                <a:latin typeface="Calibri"/>
                <a:cs typeface="Calibri"/>
              </a:rPr>
              <a:t>Erzieherin-Kind-</a:t>
            </a:r>
            <a:r>
              <a:rPr sz="1400" dirty="0">
                <a:latin typeface="Calibri"/>
                <a:cs typeface="Calibri"/>
              </a:rPr>
              <a:t>Beziehung, </a:t>
            </a:r>
            <a:r>
              <a:rPr sz="1400" spc="-10" dirty="0">
                <a:latin typeface="Calibri"/>
                <a:cs typeface="Calibri"/>
              </a:rPr>
              <a:t>Berlin: Cornelsen,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S.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31-</a:t>
            </a:r>
            <a:r>
              <a:rPr sz="1400" spc="-25" dirty="0">
                <a:latin typeface="Calibri"/>
                <a:cs typeface="Calibri"/>
              </a:rPr>
              <a:t>41.</a:t>
            </a:r>
            <a:endParaRPr sz="1400">
              <a:latin typeface="Calibri"/>
              <a:cs typeface="Calibri"/>
            </a:endParaRPr>
          </a:p>
          <a:p>
            <a:pPr marL="12700" marR="229870">
              <a:lnSpc>
                <a:spcPts val="1340"/>
              </a:lnSpc>
              <a:spcBef>
                <a:spcPts val="1210"/>
              </a:spcBef>
            </a:pPr>
            <a:r>
              <a:rPr sz="1400" dirty="0">
                <a:latin typeface="Calibri"/>
                <a:cs typeface="Calibri"/>
              </a:rPr>
              <a:t>Fabienne </a:t>
            </a:r>
            <a:r>
              <a:rPr sz="1400" spc="-10" dirty="0">
                <a:latin typeface="Calibri"/>
                <a:cs typeface="Calibri"/>
              </a:rPr>
              <a:t>Becker-</a:t>
            </a:r>
            <a:r>
              <a:rPr sz="1400" dirty="0">
                <a:latin typeface="Calibri"/>
                <a:cs typeface="Calibri"/>
              </a:rPr>
              <a:t>Stoll</a:t>
            </a:r>
            <a:r>
              <a:rPr sz="1400" spc="-4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(2024).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Der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Bildungsplan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Brandenburg:</a:t>
            </a:r>
            <a:r>
              <a:rPr sz="1400" dirty="0">
                <a:latin typeface="Calibri"/>
                <a:cs typeface="Calibri"/>
              </a:rPr>
              <a:t> Grundlage für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Interaktions- </a:t>
            </a:r>
            <a:r>
              <a:rPr sz="1400" dirty="0">
                <a:latin typeface="Calibri"/>
                <a:cs typeface="Calibri"/>
              </a:rPr>
              <a:t>und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Bildungsqualität.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Vortrag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auf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der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Fachtagung </a:t>
            </a:r>
            <a:r>
              <a:rPr sz="1400" dirty="0">
                <a:latin typeface="Calibri"/>
                <a:cs typeface="Calibri"/>
              </a:rPr>
              <a:t>zum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Bildungsplan </a:t>
            </a:r>
            <a:r>
              <a:rPr sz="1400" dirty="0">
                <a:latin typeface="Calibri"/>
                <a:cs typeface="Calibri"/>
              </a:rPr>
              <a:t>in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Blossin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am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14.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November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2024</a:t>
            </a:r>
            <a:endParaRPr sz="1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899860" y="1291669"/>
            <a:ext cx="8240395" cy="4323715"/>
            <a:chOff x="3899860" y="1291669"/>
            <a:chExt cx="8240395" cy="432371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899860" y="1291669"/>
              <a:ext cx="8240001" cy="4323137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748779" y="2949955"/>
              <a:ext cx="3979037" cy="2208149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6781545" y="2797429"/>
              <a:ext cx="3978910" cy="2549525"/>
            </a:xfrm>
            <a:custGeom>
              <a:avLst/>
              <a:gdLst/>
              <a:ahLst/>
              <a:cxnLst/>
              <a:rect l="l" t="t" r="r" b="b"/>
              <a:pathLst>
                <a:path w="3978909" h="2549525">
                  <a:moveTo>
                    <a:pt x="0" y="424942"/>
                  </a:moveTo>
                  <a:lnTo>
                    <a:pt x="2493" y="378638"/>
                  </a:lnTo>
                  <a:lnTo>
                    <a:pt x="9800" y="333779"/>
                  </a:lnTo>
                  <a:lnTo>
                    <a:pt x="21662" y="290624"/>
                  </a:lnTo>
                  <a:lnTo>
                    <a:pt x="37818" y="249432"/>
                  </a:lnTo>
                  <a:lnTo>
                    <a:pt x="58010" y="210462"/>
                  </a:lnTo>
                  <a:lnTo>
                    <a:pt x="81979" y="173973"/>
                  </a:lnTo>
                  <a:lnTo>
                    <a:pt x="109463" y="140225"/>
                  </a:lnTo>
                  <a:lnTo>
                    <a:pt x="140206" y="109476"/>
                  </a:lnTo>
                  <a:lnTo>
                    <a:pt x="173946" y="81987"/>
                  </a:lnTo>
                  <a:lnTo>
                    <a:pt x="210424" y="58015"/>
                  </a:lnTo>
                  <a:lnTo>
                    <a:pt x="249382" y="37821"/>
                  </a:lnTo>
                  <a:lnTo>
                    <a:pt x="290559" y="21663"/>
                  </a:lnTo>
                  <a:lnTo>
                    <a:pt x="333697" y="9800"/>
                  </a:lnTo>
                  <a:lnTo>
                    <a:pt x="378535" y="2493"/>
                  </a:lnTo>
                  <a:lnTo>
                    <a:pt x="424814" y="0"/>
                  </a:lnTo>
                  <a:lnTo>
                    <a:pt x="3553968" y="0"/>
                  </a:lnTo>
                  <a:lnTo>
                    <a:pt x="3600271" y="2493"/>
                  </a:lnTo>
                  <a:lnTo>
                    <a:pt x="3645130" y="9800"/>
                  </a:lnTo>
                  <a:lnTo>
                    <a:pt x="3688285" y="21663"/>
                  </a:lnTo>
                  <a:lnTo>
                    <a:pt x="3729477" y="37821"/>
                  </a:lnTo>
                  <a:lnTo>
                    <a:pt x="3768447" y="58015"/>
                  </a:lnTo>
                  <a:lnTo>
                    <a:pt x="3804936" y="81987"/>
                  </a:lnTo>
                  <a:lnTo>
                    <a:pt x="3838684" y="109476"/>
                  </a:lnTo>
                  <a:lnTo>
                    <a:pt x="3869433" y="140225"/>
                  </a:lnTo>
                  <a:lnTo>
                    <a:pt x="3896922" y="173973"/>
                  </a:lnTo>
                  <a:lnTo>
                    <a:pt x="3920894" y="210462"/>
                  </a:lnTo>
                  <a:lnTo>
                    <a:pt x="3941088" y="249432"/>
                  </a:lnTo>
                  <a:lnTo>
                    <a:pt x="3957246" y="290624"/>
                  </a:lnTo>
                  <a:lnTo>
                    <a:pt x="3969109" y="333779"/>
                  </a:lnTo>
                  <a:lnTo>
                    <a:pt x="3976416" y="378638"/>
                  </a:lnTo>
                  <a:lnTo>
                    <a:pt x="3978909" y="424942"/>
                  </a:lnTo>
                  <a:lnTo>
                    <a:pt x="3978909" y="2124583"/>
                  </a:lnTo>
                  <a:lnTo>
                    <a:pt x="3976416" y="2170862"/>
                  </a:lnTo>
                  <a:lnTo>
                    <a:pt x="3969109" y="2215700"/>
                  </a:lnTo>
                  <a:lnTo>
                    <a:pt x="3957246" y="2258838"/>
                  </a:lnTo>
                  <a:lnTo>
                    <a:pt x="3941088" y="2300015"/>
                  </a:lnTo>
                  <a:lnTo>
                    <a:pt x="3920894" y="2338973"/>
                  </a:lnTo>
                  <a:lnTo>
                    <a:pt x="3896922" y="2375451"/>
                  </a:lnTo>
                  <a:lnTo>
                    <a:pt x="3869433" y="2409191"/>
                  </a:lnTo>
                  <a:lnTo>
                    <a:pt x="3838684" y="2439934"/>
                  </a:lnTo>
                  <a:lnTo>
                    <a:pt x="3804936" y="2467418"/>
                  </a:lnTo>
                  <a:lnTo>
                    <a:pt x="3768447" y="2491387"/>
                  </a:lnTo>
                  <a:lnTo>
                    <a:pt x="3729477" y="2511579"/>
                  </a:lnTo>
                  <a:lnTo>
                    <a:pt x="3688285" y="2527735"/>
                  </a:lnTo>
                  <a:lnTo>
                    <a:pt x="3645130" y="2539597"/>
                  </a:lnTo>
                  <a:lnTo>
                    <a:pt x="3600271" y="2546904"/>
                  </a:lnTo>
                  <a:lnTo>
                    <a:pt x="3553968" y="2549398"/>
                  </a:lnTo>
                  <a:lnTo>
                    <a:pt x="424814" y="2549398"/>
                  </a:lnTo>
                  <a:lnTo>
                    <a:pt x="378535" y="2546904"/>
                  </a:lnTo>
                  <a:lnTo>
                    <a:pt x="333697" y="2539597"/>
                  </a:lnTo>
                  <a:lnTo>
                    <a:pt x="290559" y="2527735"/>
                  </a:lnTo>
                  <a:lnTo>
                    <a:pt x="249382" y="2511579"/>
                  </a:lnTo>
                  <a:lnTo>
                    <a:pt x="210424" y="2491387"/>
                  </a:lnTo>
                  <a:lnTo>
                    <a:pt x="173946" y="2467418"/>
                  </a:lnTo>
                  <a:lnTo>
                    <a:pt x="140206" y="2439934"/>
                  </a:lnTo>
                  <a:lnTo>
                    <a:pt x="109463" y="2409191"/>
                  </a:lnTo>
                  <a:lnTo>
                    <a:pt x="81979" y="2375451"/>
                  </a:lnTo>
                  <a:lnTo>
                    <a:pt x="58010" y="2338973"/>
                  </a:lnTo>
                  <a:lnTo>
                    <a:pt x="37818" y="2300015"/>
                  </a:lnTo>
                  <a:lnTo>
                    <a:pt x="21662" y="2258838"/>
                  </a:lnTo>
                  <a:lnTo>
                    <a:pt x="9800" y="2215700"/>
                  </a:lnTo>
                  <a:lnTo>
                    <a:pt x="2493" y="2170862"/>
                  </a:lnTo>
                  <a:lnTo>
                    <a:pt x="0" y="2124583"/>
                  </a:lnTo>
                  <a:lnTo>
                    <a:pt x="0" y="424942"/>
                  </a:lnTo>
                  <a:close/>
                </a:path>
              </a:pathLst>
            </a:custGeom>
            <a:ln w="76200">
              <a:solidFill>
                <a:srgbClr val="A1164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3608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1" dirty="0">
                <a:latin typeface="Calibri"/>
                <a:cs typeface="Calibri"/>
              </a:rPr>
              <a:t>Fachlicher</a:t>
            </a:r>
            <a:r>
              <a:rPr sz="4000" b="1" spc="-200" dirty="0">
                <a:latin typeface="Calibri"/>
                <a:cs typeface="Calibri"/>
              </a:rPr>
              <a:t> </a:t>
            </a:r>
            <a:r>
              <a:rPr sz="4000" b="1" spc="-10" dirty="0">
                <a:latin typeface="Calibri"/>
                <a:cs typeface="Calibri"/>
              </a:rPr>
              <a:t>Hintergrund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16939" y="1537538"/>
            <a:ext cx="2862580" cy="2471420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>
              <a:lnSpc>
                <a:spcPct val="100699"/>
              </a:lnSpc>
              <a:spcBef>
                <a:spcPts val="85"/>
              </a:spcBef>
            </a:pPr>
            <a:r>
              <a:rPr sz="2100" dirty="0">
                <a:latin typeface="Calibri"/>
                <a:cs typeface="Calibri"/>
              </a:rPr>
              <a:t>Interaktionsprozesse</a:t>
            </a:r>
            <a:r>
              <a:rPr sz="2100" spc="-110" dirty="0">
                <a:latin typeface="Calibri"/>
                <a:cs typeface="Calibri"/>
              </a:rPr>
              <a:t> </a:t>
            </a:r>
            <a:r>
              <a:rPr sz="2100" spc="-25" dirty="0">
                <a:latin typeface="Calibri"/>
                <a:cs typeface="Calibri"/>
              </a:rPr>
              <a:t>mit </a:t>
            </a:r>
            <a:r>
              <a:rPr sz="2100" dirty="0">
                <a:latin typeface="Calibri"/>
                <a:cs typeface="Calibri"/>
              </a:rPr>
              <a:t>Kindern</a:t>
            </a:r>
            <a:r>
              <a:rPr sz="2100" spc="-6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in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Alltags- </a:t>
            </a:r>
            <a:r>
              <a:rPr sz="2100" dirty="0">
                <a:latin typeface="Calibri"/>
                <a:cs typeface="Calibri"/>
              </a:rPr>
              <a:t>situationen</a:t>
            </a:r>
            <a:r>
              <a:rPr sz="2100" spc="-7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sind</a:t>
            </a:r>
            <a:r>
              <a:rPr sz="2100" spc="-6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sehr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spc="-25" dirty="0">
                <a:latin typeface="Calibri"/>
                <a:cs typeface="Calibri"/>
              </a:rPr>
              <a:t>gut </a:t>
            </a:r>
            <a:r>
              <a:rPr sz="2100" dirty="0">
                <a:latin typeface="Calibri"/>
                <a:cs typeface="Calibri"/>
              </a:rPr>
              <a:t>messbar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(CLASS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Pre-</a:t>
            </a:r>
            <a:r>
              <a:rPr sz="2100" dirty="0">
                <a:latin typeface="Calibri"/>
                <a:cs typeface="Calibri"/>
              </a:rPr>
              <a:t>K</a:t>
            </a:r>
            <a:r>
              <a:rPr sz="2100" spc="-60" dirty="0">
                <a:latin typeface="Calibri"/>
                <a:cs typeface="Calibri"/>
              </a:rPr>
              <a:t> </a:t>
            </a:r>
            <a:r>
              <a:rPr sz="2100" spc="-25" dirty="0">
                <a:latin typeface="Calibri"/>
                <a:cs typeface="Calibri"/>
              </a:rPr>
              <a:t>und </a:t>
            </a:r>
            <a:r>
              <a:rPr sz="2100" dirty="0">
                <a:latin typeface="Calibri"/>
                <a:cs typeface="Calibri"/>
              </a:rPr>
              <a:t>SSTEW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eignen</a:t>
            </a:r>
            <a:r>
              <a:rPr sz="2100" spc="-3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sich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spc="-25" dirty="0">
                <a:latin typeface="Calibri"/>
                <a:cs typeface="Calibri"/>
              </a:rPr>
              <a:t>als </a:t>
            </a:r>
            <a:r>
              <a:rPr sz="2100" dirty="0">
                <a:latin typeface="Calibri"/>
                <a:cs typeface="Calibri"/>
              </a:rPr>
              <a:t>Alternative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spc="-20" dirty="0">
                <a:latin typeface="Calibri"/>
                <a:cs typeface="Calibri"/>
              </a:rPr>
              <a:t>oder </a:t>
            </a:r>
            <a:r>
              <a:rPr sz="2100" dirty="0">
                <a:latin typeface="Calibri"/>
                <a:cs typeface="Calibri"/>
              </a:rPr>
              <a:t>Ergänzung</a:t>
            </a:r>
            <a:r>
              <a:rPr sz="2100" spc="-1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zu</a:t>
            </a:r>
            <a:r>
              <a:rPr sz="2100" spc="-10" dirty="0">
                <a:latin typeface="Calibri"/>
                <a:cs typeface="Calibri"/>
              </a:rPr>
              <a:t> KES-</a:t>
            </a:r>
            <a:r>
              <a:rPr sz="2100" dirty="0">
                <a:latin typeface="Calibri"/>
                <a:cs typeface="Calibri"/>
              </a:rPr>
              <a:t>R, </a:t>
            </a:r>
            <a:r>
              <a:rPr sz="2100" spc="-10" dirty="0">
                <a:latin typeface="Calibri"/>
                <a:cs typeface="Calibri"/>
              </a:rPr>
              <a:t>KES-</a:t>
            </a:r>
            <a:r>
              <a:rPr sz="2100" spc="-50" dirty="0">
                <a:latin typeface="Calibri"/>
                <a:cs typeface="Calibri"/>
              </a:rPr>
              <a:t>E</a:t>
            </a:r>
            <a:endParaRPr sz="2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z="1200" spc="-10" dirty="0">
                <a:latin typeface="Arial"/>
                <a:cs typeface="Arial"/>
              </a:rPr>
              <a:t>(Oppermann</a:t>
            </a:r>
            <a:r>
              <a:rPr sz="1200" spc="-8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et</a:t>
            </a:r>
            <a:r>
              <a:rPr sz="1200" spc="-55" dirty="0">
                <a:latin typeface="Arial"/>
                <a:cs typeface="Arial"/>
              </a:rPr>
              <a:t> </a:t>
            </a:r>
            <a:r>
              <a:rPr sz="1200" spc="-25" dirty="0">
                <a:latin typeface="Arial"/>
                <a:cs typeface="Arial"/>
              </a:rPr>
              <a:t>al.</a:t>
            </a:r>
            <a:r>
              <a:rPr sz="1200" spc="-35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2024)</a:t>
            </a:r>
            <a:endParaRPr sz="12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16939" y="4281373"/>
            <a:ext cx="2708910" cy="19481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99"/>
              </a:lnSpc>
              <a:spcBef>
                <a:spcPts val="100"/>
              </a:spcBef>
            </a:pPr>
            <a:r>
              <a:rPr sz="2100" dirty="0">
                <a:latin typeface="Calibri"/>
                <a:cs typeface="Calibri"/>
              </a:rPr>
              <a:t>Die</a:t>
            </a:r>
            <a:r>
              <a:rPr sz="2100" spc="-30" dirty="0">
                <a:latin typeface="Calibri"/>
                <a:cs typeface="Calibri"/>
              </a:rPr>
              <a:t> </a:t>
            </a:r>
            <a:r>
              <a:rPr sz="2100" b="1" spc="-10" dirty="0">
                <a:latin typeface="Calibri"/>
                <a:cs typeface="Calibri"/>
              </a:rPr>
              <a:t>Erweiterten </a:t>
            </a:r>
            <a:r>
              <a:rPr sz="2100" b="1" dirty="0">
                <a:latin typeface="Calibri"/>
                <a:cs typeface="Calibri"/>
              </a:rPr>
              <a:t>Grundsätze</a:t>
            </a:r>
            <a:r>
              <a:rPr sz="2100" b="1" spc="-12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beschreiben </a:t>
            </a:r>
            <a:r>
              <a:rPr sz="2100" dirty="0">
                <a:latin typeface="Calibri"/>
                <a:cs typeface="Calibri"/>
              </a:rPr>
              <a:t>gute</a:t>
            </a:r>
            <a:r>
              <a:rPr sz="2100" spc="-6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Prozessqualität</a:t>
            </a:r>
            <a:r>
              <a:rPr sz="2100" spc="-30" dirty="0">
                <a:latin typeface="Calibri"/>
                <a:cs typeface="Calibri"/>
              </a:rPr>
              <a:t> </a:t>
            </a:r>
            <a:r>
              <a:rPr sz="2100" spc="-25" dirty="0">
                <a:latin typeface="Calibri"/>
                <a:cs typeface="Calibri"/>
              </a:rPr>
              <a:t>und </a:t>
            </a:r>
            <a:r>
              <a:rPr sz="2100" dirty="0">
                <a:latin typeface="Calibri"/>
                <a:cs typeface="Calibri"/>
              </a:rPr>
              <a:t>eignen</a:t>
            </a:r>
            <a:r>
              <a:rPr sz="2100" spc="-2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sich</a:t>
            </a:r>
            <a:r>
              <a:rPr sz="2100" spc="-3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deshalb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spc="-25" dirty="0">
                <a:latin typeface="Calibri"/>
                <a:cs typeface="Calibri"/>
              </a:rPr>
              <a:t>als </a:t>
            </a:r>
            <a:r>
              <a:rPr sz="2100" dirty="0">
                <a:latin typeface="Calibri"/>
                <a:cs typeface="Calibri"/>
              </a:rPr>
              <a:t>Zielekatalog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für</a:t>
            </a:r>
            <a:r>
              <a:rPr sz="2100" spc="-60" dirty="0">
                <a:latin typeface="Calibri"/>
                <a:cs typeface="Calibri"/>
              </a:rPr>
              <a:t> </a:t>
            </a:r>
            <a:r>
              <a:rPr sz="2100" spc="-25" dirty="0">
                <a:latin typeface="Calibri"/>
                <a:cs typeface="Calibri"/>
              </a:rPr>
              <a:t>ein </a:t>
            </a:r>
            <a:r>
              <a:rPr sz="2100" spc="-10" dirty="0">
                <a:latin typeface="Calibri"/>
                <a:cs typeface="Calibri"/>
              </a:rPr>
              <a:t>Qualitätsmonitoring.</a:t>
            </a:r>
            <a:endParaRPr sz="21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877436" y="5668467"/>
            <a:ext cx="8154034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latin typeface="Arial"/>
                <a:cs typeface="Arial"/>
              </a:rPr>
              <a:t>Modellvorschlag: </a:t>
            </a:r>
            <a:r>
              <a:rPr sz="1200" dirty="0">
                <a:latin typeface="Arial"/>
                <a:cs typeface="Arial"/>
              </a:rPr>
              <a:t>Struktur-</a:t>
            </a:r>
            <a:r>
              <a:rPr sz="1200" spc="-40" dirty="0">
                <a:latin typeface="Arial"/>
                <a:cs typeface="Arial"/>
              </a:rPr>
              <a:t>Prozess-</a:t>
            </a:r>
            <a:r>
              <a:rPr sz="1200" dirty="0">
                <a:latin typeface="Arial"/>
                <a:cs typeface="Arial"/>
              </a:rPr>
              <a:t>Modell –</a:t>
            </a:r>
            <a:r>
              <a:rPr sz="1200" spc="10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Erweiterung</a:t>
            </a:r>
            <a:r>
              <a:rPr sz="1200" dirty="0">
                <a:latin typeface="Arial"/>
                <a:cs typeface="Arial"/>
              </a:rPr>
              <a:t> </a:t>
            </a:r>
            <a:r>
              <a:rPr sz="1200" spc="-35" dirty="0">
                <a:latin typeface="Arial"/>
                <a:cs typeface="Arial"/>
              </a:rPr>
              <a:t>(kurz:</a:t>
            </a:r>
            <a:r>
              <a:rPr sz="1200" spc="25" dirty="0">
                <a:latin typeface="Arial"/>
                <a:cs typeface="Arial"/>
              </a:rPr>
              <a:t> </a:t>
            </a:r>
            <a:r>
              <a:rPr sz="1200" spc="-50" dirty="0">
                <a:latin typeface="Arial"/>
                <a:cs typeface="Arial"/>
              </a:rPr>
              <a:t>SP-</a:t>
            </a:r>
            <a:r>
              <a:rPr sz="1200" spc="-95" dirty="0">
                <a:latin typeface="Arial"/>
                <a:cs typeface="Arial"/>
              </a:rPr>
              <a:t>E).</a:t>
            </a:r>
            <a:r>
              <a:rPr sz="1200" spc="15" dirty="0">
                <a:latin typeface="Arial"/>
                <a:cs typeface="Arial"/>
              </a:rPr>
              <a:t> </a:t>
            </a:r>
            <a:r>
              <a:rPr sz="1200" spc="-25" dirty="0">
                <a:latin typeface="Arial"/>
                <a:cs typeface="Arial"/>
              </a:rPr>
              <a:t>In: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200" spc="-30" dirty="0">
                <a:latin typeface="Arial"/>
                <a:cs typeface="Arial"/>
              </a:rPr>
              <a:t>Anders, </a:t>
            </a:r>
            <a:r>
              <a:rPr sz="1200" spc="-80" dirty="0">
                <a:latin typeface="Arial"/>
                <a:cs typeface="Arial"/>
              </a:rPr>
              <a:t>Y.,</a:t>
            </a:r>
            <a:r>
              <a:rPr sz="1200" spc="-1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&amp;</a:t>
            </a:r>
            <a:r>
              <a:rPr sz="1200" spc="-5" dirty="0">
                <a:latin typeface="Arial"/>
                <a:cs typeface="Arial"/>
              </a:rPr>
              <a:t> </a:t>
            </a:r>
            <a:r>
              <a:rPr sz="1200" spc="-20" dirty="0">
                <a:latin typeface="Arial"/>
                <a:cs typeface="Arial"/>
              </a:rPr>
              <a:t>Oppermann,</a:t>
            </a:r>
            <a:r>
              <a:rPr sz="1200" spc="-40" dirty="0">
                <a:latin typeface="Arial"/>
                <a:cs typeface="Arial"/>
              </a:rPr>
              <a:t> </a:t>
            </a:r>
            <a:r>
              <a:rPr sz="1200" spc="-125" dirty="0">
                <a:latin typeface="Arial"/>
                <a:cs typeface="Arial"/>
              </a:rPr>
              <a:t>E.</a:t>
            </a:r>
            <a:r>
              <a:rPr sz="1200" spc="10" dirty="0">
                <a:latin typeface="Arial"/>
                <a:cs typeface="Arial"/>
              </a:rPr>
              <a:t> </a:t>
            </a:r>
            <a:r>
              <a:rPr sz="1200" spc="-20" dirty="0">
                <a:latin typeface="Arial"/>
                <a:cs typeface="Arial"/>
              </a:rPr>
              <a:t>(2024).</a:t>
            </a:r>
            <a:r>
              <a:rPr sz="1200" dirty="0">
                <a:latin typeface="Arial"/>
                <a:cs typeface="Arial"/>
              </a:rPr>
              <a:t> </a:t>
            </a:r>
            <a:r>
              <a:rPr sz="1200" spc="-35" dirty="0">
                <a:latin typeface="Arial"/>
                <a:cs typeface="Arial"/>
              </a:rPr>
              <a:t>Frühpädagogische</a:t>
            </a:r>
            <a:r>
              <a:rPr sz="1200" spc="-30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Qualität</a:t>
            </a:r>
            <a:r>
              <a:rPr sz="1200" dirty="0">
                <a:latin typeface="Arial"/>
                <a:cs typeface="Arial"/>
              </a:rPr>
              <a:t> in</a:t>
            </a:r>
            <a:r>
              <a:rPr sz="1200" spc="-10" dirty="0">
                <a:latin typeface="Arial"/>
                <a:cs typeface="Arial"/>
              </a:rPr>
              <a:t> </a:t>
            </a:r>
            <a:r>
              <a:rPr sz="1200" spc="-25" dirty="0">
                <a:latin typeface="Arial"/>
                <a:cs typeface="Arial"/>
              </a:rPr>
              <a:t>Kindertageseinrichtungen: </a:t>
            </a:r>
            <a:r>
              <a:rPr sz="1200" spc="-60" dirty="0">
                <a:latin typeface="Arial"/>
                <a:cs typeface="Arial"/>
              </a:rPr>
              <a:t>Eine</a:t>
            </a:r>
            <a:r>
              <a:rPr sz="1200" spc="5" dirty="0">
                <a:latin typeface="Arial"/>
                <a:cs typeface="Arial"/>
              </a:rPr>
              <a:t> </a:t>
            </a:r>
            <a:r>
              <a:rPr sz="1200" spc="-20" dirty="0">
                <a:latin typeface="Arial"/>
                <a:cs typeface="Arial"/>
              </a:rPr>
              <a:t>Erweiterung des</a:t>
            </a:r>
            <a:r>
              <a:rPr sz="1200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Struktur-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200" spc="-40" dirty="0">
                <a:latin typeface="Arial"/>
                <a:cs typeface="Arial"/>
              </a:rPr>
              <a:t>Prozess-</a:t>
            </a:r>
            <a:r>
              <a:rPr sz="1200" spc="-10" dirty="0">
                <a:latin typeface="Arial"/>
                <a:cs typeface="Arial"/>
              </a:rPr>
              <a:t>Modells.</a:t>
            </a:r>
            <a:r>
              <a:rPr sz="1200" spc="135" dirty="0">
                <a:latin typeface="Arial"/>
                <a:cs typeface="Arial"/>
              </a:rPr>
              <a:t> </a:t>
            </a:r>
            <a:r>
              <a:rPr sz="1200" i="1" spc="-10" dirty="0">
                <a:latin typeface="Arial"/>
                <a:cs typeface="Arial"/>
              </a:rPr>
              <a:t>Zeitschrift</a:t>
            </a:r>
            <a:r>
              <a:rPr sz="1200" i="1" spc="185" dirty="0">
                <a:latin typeface="Arial"/>
                <a:cs typeface="Arial"/>
              </a:rPr>
              <a:t> </a:t>
            </a:r>
            <a:r>
              <a:rPr sz="1200" i="1" dirty="0">
                <a:latin typeface="Arial"/>
                <a:cs typeface="Arial"/>
              </a:rPr>
              <a:t>für</a:t>
            </a:r>
            <a:r>
              <a:rPr sz="1200" i="1" spc="155" dirty="0">
                <a:latin typeface="Arial"/>
                <a:cs typeface="Arial"/>
              </a:rPr>
              <a:t> </a:t>
            </a:r>
            <a:r>
              <a:rPr sz="1200" i="1" spc="-30" dirty="0">
                <a:latin typeface="Arial"/>
                <a:cs typeface="Arial"/>
              </a:rPr>
              <a:t>Erziehungswissenschaft.</a:t>
            </a:r>
            <a:r>
              <a:rPr sz="1200" i="1" spc="155" dirty="0">
                <a:latin typeface="Arial"/>
                <a:cs typeface="Arial"/>
              </a:rPr>
              <a:t> </a:t>
            </a:r>
            <a:r>
              <a:rPr sz="1200" i="1" spc="-25" dirty="0">
                <a:latin typeface="Arial"/>
                <a:cs typeface="Arial"/>
              </a:rPr>
              <a:t>https://doi.org/10.1007/s11618-</a:t>
            </a:r>
            <a:r>
              <a:rPr sz="1200" i="1" dirty="0">
                <a:latin typeface="Arial"/>
                <a:cs typeface="Arial"/>
              </a:rPr>
              <a:t>024-</a:t>
            </a:r>
            <a:r>
              <a:rPr sz="1200" i="1" spc="-65" dirty="0">
                <a:latin typeface="Arial"/>
                <a:cs typeface="Arial"/>
              </a:rPr>
              <a:t>01218-</a:t>
            </a:r>
            <a:r>
              <a:rPr sz="1200" i="1" spc="-60" dirty="0">
                <a:latin typeface="Arial"/>
                <a:cs typeface="Arial"/>
              </a:rPr>
              <a:t>7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ts val="5255"/>
              </a:lnSpc>
              <a:spcBef>
                <a:spcPts val="105"/>
              </a:spcBef>
            </a:pPr>
            <a:r>
              <a:rPr b="1" dirty="0">
                <a:latin typeface="Calibri"/>
                <a:cs typeface="Calibri"/>
              </a:rPr>
              <a:t>Fachlicher</a:t>
            </a:r>
            <a:r>
              <a:rPr b="1" spc="-65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Hintergrund</a:t>
            </a:r>
            <a:r>
              <a:rPr b="1" spc="-3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–</a:t>
            </a:r>
            <a:r>
              <a:rPr b="1" spc="-4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aktuelle</a:t>
            </a:r>
            <a:r>
              <a:rPr b="1" spc="-30" dirty="0">
                <a:latin typeface="Calibri"/>
                <a:cs typeface="Calibri"/>
              </a:rPr>
              <a:t> </a:t>
            </a:r>
            <a:r>
              <a:rPr b="1" spc="-10" dirty="0">
                <a:latin typeface="Calibri"/>
                <a:cs typeface="Calibri"/>
              </a:rPr>
              <a:t>Situation</a:t>
            </a:r>
          </a:p>
          <a:p>
            <a:pPr marL="12700">
              <a:lnSpc>
                <a:spcPts val="2135"/>
              </a:lnSpc>
            </a:pPr>
            <a:r>
              <a:rPr sz="1800" spc="-10" dirty="0"/>
              <a:t>(Vgl.</a:t>
            </a:r>
            <a:r>
              <a:rPr sz="1800" spc="-65" dirty="0"/>
              <a:t> </a:t>
            </a:r>
            <a:r>
              <a:rPr sz="1800" spc="-20" dirty="0"/>
              <a:t>Spörer,</a:t>
            </a:r>
            <a:r>
              <a:rPr sz="1800" spc="-70" dirty="0"/>
              <a:t> </a:t>
            </a:r>
            <a:r>
              <a:rPr sz="1800" spc="-10" dirty="0"/>
              <a:t>30.4.2025)</a:t>
            </a:r>
            <a:endParaRPr sz="1800"/>
          </a:p>
        </p:txBody>
      </p:sp>
      <p:sp>
        <p:nvSpPr>
          <p:cNvPr id="3" name="object 3"/>
          <p:cNvSpPr txBox="1"/>
          <p:nvPr/>
        </p:nvSpPr>
        <p:spPr>
          <a:xfrm>
            <a:off x="916939" y="1838832"/>
            <a:ext cx="10630535" cy="4390390"/>
          </a:xfrm>
          <a:prstGeom prst="rect">
            <a:avLst/>
          </a:prstGeom>
        </p:spPr>
        <p:txBody>
          <a:bodyPr vert="horz" wrap="square" lIns="0" tIns="86360" rIns="0" bIns="0" rtlCol="0">
            <a:spAutoFit/>
          </a:bodyPr>
          <a:lstStyle/>
          <a:p>
            <a:pPr marL="469900" indent="-457200">
              <a:lnSpc>
                <a:spcPct val="100000"/>
              </a:lnSpc>
              <a:spcBef>
                <a:spcPts val="680"/>
              </a:spcBef>
              <a:buFont typeface="Arial"/>
              <a:buChar char="•"/>
              <a:tabLst>
                <a:tab pos="469900" algn="l"/>
              </a:tabLst>
            </a:pPr>
            <a:r>
              <a:rPr sz="2400" dirty="0">
                <a:latin typeface="Calibri"/>
                <a:cs typeface="Calibri"/>
              </a:rPr>
              <a:t>Knapp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4%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der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Weltbevölkerung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sind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internationale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Migrant:innen.</a:t>
            </a:r>
            <a:endParaRPr sz="2400">
              <a:latin typeface="Calibri"/>
              <a:cs typeface="Calibri"/>
            </a:endParaRPr>
          </a:p>
          <a:p>
            <a:pPr marL="469900" marR="1171575" indent="-457834">
              <a:lnSpc>
                <a:spcPct val="100000"/>
              </a:lnSpc>
              <a:spcBef>
                <a:spcPts val="575"/>
              </a:spcBef>
              <a:buFont typeface="Arial"/>
              <a:buChar char="•"/>
              <a:tabLst>
                <a:tab pos="469900" algn="l"/>
              </a:tabLst>
            </a:pPr>
            <a:r>
              <a:rPr sz="2400" dirty="0">
                <a:latin typeface="Calibri"/>
                <a:cs typeface="Calibri"/>
              </a:rPr>
              <a:t>Die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meisten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migrierten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Menschen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leben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in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den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USA,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danach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folgt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bereits </a:t>
            </a:r>
            <a:r>
              <a:rPr sz="2400" dirty="0">
                <a:latin typeface="Calibri"/>
                <a:cs typeface="Calibri"/>
              </a:rPr>
              <a:t>Deutschland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(über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15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Millionen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Menschen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mit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Migrationshintergrund).</a:t>
            </a:r>
            <a:endParaRPr sz="2400">
              <a:latin typeface="Calibri"/>
              <a:cs typeface="Calibri"/>
            </a:endParaRPr>
          </a:p>
          <a:p>
            <a:pPr marL="469900" indent="-457200">
              <a:lnSpc>
                <a:spcPct val="100000"/>
              </a:lnSpc>
              <a:spcBef>
                <a:spcPts val="580"/>
              </a:spcBef>
              <a:buFont typeface="Arial"/>
              <a:buChar char="•"/>
              <a:tabLst>
                <a:tab pos="469900" algn="l"/>
              </a:tabLst>
            </a:pPr>
            <a:r>
              <a:rPr sz="2400" dirty="0">
                <a:latin typeface="Calibri"/>
                <a:cs typeface="Calibri"/>
              </a:rPr>
              <a:t>18%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der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Bevölkerung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in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Deutschland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hat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einen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Migrationshintergrund</a:t>
            </a:r>
            <a:endParaRPr sz="2400">
              <a:latin typeface="Calibri"/>
              <a:cs typeface="Calibri"/>
            </a:endParaRPr>
          </a:p>
          <a:p>
            <a:pPr marL="469900" indent="-457200">
              <a:lnSpc>
                <a:spcPct val="100000"/>
              </a:lnSpc>
              <a:spcBef>
                <a:spcPts val="575"/>
              </a:spcBef>
              <a:buFont typeface="Arial"/>
              <a:buChar char="•"/>
              <a:tabLst>
                <a:tab pos="469900" algn="l"/>
              </a:tabLst>
            </a:pPr>
            <a:r>
              <a:rPr sz="2400" spc="-10" dirty="0">
                <a:latin typeface="Calibri"/>
                <a:cs typeface="Calibri"/>
              </a:rPr>
              <a:t>Altersverteilung: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14%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bei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den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über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65jährigen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vs.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42%</a:t>
            </a:r>
            <a:r>
              <a:rPr sz="2400" b="1" spc="-4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bei</a:t>
            </a:r>
            <a:r>
              <a:rPr sz="2400" b="1" spc="-4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den</a:t>
            </a:r>
            <a:r>
              <a:rPr sz="2400" b="1" spc="-4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unter</a:t>
            </a:r>
            <a:r>
              <a:rPr sz="2400" b="1" spc="-35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5jährigen</a:t>
            </a:r>
            <a:endParaRPr sz="2400">
              <a:latin typeface="Calibri"/>
              <a:cs typeface="Calibri"/>
            </a:endParaRPr>
          </a:p>
          <a:p>
            <a:pPr marL="469900" marR="5080" indent="-457834">
              <a:lnSpc>
                <a:spcPct val="100000"/>
              </a:lnSpc>
              <a:spcBef>
                <a:spcPts val="575"/>
              </a:spcBef>
              <a:buFont typeface="Arial"/>
              <a:buChar char="•"/>
              <a:tabLst>
                <a:tab pos="469900" algn="l"/>
              </a:tabLst>
            </a:pPr>
            <a:r>
              <a:rPr sz="2400" dirty="0">
                <a:latin typeface="Calibri"/>
                <a:cs typeface="Calibri"/>
              </a:rPr>
              <a:t>95%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aller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Menschen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mit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Migrationshintergrund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leben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in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Westdeutschland </a:t>
            </a:r>
            <a:r>
              <a:rPr sz="2400" dirty="0">
                <a:latin typeface="Calibri"/>
                <a:cs typeface="Calibri"/>
              </a:rPr>
              <a:t>(inklusive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Berlin),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jeder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Dritte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in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Westdeutschland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und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jeder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10.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in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Ostdeutschland </a:t>
            </a:r>
            <a:r>
              <a:rPr sz="2400" dirty="0">
                <a:latin typeface="Calibri"/>
                <a:cs typeface="Calibri"/>
              </a:rPr>
              <a:t>hat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einen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Migrationshintergrund</a:t>
            </a:r>
            <a:endParaRPr sz="2400">
              <a:latin typeface="Calibri"/>
              <a:cs typeface="Calibri"/>
            </a:endParaRPr>
          </a:p>
          <a:p>
            <a:pPr marL="469900" indent="-457200">
              <a:lnSpc>
                <a:spcPct val="100000"/>
              </a:lnSpc>
              <a:spcBef>
                <a:spcPts val="580"/>
              </a:spcBef>
              <a:buFont typeface="Arial"/>
              <a:buChar char="•"/>
              <a:tabLst>
                <a:tab pos="469900" algn="l"/>
              </a:tabLst>
            </a:pPr>
            <a:r>
              <a:rPr sz="2400" dirty="0">
                <a:latin typeface="Calibri"/>
                <a:cs typeface="Calibri"/>
              </a:rPr>
              <a:t>Begriff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der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b="1" spc="-20" dirty="0">
                <a:latin typeface="Calibri"/>
                <a:cs typeface="Calibri"/>
              </a:rPr>
              <a:t>Superdiversität</a:t>
            </a:r>
            <a:r>
              <a:rPr sz="2400" b="1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als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Beschreibung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für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die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Vielfalt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bezüglich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Herkunft,</a:t>
            </a:r>
            <a:endParaRPr sz="2400">
              <a:latin typeface="Calibri"/>
              <a:cs typeface="Calibri"/>
            </a:endParaRPr>
          </a:p>
          <a:p>
            <a:pPr marL="469900">
              <a:lnSpc>
                <a:spcPct val="100000"/>
              </a:lnSpc>
            </a:pPr>
            <a:r>
              <a:rPr sz="2400" dirty="0">
                <a:latin typeface="Calibri"/>
                <a:cs typeface="Calibri"/>
              </a:rPr>
              <a:t>Religion,</a:t>
            </a:r>
            <a:r>
              <a:rPr sz="2400" spc="-9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Sprache,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Kultur</a:t>
            </a:r>
            <a:endParaRPr sz="2400">
              <a:latin typeface="Calibri"/>
              <a:cs typeface="Calibri"/>
            </a:endParaRPr>
          </a:p>
          <a:p>
            <a:pPr marR="350520" algn="r">
              <a:lnSpc>
                <a:spcPct val="100000"/>
              </a:lnSpc>
              <a:spcBef>
                <a:spcPts val="185"/>
              </a:spcBef>
            </a:pPr>
            <a:r>
              <a:rPr sz="1600" spc="-10" dirty="0">
                <a:latin typeface="Calibri"/>
                <a:cs typeface="Calibri"/>
              </a:rPr>
              <a:t>(El-</a:t>
            </a:r>
            <a:r>
              <a:rPr sz="1600" dirty="0">
                <a:latin typeface="Calibri"/>
                <a:cs typeface="Calibri"/>
              </a:rPr>
              <a:t>Mafaalani</a:t>
            </a:r>
            <a:r>
              <a:rPr sz="1600" spc="-6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et</a:t>
            </a:r>
            <a:r>
              <a:rPr sz="1600" spc="-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al.,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2025)</a:t>
            </a:r>
            <a:endParaRPr sz="16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233014" y="6304109"/>
            <a:ext cx="490866" cy="52184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1823</Words>
  <Application>Microsoft Office PowerPoint</Application>
  <PresentationFormat>Breitbild</PresentationFormat>
  <Paragraphs>132</Paragraphs>
  <Slides>19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19</vt:i4>
      </vt:variant>
    </vt:vector>
  </HeadingPairs>
  <TitlesOfParts>
    <vt:vector size="26" baseType="lpstr">
      <vt:lpstr>Arial</vt:lpstr>
      <vt:lpstr>Calibri</vt:lpstr>
      <vt:lpstr>Symbol</vt:lpstr>
      <vt:lpstr>Times New Roman</vt:lpstr>
      <vt:lpstr>Verdana</vt:lpstr>
      <vt:lpstr>Wingdings</vt:lpstr>
      <vt:lpstr>Office Theme</vt:lpstr>
      <vt:lpstr>Starke Gefühle</vt:lpstr>
      <vt:lpstr>Themen heute</vt:lpstr>
      <vt:lpstr>Fachlicher Hintergrund (nach Alison Gopnik)</vt:lpstr>
      <vt:lpstr>Fachlicher Hintergrund</vt:lpstr>
      <vt:lpstr>Fachlicher Hintergrund (Vgl. Becker-Stoll, 14.11.2024)</vt:lpstr>
      <vt:lpstr>Fachlicher Hintergrund (Vgl. Becker-Stoll, 14.11.2024)</vt:lpstr>
      <vt:lpstr>Fachlicher Hintergrund</vt:lpstr>
      <vt:lpstr>Fachlicher Hintergrund</vt:lpstr>
      <vt:lpstr>Fachlicher Hintergrund – aktuelle Situation (Vgl. Spörer, 30.4.2025)</vt:lpstr>
      <vt:lpstr>Fachlicher Hintergrund (Vgl. Becker-Stoll, 14.11.2024)</vt:lpstr>
      <vt:lpstr>Fachlicher Hintergrund</vt:lpstr>
      <vt:lpstr>Fachlicher Hintergrund</vt:lpstr>
      <vt:lpstr>Grundidee des Bildungsplans</vt:lpstr>
      <vt:lpstr>Grundidee des Bildungsplans</vt:lpstr>
      <vt:lpstr>Aufbau der pädagogischen Alltagssituationen</vt:lpstr>
      <vt:lpstr>Bildungsbereiche</vt:lpstr>
      <vt:lpstr>Aufbau der Kapitel zu den Bildungsbereichen</vt:lpstr>
      <vt:lpstr>Danke!</vt:lpstr>
      <vt:lpstr>Literatur- und Quellenangaben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Erweiterte Grundsätze elementarer Bildung  in Brandenburg</dc:title>
  <dc:creator>Ramiro Glauer</dc:creator>
  <cp:lastModifiedBy>Melanie M</cp:lastModifiedBy>
  <cp:revision>2</cp:revision>
  <cp:lastPrinted>2025-06-18T12:14:24Z</cp:lastPrinted>
  <dcterms:created xsi:type="dcterms:W3CDTF">2025-06-18T12:08:24Z</dcterms:created>
  <dcterms:modified xsi:type="dcterms:W3CDTF">2025-10-16T11:49:47Z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2025-05-26T00:00:00Z</vt:filetime>
  </property>
  <property fmtid="{D5CDD505-2E9C-101B-9397-08002B2CF9AE}" pid="3" name="Creator">
    <vt:lpwstr>Microsoft® PowerPoint® für Microsoft 365</vt:lpwstr>
  </property>
  <property fmtid="{D5CDD505-2E9C-101B-9397-08002B2CF9AE}" pid="4" name="LastSaved">
    <vt:filetime>2025-06-18T00:00:00Z</vt:filetime>
  </property>
  <property fmtid="{D5CDD505-2E9C-101B-9397-08002B2CF9AE}" pid="5" name="Producer">
    <vt:lpwstr>3-Heights(TM) PDF Security Shell 4.8.25.2 (http://www.pdf-tools.com)</vt:lpwstr>
  </property>
</Properties>
</file>