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877" r:id="rId3"/>
    <p:sldId id="293" r:id="rId4"/>
    <p:sldId id="879" r:id="rId5"/>
    <p:sldId id="906" r:id="rId6"/>
    <p:sldId id="257" r:id="rId7"/>
    <p:sldId id="258" r:id="rId8"/>
    <p:sldId id="881" r:id="rId9"/>
    <p:sldId id="880" r:id="rId10"/>
    <p:sldId id="259" r:id="rId11"/>
    <p:sldId id="907" r:id="rId12"/>
    <p:sldId id="908" r:id="rId13"/>
    <p:sldId id="883" r:id="rId14"/>
    <p:sldId id="885" r:id="rId15"/>
    <p:sldId id="909" r:id="rId16"/>
    <p:sldId id="910" r:id="rId17"/>
    <p:sldId id="887" r:id="rId18"/>
    <p:sldId id="846" r:id="rId19"/>
    <p:sldId id="888" r:id="rId20"/>
    <p:sldId id="889" r:id="rId21"/>
    <p:sldId id="890" r:id="rId22"/>
    <p:sldId id="917" r:id="rId23"/>
    <p:sldId id="891" r:id="rId24"/>
    <p:sldId id="892" r:id="rId25"/>
    <p:sldId id="566" r:id="rId26"/>
    <p:sldId id="894" r:id="rId27"/>
    <p:sldId id="893" r:id="rId28"/>
    <p:sldId id="567" r:id="rId29"/>
    <p:sldId id="896" r:id="rId30"/>
    <p:sldId id="897" r:id="rId31"/>
    <p:sldId id="898" r:id="rId32"/>
    <p:sldId id="899" r:id="rId33"/>
    <p:sldId id="847" r:id="rId34"/>
    <p:sldId id="900" r:id="rId35"/>
    <p:sldId id="901" r:id="rId36"/>
    <p:sldId id="902" r:id="rId37"/>
    <p:sldId id="903" r:id="rId38"/>
    <p:sldId id="904" r:id="rId39"/>
    <p:sldId id="905" r:id="rId40"/>
    <p:sldId id="281" r:id="rId41"/>
    <p:sldId id="265" r:id="rId42"/>
    <p:sldId id="870" r:id="rId43"/>
    <p:sldId id="871" r:id="rId44"/>
    <p:sldId id="869" r:id="rId45"/>
    <p:sldId id="873" r:id="rId46"/>
    <p:sldId id="872" r:id="rId47"/>
    <p:sldId id="911" r:id="rId48"/>
    <p:sldId id="914" r:id="rId49"/>
    <p:sldId id="848" r:id="rId50"/>
    <p:sldId id="916"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9D19C"/>
    <a:srgbClr val="FFFFFF"/>
    <a:srgbClr val="05B0F0"/>
    <a:srgbClr val="FB8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651"/>
    <p:restoredTop sz="96552"/>
  </p:normalViewPr>
  <p:slideViewPr>
    <p:cSldViewPr snapToGrid="0">
      <p:cViewPr varScale="1">
        <p:scale>
          <a:sx n="87" d="100"/>
          <a:sy n="87" d="100"/>
        </p:scale>
        <p:origin x="232"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9-16T15:27:05.079" idx="1">
    <p:pos x="5500" y="650"/>
    <p:text>@wamiki : Bitte Farbwert der Kapitel 6.2 übernehme</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1015D0-AEF3-4A63-A77E-B758C8D0C93F}" type="doc">
      <dgm:prSet loTypeId="urn:microsoft.com/office/officeart/2005/8/layout/cycle2" loCatId="cycle" qsTypeId="urn:microsoft.com/office/officeart/2005/8/quickstyle/simple1" qsCatId="simple" csTypeId="urn:microsoft.com/office/officeart/2005/8/colors/accent0_1" csCatId="mainScheme" phldr="0"/>
      <dgm:spPr/>
      <dgm:t>
        <a:bodyPr/>
        <a:lstStyle/>
        <a:p>
          <a:endParaRPr lang="de-DE"/>
        </a:p>
      </dgm:t>
    </dgm:pt>
    <dgm:pt modelId="{FD748A9D-127C-499F-98FE-239E483DE087}">
      <dgm:prSet phldrT="[Text]" phldr="1"/>
      <dgm:spPr/>
      <dgm:t>
        <a:bodyPr/>
        <a:lstStyle/>
        <a:p>
          <a:endParaRPr lang="de-DE">
            <a:latin typeface="Arial" panose="020B0604020202020204" pitchFamily="34" charset="0"/>
            <a:cs typeface="Arial" panose="020B0604020202020204" pitchFamily="34" charset="0"/>
          </a:endParaRPr>
        </a:p>
      </dgm:t>
    </dgm:pt>
    <dgm:pt modelId="{B690B6FA-82EA-4123-942A-09AEF1CFA0B1}" type="parTrans" cxnId="{9FFF0279-E6D2-4D13-A1D8-92FE972B1DE0}">
      <dgm:prSet/>
      <dgm:spPr/>
      <dgm:t>
        <a:bodyPr/>
        <a:lstStyle/>
        <a:p>
          <a:endParaRPr lang="de-DE"/>
        </a:p>
      </dgm:t>
    </dgm:pt>
    <dgm:pt modelId="{61E60CAD-99E0-4677-A26F-A9F37806B755}" type="sibTrans" cxnId="{9FFF0279-E6D2-4D13-A1D8-92FE972B1DE0}">
      <dgm:prSet/>
      <dgm:spPr/>
      <dgm:t>
        <a:bodyPr/>
        <a:lstStyle/>
        <a:p>
          <a:endParaRPr lang="de-DE">
            <a:latin typeface="Arial" panose="020B0604020202020204" pitchFamily="34" charset="0"/>
            <a:cs typeface="Arial" panose="020B0604020202020204" pitchFamily="34" charset="0"/>
          </a:endParaRPr>
        </a:p>
      </dgm:t>
    </dgm:pt>
    <dgm:pt modelId="{28E21943-1A7A-4E2B-A251-7F26679FC8B2}">
      <dgm:prSet phldrT="[Text]" phldr="1"/>
      <dgm:spPr/>
      <dgm:t>
        <a:bodyPr/>
        <a:lstStyle/>
        <a:p>
          <a:endParaRPr lang="de-DE">
            <a:latin typeface="Arial" panose="020B0604020202020204" pitchFamily="34" charset="0"/>
            <a:cs typeface="Arial" panose="020B0604020202020204" pitchFamily="34" charset="0"/>
          </a:endParaRPr>
        </a:p>
      </dgm:t>
    </dgm:pt>
    <dgm:pt modelId="{8005F1B6-206F-4A9E-A14E-137E6D9016BF}" type="parTrans" cxnId="{0DBA5942-8C11-4B3E-9034-A5CDD76401AC}">
      <dgm:prSet/>
      <dgm:spPr/>
      <dgm:t>
        <a:bodyPr/>
        <a:lstStyle/>
        <a:p>
          <a:endParaRPr lang="de-DE"/>
        </a:p>
      </dgm:t>
    </dgm:pt>
    <dgm:pt modelId="{B9AB1719-4ABD-495E-A0A0-93E3DF04F057}" type="sibTrans" cxnId="{0DBA5942-8C11-4B3E-9034-A5CDD76401AC}">
      <dgm:prSet/>
      <dgm:spPr/>
      <dgm:t>
        <a:bodyPr/>
        <a:lstStyle/>
        <a:p>
          <a:endParaRPr lang="de-DE">
            <a:latin typeface="Arial" panose="020B0604020202020204" pitchFamily="34" charset="0"/>
            <a:cs typeface="Arial" panose="020B0604020202020204" pitchFamily="34" charset="0"/>
          </a:endParaRPr>
        </a:p>
      </dgm:t>
    </dgm:pt>
    <dgm:pt modelId="{E8118C0E-B548-4C84-AF02-24BD3F3B96B1}">
      <dgm:prSet phldrT="[Text]" phldr="1"/>
      <dgm:spPr/>
      <dgm:t>
        <a:bodyPr/>
        <a:lstStyle/>
        <a:p>
          <a:endParaRPr lang="de-DE">
            <a:latin typeface="Arial" panose="020B0604020202020204" pitchFamily="34" charset="0"/>
            <a:cs typeface="Arial" panose="020B0604020202020204" pitchFamily="34" charset="0"/>
          </a:endParaRPr>
        </a:p>
      </dgm:t>
    </dgm:pt>
    <dgm:pt modelId="{70EF27B1-1F19-4CEF-9244-1004911C5B46}" type="parTrans" cxnId="{A483B5AE-1580-4888-8291-B95E82A64FBC}">
      <dgm:prSet/>
      <dgm:spPr/>
      <dgm:t>
        <a:bodyPr/>
        <a:lstStyle/>
        <a:p>
          <a:endParaRPr lang="de-DE"/>
        </a:p>
      </dgm:t>
    </dgm:pt>
    <dgm:pt modelId="{BDCAEBBF-F608-4BA7-9633-EF105874EC24}" type="sibTrans" cxnId="{A483B5AE-1580-4888-8291-B95E82A64FBC}">
      <dgm:prSet/>
      <dgm:spPr/>
      <dgm:t>
        <a:bodyPr/>
        <a:lstStyle/>
        <a:p>
          <a:endParaRPr lang="de-DE">
            <a:latin typeface="Arial" panose="020B0604020202020204" pitchFamily="34" charset="0"/>
            <a:cs typeface="Arial" panose="020B0604020202020204" pitchFamily="34" charset="0"/>
          </a:endParaRPr>
        </a:p>
      </dgm:t>
    </dgm:pt>
    <dgm:pt modelId="{4A08B314-8180-44ED-A489-E0F2773B04A0}">
      <dgm:prSet phldrT="[Text]" phldr="1"/>
      <dgm:spPr/>
      <dgm:t>
        <a:bodyPr/>
        <a:lstStyle/>
        <a:p>
          <a:endParaRPr lang="de-DE">
            <a:latin typeface="Arial" panose="020B0604020202020204" pitchFamily="34" charset="0"/>
            <a:cs typeface="Arial" panose="020B0604020202020204" pitchFamily="34" charset="0"/>
          </a:endParaRPr>
        </a:p>
      </dgm:t>
    </dgm:pt>
    <dgm:pt modelId="{5713676C-2F53-4312-8DE1-5D78F6990977}" type="parTrans" cxnId="{ADA4486E-5123-4F5C-9127-765ABE149F21}">
      <dgm:prSet/>
      <dgm:spPr/>
      <dgm:t>
        <a:bodyPr/>
        <a:lstStyle/>
        <a:p>
          <a:endParaRPr lang="de-DE"/>
        </a:p>
      </dgm:t>
    </dgm:pt>
    <dgm:pt modelId="{1894C960-ADC3-46A1-934B-EB2CB24E5860}" type="sibTrans" cxnId="{ADA4486E-5123-4F5C-9127-765ABE149F21}">
      <dgm:prSet/>
      <dgm:spPr/>
      <dgm:t>
        <a:bodyPr/>
        <a:lstStyle/>
        <a:p>
          <a:endParaRPr lang="de-DE">
            <a:latin typeface="Arial" panose="020B0604020202020204" pitchFamily="34" charset="0"/>
            <a:cs typeface="Arial" panose="020B0604020202020204" pitchFamily="34" charset="0"/>
          </a:endParaRPr>
        </a:p>
      </dgm:t>
    </dgm:pt>
    <dgm:pt modelId="{BBA60FEC-2421-4531-AF2C-6933CB243CD5}">
      <dgm:prSet phldrT="[Text]" phldr="1"/>
      <dgm:spPr/>
      <dgm:t>
        <a:bodyPr/>
        <a:lstStyle/>
        <a:p>
          <a:endParaRPr lang="de-DE">
            <a:latin typeface="Arial" panose="020B0604020202020204" pitchFamily="34" charset="0"/>
            <a:cs typeface="Arial" panose="020B0604020202020204" pitchFamily="34" charset="0"/>
          </a:endParaRPr>
        </a:p>
      </dgm:t>
    </dgm:pt>
    <dgm:pt modelId="{C41ABE1E-0E17-4A39-B492-7D3B42C3CDBA}" type="parTrans" cxnId="{ACB2105D-CE1A-4CB4-9835-0ABED929E4F5}">
      <dgm:prSet/>
      <dgm:spPr/>
      <dgm:t>
        <a:bodyPr/>
        <a:lstStyle/>
        <a:p>
          <a:endParaRPr lang="de-DE"/>
        </a:p>
      </dgm:t>
    </dgm:pt>
    <dgm:pt modelId="{762D265B-EF75-4219-A9F0-DEAD2AA4B90B}" type="sibTrans" cxnId="{ACB2105D-CE1A-4CB4-9835-0ABED929E4F5}">
      <dgm:prSet/>
      <dgm:spPr/>
      <dgm:t>
        <a:bodyPr/>
        <a:lstStyle/>
        <a:p>
          <a:endParaRPr lang="de-DE">
            <a:latin typeface="Arial" panose="020B0604020202020204" pitchFamily="34" charset="0"/>
            <a:cs typeface="Arial" panose="020B0604020202020204" pitchFamily="34" charset="0"/>
          </a:endParaRPr>
        </a:p>
      </dgm:t>
    </dgm:pt>
    <dgm:pt modelId="{E7E47363-E253-4711-B015-D9C18E2C1242}" type="pres">
      <dgm:prSet presAssocID="{981015D0-AEF3-4A63-A77E-B758C8D0C93F}" presName="cycle" presStyleCnt="0">
        <dgm:presLayoutVars>
          <dgm:dir/>
          <dgm:resizeHandles val="exact"/>
        </dgm:presLayoutVars>
      </dgm:prSet>
      <dgm:spPr/>
    </dgm:pt>
    <dgm:pt modelId="{AD23D5B0-3575-4247-8570-BE04FA9ECA10}" type="pres">
      <dgm:prSet presAssocID="{FD748A9D-127C-499F-98FE-239E483DE087}" presName="node" presStyleLbl="node1" presStyleIdx="0" presStyleCnt="5">
        <dgm:presLayoutVars>
          <dgm:bulletEnabled val="1"/>
        </dgm:presLayoutVars>
      </dgm:prSet>
      <dgm:spPr/>
    </dgm:pt>
    <dgm:pt modelId="{F4D1398E-B0B9-41AE-9019-27529F2402B2}" type="pres">
      <dgm:prSet presAssocID="{61E60CAD-99E0-4677-A26F-A9F37806B755}" presName="sibTrans" presStyleLbl="sibTrans2D1" presStyleIdx="0" presStyleCnt="5"/>
      <dgm:spPr/>
    </dgm:pt>
    <dgm:pt modelId="{8C3FE173-F8AE-450F-A467-56F2DE8A2B9A}" type="pres">
      <dgm:prSet presAssocID="{61E60CAD-99E0-4677-A26F-A9F37806B755}" presName="connectorText" presStyleLbl="sibTrans2D1" presStyleIdx="0" presStyleCnt="5"/>
      <dgm:spPr/>
    </dgm:pt>
    <dgm:pt modelId="{ED6B091C-B29F-4D57-9946-24DE5E84B821}" type="pres">
      <dgm:prSet presAssocID="{28E21943-1A7A-4E2B-A251-7F26679FC8B2}" presName="node" presStyleLbl="node1" presStyleIdx="1" presStyleCnt="5">
        <dgm:presLayoutVars>
          <dgm:bulletEnabled val="1"/>
        </dgm:presLayoutVars>
      </dgm:prSet>
      <dgm:spPr/>
    </dgm:pt>
    <dgm:pt modelId="{E9FF77C2-5A9C-44C7-9308-B468DC3EDEAE}" type="pres">
      <dgm:prSet presAssocID="{B9AB1719-4ABD-495E-A0A0-93E3DF04F057}" presName="sibTrans" presStyleLbl="sibTrans2D1" presStyleIdx="1" presStyleCnt="5"/>
      <dgm:spPr/>
    </dgm:pt>
    <dgm:pt modelId="{BE917377-1D73-46AE-8A21-920EBFEA463E}" type="pres">
      <dgm:prSet presAssocID="{B9AB1719-4ABD-495E-A0A0-93E3DF04F057}" presName="connectorText" presStyleLbl="sibTrans2D1" presStyleIdx="1" presStyleCnt="5"/>
      <dgm:spPr/>
    </dgm:pt>
    <dgm:pt modelId="{28E45345-5F57-48C5-B763-495703CBF90D}" type="pres">
      <dgm:prSet presAssocID="{E8118C0E-B548-4C84-AF02-24BD3F3B96B1}" presName="node" presStyleLbl="node1" presStyleIdx="2" presStyleCnt="5">
        <dgm:presLayoutVars>
          <dgm:bulletEnabled val="1"/>
        </dgm:presLayoutVars>
      </dgm:prSet>
      <dgm:spPr/>
    </dgm:pt>
    <dgm:pt modelId="{C029C3EE-5252-4B8A-AF69-6917D918222D}" type="pres">
      <dgm:prSet presAssocID="{BDCAEBBF-F608-4BA7-9633-EF105874EC24}" presName="sibTrans" presStyleLbl="sibTrans2D1" presStyleIdx="2" presStyleCnt="5"/>
      <dgm:spPr/>
    </dgm:pt>
    <dgm:pt modelId="{38469D00-7DFC-4B05-8DEE-7DE489644443}" type="pres">
      <dgm:prSet presAssocID="{BDCAEBBF-F608-4BA7-9633-EF105874EC24}" presName="connectorText" presStyleLbl="sibTrans2D1" presStyleIdx="2" presStyleCnt="5"/>
      <dgm:spPr/>
    </dgm:pt>
    <dgm:pt modelId="{CD2301CE-2883-4864-A54B-2E77EF36DB92}" type="pres">
      <dgm:prSet presAssocID="{4A08B314-8180-44ED-A489-E0F2773B04A0}" presName="node" presStyleLbl="node1" presStyleIdx="3" presStyleCnt="5">
        <dgm:presLayoutVars>
          <dgm:bulletEnabled val="1"/>
        </dgm:presLayoutVars>
      </dgm:prSet>
      <dgm:spPr/>
    </dgm:pt>
    <dgm:pt modelId="{0F1D73F7-3F9D-4F69-8922-504CAC2AD90E}" type="pres">
      <dgm:prSet presAssocID="{1894C960-ADC3-46A1-934B-EB2CB24E5860}" presName="sibTrans" presStyleLbl="sibTrans2D1" presStyleIdx="3" presStyleCnt="5"/>
      <dgm:spPr/>
    </dgm:pt>
    <dgm:pt modelId="{8E6D763D-8FF9-4088-BF46-AEF2C0520A45}" type="pres">
      <dgm:prSet presAssocID="{1894C960-ADC3-46A1-934B-EB2CB24E5860}" presName="connectorText" presStyleLbl="sibTrans2D1" presStyleIdx="3" presStyleCnt="5"/>
      <dgm:spPr/>
    </dgm:pt>
    <dgm:pt modelId="{4E551472-5B4B-452D-B256-015CA7610EAA}" type="pres">
      <dgm:prSet presAssocID="{BBA60FEC-2421-4531-AF2C-6933CB243CD5}" presName="node" presStyleLbl="node1" presStyleIdx="4" presStyleCnt="5">
        <dgm:presLayoutVars>
          <dgm:bulletEnabled val="1"/>
        </dgm:presLayoutVars>
      </dgm:prSet>
      <dgm:spPr/>
    </dgm:pt>
    <dgm:pt modelId="{2B9323C5-CFE9-4AAF-BC20-1A1A2403BF38}" type="pres">
      <dgm:prSet presAssocID="{762D265B-EF75-4219-A9F0-DEAD2AA4B90B}" presName="sibTrans" presStyleLbl="sibTrans2D1" presStyleIdx="4" presStyleCnt="5"/>
      <dgm:spPr/>
    </dgm:pt>
    <dgm:pt modelId="{794252E5-B291-4A46-9E53-0411453390A2}" type="pres">
      <dgm:prSet presAssocID="{762D265B-EF75-4219-A9F0-DEAD2AA4B90B}" presName="connectorText" presStyleLbl="sibTrans2D1" presStyleIdx="4" presStyleCnt="5"/>
      <dgm:spPr/>
    </dgm:pt>
  </dgm:ptLst>
  <dgm:cxnLst>
    <dgm:cxn modelId="{2665360D-FB80-4E9C-A3E4-1FC2B24DADE0}" type="presOf" srcId="{61E60CAD-99E0-4677-A26F-A9F37806B755}" destId="{F4D1398E-B0B9-41AE-9019-27529F2402B2}" srcOrd="0" destOrd="0" presId="urn:microsoft.com/office/officeart/2005/8/layout/cycle2"/>
    <dgm:cxn modelId="{64942117-A898-4B99-BC51-35B8331915FB}" type="presOf" srcId="{E8118C0E-B548-4C84-AF02-24BD3F3B96B1}" destId="{28E45345-5F57-48C5-B763-495703CBF90D}" srcOrd="0" destOrd="0" presId="urn:microsoft.com/office/officeart/2005/8/layout/cycle2"/>
    <dgm:cxn modelId="{6609E618-88D1-4387-BF68-1879993D9EB6}" type="presOf" srcId="{762D265B-EF75-4219-A9F0-DEAD2AA4B90B}" destId="{794252E5-B291-4A46-9E53-0411453390A2}" srcOrd="1" destOrd="0" presId="urn:microsoft.com/office/officeart/2005/8/layout/cycle2"/>
    <dgm:cxn modelId="{1F50EF26-7F5B-449E-A07E-895635FAD6F7}" type="presOf" srcId="{B9AB1719-4ABD-495E-A0A0-93E3DF04F057}" destId="{BE917377-1D73-46AE-8A21-920EBFEA463E}" srcOrd="1" destOrd="0" presId="urn:microsoft.com/office/officeart/2005/8/layout/cycle2"/>
    <dgm:cxn modelId="{0DBA5942-8C11-4B3E-9034-A5CDD76401AC}" srcId="{981015D0-AEF3-4A63-A77E-B758C8D0C93F}" destId="{28E21943-1A7A-4E2B-A251-7F26679FC8B2}" srcOrd="1" destOrd="0" parTransId="{8005F1B6-206F-4A9E-A14E-137E6D9016BF}" sibTransId="{B9AB1719-4ABD-495E-A0A0-93E3DF04F057}"/>
    <dgm:cxn modelId="{E7837145-14E1-4BF3-8B3D-40C7609D6F3C}" type="presOf" srcId="{762D265B-EF75-4219-A9F0-DEAD2AA4B90B}" destId="{2B9323C5-CFE9-4AAF-BC20-1A1A2403BF38}" srcOrd="0" destOrd="0" presId="urn:microsoft.com/office/officeart/2005/8/layout/cycle2"/>
    <dgm:cxn modelId="{50D01B4D-C893-4142-82DC-BAB2062C4B53}" type="presOf" srcId="{981015D0-AEF3-4A63-A77E-B758C8D0C93F}" destId="{E7E47363-E253-4711-B015-D9C18E2C1242}" srcOrd="0" destOrd="0" presId="urn:microsoft.com/office/officeart/2005/8/layout/cycle2"/>
    <dgm:cxn modelId="{ACB2105D-CE1A-4CB4-9835-0ABED929E4F5}" srcId="{981015D0-AEF3-4A63-A77E-B758C8D0C93F}" destId="{BBA60FEC-2421-4531-AF2C-6933CB243CD5}" srcOrd="4" destOrd="0" parTransId="{C41ABE1E-0E17-4A39-B492-7D3B42C3CDBA}" sibTransId="{762D265B-EF75-4219-A9F0-DEAD2AA4B90B}"/>
    <dgm:cxn modelId="{CD86655E-0295-431A-BD7E-094E8E1504E1}" type="presOf" srcId="{B9AB1719-4ABD-495E-A0A0-93E3DF04F057}" destId="{E9FF77C2-5A9C-44C7-9308-B468DC3EDEAE}" srcOrd="0" destOrd="0" presId="urn:microsoft.com/office/officeart/2005/8/layout/cycle2"/>
    <dgm:cxn modelId="{E6563C6E-2E72-4EE5-885A-7F3823CFC507}" type="presOf" srcId="{61E60CAD-99E0-4677-A26F-A9F37806B755}" destId="{8C3FE173-F8AE-450F-A467-56F2DE8A2B9A}" srcOrd="1" destOrd="0" presId="urn:microsoft.com/office/officeart/2005/8/layout/cycle2"/>
    <dgm:cxn modelId="{ADA4486E-5123-4F5C-9127-765ABE149F21}" srcId="{981015D0-AEF3-4A63-A77E-B758C8D0C93F}" destId="{4A08B314-8180-44ED-A489-E0F2773B04A0}" srcOrd="3" destOrd="0" parTransId="{5713676C-2F53-4312-8DE1-5D78F6990977}" sibTransId="{1894C960-ADC3-46A1-934B-EB2CB24E5860}"/>
    <dgm:cxn modelId="{9FFF0279-E6D2-4D13-A1D8-92FE972B1DE0}" srcId="{981015D0-AEF3-4A63-A77E-B758C8D0C93F}" destId="{FD748A9D-127C-499F-98FE-239E483DE087}" srcOrd="0" destOrd="0" parTransId="{B690B6FA-82EA-4123-942A-09AEF1CFA0B1}" sibTransId="{61E60CAD-99E0-4677-A26F-A9F37806B755}"/>
    <dgm:cxn modelId="{76BD647B-632B-4C04-953C-2F7A4EB8C22F}" type="presOf" srcId="{4A08B314-8180-44ED-A489-E0F2773B04A0}" destId="{CD2301CE-2883-4864-A54B-2E77EF36DB92}" srcOrd="0" destOrd="0" presId="urn:microsoft.com/office/officeart/2005/8/layout/cycle2"/>
    <dgm:cxn modelId="{F4340C8E-6C80-42A2-B911-8E12AA209073}" type="presOf" srcId="{BDCAEBBF-F608-4BA7-9633-EF105874EC24}" destId="{38469D00-7DFC-4B05-8DEE-7DE489644443}" srcOrd="1" destOrd="0" presId="urn:microsoft.com/office/officeart/2005/8/layout/cycle2"/>
    <dgm:cxn modelId="{029C8493-07D1-46B4-9E23-E645B70756B5}" type="presOf" srcId="{28E21943-1A7A-4E2B-A251-7F26679FC8B2}" destId="{ED6B091C-B29F-4D57-9946-24DE5E84B821}" srcOrd="0" destOrd="0" presId="urn:microsoft.com/office/officeart/2005/8/layout/cycle2"/>
    <dgm:cxn modelId="{76CE019E-BE54-4C17-BEB8-08438EEC6EF3}" type="presOf" srcId="{BDCAEBBF-F608-4BA7-9633-EF105874EC24}" destId="{C029C3EE-5252-4B8A-AF69-6917D918222D}" srcOrd="0" destOrd="0" presId="urn:microsoft.com/office/officeart/2005/8/layout/cycle2"/>
    <dgm:cxn modelId="{A738769E-3DD5-47B8-9388-4356F987967E}" type="presOf" srcId="{1894C960-ADC3-46A1-934B-EB2CB24E5860}" destId="{8E6D763D-8FF9-4088-BF46-AEF2C0520A45}" srcOrd="1" destOrd="0" presId="urn:microsoft.com/office/officeart/2005/8/layout/cycle2"/>
    <dgm:cxn modelId="{A483B5AE-1580-4888-8291-B95E82A64FBC}" srcId="{981015D0-AEF3-4A63-A77E-B758C8D0C93F}" destId="{E8118C0E-B548-4C84-AF02-24BD3F3B96B1}" srcOrd="2" destOrd="0" parTransId="{70EF27B1-1F19-4CEF-9244-1004911C5B46}" sibTransId="{BDCAEBBF-F608-4BA7-9633-EF105874EC24}"/>
    <dgm:cxn modelId="{100176CC-AEEC-4BCD-963C-3259EB38D874}" type="presOf" srcId="{BBA60FEC-2421-4531-AF2C-6933CB243CD5}" destId="{4E551472-5B4B-452D-B256-015CA7610EAA}" srcOrd="0" destOrd="0" presId="urn:microsoft.com/office/officeart/2005/8/layout/cycle2"/>
    <dgm:cxn modelId="{A27C66DF-8B3D-4247-8B07-B607E22DA886}" type="presOf" srcId="{1894C960-ADC3-46A1-934B-EB2CB24E5860}" destId="{0F1D73F7-3F9D-4F69-8922-504CAC2AD90E}" srcOrd="0" destOrd="0" presId="urn:microsoft.com/office/officeart/2005/8/layout/cycle2"/>
    <dgm:cxn modelId="{F5B13FEA-9B0C-4180-ABEF-123F1F28EC04}" type="presOf" srcId="{FD748A9D-127C-499F-98FE-239E483DE087}" destId="{AD23D5B0-3575-4247-8570-BE04FA9ECA10}" srcOrd="0" destOrd="0" presId="urn:microsoft.com/office/officeart/2005/8/layout/cycle2"/>
    <dgm:cxn modelId="{F1A199EA-5377-4098-B713-5F6BCD0274ED}" type="presParOf" srcId="{E7E47363-E253-4711-B015-D9C18E2C1242}" destId="{AD23D5B0-3575-4247-8570-BE04FA9ECA10}" srcOrd="0" destOrd="0" presId="urn:microsoft.com/office/officeart/2005/8/layout/cycle2"/>
    <dgm:cxn modelId="{05AE7809-BCF1-41B7-BB77-5975D255549D}" type="presParOf" srcId="{E7E47363-E253-4711-B015-D9C18E2C1242}" destId="{F4D1398E-B0B9-41AE-9019-27529F2402B2}" srcOrd="1" destOrd="0" presId="urn:microsoft.com/office/officeart/2005/8/layout/cycle2"/>
    <dgm:cxn modelId="{9F100D14-F88C-4CF0-863C-4C7F3A9A2782}" type="presParOf" srcId="{F4D1398E-B0B9-41AE-9019-27529F2402B2}" destId="{8C3FE173-F8AE-450F-A467-56F2DE8A2B9A}" srcOrd="0" destOrd="0" presId="urn:microsoft.com/office/officeart/2005/8/layout/cycle2"/>
    <dgm:cxn modelId="{F7448442-FB09-46F5-9A07-05A04C79BC71}" type="presParOf" srcId="{E7E47363-E253-4711-B015-D9C18E2C1242}" destId="{ED6B091C-B29F-4D57-9946-24DE5E84B821}" srcOrd="2" destOrd="0" presId="urn:microsoft.com/office/officeart/2005/8/layout/cycle2"/>
    <dgm:cxn modelId="{D6F1B01F-08B5-4387-BB81-2E5715185ECD}" type="presParOf" srcId="{E7E47363-E253-4711-B015-D9C18E2C1242}" destId="{E9FF77C2-5A9C-44C7-9308-B468DC3EDEAE}" srcOrd="3" destOrd="0" presId="urn:microsoft.com/office/officeart/2005/8/layout/cycle2"/>
    <dgm:cxn modelId="{222DAB34-2240-4FAD-B2D1-9022520BDAD8}" type="presParOf" srcId="{E9FF77C2-5A9C-44C7-9308-B468DC3EDEAE}" destId="{BE917377-1D73-46AE-8A21-920EBFEA463E}" srcOrd="0" destOrd="0" presId="urn:microsoft.com/office/officeart/2005/8/layout/cycle2"/>
    <dgm:cxn modelId="{DC9470F4-9B09-4F3E-9281-E9CDACFC9F2F}" type="presParOf" srcId="{E7E47363-E253-4711-B015-D9C18E2C1242}" destId="{28E45345-5F57-48C5-B763-495703CBF90D}" srcOrd="4" destOrd="0" presId="urn:microsoft.com/office/officeart/2005/8/layout/cycle2"/>
    <dgm:cxn modelId="{D7D11FC7-D2AF-4E9F-B55D-2DDCC1BD943E}" type="presParOf" srcId="{E7E47363-E253-4711-B015-D9C18E2C1242}" destId="{C029C3EE-5252-4B8A-AF69-6917D918222D}" srcOrd="5" destOrd="0" presId="urn:microsoft.com/office/officeart/2005/8/layout/cycle2"/>
    <dgm:cxn modelId="{07465574-0BA4-4AF3-A0C2-F203343902A1}" type="presParOf" srcId="{C029C3EE-5252-4B8A-AF69-6917D918222D}" destId="{38469D00-7DFC-4B05-8DEE-7DE489644443}" srcOrd="0" destOrd="0" presId="urn:microsoft.com/office/officeart/2005/8/layout/cycle2"/>
    <dgm:cxn modelId="{BF760EFF-6CC0-447D-89DC-914B2581CF92}" type="presParOf" srcId="{E7E47363-E253-4711-B015-D9C18E2C1242}" destId="{CD2301CE-2883-4864-A54B-2E77EF36DB92}" srcOrd="6" destOrd="0" presId="urn:microsoft.com/office/officeart/2005/8/layout/cycle2"/>
    <dgm:cxn modelId="{DAB2E638-C2C0-43A8-8704-446678F021AB}" type="presParOf" srcId="{E7E47363-E253-4711-B015-D9C18E2C1242}" destId="{0F1D73F7-3F9D-4F69-8922-504CAC2AD90E}" srcOrd="7" destOrd="0" presId="urn:microsoft.com/office/officeart/2005/8/layout/cycle2"/>
    <dgm:cxn modelId="{C22C63A0-2C19-4125-9268-B7377D66933A}" type="presParOf" srcId="{0F1D73F7-3F9D-4F69-8922-504CAC2AD90E}" destId="{8E6D763D-8FF9-4088-BF46-AEF2C0520A45}" srcOrd="0" destOrd="0" presId="urn:microsoft.com/office/officeart/2005/8/layout/cycle2"/>
    <dgm:cxn modelId="{9C7F9431-F6C7-4D0A-910E-561EBB323A40}" type="presParOf" srcId="{E7E47363-E253-4711-B015-D9C18E2C1242}" destId="{4E551472-5B4B-452D-B256-015CA7610EAA}" srcOrd="8" destOrd="0" presId="urn:microsoft.com/office/officeart/2005/8/layout/cycle2"/>
    <dgm:cxn modelId="{36ED1789-D305-42F9-A091-5B7650B3FBAF}" type="presParOf" srcId="{E7E47363-E253-4711-B015-D9C18E2C1242}" destId="{2B9323C5-CFE9-4AAF-BC20-1A1A2403BF38}" srcOrd="9" destOrd="0" presId="urn:microsoft.com/office/officeart/2005/8/layout/cycle2"/>
    <dgm:cxn modelId="{292319D5-EFE7-455F-800E-7B1D3AB28D0A}" type="presParOf" srcId="{2B9323C5-CFE9-4AAF-BC20-1A1A2403BF38}" destId="{794252E5-B291-4A46-9E53-0411453390A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3D5B0-3575-4247-8570-BE04FA9ECA10}">
      <dsp:nvSpPr>
        <dsp:cNvPr id="0" name=""/>
        <dsp:cNvSpPr/>
      </dsp:nvSpPr>
      <dsp:spPr>
        <a:xfrm>
          <a:off x="3246437" y="534"/>
          <a:ext cx="1635124" cy="16351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de-DE" sz="3500" kern="1200">
            <a:latin typeface="Arial" panose="020B0604020202020204" pitchFamily="34" charset="0"/>
            <a:cs typeface="Arial" panose="020B0604020202020204" pitchFamily="34" charset="0"/>
          </a:endParaRPr>
        </a:p>
      </dsp:txBody>
      <dsp:txXfrm>
        <a:off x="3485895" y="239992"/>
        <a:ext cx="1156208" cy="1156208"/>
      </dsp:txXfrm>
    </dsp:sp>
    <dsp:sp modelId="{F4D1398E-B0B9-41AE-9019-27529F2402B2}">
      <dsp:nvSpPr>
        <dsp:cNvPr id="0" name=""/>
        <dsp:cNvSpPr/>
      </dsp:nvSpPr>
      <dsp:spPr>
        <a:xfrm rot="2160000">
          <a:off x="4830234" y="1257302"/>
          <a:ext cx="436123" cy="55185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de-DE" sz="2500" kern="1200">
            <a:latin typeface="Arial" panose="020B0604020202020204" pitchFamily="34" charset="0"/>
            <a:cs typeface="Arial" panose="020B0604020202020204" pitchFamily="34" charset="0"/>
          </a:endParaRPr>
        </a:p>
      </dsp:txBody>
      <dsp:txXfrm>
        <a:off x="4842728" y="1329221"/>
        <a:ext cx="305286" cy="331112"/>
      </dsp:txXfrm>
    </dsp:sp>
    <dsp:sp modelId="{ED6B091C-B29F-4D57-9946-24DE5E84B821}">
      <dsp:nvSpPr>
        <dsp:cNvPr id="0" name=""/>
        <dsp:cNvSpPr/>
      </dsp:nvSpPr>
      <dsp:spPr>
        <a:xfrm>
          <a:off x="5235001" y="1445310"/>
          <a:ext cx="1635124" cy="16351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de-DE" sz="3500" kern="1200">
            <a:latin typeface="Arial" panose="020B0604020202020204" pitchFamily="34" charset="0"/>
            <a:cs typeface="Arial" panose="020B0604020202020204" pitchFamily="34" charset="0"/>
          </a:endParaRPr>
        </a:p>
      </dsp:txBody>
      <dsp:txXfrm>
        <a:off x="5474459" y="1684768"/>
        <a:ext cx="1156208" cy="1156208"/>
      </dsp:txXfrm>
    </dsp:sp>
    <dsp:sp modelId="{E9FF77C2-5A9C-44C7-9308-B468DC3EDEAE}">
      <dsp:nvSpPr>
        <dsp:cNvPr id="0" name=""/>
        <dsp:cNvSpPr/>
      </dsp:nvSpPr>
      <dsp:spPr>
        <a:xfrm rot="6480000">
          <a:off x="5458534" y="3144055"/>
          <a:ext cx="436123" cy="55185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de-DE" sz="2500" kern="1200">
            <a:latin typeface="Arial" panose="020B0604020202020204" pitchFamily="34" charset="0"/>
            <a:cs typeface="Arial" panose="020B0604020202020204" pitchFamily="34" charset="0"/>
          </a:endParaRPr>
        </a:p>
      </dsp:txBody>
      <dsp:txXfrm rot="10800000">
        <a:off x="5544168" y="3192209"/>
        <a:ext cx="305286" cy="331112"/>
      </dsp:txXfrm>
    </dsp:sp>
    <dsp:sp modelId="{28E45345-5F57-48C5-B763-495703CBF90D}">
      <dsp:nvSpPr>
        <dsp:cNvPr id="0" name=""/>
        <dsp:cNvSpPr/>
      </dsp:nvSpPr>
      <dsp:spPr>
        <a:xfrm>
          <a:off x="4475437" y="3783007"/>
          <a:ext cx="1635124" cy="16351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de-DE" sz="3500" kern="1200">
            <a:latin typeface="Arial" panose="020B0604020202020204" pitchFamily="34" charset="0"/>
            <a:cs typeface="Arial" panose="020B0604020202020204" pitchFamily="34" charset="0"/>
          </a:endParaRPr>
        </a:p>
      </dsp:txBody>
      <dsp:txXfrm>
        <a:off x="4714895" y="4022465"/>
        <a:ext cx="1156208" cy="1156208"/>
      </dsp:txXfrm>
    </dsp:sp>
    <dsp:sp modelId="{C029C3EE-5252-4B8A-AF69-6917D918222D}">
      <dsp:nvSpPr>
        <dsp:cNvPr id="0" name=""/>
        <dsp:cNvSpPr/>
      </dsp:nvSpPr>
      <dsp:spPr>
        <a:xfrm rot="10800000">
          <a:off x="3858281" y="4324642"/>
          <a:ext cx="436123" cy="55185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de-DE" sz="2500" kern="1200">
            <a:latin typeface="Arial" panose="020B0604020202020204" pitchFamily="34" charset="0"/>
            <a:cs typeface="Arial" panose="020B0604020202020204" pitchFamily="34" charset="0"/>
          </a:endParaRPr>
        </a:p>
      </dsp:txBody>
      <dsp:txXfrm rot="10800000">
        <a:off x="3989118" y="4435013"/>
        <a:ext cx="305286" cy="331112"/>
      </dsp:txXfrm>
    </dsp:sp>
    <dsp:sp modelId="{CD2301CE-2883-4864-A54B-2E77EF36DB92}">
      <dsp:nvSpPr>
        <dsp:cNvPr id="0" name=""/>
        <dsp:cNvSpPr/>
      </dsp:nvSpPr>
      <dsp:spPr>
        <a:xfrm>
          <a:off x="2017437" y="3783007"/>
          <a:ext cx="1635124" cy="16351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de-DE" sz="3500" kern="1200">
            <a:latin typeface="Arial" panose="020B0604020202020204" pitchFamily="34" charset="0"/>
            <a:cs typeface="Arial" panose="020B0604020202020204" pitchFamily="34" charset="0"/>
          </a:endParaRPr>
        </a:p>
      </dsp:txBody>
      <dsp:txXfrm>
        <a:off x="2256895" y="4022465"/>
        <a:ext cx="1156208" cy="1156208"/>
      </dsp:txXfrm>
    </dsp:sp>
    <dsp:sp modelId="{0F1D73F7-3F9D-4F69-8922-504CAC2AD90E}">
      <dsp:nvSpPr>
        <dsp:cNvPr id="0" name=""/>
        <dsp:cNvSpPr/>
      </dsp:nvSpPr>
      <dsp:spPr>
        <a:xfrm rot="15120000">
          <a:off x="2240970" y="3167533"/>
          <a:ext cx="436123" cy="55185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de-DE" sz="2500" kern="1200">
            <a:latin typeface="Arial" panose="020B0604020202020204" pitchFamily="34" charset="0"/>
            <a:cs typeface="Arial" panose="020B0604020202020204" pitchFamily="34" charset="0"/>
          </a:endParaRPr>
        </a:p>
      </dsp:txBody>
      <dsp:txXfrm rot="10800000">
        <a:off x="2326604" y="3340121"/>
        <a:ext cx="305286" cy="331112"/>
      </dsp:txXfrm>
    </dsp:sp>
    <dsp:sp modelId="{4E551472-5B4B-452D-B256-015CA7610EAA}">
      <dsp:nvSpPr>
        <dsp:cNvPr id="0" name=""/>
        <dsp:cNvSpPr/>
      </dsp:nvSpPr>
      <dsp:spPr>
        <a:xfrm>
          <a:off x="1257873" y="1445310"/>
          <a:ext cx="1635124" cy="16351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de-DE" sz="3500" kern="1200">
            <a:latin typeface="Arial" panose="020B0604020202020204" pitchFamily="34" charset="0"/>
            <a:cs typeface="Arial" panose="020B0604020202020204" pitchFamily="34" charset="0"/>
          </a:endParaRPr>
        </a:p>
      </dsp:txBody>
      <dsp:txXfrm>
        <a:off x="1497331" y="1684768"/>
        <a:ext cx="1156208" cy="1156208"/>
      </dsp:txXfrm>
    </dsp:sp>
    <dsp:sp modelId="{2B9323C5-CFE9-4AAF-BC20-1A1A2403BF38}">
      <dsp:nvSpPr>
        <dsp:cNvPr id="0" name=""/>
        <dsp:cNvSpPr/>
      </dsp:nvSpPr>
      <dsp:spPr>
        <a:xfrm rot="19440000">
          <a:off x="2841670" y="1271812"/>
          <a:ext cx="436123" cy="55185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de-DE" sz="2500" kern="1200">
            <a:latin typeface="Arial" panose="020B0604020202020204" pitchFamily="34" charset="0"/>
            <a:cs typeface="Arial" panose="020B0604020202020204" pitchFamily="34" charset="0"/>
          </a:endParaRPr>
        </a:p>
      </dsp:txBody>
      <dsp:txXfrm>
        <a:off x="2854164" y="1420635"/>
        <a:ext cx="305286" cy="33111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6D63E-DE6B-7E4C-A1FF-FAB57D8BA2E7}" type="datetimeFigureOut">
              <a:rPr lang="de-DE" smtClean="0"/>
              <a:t>16.09.25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8385A-4DE9-DB41-83AA-EEFC71FF3E22}" type="slidenum">
              <a:rPr lang="de-DE" smtClean="0"/>
              <a:t>‹Nr.›</a:t>
            </a:fld>
            <a:endParaRPr lang="de-DE"/>
          </a:p>
        </p:txBody>
      </p:sp>
    </p:spTree>
    <p:extLst>
      <p:ext uri="{BB962C8B-B14F-4D97-AF65-F5344CB8AC3E}">
        <p14:creationId xmlns:p14="http://schemas.microsoft.com/office/powerpoint/2010/main" val="115690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5" name="Titelplatzhalter 17">
            <a:extLst>
              <a:ext uri="{FF2B5EF4-FFF2-40B4-BE49-F238E27FC236}">
                <a16:creationId xmlns:a16="http://schemas.microsoft.com/office/drawing/2014/main" id="{FABDF2F7-A6C8-8B21-76B9-2C81A532A6CB}"/>
              </a:ext>
            </a:extLst>
          </p:cNvPr>
          <p:cNvSpPr>
            <a:spLocks noGrp="1"/>
          </p:cNvSpPr>
          <p:nvPr>
            <p:ph type="title"/>
          </p:nvPr>
        </p:nvSpPr>
        <p:spPr>
          <a:xfrm>
            <a:off x="540027" y="584822"/>
            <a:ext cx="10515600" cy="290858"/>
          </a:xfrm>
          <a:prstGeom prst="rect">
            <a:avLst/>
          </a:prstGeom>
        </p:spPr>
        <p:txBody>
          <a:bodyPr vert="horz" lIns="91440" tIns="45720" rIns="91440" bIns="45720" rtlCol="0" anchor="ctr">
            <a:noAutofit/>
          </a:bodyPr>
          <a:lstStyle>
            <a:lvl1pPr>
              <a:defRPr sz="1800"/>
            </a:lvl1pPr>
          </a:lstStyle>
          <a:p>
            <a:r>
              <a:rPr lang="de-DE" dirty="0"/>
              <a:t>Mastertitelformat bearbeiten</a:t>
            </a:r>
          </a:p>
        </p:txBody>
      </p:sp>
    </p:spTree>
    <p:extLst>
      <p:ext uri="{BB962C8B-B14F-4D97-AF65-F5344CB8AC3E}">
        <p14:creationId xmlns:p14="http://schemas.microsoft.com/office/powerpoint/2010/main" val="1161132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7" name="Bildplatzhalter 4"/>
          <p:cNvSpPr>
            <a:spLocks noGrp="1"/>
          </p:cNvSpPr>
          <p:nvPr>
            <p:ph type="pic" sz="quarter" idx="10" hasCustomPrompt="1"/>
          </p:nvPr>
        </p:nvSpPr>
        <p:spPr>
          <a:xfrm>
            <a:off x="0" y="0"/>
            <a:ext cx="11318400" cy="2907360"/>
          </a:xfrm>
          <a:prstGeom prst="rect">
            <a:avLst/>
          </a:prstGeom>
        </p:spPr>
        <p:txBody>
          <a:bodyPr anchor="ctr" anchorCtr="0"/>
          <a:lstStyle>
            <a:lvl1pPr marL="0" indent="0" algn="ctr">
              <a:buFontTx/>
              <a:buNone/>
              <a:defRPr sz="1920">
                <a:latin typeface="Arial" panose="020B0604020202020204" pitchFamily="34" charset="0"/>
                <a:ea typeface="Verdana" panose="020B0604030504040204" pitchFamily="34" charset="0"/>
                <a:cs typeface="Arial" panose="020B0604020202020204" pitchFamily="34" charset="0"/>
              </a:defRPr>
            </a:lvl1pPr>
          </a:lstStyle>
          <a:p>
            <a:r>
              <a:rPr lang="de-DE" dirty="0"/>
              <a:t>Bild durch Klicken auf das Symbol hinzufügen</a:t>
            </a:r>
          </a:p>
        </p:txBody>
      </p:sp>
      <p:sp>
        <p:nvSpPr>
          <p:cNvPr id="17" name="Titel 1"/>
          <p:cNvSpPr>
            <a:spLocks noGrp="1"/>
          </p:cNvSpPr>
          <p:nvPr>
            <p:ph type="title"/>
          </p:nvPr>
        </p:nvSpPr>
        <p:spPr>
          <a:xfrm>
            <a:off x="840000" y="3412800"/>
            <a:ext cx="10515600" cy="955872"/>
          </a:xfrm>
          <a:prstGeom prst="rect">
            <a:avLst/>
          </a:prstGeom>
        </p:spPr>
        <p:txBody>
          <a:bodyPr lIns="0" tIns="0" rIns="0" bIns="0" anchor="t"/>
          <a:lstStyle>
            <a:lvl1pPr>
              <a:lnSpc>
                <a:spcPts val="3840"/>
              </a:lnSpc>
              <a:defRPr sz="3600" b="1">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de-DE" dirty="0"/>
              <a:t>Titelmasterformat durch Klicken bearbeiten</a:t>
            </a:r>
          </a:p>
        </p:txBody>
      </p:sp>
      <p:sp>
        <p:nvSpPr>
          <p:cNvPr id="18" name="Textplatzhalter 2"/>
          <p:cNvSpPr>
            <a:spLocks noGrp="1"/>
          </p:cNvSpPr>
          <p:nvPr>
            <p:ph type="body" idx="1"/>
          </p:nvPr>
        </p:nvSpPr>
        <p:spPr>
          <a:xfrm>
            <a:off x="840000" y="4631239"/>
            <a:ext cx="10515600" cy="687287"/>
          </a:xfrm>
          <a:prstGeom prst="rect">
            <a:avLst/>
          </a:prstGeom>
        </p:spPr>
        <p:txBody>
          <a:bodyPr lIns="0" tIns="0" rIns="0" bIns="0"/>
          <a:lstStyle>
            <a:lvl1pPr marL="0" indent="0">
              <a:lnSpc>
                <a:spcPts val="2760"/>
              </a:lnSpc>
              <a:spcBef>
                <a:spcPts val="0"/>
              </a:spcBef>
              <a:buFont typeface="Arial" panose="020B0604020202020204" pitchFamily="34" charset="0"/>
              <a:buNone/>
              <a:defRPr sz="2400" b="0" baseline="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de-DE" dirty="0"/>
              <a:t>Formatvorlagen des Textmasters bearbeiten</a:t>
            </a:r>
          </a:p>
          <a:p>
            <a:pPr lvl="0"/>
            <a:endParaRPr lang="de-DE" dirty="0"/>
          </a:p>
          <a:p>
            <a:pPr lvl="0"/>
            <a:endParaRPr lang="de-DE" dirty="0"/>
          </a:p>
          <a:p>
            <a:pPr lvl="0"/>
            <a:endParaRPr lang="de-DE" dirty="0"/>
          </a:p>
        </p:txBody>
      </p:sp>
    </p:spTree>
    <p:extLst>
      <p:ext uri="{BB962C8B-B14F-4D97-AF65-F5344CB8AC3E}">
        <p14:creationId xmlns:p14="http://schemas.microsoft.com/office/powerpoint/2010/main" val="693404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351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Titelplatzhalter 17">
            <a:extLst>
              <a:ext uri="{FF2B5EF4-FFF2-40B4-BE49-F238E27FC236}">
                <a16:creationId xmlns:a16="http://schemas.microsoft.com/office/drawing/2014/main" id="{4D9DC7A0-C049-CDEA-3445-A8C931D4FCBC}"/>
              </a:ext>
            </a:extLst>
          </p:cNvPr>
          <p:cNvSpPr>
            <a:spLocks noGrp="1"/>
          </p:cNvSpPr>
          <p:nvPr>
            <p:ph type="title"/>
          </p:nvPr>
        </p:nvSpPr>
        <p:spPr>
          <a:xfrm>
            <a:off x="540027" y="584822"/>
            <a:ext cx="10515600" cy="290858"/>
          </a:xfrm>
          <a:prstGeom prst="rect">
            <a:avLst/>
          </a:prstGeom>
        </p:spPr>
        <p:txBody>
          <a:bodyPr vert="horz" lIns="91440" tIns="45720" rIns="91440" bIns="45720" rtlCol="0" anchor="ctr">
            <a:noAutofit/>
          </a:bodyPr>
          <a:lstStyle/>
          <a:p>
            <a:r>
              <a:rPr lang="de-DE" dirty="0"/>
              <a:t>Mastertitelformat bearbeiten</a:t>
            </a:r>
          </a:p>
        </p:txBody>
      </p:sp>
    </p:spTree>
    <p:extLst>
      <p:ext uri="{BB962C8B-B14F-4D97-AF65-F5344CB8AC3E}">
        <p14:creationId xmlns:p14="http://schemas.microsoft.com/office/powerpoint/2010/main" val="1117113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hdr="0"/>
  <p:txStyles>
    <p:titleStyle>
      <a:lvl1pPr algn="l" defTabSz="914400" rtl="0" eaLnBrk="1" latinLnBrk="0" hangingPunct="1">
        <a:lnSpc>
          <a:spcPct val="90000"/>
        </a:lnSpc>
        <a:spcBef>
          <a:spcPct val="0"/>
        </a:spcBef>
        <a:buNone/>
        <a:defRPr sz="1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n/photo/640426"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hyperlink" Target="https://pxhere.com/en/photo/844284"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www.wwf.ch/sites/default/files/doc-2022-01/2022-02-lehrmittel-wetterstationbasteln.pdf"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blossin.de/forscherzeit-blossin/"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beton.wiki/index.php?title=Hydratation"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5.jpeg"/><Relationship Id="rId7" Type="http://schemas.openxmlformats.org/officeDocument/2006/relationships/image" Target="../media/image13.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wdrmaus.de/filme/sachgeschichten/unterwasserbeton.php5"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pxhere.com/de/photo/878359"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flickr.com/photos/blavandmaster/" TargetMode="External"/><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physik.fu-berlin.de/physlab/schwimmen-schweben-auftrieb/index.html"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hyperlink" Target="https://www.pexels.com/de-de/foto/brot-lebensmittel-essen-backerei-3851002/" TargetMode="External"/><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textlog.de/35532.html" TargetMode="External"/><Relationship Id="rId2" Type="http://schemas.openxmlformats.org/officeDocument/2006/relationships/hyperlink" Target="https://doi.org/10.1002/sce.1035" TargetMode="External"/><Relationship Id="rId1" Type="http://schemas.openxmlformats.org/officeDocument/2006/relationships/slideLayout" Target="../slideLayouts/slideLayout1.xml"/><Relationship Id="rId6" Type="http://schemas.openxmlformats.org/officeDocument/2006/relationships/hyperlink" Target="https://doi.org/10.1111/j.1468-0017.1988.tb00142.x" TargetMode="External"/><Relationship Id="rId5" Type="http://schemas.openxmlformats.org/officeDocument/2006/relationships/hyperlink" Target="https://doi.org/10.1126/science.1223416" TargetMode="External"/><Relationship Id="rId4" Type="http://schemas.openxmlformats.org/officeDocument/2006/relationships/hyperlink" Target="https://eric.ed.gov/?id=EJ131702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bop.unibe.ch/BzL/article/view/9961" TargetMode="External"/><Relationship Id="rId2" Type="http://schemas.openxmlformats.org/officeDocument/2006/relationships/hyperlink" Target="http://widgets.ebscohost.com/prod/customerspecific/s7170641/vpn.php?url=https://search.ebscohost.com/login.aspx?direct=true&amp;db=nlebk&amp;AN=2941375&amp;lang=de&amp;site=eds-live" TargetMode="External"/><Relationship Id="rId1" Type="http://schemas.openxmlformats.org/officeDocument/2006/relationships/slideLayout" Target="../slideLayouts/slideLayout1.xml"/><Relationship Id="rId6" Type="http://schemas.openxmlformats.org/officeDocument/2006/relationships/hyperlink" Target="https://www.weiterbildungsinitiative.de/publikationen/detail/naturwissenschaftliche-bildung-in-kindertageseinrichtungen" TargetMode="External"/><Relationship Id="rId5" Type="http://schemas.openxmlformats.org/officeDocument/2006/relationships/hyperlink" Target="https://dera.ioe.ac.uk/id/eprint/4650/1/RR356.pdf" TargetMode="External"/><Relationship Id="rId4" Type="http://schemas.openxmlformats.org/officeDocument/2006/relationships/hyperlink" Target="https://doi.org/10.1515/9783839465127"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a:xfrm>
            <a:off x="840000" y="3480680"/>
            <a:ext cx="10923872" cy="955872"/>
          </a:xfrm>
          <a:prstGeom prst="rect">
            <a:avLst/>
          </a:prstGeom>
        </p:spPr>
        <p:txBody>
          <a:bodyPr/>
          <a:lstStyle/>
          <a:p>
            <a:r>
              <a:rPr lang="de-DE" sz="2400" dirty="0">
                <a:latin typeface="Helvetica" pitchFamily="2" charset="0"/>
              </a:rPr>
              <a:t>Pädagogische Alltagssituationen </a:t>
            </a:r>
            <a:br>
              <a:rPr lang="de-DE" sz="2400" dirty="0">
                <a:latin typeface="Helvetica" pitchFamily="2" charset="0"/>
              </a:rPr>
            </a:br>
            <a:r>
              <a:rPr lang="de-DE" sz="2400" dirty="0">
                <a:latin typeface="Helvetica" pitchFamily="2" charset="0"/>
              </a:rPr>
              <a:t>für naturwissenschaftliche &amp; technische Bildung nutzen</a:t>
            </a:r>
            <a:br>
              <a:rPr lang="de-DE" dirty="0">
                <a:latin typeface="Helvetica" pitchFamily="2" charset="0"/>
              </a:rPr>
            </a:br>
            <a:endParaRPr lang="de-DE" dirty="0">
              <a:latin typeface="Helvetica" pitchFamily="2" charset="0"/>
            </a:endParaRPr>
          </a:p>
        </p:txBody>
      </p:sp>
      <p:sp>
        <p:nvSpPr>
          <p:cNvPr id="8" name="Textplatzhalter 7"/>
          <p:cNvSpPr>
            <a:spLocks noGrp="1"/>
          </p:cNvSpPr>
          <p:nvPr>
            <p:ph type="body" idx="1"/>
          </p:nvPr>
        </p:nvSpPr>
        <p:spPr/>
        <p:txBody>
          <a:bodyPr/>
          <a:lstStyle/>
          <a:p>
            <a:r>
              <a:rPr lang="de-DE" sz="2000" dirty="0">
                <a:latin typeface="Helvetica" pitchFamily="2" charset="0"/>
              </a:rPr>
              <a:t>Praxisanregungen zu den Erweiterten Grundsätzen elementarer Bildung </a:t>
            </a:r>
          </a:p>
          <a:p>
            <a:r>
              <a:rPr lang="de-DE" sz="2000" dirty="0">
                <a:latin typeface="Helvetica" pitchFamily="2" charset="0"/>
              </a:rPr>
              <a:t>(Bildungsplan Brandenburg) </a:t>
            </a:r>
          </a:p>
          <a:p>
            <a:endParaRPr lang="de-DE" sz="2000" dirty="0">
              <a:latin typeface="Helvetica" pitchFamily="2" charset="0"/>
            </a:endParaRPr>
          </a:p>
          <a:p>
            <a:r>
              <a:rPr lang="de-DE" sz="2000" dirty="0">
                <a:latin typeface="Helvetica" pitchFamily="2" charset="0"/>
              </a:rPr>
              <a:t>Prof. Dr. Alexander Scheidt – Hochschule Bielefeld</a:t>
            </a:r>
          </a:p>
          <a:p>
            <a:endParaRPr lang="de-DE" sz="2000" dirty="0">
              <a:latin typeface="Helvetica" pitchFamily="2" charset="0"/>
            </a:endParaRPr>
          </a:p>
          <a:p>
            <a:endParaRPr lang="de-DE" sz="2000" dirty="0">
              <a:latin typeface="Helvetica" pitchFamily="2" charset="0"/>
            </a:endParaRPr>
          </a:p>
        </p:txBody>
      </p:sp>
      <p:sp>
        <p:nvSpPr>
          <p:cNvPr id="3" name="Bildplatzhalter 2">
            <a:extLst>
              <a:ext uri="{FF2B5EF4-FFF2-40B4-BE49-F238E27FC236}">
                <a16:creationId xmlns:a16="http://schemas.microsoft.com/office/drawing/2014/main" id="{43FA16B8-B6EF-E606-BEB9-6B96689F743B}"/>
              </a:ext>
            </a:extLst>
          </p:cNvPr>
          <p:cNvSpPr>
            <a:spLocks noGrp="1"/>
          </p:cNvSpPr>
          <p:nvPr>
            <p:ph type="pic" sz="quarter" idx="10"/>
          </p:nvPr>
        </p:nvSpPr>
        <p:spPr/>
      </p:sp>
      <p:pic>
        <p:nvPicPr>
          <p:cNvPr id="4098" name="Picture 2" descr="hand, leg, finger, color, yellow, nail, close up, human body, children, rainbow, hands, glasses, macro photography, the hands">
            <a:extLst>
              <a:ext uri="{FF2B5EF4-FFF2-40B4-BE49-F238E27FC236}">
                <a16:creationId xmlns:a16="http://schemas.microsoft.com/office/drawing/2014/main" id="{88CA981B-B136-CE47-9DA9-F3BD35A7AB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 t="17685" r="140" b="41267"/>
          <a:stretch/>
        </p:blipFill>
        <p:spPr bwMode="auto">
          <a:xfrm>
            <a:off x="-150842" y="-23100"/>
            <a:ext cx="11506442" cy="312514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178AEBEF-9019-77D3-2D9A-FD06313825F8}"/>
              </a:ext>
            </a:extLst>
          </p:cNvPr>
          <p:cNvSpPr txBox="1"/>
          <p:nvPr/>
        </p:nvSpPr>
        <p:spPr>
          <a:xfrm rot="16200000">
            <a:off x="9560987" y="1129846"/>
            <a:ext cx="3728955" cy="215444"/>
          </a:xfrm>
          <a:prstGeom prst="rect">
            <a:avLst/>
          </a:prstGeom>
          <a:noFill/>
        </p:spPr>
        <p:txBody>
          <a:bodyPr wrap="square">
            <a:spAutoFit/>
          </a:bodyPr>
          <a:lstStyle/>
          <a:p>
            <a:r>
              <a:rPr lang="de-DE" sz="800"/>
              <a:t>Bild: Creative Commons CC0, </a:t>
            </a:r>
            <a:r>
              <a:rPr lang="de-DE" sz="800">
                <a:hlinkClick r:id="rId3"/>
              </a:rPr>
              <a:t>https://pxhere.com/en/photo/640426</a:t>
            </a:r>
            <a:r>
              <a:rPr lang="de-DE" sz="800"/>
              <a:t> </a:t>
            </a:r>
          </a:p>
        </p:txBody>
      </p:sp>
    </p:spTree>
    <p:extLst>
      <p:ext uri="{BB962C8B-B14F-4D97-AF65-F5344CB8AC3E}">
        <p14:creationId xmlns:p14="http://schemas.microsoft.com/office/powerpoint/2010/main" val="3734335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759136" y="3543300"/>
            <a:ext cx="7992978" cy="2272353"/>
          </a:xfrm>
          <a:prstGeom prst="rect">
            <a:avLst/>
          </a:prstGeom>
          <a:noFill/>
        </p:spPr>
        <p:txBody>
          <a:bodyPr wrap="square" rtlCol="0">
            <a:spAutoFit/>
          </a:bodyPr>
          <a:lstStyle/>
          <a:p>
            <a:pPr>
              <a:lnSpc>
                <a:spcPct val="150000"/>
              </a:lnSpc>
              <a:spcAft>
                <a:spcPts val="600"/>
              </a:spcAft>
            </a:pPr>
            <a:r>
              <a:rPr lang="de-DE">
                <a:solidFill>
                  <a:srgbClr val="000000"/>
                </a:solidFill>
                <a:latin typeface="Helvetica" pitchFamily="2" charset="0"/>
                <a:ea typeface="Calibri" panose="020F0502020204030204" pitchFamily="34" charset="0"/>
                <a:cs typeface="Arial" panose="020B0604020202020204" pitchFamily="34" charset="0"/>
              </a:rPr>
              <a:t>Das gemeinsame wissenschaftliche Nachdenken wird als </a:t>
            </a:r>
            <a:r>
              <a:rPr lang="de-DE" b="1" i="1">
                <a:solidFill>
                  <a:srgbClr val="000000"/>
                </a:solidFill>
                <a:latin typeface="Helvetica" pitchFamily="2" charset="0"/>
                <a:ea typeface="Calibri" panose="020F0502020204030204" pitchFamily="34" charset="0"/>
                <a:cs typeface="Arial" panose="020B0604020202020204" pitchFamily="34" charset="0"/>
              </a:rPr>
              <a:t>shared scientific thinking </a:t>
            </a:r>
            <a:r>
              <a:rPr lang="de-DE">
                <a:solidFill>
                  <a:srgbClr val="000000"/>
                </a:solidFill>
                <a:latin typeface="Helvetica" pitchFamily="2" charset="0"/>
                <a:ea typeface="Calibri" panose="020F0502020204030204" pitchFamily="34" charset="0"/>
                <a:cs typeface="Arial" panose="020B0604020202020204" pitchFamily="34" charset="0"/>
              </a:rPr>
              <a:t>oder </a:t>
            </a:r>
            <a:r>
              <a:rPr lang="de-DE" b="1" i="1">
                <a:solidFill>
                  <a:srgbClr val="000000"/>
                </a:solidFill>
                <a:latin typeface="Helvetica" pitchFamily="2" charset="0"/>
                <a:ea typeface="Calibri" panose="020F0502020204030204" pitchFamily="34" charset="0"/>
                <a:cs typeface="Arial" panose="020B0604020202020204" pitchFamily="34" charset="0"/>
              </a:rPr>
              <a:t>sustained shared thinking</a:t>
            </a:r>
            <a:r>
              <a:rPr lang="de-DE">
                <a:solidFill>
                  <a:srgbClr val="000000"/>
                </a:solidFill>
                <a:latin typeface="Helvetica" pitchFamily="2" charset="0"/>
                <a:ea typeface="Calibri" panose="020F0502020204030204" pitchFamily="34" charset="0"/>
                <a:cs typeface="Arial" panose="020B0604020202020204" pitchFamily="34" charset="0"/>
              </a:rPr>
              <a:t> bezeichnet.</a:t>
            </a:r>
          </a:p>
          <a:p>
            <a:pPr>
              <a:lnSpc>
                <a:spcPct val="150000"/>
              </a:lnSpc>
              <a:spcAft>
                <a:spcPts val="600"/>
              </a:spcAft>
            </a:pPr>
            <a:endParaRPr lang="de-DE">
              <a:solidFill>
                <a:srgbClr val="000000"/>
              </a:solidFill>
              <a:latin typeface="Helvetica" pitchFamily="2" charset="0"/>
              <a:ea typeface="Calibri" panose="020F0502020204030204" pitchFamily="34" charset="0"/>
              <a:cs typeface="Arial" panose="020B0604020202020204" pitchFamily="34" charset="0"/>
            </a:endParaRPr>
          </a:p>
          <a:p>
            <a:pPr>
              <a:lnSpc>
                <a:spcPct val="150000"/>
              </a:lnSpc>
              <a:spcAft>
                <a:spcPts val="600"/>
              </a:spcAft>
            </a:pPr>
            <a:r>
              <a:rPr lang="de-DE" b="1">
                <a:solidFill>
                  <a:srgbClr val="000000"/>
                </a:solidFill>
                <a:latin typeface="Helvetica" pitchFamily="2" charset="0"/>
                <a:ea typeface="Calibri" panose="020F0502020204030204" pitchFamily="34" charset="0"/>
                <a:cs typeface="Arial" panose="020B0604020202020204" pitchFamily="34" charset="0"/>
              </a:rPr>
              <a:t>Gemeinsames Nachdenken in Alltagsituationen ist ein zentrales Merkmal exzellenter frühkindlicher Bildung! </a:t>
            </a:r>
            <a:endParaRPr lang="de-DE">
              <a:solidFill>
                <a:srgbClr val="000000"/>
              </a:solidFill>
              <a:latin typeface="Helvetica" pitchFamily="2" charset="0"/>
              <a:ea typeface="Calibri" panose="020F0502020204030204" pitchFamily="34" charset="0"/>
              <a:cs typeface="Arial" panose="020B0604020202020204" pitchFamily="34" charset="0"/>
            </a:endParaRPr>
          </a:p>
        </p:txBody>
      </p:sp>
      <p:pic>
        <p:nvPicPr>
          <p:cNvPr id="7" name="Grafik 6">
            <a:extLst>
              <a:ext uri="{FF2B5EF4-FFF2-40B4-BE49-F238E27FC236}">
                <a16:creationId xmlns:a16="http://schemas.microsoft.com/office/drawing/2014/main" id="{58D7894E-27D8-71AF-DE97-6DFCAF45DEE6}"/>
              </a:ext>
            </a:extLst>
          </p:cNvPr>
          <p:cNvPicPr>
            <a:picLocks noChangeAspect="1"/>
          </p:cNvPicPr>
          <p:nvPr/>
        </p:nvPicPr>
        <p:blipFill>
          <a:blip r:embed="rId2"/>
          <a:stretch>
            <a:fillRect/>
          </a:stretch>
        </p:blipFill>
        <p:spPr>
          <a:xfrm>
            <a:off x="2808514" y="-125715"/>
            <a:ext cx="8504678" cy="3140433"/>
          </a:xfrm>
          <a:prstGeom prst="rect">
            <a:avLst/>
          </a:prstGeom>
        </p:spPr>
      </p:pic>
      <p:sp>
        <p:nvSpPr>
          <p:cNvPr id="11" name="Textfeld 10">
            <a:extLst>
              <a:ext uri="{FF2B5EF4-FFF2-40B4-BE49-F238E27FC236}">
                <a16:creationId xmlns:a16="http://schemas.microsoft.com/office/drawing/2014/main" id="{B483ED64-6715-33AB-1848-6D7E141A92CC}"/>
              </a:ext>
            </a:extLst>
          </p:cNvPr>
          <p:cNvSpPr txBox="1"/>
          <p:nvPr/>
        </p:nvSpPr>
        <p:spPr>
          <a:xfrm>
            <a:off x="8093529" y="5938683"/>
            <a:ext cx="4098471" cy="276999"/>
          </a:xfrm>
          <a:prstGeom prst="rect">
            <a:avLst/>
          </a:prstGeom>
          <a:noFill/>
        </p:spPr>
        <p:txBody>
          <a:bodyPr wrap="square" rtlCol="0">
            <a:spAutoFit/>
          </a:bodyPr>
          <a:lstStyle/>
          <a:p>
            <a:r>
              <a:rPr lang="de-DE" sz="1200"/>
              <a:t>(</a:t>
            </a:r>
            <a:r>
              <a:rPr lang="en-US" sz="1200" dirty="0">
                <a:latin typeface="Arial" panose="020B0604020202020204" pitchFamily="34" charset="0"/>
                <a:cs typeface="Arial" panose="020B0604020202020204" pitchFamily="34" charset="0"/>
              </a:rPr>
              <a:t>Crowley et al. 2001; </a:t>
            </a:r>
            <a:r>
              <a:rPr lang="de-DE" sz="1200"/>
              <a:t>Siraj-Blatchford et al., 2004) </a:t>
            </a:r>
          </a:p>
        </p:txBody>
      </p:sp>
      <p:pic>
        <p:nvPicPr>
          <p:cNvPr id="3" name="Grafik 2">
            <a:extLst>
              <a:ext uri="{FF2B5EF4-FFF2-40B4-BE49-F238E27FC236}">
                <a16:creationId xmlns:a16="http://schemas.microsoft.com/office/drawing/2014/main" id="{4E1BE9F3-D2EF-21B1-0EA0-AB60DB63E639}"/>
              </a:ext>
            </a:extLst>
          </p:cNvPr>
          <p:cNvPicPr>
            <a:picLocks noChangeAspect="1"/>
          </p:cNvPicPr>
          <p:nvPr/>
        </p:nvPicPr>
        <p:blipFill>
          <a:blip r:embed="rId3">
            <a:alphaModFix amt="62000"/>
          </a:blip>
          <a:stretch>
            <a:fillRect/>
          </a:stretch>
        </p:blipFill>
        <p:spPr>
          <a:xfrm>
            <a:off x="3294649" y="-181866"/>
            <a:ext cx="7532407" cy="3460875"/>
          </a:xfrm>
          <a:prstGeom prst="rect">
            <a:avLst/>
          </a:prstGeom>
        </p:spPr>
      </p:pic>
    </p:spTree>
    <p:extLst>
      <p:ext uri="{BB962C8B-B14F-4D97-AF65-F5344CB8AC3E}">
        <p14:creationId xmlns:p14="http://schemas.microsoft.com/office/powerpoint/2010/main" val="8450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6168633" y="1131544"/>
            <a:ext cx="5480280" cy="4594912"/>
          </a:xfrm>
          <a:prstGeom prst="rect">
            <a:avLst/>
          </a:prstGeom>
          <a:noFill/>
        </p:spPr>
        <p:txBody>
          <a:bodyPr wrap="square" rtlCol="0">
            <a:spAutoFit/>
          </a:bodyPr>
          <a:lstStyle/>
          <a:p>
            <a:pPr>
              <a:lnSpc>
                <a:spcPct val="150000"/>
              </a:lnSpc>
            </a:pPr>
            <a:r>
              <a:rPr lang="de-DE" sz="4000">
                <a:effectLst/>
                <a:latin typeface="Helvetica" pitchFamily="2" charset="0"/>
                <a:ea typeface="Calibri" panose="020F0502020204030204" pitchFamily="34" charset="0"/>
                <a:cs typeface="Arial" panose="020B0604020202020204" pitchFamily="34" charset="0"/>
              </a:rPr>
              <a:t>Wie können</a:t>
            </a:r>
          </a:p>
          <a:p>
            <a:pPr>
              <a:lnSpc>
                <a:spcPct val="150000"/>
              </a:lnSpc>
            </a:pPr>
            <a:r>
              <a:rPr lang="de-DE" sz="4000">
                <a:effectLst/>
                <a:latin typeface="Helvetica" pitchFamily="2" charset="0"/>
                <a:ea typeface="Calibri" panose="020F0502020204030204" pitchFamily="34" charset="0"/>
                <a:cs typeface="Arial" panose="020B0604020202020204" pitchFamily="34" charset="0"/>
              </a:rPr>
              <a:t>Alltagssituationen systematisch pädagogisch gestaltet werden?</a:t>
            </a:r>
            <a:endParaRPr lang="de-DE" sz="4000">
              <a:latin typeface="Helvetica" pitchFamily="2" charset="0"/>
            </a:endParaRPr>
          </a:p>
        </p:txBody>
      </p:sp>
      <p:sp>
        <p:nvSpPr>
          <p:cNvPr id="17" name="Textfeld 16">
            <a:extLst>
              <a:ext uri="{FF2B5EF4-FFF2-40B4-BE49-F238E27FC236}">
                <a16:creationId xmlns:a16="http://schemas.microsoft.com/office/drawing/2014/main" id="{C1D32822-C048-0F95-B74C-08C1D8D50F18}"/>
              </a:ext>
            </a:extLst>
          </p:cNvPr>
          <p:cNvSpPr txBox="1"/>
          <p:nvPr/>
        </p:nvSpPr>
        <p:spPr>
          <a:xfrm rot="16200000">
            <a:off x="9812757" y="4530841"/>
            <a:ext cx="4805825" cy="369332"/>
          </a:xfrm>
          <a:prstGeom prst="rect">
            <a:avLst/>
          </a:prstGeom>
          <a:noFill/>
        </p:spPr>
        <p:txBody>
          <a:bodyPr wrap="square">
            <a:spAutoFit/>
          </a:bodyPr>
          <a:lstStyle/>
          <a:p>
            <a:r>
              <a:rPr lang="de-DE" sz="900">
                <a:solidFill>
                  <a:schemeClr val="bg1"/>
                </a:solidFill>
              </a:rPr>
              <a:t>Bild: Pavel Soro LondonCreative Commons CC0 1.0 Universal Public Domain Dedication. </a:t>
            </a:r>
          </a:p>
          <a:p>
            <a:endParaRPr lang="de-DE" sz="900">
              <a:solidFill>
                <a:schemeClr val="bg1"/>
              </a:solidFill>
            </a:endParaRPr>
          </a:p>
        </p:txBody>
      </p:sp>
    </p:spTree>
    <p:extLst>
      <p:ext uri="{BB962C8B-B14F-4D97-AF65-F5344CB8AC3E}">
        <p14:creationId xmlns:p14="http://schemas.microsoft.com/office/powerpoint/2010/main" val="2394208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735970" y="991337"/>
            <a:ext cx="9746973" cy="4622612"/>
          </a:xfrm>
          <a:prstGeom prst="rect">
            <a:avLst/>
          </a:prstGeom>
          <a:noFill/>
        </p:spPr>
        <p:txBody>
          <a:bodyPr wrap="square" rtlCol="0">
            <a:spAutoFit/>
          </a:bodyPr>
          <a:lstStyle/>
          <a:p>
            <a:pPr>
              <a:lnSpc>
                <a:spcPct val="150000"/>
              </a:lnSpc>
            </a:pPr>
            <a:r>
              <a:rPr lang="de-DE">
                <a:effectLst/>
                <a:latin typeface="Helvetica" pitchFamily="2" charset="0"/>
              </a:rPr>
              <a:t>Nehmen</a:t>
            </a:r>
            <a:r>
              <a:rPr lang="de-DE" b="1">
                <a:latin typeface="Helvetica" pitchFamily="2" charset="0"/>
              </a:rPr>
              <a:t> </a:t>
            </a:r>
            <a:r>
              <a:rPr lang="de-DE">
                <a:latin typeface="Helvetica" pitchFamily="2" charset="0"/>
              </a:rPr>
              <a:t>wir als Beispiel</a:t>
            </a:r>
            <a:r>
              <a:rPr lang="de-DE" b="1">
                <a:latin typeface="Helvetica" pitchFamily="2" charset="0"/>
              </a:rPr>
              <a:t> </a:t>
            </a:r>
            <a:r>
              <a:rPr lang="de-DE" b="1">
                <a:solidFill>
                  <a:srgbClr val="EFBB13"/>
                </a:solidFill>
                <a:effectLst/>
                <a:latin typeface="Helvetica" pitchFamily="2" charset="0"/>
                <a:cs typeface="Arial" panose="020B0604020202020204" pitchFamily="34" charset="0"/>
              </a:rPr>
              <a:t>Situationen mit Themen der Kinder im Mittelpunkt</a:t>
            </a:r>
            <a:r>
              <a:rPr lang="de-DE">
                <a:effectLst/>
                <a:latin typeface="Helvetica" pitchFamily="2" charset="0"/>
                <a:cs typeface="Arial" panose="020B0604020202020204" pitchFamily="34" charset="0"/>
              </a:rPr>
              <a:t>. </a:t>
            </a:r>
          </a:p>
          <a:p>
            <a:pPr>
              <a:lnSpc>
                <a:spcPct val="150000"/>
              </a:lnSpc>
            </a:pPr>
            <a:endParaRPr lang="de-DE">
              <a:latin typeface="Helvetica" pitchFamily="2" charset="0"/>
              <a:cs typeface="Arial" panose="020B0604020202020204" pitchFamily="34" charset="0"/>
            </a:endParaRPr>
          </a:p>
          <a:p>
            <a:pPr>
              <a:lnSpc>
                <a:spcPct val="150000"/>
              </a:lnSpc>
            </a:pPr>
            <a:r>
              <a:rPr lang="de-DE">
                <a:effectLst/>
                <a:latin typeface="Helvetica" pitchFamily="2" charset="0"/>
                <a:cs typeface="Arial" panose="020B0604020202020204" pitchFamily="34" charset="0"/>
              </a:rPr>
              <a:t>Dazu gehören </a:t>
            </a:r>
            <a:r>
              <a:rPr lang="de-DE" b="1">
                <a:effectLst/>
                <a:latin typeface="Helvetica" pitchFamily="2" charset="0"/>
                <a:cs typeface="Arial" panose="020B0604020202020204" pitchFamily="34" charset="0"/>
              </a:rPr>
              <a:t>dialogisches Lesen</a:t>
            </a:r>
            <a:r>
              <a:rPr lang="de-DE">
                <a:effectLst/>
                <a:latin typeface="Helvetica" pitchFamily="2" charset="0"/>
                <a:cs typeface="Arial" panose="020B0604020202020204" pitchFamily="34" charset="0"/>
              </a:rPr>
              <a:t>, </a:t>
            </a:r>
            <a:r>
              <a:rPr lang="de-DE" b="1">
                <a:effectLst/>
                <a:latin typeface="Helvetica" pitchFamily="2" charset="0"/>
                <a:cs typeface="Arial" panose="020B0604020202020204" pitchFamily="34" charset="0"/>
              </a:rPr>
              <a:t>pädagogische Angebote und Projekte</a:t>
            </a:r>
            <a:r>
              <a:rPr lang="de-DE">
                <a:effectLst/>
                <a:latin typeface="Helvetica" pitchFamily="2" charset="0"/>
                <a:cs typeface="Arial" panose="020B0604020202020204" pitchFamily="34" charset="0"/>
              </a:rPr>
              <a:t>, </a:t>
            </a:r>
            <a:r>
              <a:rPr lang="de-DE" b="1">
                <a:effectLst/>
                <a:latin typeface="Helvetica" pitchFamily="2" charset="0"/>
                <a:cs typeface="Arial" panose="020B0604020202020204" pitchFamily="34" charset="0"/>
              </a:rPr>
              <a:t>Kinderkreise</a:t>
            </a:r>
            <a:r>
              <a:rPr lang="de-DE">
                <a:effectLst/>
                <a:latin typeface="Helvetica" pitchFamily="2" charset="0"/>
                <a:cs typeface="Arial" panose="020B0604020202020204" pitchFamily="34" charset="0"/>
              </a:rPr>
              <a:t>, das </a:t>
            </a:r>
            <a:r>
              <a:rPr lang="de-DE" b="1">
                <a:effectLst/>
                <a:latin typeface="Helvetica" pitchFamily="2" charset="0"/>
                <a:cs typeface="Arial" panose="020B0604020202020204" pitchFamily="34" charset="0"/>
              </a:rPr>
              <a:t>Entwickeln und Aushandeln von Regeln</a:t>
            </a:r>
            <a:r>
              <a:rPr lang="de-DE">
                <a:effectLst/>
                <a:latin typeface="Helvetica" pitchFamily="2" charset="0"/>
                <a:cs typeface="Arial" panose="020B0604020202020204" pitchFamily="34" charset="0"/>
              </a:rPr>
              <a:t>, </a:t>
            </a:r>
            <a:r>
              <a:rPr lang="de-DE" b="1">
                <a:effectLst/>
                <a:latin typeface="Helvetica" pitchFamily="2" charset="0"/>
                <a:cs typeface="Arial" panose="020B0604020202020204" pitchFamily="34" charset="0"/>
              </a:rPr>
              <a:t>Planungs- und Umgestaltungsprozesse</a:t>
            </a:r>
            <a:r>
              <a:rPr lang="de-DE">
                <a:effectLst/>
                <a:latin typeface="Helvetica" pitchFamily="2" charset="0"/>
                <a:cs typeface="Arial" panose="020B0604020202020204" pitchFamily="34" charset="0"/>
              </a:rPr>
              <a:t> mit Kindern sowie </a:t>
            </a:r>
            <a:r>
              <a:rPr lang="de-DE" b="1">
                <a:effectLst/>
                <a:latin typeface="Helvetica" pitchFamily="2" charset="0"/>
                <a:cs typeface="Arial" panose="020B0604020202020204" pitchFamily="34" charset="0"/>
              </a:rPr>
              <a:t>Ausflüge</a:t>
            </a:r>
            <a:r>
              <a:rPr lang="de-DE">
                <a:effectLst/>
                <a:latin typeface="Helvetica" pitchFamily="2" charset="0"/>
                <a:cs typeface="Arial" panose="020B0604020202020204" pitchFamily="34" charset="0"/>
              </a:rPr>
              <a:t> und </a:t>
            </a:r>
            <a:r>
              <a:rPr lang="de-DE" b="1">
                <a:effectLst/>
                <a:latin typeface="Helvetica" pitchFamily="2" charset="0"/>
                <a:cs typeface="Arial" panose="020B0604020202020204" pitchFamily="34" charset="0"/>
              </a:rPr>
              <a:t>Spaziergänge</a:t>
            </a:r>
            <a:r>
              <a:rPr lang="de-DE" b="1">
                <a:latin typeface="Helvetica" pitchFamily="2" charset="0"/>
                <a:cs typeface="Arial" panose="020B0604020202020204" pitchFamily="34" charset="0"/>
              </a:rPr>
              <a:t> </a:t>
            </a:r>
            <a:r>
              <a:rPr lang="de-DE">
                <a:latin typeface="Helvetica" pitchFamily="2" charset="0"/>
                <a:cs typeface="Arial" panose="020B0604020202020204" pitchFamily="34" charset="0"/>
              </a:rPr>
              <a:t>(Bildungsplan Brandenburg).</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Angenommen, bei einem </a:t>
            </a:r>
            <a:r>
              <a:rPr lang="de-DE" b="1">
                <a:latin typeface="Helvetica" pitchFamily="2" charset="0"/>
                <a:cs typeface="Arial" panose="020B0604020202020204" pitchFamily="34" charset="0"/>
              </a:rPr>
              <a:t>Spaziergang </a:t>
            </a:r>
            <a:r>
              <a:rPr lang="de-DE">
                <a:latin typeface="Helvetica" pitchFamily="2" charset="0"/>
                <a:cs typeface="Arial" panose="020B0604020202020204" pitchFamily="34" charset="0"/>
              </a:rPr>
              <a:t>oder bei einem </a:t>
            </a:r>
            <a:r>
              <a:rPr lang="de-DE" b="1">
                <a:latin typeface="Helvetica" pitchFamily="2" charset="0"/>
                <a:cs typeface="Arial" panose="020B0604020202020204" pitchFamily="34" charset="0"/>
              </a:rPr>
              <a:t>pädagogischen Angebot </a:t>
            </a:r>
            <a:r>
              <a:rPr lang="de-DE">
                <a:latin typeface="Helvetica" pitchFamily="2" charset="0"/>
                <a:cs typeface="Arial" panose="020B0604020202020204" pitchFamily="34" charset="0"/>
              </a:rPr>
              <a:t>beobachten Kinder, wie verschiedene Gegenstände auf einer Wasseroberfläche treiben.</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Ein Kind (4 Jahre) sagt: „Guck‘ mal, der </a:t>
            </a:r>
            <a:r>
              <a:rPr lang="de-DE" b="1">
                <a:latin typeface="Helvetica" pitchFamily="2" charset="0"/>
                <a:cs typeface="Arial" panose="020B0604020202020204" pitchFamily="34" charset="0"/>
              </a:rPr>
              <a:t>Tannenzapfen</a:t>
            </a:r>
            <a:r>
              <a:rPr lang="de-DE">
                <a:latin typeface="Helvetica" pitchFamily="2" charset="0"/>
                <a:cs typeface="Arial" panose="020B0604020202020204" pitchFamily="34" charset="0"/>
              </a:rPr>
              <a:t>. Da kommen Luftblasen raus.“</a:t>
            </a:r>
          </a:p>
          <a:p>
            <a:pPr>
              <a:lnSpc>
                <a:spcPct val="150000"/>
              </a:lnSpc>
            </a:pPr>
            <a:endParaRPr lang="de-DE">
              <a:effectLst/>
              <a:latin typeface="Helvetica" pitchFamily="2" charset="0"/>
              <a:cs typeface="Arial" panose="020B0604020202020204" pitchFamily="34" charset="0"/>
            </a:endParaRPr>
          </a:p>
        </p:txBody>
      </p:sp>
    </p:spTree>
    <p:extLst>
      <p:ext uri="{BB962C8B-B14F-4D97-AF65-F5344CB8AC3E}">
        <p14:creationId xmlns:p14="http://schemas.microsoft.com/office/powerpoint/2010/main" val="41728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F34E7781-7477-DC01-DF26-A7E5C40484A3}"/>
              </a:ext>
            </a:extLst>
          </p:cNvPr>
          <p:cNvSpPr txBox="1"/>
          <p:nvPr/>
        </p:nvSpPr>
        <p:spPr>
          <a:xfrm>
            <a:off x="5937806" y="6135014"/>
            <a:ext cx="5208814" cy="276999"/>
          </a:xfrm>
          <a:prstGeom prst="rect">
            <a:avLst/>
          </a:prstGeom>
          <a:noFill/>
        </p:spPr>
        <p:txBody>
          <a:bodyPr wrap="square" rtlCol="0">
            <a:spAutoFit/>
          </a:bodyPr>
          <a:lstStyle/>
          <a:p>
            <a:r>
              <a:rPr lang="de-DE" sz="1200"/>
              <a:t>(vgl. Siraj-Blatchford et al., 2004, S. 50) </a:t>
            </a:r>
          </a:p>
        </p:txBody>
      </p:sp>
      <p:pic>
        <p:nvPicPr>
          <p:cNvPr id="4" name="Grafik 3">
            <a:extLst>
              <a:ext uri="{FF2B5EF4-FFF2-40B4-BE49-F238E27FC236}">
                <a16:creationId xmlns:a16="http://schemas.microsoft.com/office/drawing/2014/main" id="{DC5B6D3D-9F7A-9D0B-CEB2-1154FD035A4C}"/>
              </a:ext>
            </a:extLst>
          </p:cNvPr>
          <p:cNvPicPr>
            <a:picLocks noChangeAspect="1"/>
          </p:cNvPicPr>
          <p:nvPr/>
        </p:nvPicPr>
        <p:blipFill rotWithShape="1">
          <a:blip r:embed="rId2"/>
          <a:srcRect l="30565" r="33668"/>
          <a:stretch/>
        </p:blipFill>
        <p:spPr>
          <a:xfrm>
            <a:off x="8542213" y="0"/>
            <a:ext cx="3680208" cy="6858000"/>
          </a:xfrm>
          <a:prstGeom prst="rect">
            <a:avLst/>
          </a:prstGeom>
        </p:spPr>
      </p:pic>
      <p:sp>
        <p:nvSpPr>
          <p:cNvPr id="9" name="Textfeld 8">
            <a:extLst>
              <a:ext uri="{FF2B5EF4-FFF2-40B4-BE49-F238E27FC236}">
                <a16:creationId xmlns:a16="http://schemas.microsoft.com/office/drawing/2014/main" id="{52B2C25D-C16F-0C85-2465-9C4198AECB81}"/>
              </a:ext>
            </a:extLst>
          </p:cNvPr>
          <p:cNvSpPr txBox="1"/>
          <p:nvPr/>
        </p:nvSpPr>
        <p:spPr>
          <a:xfrm>
            <a:off x="507371" y="373918"/>
            <a:ext cx="8034842" cy="5869107"/>
          </a:xfrm>
          <a:prstGeom prst="rect">
            <a:avLst/>
          </a:prstGeom>
          <a:noFill/>
        </p:spPr>
        <p:txBody>
          <a:bodyPr wrap="square">
            <a:spAutoFit/>
          </a:bodyPr>
          <a:lstStyle/>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Die Pädagogin zeigt </a:t>
            </a:r>
            <a:r>
              <a:rPr lang="de-DE" b="1">
                <a:latin typeface="Helvetica" pitchFamily="2" charset="0"/>
                <a:cs typeface="Arial" panose="020B0604020202020204" pitchFamily="34" charset="0"/>
              </a:rPr>
              <a:t>Neugier</a:t>
            </a:r>
            <a:r>
              <a:rPr lang="de-DE">
                <a:latin typeface="Helvetica" pitchFamily="2" charset="0"/>
                <a:cs typeface="Arial" panose="020B0604020202020204" pitchFamily="34" charset="0"/>
              </a:rPr>
              <a:t> und ermutigt zum </a:t>
            </a:r>
            <a:r>
              <a:rPr lang="de-DE" b="1">
                <a:latin typeface="Helvetica" pitchFamily="2" charset="0"/>
                <a:cs typeface="Arial" panose="020B0604020202020204" pitchFamily="34" charset="0"/>
              </a:rPr>
              <a:t>Weiterforschen</a:t>
            </a:r>
            <a:r>
              <a:rPr lang="de-DE">
                <a:latin typeface="Helvetica" pitchFamily="2" charset="0"/>
                <a:cs typeface="Arial" panose="020B0604020202020204" pitchFamily="34" charset="0"/>
              </a:rPr>
              <a:t>: </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„Ja, und er dreht sich.“</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Ein anderes Kind erklärt: „Das ist, weil Luft drin ist.“</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Die Pädagogin hebt den Tannenzapfen heraus und zeigt den Kindern, wie die Schuppen </a:t>
            </a:r>
            <a:r>
              <a:rPr lang="de-DE" b="1">
                <a:latin typeface="Helvetica" pitchFamily="2" charset="0"/>
                <a:cs typeface="Arial" panose="020B0604020202020204" pitchFamily="34" charset="0"/>
              </a:rPr>
              <a:t>spiralförmig</a:t>
            </a:r>
            <a:r>
              <a:rPr lang="de-DE">
                <a:latin typeface="Helvetica" pitchFamily="2" charset="0"/>
                <a:cs typeface="Arial" panose="020B0604020202020204" pitchFamily="34" charset="0"/>
              </a:rPr>
              <a:t> um den Tannenzapfen angeordnet sind. Dabei dreht sie den Tannenzapfen. </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Sie sagt: „Ich glaube auch: Die </a:t>
            </a:r>
            <a:r>
              <a:rPr lang="de-DE" b="1">
                <a:latin typeface="Helvetica" pitchFamily="2" charset="0"/>
                <a:cs typeface="Arial" panose="020B0604020202020204" pitchFamily="34" charset="0"/>
              </a:rPr>
              <a:t>Luft</a:t>
            </a:r>
            <a:r>
              <a:rPr lang="de-DE">
                <a:latin typeface="Helvetica" pitchFamily="2" charset="0"/>
                <a:cs typeface="Arial" panose="020B0604020202020204" pitchFamily="34" charset="0"/>
              </a:rPr>
              <a:t>, die im Tannenzapfen eingeschlossen war und jetzt in Bläschen herauskommt, bringt den Tannenzapfen zum Drehen.“</a:t>
            </a:r>
          </a:p>
        </p:txBody>
      </p:sp>
      <p:sp>
        <p:nvSpPr>
          <p:cNvPr id="6" name="Textfeld 5">
            <a:extLst>
              <a:ext uri="{FF2B5EF4-FFF2-40B4-BE49-F238E27FC236}">
                <a16:creationId xmlns:a16="http://schemas.microsoft.com/office/drawing/2014/main" id="{13B19E3B-0AAD-2EFF-C7DB-C1CAB5FB48E2}"/>
              </a:ext>
            </a:extLst>
          </p:cNvPr>
          <p:cNvSpPr txBox="1"/>
          <p:nvPr/>
        </p:nvSpPr>
        <p:spPr>
          <a:xfrm rot="16200000">
            <a:off x="10722245" y="3193055"/>
            <a:ext cx="2708678" cy="230832"/>
          </a:xfrm>
          <a:prstGeom prst="rect">
            <a:avLst/>
          </a:prstGeom>
          <a:noFill/>
        </p:spPr>
        <p:txBody>
          <a:bodyPr wrap="square">
            <a:spAutoFit/>
          </a:bodyPr>
          <a:lstStyle/>
          <a:p>
            <a:r>
              <a:rPr lang="de-DE" sz="900"/>
              <a:t>Foto: Laura James, CC0, www.pexels.com</a:t>
            </a:r>
          </a:p>
        </p:txBody>
      </p:sp>
    </p:spTree>
    <p:extLst>
      <p:ext uri="{BB962C8B-B14F-4D97-AF65-F5344CB8AC3E}">
        <p14:creationId xmlns:p14="http://schemas.microsoft.com/office/powerpoint/2010/main" val="7698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500"/>
                                        <p:tgtEl>
                                          <p:spTgt spid="9">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animEffect transition="in" filter="fade">
                                      <p:cBhvr>
                                        <p:cTn id="27"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686983" y="498958"/>
            <a:ext cx="8212087" cy="6212085"/>
          </a:xfrm>
          <a:prstGeom prst="rect">
            <a:avLst/>
          </a:prstGeom>
          <a:noFill/>
        </p:spPr>
        <p:txBody>
          <a:bodyPr wrap="square" rtlCol="0">
            <a:spAutoFit/>
          </a:bodyPr>
          <a:lstStyle/>
          <a:p>
            <a:pPr algn="just">
              <a:lnSpc>
                <a:spcPct val="150000"/>
              </a:lnSpc>
              <a:spcAft>
                <a:spcPts val="600"/>
              </a:spcAft>
            </a:pPr>
            <a:r>
              <a:rPr lang="de-DE" b="1">
                <a:solidFill>
                  <a:srgbClr val="000000"/>
                </a:solidFill>
                <a:latin typeface="Helvetica" pitchFamily="2" charset="0"/>
                <a:ea typeface="Calibri" panose="020F0502020204030204" pitchFamily="34" charset="0"/>
                <a:cs typeface="Arial" panose="020B0604020202020204" pitchFamily="34" charset="0"/>
              </a:rPr>
              <a:t>Was macht die Pädagogin hier gut? </a:t>
            </a:r>
            <a:endParaRPr lang="de-DE">
              <a:solidFill>
                <a:srgbClr val="000000"/>
              </a:solidFill>
              <a:latin typeface="Helvetica" pitchFamily="2" charset="0"/>
              <a:ea typeface="Calibri" panose="020F0502020204030204" pitchFamily="34" charset="0"/>
              <a:cs typeface="Arial" panose="020B0604020202020204" pitchFamily="34" charset="0"/>
            </a:endParaRPr>
          </a:p>
          <a:p>
            <a:pPr algn="just">
              <a:lnSpc>
                <a:spcPct val="150000"/>
              </a:lnSpc>
              <a:spcAft>
                <a:spcPts val="600"/>
              </a:spcAft>
            </a:pPr>
            <a:r>
              <a:rPr lang="de-DE">
                <a:solidFill>
                  <a:srgbClr val="000000"/>
                </a:solidFill>
                <a:latin typeface="Helvetica" pitchFamily="2" charset="0"/>
                <a:ea typeface="Calibri" panose="020F0502020204030204" pitchFamily="34" charset="0"/>
                <a:cs typeface="Arial" panose="020B0604020202020204" pitchFamily="34" charset="0"/>
              </a:rPr>
              <a:t>Sie lässt sich auf die Beobachtungen der Kinder ein, greift sie auf und erweitert sie mit eigenen Beobachtungen. </a:t>
            </a:r>
          </a:p>
          <a:p>
            <a:pPr algn="just">
              <a:lnSpc>
                <a:spcPct val="150000"/>
              </a:lnSpc>
              <a:spcAft>
                <a:spcPts val="600"/>
              </a:spcAft>
            </a:pPr>
            <a:endParaRPr lang="de-DE">
              <a:solidFill>
                <a:srgbClr val="000000"/>
              </a:solidFill>
              <a:latin typeface="Helvetica" pitchFamily="2" charset="0"/>
              <a:ea typeface="Calibri" panose="020F0502020204030204" pitchFamily="34" charset="0"/>
              <a:cs typeface="Arial" panose="020B0604020202020204" pitchFamily="34" charset="0"/>
            </a:endParaRPr>
          </a:p>
          <a:p>
            <a:pPr>
              <a:lnSpc>
                <a:spcPct val="150000"/>
              </a:lnSpc>
            </a:pPr>
            <a:r>
              <a:rPr lang="de-DE">
                <a:solidFill>
                  <a:srgbClr val="000000"/>
                </a:solidFill>
                <a:latin typeface="Helvetica" pitchFamily="2" charset="0"/>
                <a:ea typeface="Calibri" panose="020F0502020204030204" pitchFamily="34" charset="0"/>
                <a:cs typeface="Arial" panose="020B0604020202020204" pitchFamily="34" charset="0"/>
              </a:rPr>
              <a:t>Sie schafft Raum für Dialog und Weiterfragen. Der Dialog mit den Kindern kann dadurch auf ganz verschiedene Weisen weitergehen. Z.B. könnten die Kinder fragen, warum die Luft herauskommt. Oder ein anderes Kind könnte sagen: „Das ist kein </a:t>
            </a:r>
            <a:r>
              <a:rPr lang="de-DE" b="1">
                <a:solidFill>
                  <a:srgbClr val="000000"/>
                </a:solidFill>
                <a:latin typeface="Helvetica" pitchFamily="2" charset="0"/>
                <a:ea typeface="Calibri" panose="020F0502020204030204" pitchFamily="34" charset="0"/>
                <a:cs typeface="Arial" panose="020B0604020202020204" pitchFamily="34" charset="0"/>
              </a:rPr>
              <a:t>Tannenzapfen</a:t>
            </a:r>
            <a:r>
              <a:rPr lang="de-DE">
                <a:solidFill>
                  <a:srgbClr val="000000"/>
                </a:solidFill>
                <a:latin typeface="Helvetica" pitchFamily="2" charset="0"/>
                <a:ea typeface="Calibri" panose="020F0502020204030204" pitchFamily="34" charset="0"/>
                <a:cs typeface="Arial" panose="020B0604020202020204" pitchFamily="34" charset="0"/>
              </a:rPr>
              <a:t>! Das ist ein </a:t>
            </a:r>
            <a:r>
              <a:rPr lang="de-DE" b="1">
                <a:solidFill>
                  <a:srgbClr val="000000"/>
                </a:solidFill>
                <a:latin typeface="Helvetica" pitchFamily="2" charset="0"/>
                <a:ea typeface="Calibri" panose="020F0502020204030204" pitchFamily="34" charset="0"/>
                <a:cs typeface="Arial" panose="020B0604020202020204" pitchFamily="34" charset="0"/>
              </a:rPr>
              <a:t>Kiefernzapfen</a:t>
            </a:r>
            <a:r>
              <a:rPr lang="de-DE">
                <a:solidFill>
                  <a:srgbClr val="000000"/>
                </a:solidFill>
                <a:latin typeface="Helvetica" pitchFamily="2" charset="0"/>
                <a:ea typeface="Calibri" panose="020F0502020204030204" pitchFamily="34" charset="0"/>
                <a:cs typeface="Arial" panose="020B0604020202020204" pitchFamily="34" charset="0"/>
              </a:rPr>
              <a:t>!“ Oder „Guckt mal, auf dem Wasser schwimmt eine </a:t>
            </a:r>
            <a:r>
              <a:rPr lang="de-DE" b="1">
                <a:solidFill>
                  <a:srgbClr val="000000"/>
                </a:solidFill>
                <a:latin typeface="Helvetica" pitchFamily="2" charset="0"/>
                <a:ea typeface="Calibri" panose="020F0502020204030204" pitchFamily="34" charset="0"/>
                <a:cs typeface="Arial" panose="020B0604020202020204" pitchFamily="34" charset="0"/>
              </a:rPr>
              <a:t>Ameise</a:t>
            </a:r>
            <a:r>
              <a:rPr lang="de-DE">
                <a:solidFill>
                  <a:srgbClr val="000000"/>
                </a:solidFill>
                <a:latin typeface="Helvetica" pitchFamily="2" charset="0"/>
                <a:ea typeface="Calibri" panose="020F0502020204030204" pitchFamily="34" charset="0"/>
                <a:cs typeface="Arial" panose="020B0604020202020204" pitchFamily="34" charset="0"/>
              </a:rPr>
              <a:t>!“</a:t>
            </a:r>
          </a:p>
          <a:p>
            <a:pPr algn="just">
              <a:lnSpc>
                <a:spcPct val="150000"/>
              </a:lnSpc>
              <a:spcAft>
                <a:spcPts val="600"/>
              </a:spcAft>
            </a:pPr>
            <a:r>
              <a:rPr lang="de-DE">
                <a:solidFill>
                  <a:srgbClr val="000000"/>
                </a:solidFill>
                <a:latin typeface="Helvetica" pitchFamily="2" charset="0"/>
                <a:ea typeface="Calibri" panose="020F0502020204030204" pitchFamily="34" charset="0"/>
                <a:cs typeface="Arial" panose="020B0604020202020204" pitchFamily="34" charset="0"/>
              </a:rPr>
              <a:t>   </a:t>
            </a:r>
          </a:p>
          <a:p>
            <a:pPr algn="just">
              <a:lnSpc>
                <a:spcPct val="150000"/>
              </a:lnSpc>
              <a:spcAft>
                <a:spcPts val="600"/>
              </a:spcAft>
            </a:pPr>
            <a:r>
              <a:rPr lang="de-DE">
                <a:solidFill>
                  <a:srgbClr val="000000"/>
                </a:solidFill>
                <a:latin typeface="Helvetica" pitchFamily="2" charset="0"/>
                <a:ea typeface="Calibri" panose="020F0502020204030204" pitchFamily="34" charset="0"/>
                <a:cs typeface="Arial" panose="020B0604020202020204" pitchFamily="34" charset="0"/>
              </a:rPr>
              <a:t>→ Egal wie die Kinder reagieren – die Pädagogin nimmt ihre Beiträge ernst und denkt mit, so dass ein gemeinsames Gespräch entsteht, bei dem alle mit Spannung involviert sind. </a:t>
            </a:r>
          </a:p>
          <a:p>
            <a:pPr algn="just">
              <a:lnSpc>
                <a:spcPct val="150000"/>
              </a:lnSpc>
              <a:spcAft>
                <a:spcPts val="600"/>
              </a:spcAft>
            </a:pPr>
            <a:endParaRPr lang="de-DE" sz="1600">
              <a:solidFill>
                <a:srgbClr val="000000"/>
              </a:solidFill>
              <a:latin typeface="Helvetica" pitchFamily="2" charset="0"/>
              <a:ea typeface="Calibri" panose="020F0502020204030204" pitchFamily="34" charset="0"/>
              <a:cs typeface="Arial" panose="020B0604020202020204" pitchFamily="34" charset="0"/>
            </a:endParaRPr>
          </a:p>
        </p:txBody>
      </p:sp>
      <p:pic>
        <p:nvPicPr>
          <p:cNvPr id="1026" name="Picture 2" descr="insect, macro, fauna, invertebrate, head, ant, pest, beetle, hymenoptera, weevil, macro photography, arthropod, rossa, leaf beetle, dung beetle, membrane winged insect, scarabs">
            <a:extLst>
              <a:ext uri="{FF2B5EF4-FFF2-40B4-BE49-F238E27FC236}">
                <a16:creationId xmlns:a16="http://schemas.microsoft.com/office/drawing/2014/main" id="{D99088B1-14F4-3B42-3D04-E85AB207EE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728892">
            <a:off x="9747458" y="4125590"/>
            <a:ext cx="1197591" cy="706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09A87A0-6429-0344-0B3D-67E298D2BCAE}"/>
              </a:ext>
            </a:extLst>
          </p:cNvPr>
          <p:cNvSpPr txBox="1"/>
          <p:nvPr/>
        </p:nvSpPr>
        <p:spPr>
          <a:xfrm rot="16200000">
            <a:off x="10209912" y="3302215"/>
            <a:ext cx="3634864" cy="230832"/>
          </a:xfrm>
          <a:prstGeom prst="rect">
            <a:avLst/>
          </a:prstGeom>
          <a:noFill/>
        </p:spPr>
        <p:txBody>
          <a:bodyPr wrap="square">
            <a:spAutoFit/>
          </a:bodyPr>
          <a:lstStyle/>
          <a:p>
            <a:r>
              <a:rPr lang="de-DE" sz="900">
                <a:hlinkClick r:id="rId4"/>
              </a:rPr>
              <a:t>https://pxhere.com/en/photo/844284</a:t>
            </a:r>
            <a:r>
              <a:rPr lang="de-DE" sz="900"/>
              <a:t> CC0</a:t>
            </a:r>
          </a:p>
        </p:txBody>
      </p:sp>
    </p:spTree>
    <p:extLst>
      <p:ext uri="{BB962C8B-B14F-4D97-AF65-F5344CB8AC3E}">
        <p14:creationId xmlns:p14="http://schemas.microsoft.com/office/powerpoint/2010/main" val="25842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686984" y="1802924"/>
            <a:ext cx="7591602" cy="5365700"/>
          </a:xfrm>
          <a:prstGeom prst="rect">
            <a:avLst/>
          </a:prstGeom>
          <a:noFill/>
        </p:spPr>
        <p:txBody>
          <a:bodyPr wrap="square" rtlCol="0">
            <a:spAutoFit/>
          </a:bodyPr>
          <a:lstStyle/>
          <a:p>
            <a:pPr algn="just">
              <a:lnSpc>
                <a:spcPct val="150000"/>
              </a:lnSpc>
              <a:spcAft>
                <a:spcPts val="600"/>
              </a:spcAft>
            </a:pPr>
            <a:r>
              <a:rPr lang="de-DE" b="1">
                <a:solidFill>
                  <a:srgbClr val="000000"/>
                </a:solidFill>
                <a:latin typeface="Helvetica" pitchFamily="2" charset="0"/>
                <a:ea typeface="Calibri" panose="020F0502020204030204" pitchFamily="34" charset="0"/>
                <a:cs typeface="Arial" panose="020B0604020202020204" pitchFamily="34" charset="0"/>
              </a:rPr>
              <a:t>Das naturwissenschaftliche Lernen findet hier statt:       </a:t>
            </a:r>
            <a:endParaRPr lang="de-DE">
              <a:solidFill>
                <a:srgbClr val="000000"/>
              </a:solidFill>
              <a:latin typeface="Helvetica" pitchFamily="2" charset="0"/>
              <a:ea typeface="Calibri" panose="020F0502020204030204" pitchFamily="34" charset="0"/>
              <a:cs typeface="Arial" panose="020B0604020202020204" pitchFamily="34" charset="0"/>
            </a:endParaRPr>
          </a:p>
          <a:p>
            <a:pPr marL="342900" indent="-342900" algn="just">
              <a:lnSpc>
                <a:spcPct val="150000"/>
              </a:lnSpc>
              <a:spcAft>
                <a:spcPts val="600"/>
              </a:spcAft>
              <a:buAutoNum type="arabicPeriod"/>
            </a:pPr>
            <a:r>
              <a:rPr lang="de-DE">
                <a:solidFill>
                  <a:srgbClr val="000000"/>
                </a:solidFill>
                <a:latin typeface="Helvetica" pitchFamily="2" charset="0"/>
                <a:ea typeface="Calibri" panose="020F0502020204030204" pitchFamily="34" charset="0"/>
                <a:cs typeface="Arial" panose="020B0604020202020204" pitchFamily="34" charset="0"/>
              </a:rPr>
              <a:t>In den Phänomenen der Physik: Die Luftbläschen steigen auf und der schwimmende Körper dreht sich. Warum?</a:t>
            </a:r>
          </a:p>
          <a:p>
            <a:pPr marL="342900" indent="-342900" algn="just">
              <a:lnSpc>
                <a:spcPct val="150000"/>
              </a:lnSpc>
              <a:spcAft>
                <a:spcPts val="600"/>
              </a:spcAft>
              <a:buAutoNum type="arabicPeriod"/>
            </a:pPr>
            <a:r>
              <a:rPr lang="de-DE">
                <a:solidFill>
                  <a:srgbClr val="000000"/>
                </a:solidFill>
                <a:latin typeface="Helvetica" pitchFamily="2" charset="0"/>
                <a:ea typeface="Calibri" panose="020F0502020204030204" pitchFamily="34" charset="0"/>
                <a:cs typeface="Arial" panose="020B0604020202020204" pitchFamily="34" charset="0"/>
              </a:rPr>
              <a:t>In den Phänomenen der Biologie: Warum kommen aus dem Tannzapfen Luftbläschen heraus? Wie unterscheiden sich Tannen- und Kiefernzapfen? Wozu haben Tannen und Kiefern Zapfen?  </a:t>
            </a:r>
          </a:p>
          <a:p>
            <a:pPr marL="342900" indent="-342900" algn="just">
              <a:lnSpc>
                <a:spcPct val="150000"/>
              </a:lnSpc>
              <a:spcAft>
                <a:spcPts val="600"/>
              </a:spcAft>
              <a:buAutoNum type="arabicPeriod"/>
            </a:pPr>
            <a:r>
              <a:rPr lang="de-DE">
                <a:solidFill>
                  <a:srgbClr val="000000"/>
                </a:solidFill>
                <a:latin typeface="Helvetica" pitchFamily="2" charset="0"/>
                <a:ea typeface="Calibri" panose="020F0502020204030204" pitchFamily="34" charset="0"/>
                <a:cs typeface="Arial" panose="020B0604020202020204" pitchFamily="34" charset="0"/>
              </a:rPr>
              <a:t>In den Phänomenen der Mathematik: Die Schuppen sind spiralförmig angeordnet. Gibt es noch andere Spiralen in der Natur? Was ist das Besondere an ihnen? Wie können wir sie malen? </a:t>
            </a:r>
          </a:p>
          <a:p>
            <a:pPr algn="just">
              <a:lnSpc>
                <a:spcPct val="150000"/>
              </a:lnSpc>
              <a:spcAft>
                <a:spcPts val="600"/>
              </a:spcAft>
            </a:pPr>
            <a:endParaRPr lang="de-DE" sz="1600">
              <a:solidFill>
                <a:srgbClr val="000000"/>
              </a:solidFill>
              <a:latin typeface="Helvetica" pitchFamily="2" charset="0"/>
              <a:ea typeface="Calibri" panose="020F0502020204030204" pitchFamily="34" charset="0"/>
              <a:cs typeface="Arial" panose="020B0604020202020204" pitchFamily="34" charset="0"/>
            </a:endParaRPr>
          </a:p>
          <a:p>
            <a:pPr algn="just">
              <a:lnSpc>
                <a:spcPct val="150000"/>
              </a:lnSpc>
              <a:spcAft>
                <a:spcPts val="600"/>
              </a:spcAft>
            </a:pPr>
            <a:endParaRPr lang="de-DE" sz="1600">
              <a:solidFill>
                <a:srgbClr val="000000"/>
              </a:solidFill>
              <a:latin typeface="Helvetica" pitchFamily="2" charset="0"/>
              <a:ea typeface="Calibri" panose="020F0502020204030204" pitchFamily="34" charset="0"/>
              <a:cs typeface="Arial" panose="020B0604020202020204" pitchFamily="34" charset="0"/>
            </a:endParaRPr>
          </a:p>
          <a:p>
            <a:pPr algn="just">
              <a:lnSpc>
                <a:spcPct val="150000"/>
              </a:lnSpc>
              <a:spcAft>
                <a:spcPts val="600"/>
              </a:spcAft>
            </a:pPr>
            <a:r>
              <a:rPr lang="de-DE" sz="1600">
                <a:solidFill>
                  <a:srgbClr val="000000"/>
                </a:solidFill>
                <a:latin typeface="Helvetica" pitchFamily="2" charset="0"/>
                <a:ea typeface="Calibri" panose="020F0502020204030204" pitchFamily="34" charset="0"/>
                <a:cs typeface="Arial" panose="020B0604020202020204" pitchFamily="34" charset="0"/>
              </a:rPr>
              <a:t>   </a:t>
            </a:r>
          </a:p>
        </p:txBody>
      </p:sp>
      <p:cxnSp>
        <p:nvCxnSpPr>
          <p:cNvPr id="14" name="Gerade Verbindung mit Pfeil 13">
            <a:extLst>
              <a:ext uri="{FF2B5EF4-FFF2-40B4-BE49-F238E27FC236}">
                <a16:creationId xmlns:a16="http://schemas.microsoft.com/office/drawing/2014/main" id="{AE64D53C-8410-5217-10FA-C72C2ED1B6D0}"/>
              </a:ext>
            </a:extLst>
          </p:cNvPr>
          <p:cNvCxnSpPr>
            <a:cxnSpLocks/>
          </p:cNvCxnSpPr>
          <p:nvPr/>
        </p:nvCxnSpPr>
        <p:spPr>
          <a:xfrm flipH="1">
            <a:off x="8806122" y="2519421"/>
            <a:ext cx="1039083" cy="3121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89B6F525-C190-FA01-5DA5-7803CB6B178F}"/>
              </a:ext>
            </a:extLst>
          </p:cNvPr>
          <p:cNvSpPr txBox="1"/>
          <p:nvPr/>
        </p:nvSpPr>
        <p:spPr>
          <a:xfrm>
            <a:off x="10117087" y="1815862"/>
            <a:ext cx="1665515" cy="2031325"/>
          </a:xfrm>
          <a:prstGeom prst="rect">
            <a:avLst/>
          </a:prstGeom>
          <a:noFill/>
        </p:spPr>
        <p:txBody>
          <a:bodyPr wrap="square" rtlCol="0">
            <a:spAutoFit/>
          </a:bodyPr>
          <a:lstStyle/>
          <a:p>
            <a:r>
              <a:rPr lang="de-DE">
                <a:latin typeface="Helvetica" pitchFamily="2" charset="0"/>
              </a:rPr>
              <a:t>Aus diesen Themen können spannende Projekte entwickelt werden!</a:t>
            </a:r>
          </a:p>
        </p:txBody>
      </p:sp>
      <p:cxnSp>
        <p:nvCxnSpPr>
          <p:cNvPr id="20" name="Gerade Verbindung mit Pfeil 19">
            <a:extLst>
              <a:ext uri="{FF2B5EF4-FFF2-40B4-BE49-F238E27FC236}">
                <a16:creationId xmlns:a16="http://schemas.microsoft.com/office/drawing/2014/main" id="{53FC3BD9-A01D-A586-4E9C-5B7440F702AD}"/>
              </a:ext>
            </a:extLst>
          </p:cNvPr>
          <p:cNvCxnSpPr>
            <a:cxnSpLocks/>
          </p:cNvCxnSpPr>
          <p:nvPr/>
        </p:nvCxnSpPr>
        <p:spPr>
          <a:xfrm flipH="1">
            <a:off x="8509355" y="3089207"/>
            <a:ext cx="1471791" cy="6795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BC3AC5A7-CA9D-95E0-76ED-51F0EC4ED2D5}"/>
              </a:ext>
            </a:extLst>
          </p:cNvPr>
          <p:cNvCxnSpPr>
            <a:cxnSpLocks/>
          </p:cNvCxnSpPr>
          <p:nvPr/>
        </p:nvCxnSpPr>
        <p:spPr>
          <a:xfrm flipH="1">
            <a:off x="8870719" y="3847187"/>
            <a:ext cx="1177740" cy="8488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E243FCAA-8E1E-D90A-672E-E2FE366272A2}"/>
              </a:ext>
            </a:extLst>
          </p:cNvPr>
          <p:cNvSpPr txBox="1"/>
          <p:nvPr/>
        </p:nvSpPr>
        <p:spPr>
          <a:xfrm>
            <a:off x="686984" y="621651"/>
            <a:ext cx="10514417" cy="880690"/>
          </a:xfrm>
          <a:prstGeom prst="rect">
            <a:avLst/>
          </a:prstGeom>
          <a:noFill/>
        </p:spPr>
        <p:txBody>
          <a:bodyPr wrap="square">
            <a:spAutoFit/>
          </a:bodyPr>
          <a:lstStyle/>
          <a:p>
            <a:pPr>
              <a:lnSpc>
                <a:spcPct val="150000"/>
              </a:lnSpc>
            </a:pPr>
            <a:r>
              <a:rPr lang="de-DE">
                <a:latin typeface="Helvetica" pitchFamily="2" charset="0"/>
                <a:cs typeface="Arial" panose="020B0604020202020204" pitchFamily="34" charset="0"/>
              </a:rPr>
              <a:t>All diese Themen, die durch Gespräche in Alltagssituationen entstehen, können nun systematisch pädagogisch gestaltet werden.</a:t>
            </a:r>
            <a:endParaRPr lang="de-DE"/>
          </a:p>
        </p:txBody>
      </p:sp>
    </p:spTree>
    <p:extLst>
      <p:ext uri="{BB962C8B-B14F-4D97-AF65-F5344CB8AC3E}">
        <p14:creationId xmlns:p14="http://schemas.microsoft.com/office/powerpoint/2010/main" val="32194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491040" y="754764"/>
            <a:ext cx="10808330" cy="4284122"/>
          </a:xfrm>
          <a:prstGeom prst="rect">
            <a:avLst/>
          </a:prstGeom>
          <a:noFill/>
        </p:spPr>
        <p:txBody>
          <a:bodyPr wrap="square" rtlCol="0">
            <a:spAutoFit/>
          </a:bodyPr>
          <a:lstStyle/>
          <a:p>
            <a:pPr>
              <a:lnSpc>
                <a:spcPct val="150000"/>
              </a:lnSpc>
            </a:pPr>
            <a:r>
              <a:rPr lang="de-DE">
                <a:latin typeface="Helvetica" pitchFamily="2" charset="0"/>
              </a:rPr>
              <a:t>Der</a:t>
            </a:r>
            <a:r>
              <a:rPr lang="de-DE" b="1">
                <a:latin typeface="Helvetica" pitchFamily="2" charset="0"/>
              </a:rPr>
              <a:t> Bildungsplan </a:t>
            </a:r>
            <a:r>
              <a:rPr lang="de-DE">
                <a:latin typeface="Helvetica" pitchFamily="2" charset="0"/>
              </a:rPr>
              <a:t>beschreibt das Tun der Kinder im Bereich Biologie:  </a:t>
            </a:r>
          </a:p>
          <a:p>
            <a:pPr>
              <a:lnSpc>
                <a:spcPct val="150000"/>
              </a:lnSpc>
            </a:pPr>
            <a:endParaRPr lang="de-DE">
              <a:latin typeface="Helvetica" pitchFamily="2" charset="0"/>
            </a:endParaRPr>
          </a:p>
          <a:p>
            <a:pPr>
              <a:lnSpc>
                <a:spcPct val="150000"/>
              </a:lnSpc>
            </a:pPr>
            <a:r>
              <a:rPr lang="de-DE">
                <a:latin typeface="Helvetica" pitchFamily="2" charset="0"/>
              </a:rPr>
              <a:t>„Die Kinder beobachten die belebte und unbelebte Natur. Sie pflanzen Samen ein, erleben das Wachstum von Pflanzen und beobachten verschiedene Tierarten in ihren jeweiligen Lebensräumen.“ (Bildungsplan Brandenburg, S. 248)</a:t>
            </a:r>
          </a:p>
          <a:p>
            <a:pPr algn="just">
              <a:lnSpc>
                <a:spcPct val="150000"/>
              </a:lnSpc>
              <a:spcAft>
                <a:spcPts val="600"/>
              </a:spcAft>
            </a:pPr>
            <a:endParaRPr lang="de-DE" b="1">
              <a:solidFill>
                <a:srgbClr val="000000"/>
              </a:solidFill>
              <a:latin typeface="Helvetica" pitchFamily="2" charset="0"/>
              <a:ea typeface="Calibri" panose="020F0502020204030204" pitchFamily="34" charset="0"/>
              <a:cs typeface="Arial" panose="020B0604020202020204" pitchFamily="34" charset="0"/>
            </a:endParaRPr>
          </a:p>
          <a:p>
            <a:pPr algn="just">
              <a:lnSpc>
                <a:spcPct val="150000"/>
              </a:lnSpc>
              <a:spcAft>
                <a:spcPts val="600"/>
              </a:spcAft>
            </a:pPr>
            <a:r>
              <a:rPr lang="de-DE">
                <a:solidFill>
                  <a:srgbClr val="000000"/>
                </a:solidFill>
                <a:latin typeface="Helvetica" pitchFamily="2" charset="0"/>
                <a:ea typeface="Calibri" panose="020F0502020204030204" pitchFamily="34" charset="0"/>
                <a:cs typeface="Arial" panose="020B0604020202020204" pitchFamily="34" charset="0"/>
              </a:rPr>
              <a:t>Das </a:t>
            </a:r>
            <a:r>
              <a:rPr lang="de-DE" b="1">
                <a:solidFill>
                  <a:srgbClr val="000000"/>
                </a:solidFill>
                <a:latin typeface="Helvetica" pitchFamily="2" charset="0"/>
                <a:ea typeface="Calibri" panose="020F0502020204030204" pitchFamily="34" charset="0"/>
                <a:cs typeface="Arial" panose="020B0604020202020204" pitchFamily="34" charset="0"/>
              </a:rPr>
              <a:t>Thema der Kinder </a:t>
            </a:r>
            <a:r>
              <a:rPr lang="de-DE">
                <a:solidFill>
                  <a:srgbClr val="000000"/>
                </a:solidFill>
                <a:latin typeface="Helvetica" pitchFamily="2" charset="0"/>
                <a:ea typeface="Calibri" panose="020F0502020204030204" pitchFamily="34" charset="0"/>
                <a:cs typeface="Arial" panose="020B0604020202020204" pitchFamily="34" charset="0"/>
              </a:rPr>
              <a:t>Kiefern-/Tannenzapfen können wir zu einer </a:t>
            </a:r>
            <a:r>
              <a:rPr lang="de-DE" b="1">
                <a:solidFill>
                  <a:srgbClr val="000000"/>
                </a:solidFill>
                <a:latin typeface="Helvetica" pitchFamily="2" charset="0"/>
                <a:ea typeface="Calibri" panose="020F0502020204030204" pitchFamily="34" charset="0"/>
                <a:cs typeface="Arial" panose="020B0604020202020204" pitchFamily="34" charset="0"/>
              </a:rPr>
              <a:t>Forschungsaktivität </a:t>
            </a:r>
            <a:r>
              <a:rPr lang="de-DE">
                <a:solidFill>
                  <a:srgbClr val="000000"/>
                </a:solidFill>
                <a:latin typeface="Helvetica" pitchFamily="2" charset="0"/>
                <a:ea typeface="Calibri" panose="020F0502020204030204" pitchFamily="34" charset="0"/>
                <a:cs typeface="Arial" panose="020B0604020202020204" pitchFamily="34" charset="0"/>
              </a:rPr>
              <a:t>weiterentwickeln. </a:t>
            </a:r>
            <a:r>
              <a:rPr lang="de-DE" b="1">
                <a:solidFill>
                  <a:srgbClr val="000000"/>
                </a:solidFill>
                <a:latin typeface="Helvetica" pitchFamily="2" charset="0"/>
                <a:ea typeface="Calibri" panose="020F0502020204030204" pitchFamily="34" charset="0"/>
                <a:cs typeface="Arial" panose="020B0604020202020204" pitchFamily="34" charset="0"/>
              </a:rPr>
              <a:t>Dazu brauchen wir </a:t>
            </a:r>
            <a:r>
              <a:rPr lang="de-DE">
                <a:solidFill>
                  <a:srgbClr val="000000"/>
                </a:solidFill>
                <a:latin typeface="Helvetica" pitchFamily="2" charset="0"/>
                <a:ea typeface="Calibri" panose="020F0502020204030204" pitchFamily="34" charset="0"/>
                <a:cs typeface="Arial" panose="020B0604020202020204" pitchFamily="34" charset="0"/>
              </a:rPr>
              <a:t>Kiefernzapfen/Tannenzapfen (im Wald gesammelt oder mitgebracht), flache Unterlage (z. B. Teller oder Holzbrettchen), kleine Sprühflasche mit Wasser, eventuell Stift und Papier.  </a:t>
            </a:r>
            <a:r>
              <a:rPr lang="de-DE" b="1">
                <a:solidFill>
                  <a:srgbClr val="000000"/>
                </a:solidFill>
                <a:latin typeface="Helvetica" pitchFamily="2" charset="0"/>
                <a:ea typeface="Calibri" panose="020F0502020204030204" pitchFamily="34" charset="0"/>
                <a:cs typeface="Arial" panose="020B0604020202020204" pitchFamily="34" charset="0"/>
              </a:rPr>
              <a:t>Weitere hilfreiche Materialien </a:t>
            </a:r>
            <a:r>
              <a:rPr lang="de-DE">
                <a:solidFill>
                  <a:srgbClr val="000000"/>
                </a:solidFill>
                <a:latin typeface="Helvetica" pitchFamily="2" charset="0"/>
                <a:ea typeface="Calibri" panose="020F0502020204030204" pitchFamily="34" charset="0"/>
                <a:cs typeface="Arial" panose="020B0604020202020204" pitchFamily="34" charset="0"/>
              </a:rPr>
              <a:t>sind Lupen und eine Uhr.</a:t>
            </a:r>
          </a:p>
        </p:txBody>
      </p:sp>
    </p:spTree>
    <p:extLst>
      <p:ext uri="{BB962C8B-B14F-4D97-AF65-F5344CB8AC3E}">
        <p14:creationId xmlns:p14="http://schemas.microsoft.com/office/powerpoint/2010/main" val="13555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719641" y="580727"/>
            <a:ext cx="10106202" cy="5411674"/>
          </a:xfrm>
          <a:prstGeom prst="rect">
            <a:avLst/>
          </a:prstGeom>
          <a:noFill/>
        </p:spPr>
        <p:txBody>
          <a:bodyPr wrap="square" rtlCol="0">
            <a:spAutoFit/>
          </a:bodyPr>
          <a:lstStyle/>
          <a:p>
            <a:pPr algn="just">
              <a:lnSpc>
                <a:spcPct val="150000"/>
              </a:lnSpc>
              <a:spcAft>
                <a:spcPts val="600"/>
              </a:spcAft>
            </a:pPr>
            <a:r>
              <a:rPr lang="de-DE" b="1">
                <a:solidFill>
                  <a:srgbClr val="000000"/>
                </a:solidFill>
                <a:latin typeface="Helvetica" pitchFamily="2" charset="0"/>
                <a:ea typeface="Calibri" panose="020F0502020204030204" pitchFamily="34" charset="0"/>
                <a:cs typeface="Arial" panose="020B0604020202020204" pitchFamily="34" charset="0"/>
              </a:rPr>
              <a:t>Was machen wir?</a:t>
            </a:r>
          </a:p>
          <a:p>
            <a:pPr>
              <a:lnSpc>
                <a:spcPct val="150000"/>
              </a:lnSpc>
              <a:spcAft>
                <a:spcPts val="600"/>
              </a:spcAft>
            </a:pPr>
            <a:r>
              <a:rPr lang="de-DE">
                <a:solidFill>
                  <a:srgbClr val="000000"/>
                </a:solidFill>
                <a:latin typeface="Helvetica" pitchFamily="2" charset="0"/>
                <a:ea typeface="Calibri" panose="020F0502020204030204" pitchFamily="34" charset="0"/>
                <a:cs typeface="Arial" panose="020B0604020202020204" pitchFamily="34" charset="0"/>
              </a:rPr>
              <a:t>Wir beobachten die </a:t>
            </a:r>
            <a:r>
              <a:rPr lang="de-DE" b="1">
                <a:solidFill>
                  <a:srgbClr val="000000"/>
                </a:solidFill>
                <a:latin typeface="Helvetica" pitchFamily="2" charset="0"/>
                <a:ea typeface="Calibri" panose="020F0502020204030204" pitchFamily="34" charset="0"/>
                <a:cs typeface="Arial" panose="020B0604020202020204" pitchFamily="34" charset="0"/>
              </a:rPr>
              <a:t>Kiefernzapfen</a:t>
            </a:r>
            <a:r>
              <a:rPr lang="de-DE">
                <a:solidFill>
                  <a:srgbClr val="000000"/>
                </a:solidFill>
                <a:latin typeface="Helvetica" pitchFamily="2" charset="0"/>
                <a:ea typeface="Calibri" panose="020F0502020204030204" pitchFamily="34" charset="0"/>
                <a:cs typeface="Arial" panose="020B0604020202020204" pitchFamily="34" charset="0"/>
              </a:rPr>
              <a:t>. Sind sie geöffnet oder geschlossen? Die Kinder geben mit der Sprühflasche etwas </a:t>
            </a:r>
            <a:r>
              <a:rPr lang="de-DE" b="1">
                <a:solidFill>
                  <a:srgbClr val="000000"/>
                </a:solidFill>
                <a:latin typeface="Helvetica" pitchFamily="2" charset="0"/>
                <a:ea typeface="Calibri" panose="020F0502020204030204" pitchFamily="34" charset="0"/>
                <a:cs typeface="Arial" panose="020B0604020202020204" pitchFamily="34" charset="0"/>
              </a:rPr>
              <a:t>Wasser</a:t>
            </a:r>
            <a:r>
              <a:rPr lang="de-DE">
                <a:solidFill>
                  <a:srgbClr val="000000"/>
                </a:solidFill>
                <a:latin typeface="Helvetica" pitchFamily="2" charset="0"/>
                <a:ea typeface="Calibri" panose="020F0502020204030204" pitchFamily="34" charset="0"/>
                <a:cs typeface="Arial" panose="020B0604020202020204" pitchFamily="34" charset="0"/>
              </a:rPr>
              <a:t> auf einen Zapfen. Den anderen lassen wir trocken. Wir schauen auf die </a:t>
            </a:r>
            <a:r>
              <a:rPr lang="de-DE" b="1">
                <a:solidFill>
                  <a:srgbClr val="000000"/>
                </a:solidFill>
                <a:latin typeface="Helvetica" pitchFamily="2" charset="0"/>
                <a:ea typeface="Calibri" panose="020F0502020204030204" pitchFamily="34" charset="0"/>
                <a:cs typeface="Arial" panose="020B0604020202020204" pitchFamily="34" charset="0"/>
              </a:rPr>
              <a:t>Uhr</a:t>
            </a:r>
            <a:r>
              <a:rPr lang="de-DE">
                <a:solidFill>
                  <a:srgbClr val="000000"/>
                </a:solidFill>
                <a:latin typeface="Helvetica" pitchFamily="2" charset="0"/>
                <a:ea typeface="Calibri" panose="020F0502020204030204" pitchFamily="34" charset="0"/>
                <a:cs typeface="Arial" panose="020B0604020202020204" pitchFamily="34" charset="0"/>
              </a:rPr>
              <a:t>: Wie lange dauert es, bis sich die Schuppen schließen? Wie sieht es eigentlich innen aus, wenn die Schuppen geöffnet sind und wir mit Hilfe der </a:t>
            </a:r>
            <a:r>
              <a:rPr lang="de-DE" b="1">
                <a:solidFill>
                  <a:srgbClr val="000000"/>
                </a:solidFill>
                <a:latin typeface="Helvetica" pitchFamily="2" charset="0"/>
                <a:ea typeface="Calibri" panose="020F0502020204030204" pitchFamily="34" charset="0"/>
                <a:cs typeface="Arial" panose="020B0604020202020204" pitchFamily="34" charset="0"/>
              </a:rPr>
              <a:t>Lupe</a:t>
            </a:r>
            <a:r>
              <a:rPr lang="de-DE">
                <a:solidFill>
                  <a:srgbClr val="000000"/>
                </a:solidFill>
                <a:latin typeface="Helvetica" pitchFamily="2" charset="0"/>
                <a:ea typeface="Calibri" panose="020F0502020204030204" pitchFamily="34" charset="0"/>
                <a:cs typeface="Arial" panose="020B0604020202020204" pitchFamily="34" charset="0"/>
              </a:rPr>
              <a:t> hineinschauen?  </a:t>
            </a:r>
          </a:p>
          <a:p>
            <a:pPr>
              <a:lnSpc>
                <a:spcPct val="150000"/>
              </a:lnSpc>
              <a:spcAft>
                <a:spcPts val="600"/>
              </a:spcAft>
            </a:pPr>
            <a:endParaRPr lang="de-DE">
              <a:solidFill>
                <a:srgbClr val="000000"/>
              </a:solidFill>
              <a:latin typeface="Helvetica" pitchFamily="2" charset="0"/>
              <a:ea typeface="Calibri" panose="020F0502020204030204" pitchFamily="34" charset="0"/>
              <a:cs typeface="Arial" panose="020B0604020202020204" pitchFamily="34" charset="0"/>
            </a:endParaRPr>
          </a:p>
          <a:p>
            <a:pPr>
              <a:lnSpc>
                <a:spcPct val="150000"/>
              </a:lnSpc>
              <a:spcAft>
                <a:spcPts val="600"/>
              </a:spcAft>
            </a:pPr>
            <a:r>
              <a:rPr lang="de-DE">
                <a:solidFill>
                  <a:srgbClr val="000000"/>
                </a:solidFill>
                <a:latin typeface="Helvetica" pitchFamily="2" charset="0"/>
                <a:ea typeface="Calibri" panose="020F0502020204030204" pitchFamily="34" charset="0"/>
                <a:cs typeface="Arial" panose="020B0604020202020204" pitchFamily="34" charset="0"/>
              </a:rPr>
              <a:t>Nach dem Trocknen (z.B. an der Heizung oder unter einem Fön auf niedriger Stufe) sehen wir nach, ob sich die Schuppen wieder geöffnet haben. </a:t>
            </a:r>
          </a:p>
          <a:p>
            <a:pPr>
              <a:lnSpc>
                <a:spcPct val="150000"/>
              </a:lnSpc>
              <a:spcAft>
                <a:spcPts val="600"/>
              </a:spcAft>
            </a:pPr>
            <a:endParaRPr lang="de-DE">
              <a:solidFill>
                <a:srgbClr val="000000"/>
              </a:solidFill>
              <a:latin typeface="Helvetica" pitchFamily="2" charset="0"/>
              <a:ea typeface="Calibri" panose="020F0502020204030204" pitchFamily="34" charset="0"/>
              <a:cs typeface="Arial" panose="020B0604020202020204" pitchFamily="34" charset="0"/>
            </a:endParaRPr>
          </a:p>
          <a:p>
            <a:pPr>
              <a:lnSpc>
                <a:spcPct val="150000"/>
              </a:lnSpc>
              <a:spcAft>
                <a:spcPts val="600"/>
              </a:spcAft>
            </a:pPr>
            <a:r>
              <a:rPr lang="de-DE" b="1">
                <a:solidFill>
                  <a:srgbClr val="000000"/>
                </a:solidFill>
                <a:latin typeface="Helvetica" pitchFamily="2" charset="0"/>
                <a:ea typeface="Calibri" panose="020F0502020204030204" pitchFamily="34" charset="0"/>
                <a:cs typeface="Arial" panose="020B0604020202020204" pitchFamily="34" charset="0"/>
              </a:rPr>
              <a:t>Kreative Erweiterung</a:t>
            </a:r>
            <a:r>
              <a:rPr lang="de-DE">
                <a:solidFill>
                  <a:srgbClr val="000000"/>
                </a:solidFill>
                <a:latin typeface="Helvetica" pitchFamily="2" charset="0"/>
                <a:ea typeface="Calibri" panose="020F0502020204030204" pitchFamily="34" charset="0"/>
                <a:cs typeface="Arial" panose="020B0604020202020204" pitchFamily="34" charset="0"/>
              </a:rPr>
              <a:t>: Wir basteln aus Kiefernzapfen eine eigene Wetterstation und markieren auf einer Skala „Sonne“ und „Regen“. Eine detaillierte Erklärung findest du unter diesem Link: </a:t>
            </a:r>
            <a:r>
              <a:rPr lang="de-DE">
                <a:solidFill>
                  <a:srgbClr val="000000"/>
                </a:solidFill>
                <a:latin typeface="Helvetica" pitchFamily="2" charset="0"/>
                <a:ea typeface="Calibri" panose="020F0502020204030204" pitchFamily="34" charset="0"/>
                <a:cs typeface="Arial" panose="020B0604020202020204" pitchFamily="34" charset="0"/>
                <a:hlinkClick r:id="rId2"/>
              </a:rPr>
              <a:t>https://www.wwf.ch/sites/default/files/doc-2022-01/2022-02-lehrmittel-wetterstationbasteln.pdf</a:t>
            </a:r>
            <a:r>
              <a:rPr lang="de-DE">
                <a:solidFill>
                  <a:srgbClr val="000000"/>
                </a:solidFill>
                <a:latin typeface="Helvetica" pitchFamily="2"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08602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4755F2F-25F7-4699-E2B2-E1EB5A7F1318}"/>
              </a:ext>
            </a:extLst>
          </p:cNvPr>
          <p:cNvSpPr>
            <a:spLocks noGrp="1"/>
          </p:cNvSpPr>
          <p:nvPr>
            <p:ph type="body" idx="1"/>
          </p:nvPr>
        </p:nvSpPr>
        <p:spPr>
          <a:xfrm>
            <a:off x="838200" y="662139"/>
            <a:ext cx="10515600" cy="3126090"/>
          </a:xfrm>
        </p:spPr>
        <p:txBody>
          <a:bodyPr/>
          <a:lstStyle/>
          <a:p>
            <a:pPr>
              <a:lnSpc>
                <a:spcPct val="150000"/>
              </a:lnSpc>
            </a:pPr>
            <a:r>
              <a:rPr lang="de-DE" sz="1800" b="1">
                <a:latin typeface="Helvetica" pitchFamily="2" charset="0"/>
              </a:rPr>
              <a:t>Zwei Tipps zum Experimentieren mit Kindern</a:t>
            </a:r>
          </a:p>
          <a:p>
            <a:pPr>
              <a:lnSpc>
                <a:spcPct val="150000"/>
              </a:lnSpc>
            </a:pPr>
            <a:endParaRPr lang="de-DE" sz="1800">
              <a:latin typeface="Helvetica" pitchFamily="2" charset="0"/>
            </a:endParaRPr>
          </a:p>
          <a:p>
            <a:pPr>
              <a:lnSpc>
                <a:spcPct val="150000"/>
              </a:lnSpc>
            </a:pPr>
            <a:r>
              <a:rPr lang="de-DE" sz="1800">
                <a:latin typeface="Helvetica" pitchFamily="2" charset="0"/>
              </a:rPr>
              <a:t>Tipp 1: Haltet an euren Zielen nicht zu starr fest! Beobachtet ihr etwas anderes, das spannend ist (z. B. ein kleines Insekt, das aus dem Kiefernzapfen krabbelt), ist es völlig in Ordnung, dem </a:t>
            </a:r>
            <a:r>
              <a:rPr lang="de-DE" sz="1800" b="1">
                <a:latin typeface="Helvetica" pitchFamily="2" charset="0"/>
              </a:rPr>
              <a:t>Interesse der Kinder</a:t>
            </a:r>
            <a:r>
              <a:rPr lang="de-DE" sz="1800">
                <a:latin typeface="Helvetica" pitchFamily="2" charset="0"/>
              </a:rPr>
              <a:t> nachzugehen – ihr könnt ja später immer noch zum ursprünglichen Vorhaben zurückkehren. So lasst ihr euch von der </a:t>
            </a:r>
            <a:r>
              <a:rPr lang="de-DE" sz="1800" b="1">
                <a:latin typeface="Helvetica" pitchFamily="2" charset="0"/>
              </a:rPr>
              <a:t>Neugier der Kinder </a:t>
            </a:r>
            <a:r>
              <a:rPr lang="de-DE" sz="1800">
                <a:latin typeface="Helvetica" pitchFamily="2" charset="0"/>
              </a:rPr>
              <a:t>leiten. </a:t>
            </a:r>
            <a:r>
              <a:rPr lang="de-DE" sz="1800" b="1">
                <a:latin typeface="Helvetica" pitchFamily="2" charset="0"/>
              </a:rPr>
              <a:t>Unerwartete Entdeckungen </a:t>
            </a:r>
            <a:r>
              <a:rPr lang="de-DE" sz="1800">
                <a:latin typeface="Helvetica" pitchFamily="2" charset="0"/>
              </a:rPr>
              <a:t>sind ein wichtiger Bestandteil wissenschaftlichen Forschens.</a:t>
            </a:r>
          </a:p>
          <a:p>
            <a:pPr>
              <a:lnSpc>
                <a:spcPct val="150000"/>
              </a:lnSpc>
            </a:pPr>
            <a:endParaRPr lang="de-DE" sz="1800">
              <a:latin typeface="Helvetica" pitchFamily="2" charset="0"/>
            </a:endParaRPr>
          </a:p>
          <a:p>
            <a:pPr>
              <a:lnSpc>
                <a:spcPct val="150000"/>
              </a:lnSpc>
            </a:pPr>
            <a:r>
              <a:rPr lang="de-DE" sz="1800">
                <a:latin typeface="Helvetica" pitchFamily="2" charset="0"/>
              </a:rPr>
              <a:t>Tipp 2: Nicht jedes </a:t>
            </a:r>
            <a:r>
              <a:rPr lang="de-DE" sz="1800" b="1">
                <a:latin typeface="Helvetica" pitchFamily="2" charset="0"/>
              </a:rPr>
              <a:t>Experiment</a:t>
            </a:r>
            <a:r>
              <a:rPr lang="de-DE" sz="1800">
                <a:latin typeface="Helvetica" pitchFamily="2" charset="0"/>
              </a:rPr>
              <a:t> muss aufwendig geplant sein. Wenn ihr Alltagsgegenstände, die ihr schnell zur Hand habt, für eure Versuche nutzt, beibt ihr </a:t>
            </a:r>
            <a:r>
              <a:rPr lang="de-DE" sz="1800" b="1">
                <a:latin typeface="Helvetica" pitchFamily="2" charset="0"/>
              </a:rPr>
              <a:t>flexibel</a:t>
            </a:r>
            <a:r>
              <a:rPr lang="de-DE" sz="1800">
                <a:latin typeface="Helvetica" pitchFamily="2" charset="0"/>
              </a:rPr>
              <a:t> und könnt </a:t>
            </a:r>
            <a:r>
              <a:rPr lang="de-DE" sz="1800" b="1">
                <a:latin typeface="Helvetica" pitchFamily="2" charset="0"/>
              </a:rPr>
              <a:t>spontan</a:t>
            </a:r>
            <a:r>
              <a:rPr lang="de-DE" sz="1800">
                <a:latin typeface="Helvetica" pitchFamily="2" charset="0"/>
              </a:rPr>
              <a:t> ohne großen Zeitaufwand viel umsetzen. So habt ihr nicht den Druck aufwendiger Vorbereitungen und zeigt den Kindern, dass </a:t>
            </a:r>
            <a:r>
              <a:rPr lang="de-DE" sz="1800" b="1">
                <a:latin typeface="Helvetica" pitchFamily="2" charset="0"/>
              </a:rPr>
              <a:t>wissenschaftiche Phänomene </a:t>
            </a:r>
            <a:r>
              <a:rPr lang="de-DE" sz="1800">
                <a:latin typeface="Helvetica" pitchFamily="2" charset="0"/>
              </a:rPr>
              <a:t>überall um uns herum entdeckt werden können.</a:t>
            </a:r>
          </a:p>
        </p:txBody>
      </p:sp>
    </p:spTree>
    <p:extLst>
      <p:ext uri="{BB962C8B-B14F-4D97-AF65-F5344CB8AC3E}">
        <p14:creationId xmlns:p14="http://schemas.microsoft.com/office/powerpoint/2010/main" val="56920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5845121" y="2312594"/>
            <a:ext cx="5480280" cy="926344"/>
          </a:xfrm>
          <a:prstGeom prst="rect">
            <a:avLst/>
          </a:prstGeom>
          <a:noFill/>
        </p:spPr>
        <p:txBody>
          <a:bodyPr wrap="square" rtlCol="0">
            <a:spAutoFit/>
          </a:bodyPr>
          <a:lstStyle/>
          <a:p>
            <a:pPr>
              <a:lnSpc>
                <a:spcPct val="150000"/>
              </a:lnSpc>
            </a:pPr>
            <a:r>
              <a:rPr lang="de-DE" sz="4000">
                <a:effectLst/>
                <a:latin typeface="Helvetica" pitchFamily="2" charset="0"/>
                <a:ea typeface="Calibri" panose="020F0502020204030204" pitchFamily="34" charset="0"/>
                <a:cs typeface="Arial" panose="020B0604020202020204" pitchFamily="34" charset="0"/>
              </a:rPr>
              <a:t>Muss ich alles wissen?</a:t>
            </a:r>
            <a:endParaRPr lang="de-DE" sz="4000">
              <a:latin typeface="Helvetica" pitchFamily="2" charset="0"/>
            </a:endParaRPr>
          </a:p>
        </p:txBody>
      </p:sp>
      <p:pic>
        <p:nvPicPr>
          <p:cNvPr id="2" name="Grafik 1">
            <a:extLst>
              <a:ext uri="{FF2B5EF4-FFF2-40B4-BE49-F238E27FC236}">
                <a16:creationId xmlns:a16="http://schemas.microsoft.com/office/drawing/2014/main" id="{CD8A3352-A447-90DA-9857-86BDC22F1149}"/>
              </a:ext>
            </a:extLst>
          </p:cNvPr>
          <p:cNvPicPr>
            <a:picLocks noChangeAspect="1"/>
          </p:cNvPicPr>
          <p:nvPr/>
        </p:nvPicPr>
        <p:blipFill>
          <a:blip r:embed="rId2">
            <a:alphaModFix amt="62000"/>
          </a:blip>
          <a:stretch>
            <a:fillRect/>
          </a:stretch>
        </p:blipFill>
        <p:spPr>
          <a:xfrm rot="5400000">
            <a:off x="-738315" y="930780"/>
            <a:ext cx="6926895" cy="5065334"/>
          </a:xfrm>
          <a:prstGeom prst="rect">
            <a:avLst/>
          </a:prstGeom>
        </p:spPr>
      </p:pic>
    </p:spTree>
    <p:extLst>
      <p:ext uri="{BB962C8B-B14F-4D97-AF65-F5344CB8AC3E}">
        <p14:creationId xmlns:p14="http://schemas.microsoft.com/office/powerpoint/2010/main" val="3862966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0B9477-A853-7B59-F7C0-2E0D0A0C3F1D}"/>
              </a:ext>
            </a:extLst>
          </p:cNvPr>
          <p:cNvSpPr>
            <a:spLocks noGrp="1"/>
          </p:cNvSpPr>
          <p:nvPr>
            <p:ph type="title"/>
          </p:nvPr>
        </p:nvSpPr>
        <p:spPr>
          <a:xfrm>
            <a:off x="838200" y="2473128"/>
            <a:ext cx="10515600" cy="955872"/>
          </a:xfrm>
        </p:spPr>
        <p:txBody>
          <a:bodyPr/>
          <a:lstStyle/>
          <a:p>
            <a:pPr>
              <a:lnSpc>
                <a:spcPct val="150000"/>
              </a:lnSpc>
            </a:pPr>
            <a:r>
              <a:rPr lang="de-DE" sz="3400">
                <a:latin typeface="Helvetica" pitchFamily="2" charset="0"/>
              </a:rPr>
              <a:t>Wenn ihr den Ausdruck „Kinder forschen“ hört, </a:t>
            </a:r>
            <a:br>
              <a:rPr lang="de-DE" sz="3400">
                <a:latin typeface="Helvetica" pitchFamily="2" charset="0"/>
              </a:rPr>
            </a:br>
            <a:r>
              <a:rPr lang="de-DE" sz="3400">
                <a:latin typeface="Helvetica" pitchFamily="2" charset="0"/>
              </a:rPr>
              <a:t>welches Bild kommt euch in den Sinn? </a:t>
            </a:r>
          </a:p>
        </p:txBody>
      </p:sp>
    </p:spTree>
    <p:extLst>
      <p:ext uri="{BB962C8B-B14F-4D97-AF65-F5344CB8AC3E}">
        <p14:creationId xmlns:p14="http://schemas.microsoft.com/office/powerpoint/2010/main" val="4262153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838792" y="592358"/>
            <a:ext cx="10514416" cy="5180842"/>
          </a:xfrm>
          <a:prstGeom prst="rect">
            <a:avLst/>
          </a:prstGeom>
          <a:noFill/>
        </p:spPr>
        <p:txBody>
          <a:bodyPr wrap="square" rtlCol="0">
            <a:spAutoFit/>
          </a:bodyPr>
          <a:lstStyle/>
          <a:p>
            <a:pPr algn="just">
              <a:lnSpc>
                <a:spcPct val="150000"/>
              </a:lnSpc>
              <a:spcAft>
                <a:spcPts val="600"/>
              </a:spcAft>
            </a:pPr>
            <a:r>
              <a:rPr lang="de-DE">
                <a:solidFill>
                  <a:srgbClr val="000000"/>
                </a:solidFill>
                <a:latin typeface="Helvetica" pitchFamily="2" charset="0"/>
                <a:ea typeface="Calibri" panose="020F0502020204030204" pitchFamily="34" charset="0"/>
                <a:cs typeface="Arial" panose="020B0604020202020204" pitchFamily="34" charset="0"/>
              </a:rPr>
              <a:t>Kinder stellen unglaublich </a:t>
            </a:r>
            <a:r>
              <a:rPr lang="de-DE" b="1">
                <a:solidFill>
                  <a:srgbClr val="000000"/>
                </a:solidFill>
                <a:latin typeface="Helvetica" pitchFamily="2" charset="0"/>
                <a:ea typeface="Calibri" panose="020F0502020204030204" pitchFamily="34" charset="0"/>
                <a:cs typeface="Arial" panose="020B0604020202020204" pitchFamily="34" charset="0"/>
              </a:rPr>
              <a:t>viele Fragen</a:t>
            </a:r>
            <a:r>
              <a:rPr lang="de-DE">
                <a:solidFill>
                  <a:srgbClr val="000000"/>
                </a:solidFill>
                <a:latin typeface="Helvetica" pitchFamily="2" charset="0"/>
                <a:ea typeface="Calibri" panose="020F0502020204030204" pitchFamily="34" charset="0"/>
                <a:cs typeface="Arial" panose="020B0604020202020204" pitchFamily="34" charset="0"/>
              </a:rPr>
              <a:t>! Hier einige Fragen, die in der </a:t>
            </a:r>
            <a:r>
              <a:rPr lang="de-DE" b="1">
                <a:solidFill>
                  <a:srgbClr val="000000"/>
                </a:solidFill>
                <a:latin typeface="Helvetica" pitchFamily="2" charset="0"/>
                <a:ea typeface="Calibri" panose="020F0502020204030204" pitchFamily="34" charset="0"/>
                <a:cs typeface="Arial" panose="020B0604020202020204" pitchFamily="34" charset="0"/>
                <a:hlinkClick r:id="rId2"/>
              </a:rPr>
              <a:t>Forscherwelt Blossin </a:t>
            </a:r>
            <a:r>
              <a:rPr lang="de-DE">
                <a:solidFill>
                  <a:srgbClr val="000000"/>
                </a:solidFill>
                <a:latin typeface="Helvetica" pitchFamily="2" charset="0"/>
                <a:ea typeface="Calibri" panose="020F0502020204030204" pitchFamily="34" charset="0"/>
                <a:cs typeface="Arial" panose="020B0604020202020204" pitchFamily="34" charset="0"/>
              </a:rPr>
              <a:t>in einer kurzen Fragerunde gesammelt wurden:</a:t>
            </a:r>
          </a:p>
          <a:p>
            <a:pPr algn="just">
              <a:lnSpc>
                <a:spcPct val="150000"/>
              </a:lnSpc>
              <a:spcAft>
                <a:spcPts val="600"/>
              </a:spcAft>
            </a:pPr>
            <a:endParaRPr lang="de-DE">
              <a:solidFill>
                <a:srgbClr val="000000"/>
              </a:solidFill>
              <a:latin typeface="Helvetica" pitchFamily="2" charset="0"/>
              <a:ea typeface="Calibri" panose="020F0502020204030204" pitchFamily="34" charset="0"/>
              <a:cs typeface="Arial" panose="020B0604020202020204" pitchFamily="34" charset="0"/>
            </a:endParaRPr>
          </a:p>
          <a:p>
            <a:pPr marL="214313" indent="-214313">
              <a:buFont typeface="Courier New" panose="02070309020205020404" pitchFamily="49" charset="0"/>
              <a:buChar char="o"/>
            </a:pPr>
            <a:r>
              <a:rPr lang="de-DE" dirty="0">
                <a:solidFill>
                  <a:schemeClr val="tx1">
                    <a:lumMod val="75000"/>
                  </a:schemeClr>
                </a:solidFill>
                <a:latin typeface="Helvetica" pitchFamily="2" charset="0"/>
                <a:ea typeface="Calibri" panose="020F0502020204030204" pitchFamily="34" charset="0"/>
                <a:cs typeface="Arial" panose="020B0604020202020204" pitchFamily="34" charset="0"/>
              </a:rPr>
              <a:t>Wie ist die Sonne entstanden? Wie ist der Mond entstanden? </a:t>
            </a:r>
            <a:endParaRPr lang="de-DE" b="1">
              <a:solidFill>
                <a:srgbClr val="000000"/>
              </a:solidFill>
              <a:latin typeface="Helvetica" pitchFamily="2" charset="0"/>
              <a:ea typeface="Calibri" panose="020F0502020204030204" pitchFamily="34" charset="0"/>
              <a:cs typeface="Arial" panose="020B0604020202020204" pitchFamily="34" charset="0"/>
            </a:endParaRPr>
          </a:p>
          <a:p>
            <a:endParaRPr lang="de-DE" dirty="0">
              <a:solidFill>
                <a:schemeClr val="tx1">
                  <a:lumMod val="75000"/>
                </a:schemeClr>
              </a:solidFill>
              <a:latin typeface="Helvetica" pitchFamily="2" charset="0"/>
              <a:ea typeface="Calibri" panose="020F0502020204030204" pitchFamily="34" charset="0"/>
              <a:cs typeface="Arial" panose="020B0604020202020204" pitchFamily="34" charset="0"/>
            </a:endParaRPr>
          </a:p>
          <a:p>
            <a:pPr marL="214313" indent="-214313">
              <a:buFont typeface="Courier New" panose="02070309020205020404" pitchFamily="49" charset="0"/>
              <a:buChar char="o"/>
            </a:pPr>
            <a:r>
              <a:rPr lang="de-DE" dirty="0">
                <a:solidFill>
                  <a:schemeClr val="tx1">
                    <a:lumMod val="75000"/>
                  </a:schemeClr>
                </a:solidFill>
                <a:latin typeface="Helvetica" pitchFamily="2" charset="0"/>
                <a:ea typeface="Calibri" panose="020F0502020204030204" pitchFamily="34" charset="0"/>
                <a:cs typeface="Arial" panose="020B0604020202020204" pitchFamily="34" charset="0"/>
              </a:rPr>
              <a:t>Wie ist der erste Mensch entstanden? Wieso sind die Menschen die schlauesten Lebewesen? </a:t>
            </a:r>
          </a:p>
          <a:p>
            <a:endParaRPr lang="de-DE" dirty="0">
              <a:solidFill>
                <a:schemeClr val="tx1">
                  <a:lumMod val="75000"/>
                </a:schemeClr>
              </a:solidFill>
              <a:latin typeface="Helvetica" pitchFamily="2" charset="0"/>
              <a:ea typeface="Calibri" panose="020F0502020204030204" pitchFamily="34" charset="0"/>
              <a:cs typeface="Arial" panose="020B0604020202020204" pitchFamily="34" charset="0"/>
            </a:endParaRPr>
          </a:p>
          <a:p>
            <a:pPr marL="214313" indent="-214313">
              <a:buFont typeface="Courier New" panose="02070309020205020404" pitchFamily="49" charset="0"/>
              <a:buChar char="o"/>
            </a:pPr>
            <a:r>
              <a:rPr lang="de-DE" dirty="0">
                <a:solidFill>
                  <a:schemeClr val="tx1">
                    <a:lumMod val="75000"/>
                  </a:schemeClr>
                </a:solidFill>
                <a:latin typeface="Helvetica" pitchFamily="2" charset="0"/>
                <a:ea typeface="Calibri" panose="020F0502020204030204" pitchFamily="34" charset="0"/>
                <a:cs typeface="Arial" panose="020B0604020202020204" pitchFamily="34" charset="0"/>
              </a:rPr>
              <a:t>Wie entstehen der Regenbogen und die Sterne? Bröckelt die Sonne ab? </a:t>
            </a:r>
          </a:p>
          <a:p>
            <a:pPr marL="214313" indent="-214313">
              <a:buFont typeface="Courier New" panose="02070309020205020404" pitchFamily="49" charset="0"/>
              <a:buChar char="o"/>
            </a:pPr>
            <a:endParaRPr lang="de-DE" dirty="0">
              <a:solidFill>
                <a:schemeClr val="tx1">
                  <a:lumMod val="75000"/>
                </a:schemeClr>
              </a:solidFill>
              <a:latin typeface="Helvetica" pitchFamily="2" charset="0"/>
              <a:ea typeface="Calibri" panose="020F0502020204030204" pitchFamily="34" charset="0"/>
              <a:cs typeface="Arial" panose="020B0604020202020204" pitchFamily="34" charset="0"/>
            </a:endParaRPr>
          </a:p>
          <a:p>
            <a:pPr marL="214313" indent="-214313">
              <a:buFont typeface="Courier New" panose="02070309020205020404" pitchFamily="49" charset="0"/>
              <a:buChar char="o"/>
            </a:pPr>
            <a:r>
              <a:rPr lang="de-DE" dirty="0">
                <a:solidFill>
                  <a:schemeClr val="tx1">
                    <a:lumMod val="75000"/>
                  </a:schemeClr>
                </a:solidFill>
                <a:latin typeface="Helvetica" pitchFamily="2" charset="0"/>
                <a:ea typeface="Calibri" panose="020F0502020204030204" pitchFamily="34" charset="0"/>
                <a:cs typeface="Arial" panose="020B0604020202020204" pitchFamily="34" charset="0"/>
              </a:rPr>
              <a:t>Wie ist Blut entstanden? </a:t>
            </a:r>
          </a:p>
          <a:p>
            <a:pPr marL="214313" indent="-214313">
              <a:buFont typeface="Courier New" panose="02070309020205020404" pitchFamily="49" charset="0"/>
              <a:buChar char="o"/>
            </a:pPr>
            <a:endParaRPr lang="de-DE" dirty="0">
              <a:solidFill>
                <a:schemeClr val="tx1">
                  <a:lumMod val="75000"/>
                </a:schemeClr>
              </a:solidFill>
              <a:latin typeface="Helvetica" pitchFamily="2" charset="0"/>
              <a:ea typeface="Calibri" panose="020F0502020204030204" pitchFamily="34" charset="0"/>
              <a:cs typeface="Arial" panose="020B0604020202020204" pitchFamily="34" charset="0"/>
            </a:endParaRPr>
          </a:p>
          <a:p>
            <a:pPr marL="214313" indent="-214313">
              <a:buFont typeface="Courier New" panose="02070309020205020404" pitchFamily="49" charset="0"/>
              <a:buChar char="o"/>
            </a:pPr>
            <a:r>
              <a:rPr lang="de-DE" dirty="0">
                <a:solidFill>
                  <a:schemeClr val="tx1">
                    <a:lumMod val="75000"/>
                  </a:schemeClr>
                </a:solidFill>
                <a:latin typeface="Helvetica" pitchFamily="2" charset="0"/>
                <a:ea typeface="Calibri" panose="020F0502020204030204" pitchFamily="34" charset="0"/>
                <a:cs typeface="Arial" panose="020B0604020202020204" pitchFamily="34" charset="0"/>
              </a:rPr>
              <a:t>Wie sieht man im Babybauch aus? </a:t>
            </a:r>
          </a:p>
          <a:p>
            <a:pPr marL="214313" indent="-214313">
              <a:buFont typeface="Courier New" panose="02070309020205020404" pitchFamily="49" charset="0"/>
              <a:buChar char="o"/>
            </a:pPr>
            <a:endParaRPr lang="de-DE" dirty="0">
              <a:solidFill>
                <a:schemeClr val="tx1">
                  <a:lumMod val="75000"/>
                </a:schemeClr>
              </a:solidFill>
              <a:latin typeface="Helvetica" pitchFamily="2" charset="0"/>
              <a:ea typeface="Calibri" panose="020F0502020204030204" pitchFamily="34" charset="0"/>
              <a:cs typeface="Arial" panose="020B0604020202020204" pitchFamily="34" charset="0"/>
            </a:endParaRPr>
          </a:p>
          <a:p>
            <a:pPr marL="214313" indent="-214313">
              <a:buFont typeface="Courier New" panose="02070309020205020404" pitchFamily="49" charset="0"/>
              <a:buChar char="o"/>
            </a:pPr>
            <a:r>
              <a:rPr lang="de-DE" dirty="0">
                <a:solidFill>
                  <a:schemeClr val="tx1">
                    <a:lumMod val="75000"/>
                  </a:schemeClr>
                </a:solidFill>
                <a:latin typeface="Helvetica" pitchFamily="2" charset="0"/>
                <a:ea typeface="Calibri" panose="020F0502020204030204" pitchFamily="34" charset="0"/>
                <a:cs typeface="Arial" panose="020B0604020202020204" pitchFamily="34" charset="0"/>
              </a:rPr>
              <a:t>Wie entsteht Strom? </a:t>
            </a:r>
          </a:p>
          <a:p>
            <a:endParaRPr lang="de-DE" dirty="0">
              <a:solidFill>
                <a:schemeClr val="tx1">
                  <a:lumMod val="75000"/>
                </a:schemeClr>
              </a:solidFill>
              <a:latin typeface="Helvetica" pitchFamily="2" charset="0"/>
              <a:ea typeface="Calibri" panose="020F0502020204030204" pitchFamily="34" charset="0"/>
              <a:cs typeface="Arial" panose="020B0604020202020204" pitchFamily="34" charset="0"/>
            </a:endParaRPr>
          </a:p>
          <a:p>
            <a:pPr algn="just">
              <a:lnSpc>
                <a:spcPct val="150000"/>
              </a:lnSpc>
              <a:spcAft>
                <a:spcPts val="600"/>
              </a:spcAft>
            </a:pPr>
            <a:endParaRPr lang="de-DE" b="1">
              <a:solidFill>
                <a:srgbClr val="000000"/>
              </a:solidFill>
              <a:latin typeface="Helvetica"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2655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fade">
                                      <p:cBhvr>
                                        <p:cTn id="10" dur="500"/>
                                        <p:tgtEl>
                                          <p:spTgt spid="6">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Effect transition="in" filter="fade">
                                      <p:cBhvr>
                                        <p:cTn id="13" dur="500"/>
                                        <p:tgtEl>
                                          <p:spTgt spid="6">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fade">
                                      <p:cBhvr>
                                        <p:cTn id="16" dur="500"/>
                                        <p:tgtEl>
                                          <p:spTgt spid="6">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animEffect transition="in" filter="fade">
                                      <p:cBhvr>
                                        <p:cTn id="19" dur="500"/>
                                        <p:tgtEl>
                                          <p:spTgt spid="6">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12" end="12"/>
                                            </p:txEl>
                                          </p:spTgt>
                                        </p:tgtEl>
                                        <p:attrNameLst>
                                          <p:attrName>style.visibility</p:attrName>
                                        </p:attrNameLst>
                                      </p:cBhvr>
                                      <p:to>
                                        <p:strVal val="visible"/>
                                      </p:to>
                                    </p:set>
                                    <p:animEffect transition="in" filter="fade">
                                      <p:cBhvr>
                                        <p:cTn id="22"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4755F2F-25F7-4699-E2B2-E1EB5A7F1318}"/>
              </a:ext>
            </a:extLst>
          </p:cNvPr>
          <p:cNvSpPr>
            <a:spLocks noGrp="1"/>
          </p:cNvSpPr>
          <p:nvPr>
            <p:ph type="body" idx="1"/>
          </p:nvPr>
        </p:nvSpPr>
        <p:spPr>
          <a:xfrm>
            <a:off x="838200" y="743782"/>
            <a:ext cx="7848600" cy="5199818"/>
          </a:xfrm>
        </p:spPr>
        <p:txBody>
          <a:bodyPr/>
          <a:lstStyle/>
          <a:p>
            <a:pPr>
              <a:lnSpc>
                <a:spcPct val="150000"/>
              </a:lnSpc>
            </a:pPr>
            <a:r>
              <a:rPr lang="de-DE" sz="1800" b="1">
                <a:latin typeface="Helvetica" pitchFamily="2" charset="0"/>
              </a:rPr>
              <a:t>Muss ich als Pädagog*in alles beantworten können?</a:t>
            </a:r>
          </a:p>
          <a:p>
            <a:pPr>
              <a:lnSpc>
                <a:spcPct val="150000"/>
              </a:lnSpc>
            </a:pPr>
            <a:endParaRPr lang="de-DE" sz="1800">
              <a:latin typeface="Helvetica" pitchFamily="2" charset="0"/>
            </a:endParaRPr>
          </a:p>
          <a:p>
            <a:pPr>
              <a:lnSpc>
                <a:spcPct val="150000"/>
              </a:lnSpc>
            </a:pPr>
            <a:r>
              <a:rPr lang="de-DE" sz="1800">
                <a:latin typeface="Helvetica" pitchFamily="2" charset="0"/>
              </a:rPr>
              <a:t>Eigentlich ist es gut, dass wir auch als Erwachsene nicht immer alles wissen können, denn das bewahrt uns davor, fertige Antworten zu geben, die nicht ganz durchdacht sind. Wir sollten uns aber zutrauen, die für uns </a:t>
            </a:r>
            <a:r>
              <a:rPr lang="de-DE" sz="1800" b="1">
                <a:latin typeface="Helvetica" pitchFamily="2" charset="0"/>
              </a:rPr>
              <a:t>bestmögliche Antwort </a:t>
            </a:r>
            <a:r>
              <a:rPr lang="de-DE" sz="1800">
                <a:latin typeface="Helvetica" pitchFamily="2" charset="0"/>
              </a:rPr>
              <a:t>zu finden. </a:t>
            </a:r>
          </a:p>
          <a:p>
            <a:pPr>
              <a:lnSpc>
                <a:spcPct val="150000"/>
              </a:lnSpc>
            </a:pPr>
            <a:endParaRPr lang="de-DE" sz="1800">
              <a:latin typeface="Helvetica" pitchFamily="2" charset="0"/>
            </a:endParaRPr>
          </a:p>
          <a:p>
            <a:pPr>
              <a:lnSpc>
                <a:spcPct val="150000"/>
              </a:lnSpc>
            </a:pPr>
            <a:r>
              <a:rPr lang="de-DE" sz="1800">
                <a:latin typeface="Helvetica" pitchFamily="2" charset="0"/>
              </a:rPr>
              <a:t>Das tun wir, indem wir die </a:t>
            </a:r>
            <a:r>
              <a:rPr lang="de-DE" sz="1800" b="1">
                <a:latin typeface="Helvetica" pitchFamily="2" charset="0"/>
              </a:rPr>
              <a:t>Fragen ernstnehmen </a:t>
            </a:r>
            <a:r>
              <a:rPr lang="de-DE" sz="1800">
                <a:latin typeface="Helvetica" pitchFamily="2" charset="0"/>
              </a:rPr>
              <a:t>und erkennen, dass Kinder wirklich auf der Suche nach Antworten sind! Kinder denken wissenschaftlich. Sie wollen also nicht einfach mit vermeintlich „kindgerechten“ Antworten abgespeist werden, sondern sie wollen sich mit uns und den anderen Kindern auf einen </a:t>
            </a:r>
            <a:r>
              <a:rPr lang="de-DE" sz="1800" b="1">
                <a:latin typeface="Helvetica" pitchFamily="2" charset="0"/>
              </a:rPr>
              <a:t>Entdeckungsprozess</a:t>
            </a:r>
            <a:r>
              <a:rPr lang="de-DE" sz="1800">
                <a:latin typeface="Helvetica" pitchFamily="2" charset="0"/>
              </a:rPr>
              <a:t> begeben und die </a:t>
            </a:r>
            <a:r>
              <a:rPr lang="de-DE" sz="1800" b="1">
                <a:latin typeface="Helvetica" pitchFamily="2" charset="0"/>
              </a:rPr>
              <a:t>Wahrheit</a:t>
            </a:r>
            <a:r>
              <a:rPr lang="de-DE" sz="1800">
                <a:latin typeface="Helvetica" pitchFamily="2" charset="0"/>
              </a:rPr>
              <a:t> herausfinden.      </a:t>
            </a:r>
          </a:p>
        </p:txBody>
      </p:sp>
    </p:spTree>
    <p:extLst>
      <p:ext uri="{BB962C8B-B14F-4D97-AF65-F5344CB8AC3E}">
        <p14:creationId xmlns:p14="http://schemas.microsoft.com/office/powerpoint/2010/main" val="16785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4755F2F-25F7-4699-E2B2-E1EB5A7F1318}"/>
              </a:ext>
            </a:extLst>
          </p:cNvPr>
          <p:cNvSpPr>
            <a:spLocks noGrp="1"/>
          </p:cNvSpPr>
          <p:nvPr>
            <p:ph type="body" idx="1"/>
          </p:nvPr>
        </p:nvSpPr>
        <p:spPr>
          <a:xfrm>
            <a:off x="838200" y="743782"/>
            <a:ext cx="7848600" cy="5199818"/>
          </a:xfrm>
        </p:spPr>
        <p:txBody>
          <a:bodyPr/>
          <a:lstStyle/>
          <a:p>
            <a:pPr>
              <a:lnSpc>
                <a:spcPct val="150000"/>
              </a:lnSpc>
            </a:pPr>
            <a:r>
              <a:rPr lang="de-DE" sz="1800" b="1">
                <a:latin typeface="Helvetica" pitchFamily="2" charset="0"/>
              </a:rPr>
              <a:t>Kindgerecht erklären oder verständlich ?</a:t>
            </a:r>
          </a:p>
          <a:p>
            <a:pPr>
              <a:lnSpc>
                <a:spcPct val="150000"/>
              </a:lnSpc>
            </a:pPr>
            <a:endParaRPr lang="de-DE" sz="1800">
              <a:latin typeface="Helvetica" pitchFamily="2" charset="0"/>
            </a:endParaRPr>
          </a:p>
          <a:p>
            <a:pPr>
              <a:lnSpc>
                <a:spcPct val="150000"/>
              </a:lnSpc>
            </a:pPr>
            <a:r>
              <a:rPr lang="de-DE" sz="1800">
                <a:latin typeface="Helvetica" pitchFamily="2" charset="0"/>
              </a:rPr>
              <a:t>Wissenschaftlich korrekte Erklärungen fördern echtes Verstehen und regen die Neugier an. Kindgerechtes Erklären darf also nicht „falsch“ sein, sondern lediglich „verständlich“. Gerade mit wahren und begründeten Antworten zeigt ihr, dass ihr die Fragen der Kinder ernst nehmt. </a:t>
            </a:r>
          </a:p>
          <a:p>
            <a:pPr>
              <a:lnSpc>
                <a:spcPct val="150000"/>
              </a:lnSpc>
            </a:pPr>
            <a:endParaRPr lang="de-DE" sz="1800">
              <a:latin typeface="Helvetica" pitchFamily="2" charset="0"/>
            </a:endParaRPr>
          </a:p>
          <a:p>
            <a:pPr>
              <a:lnSpc>
                <a:spcPct val="150000"/>
              </a:lnSpc>
            </a:pPr>
            <a:r>
              <a:rPr lang="de-DE" sz="1800">
                <a:latin typeface="Helvetica" pitchFamily="2" charset="0"/>
              </a:rPr>
              <a:t>Vermeintlich „kindgerecht“: „Es wird dunkel, weil die Sonne müde ist und schlafen will.“ </a:t>
            </a:r>
          </a:p>
          <a:p>
            <a:pPr>
              <a:lnSpc>
                <a:spcPct val="150000"/>
              </a:lnSpc>
            </a:pPr>
            <a:r>
              <a:rPr lang="de-DE" sz="1800">
                <a:latin typeface="Helvetica" pitchFamily="2" charset="0"/>
              </a:rPr>
              <a:t>Korrekt, aber verständlich:  „Es wird dunkel, weil sich die Erde dreht. Die Sonne scheint weiter, aber wir stehen dann auf der Seite der Erde, die von der Sonne abgewandt ist.“ </a:t>
            </a:r>
          </a:p>
        </p:txBody>
      </p:sp>
    </p:spTree>
    <p:extLst>
      <p:ext uri="{BB962C8B-B14F-4D97-AF65-F5344CB8AC3E}">
        <p14:creationId xmlns:p14="http://schemas.microsoft.com/office/powerpoint/2010/main" val="2313466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5094515" y="1467045"/>
            <a:ext cx="6116586" cy="3671583"/>
          </a:xfrm>
          <a:prstGeom prst="rect">
            <a:avLst/>
          </a:prstGeom>
          <a:noFill/>
        </p:spPr>
        <p:txBody>
          <a:bodyPr wrap="square" rtlCol="0">
            <a:spAutoFit/>
          </a:bodyPr>
          <a:lstStyle/>
          <a:p>
            <a:pPr>
              <a:lnSpc>
                <a:spcPct val="150000"/>
              </a:lnSpc>
            </a:pPr>
            <a:r>
              <a:rPr lang="de-DE" sz="4000">
                <a:effectLst/>
                <a:latin typeface="Helvetica" pitchFamily="2" charset="0"/>
                <a:ea typeface="Calibri" panose="020F0502020204030204" pitchFamily="34" charset="0"/>
                <a:cs typeface="Arial" panose="020B0604020202020204" pitchFamily="34" charset="0"/>
              </a:rPr>
              <a:t>Wie kann ein gemeinsamer Entdeckungsprozess ablaufen?</a:t>
            </a:r>
            <a:endParaRPr lang="de-DE" sz="4000">
              <a:latin typeface="Helvetica" pitchFamily="2" charset="0"/>
            </a:endParaRPr>
          </a:p>
        </p:txBody>
      </p:sp>
      <p:sp>
        <p:nvSpPr>
          <p:cNvPr id="17" name="Textfeld 16">
            <a:extLst>
              <a:ext uri="{FF2B5EF4-FFF2-40B4-BE49-F238E27FC236}">
                <a16:creationId xmlns:a16="http://schemas.microsoft.com/office/drawing/2014/main" id="{C1D32822-C048-0F95-B74C-08C1D8D50F18}"/>
              </a:ext>
            </a:extLst>
          </p:cNvPr>
          <p:cNvSpPr txBox="1"/>
          <p:nvPr/>
        </p:nvSpPr>
        <p:spPr>
          <a:xfrm rot="16200000">
            <a:off x="9812757" y="4530841"/>
            <a:ext cx="4805825" cy="369332"/>
          </a:xfrm>
          <a:prstGeom prst="rect">
            <a:avLst/>
          </a:prstGeom>
          <a:noFill/>
        </p:spPr>
        <p:txBody>
          <a:bodyPr wrap="square">
            <a:spAutoFit/>
          </a:bodyPr>
          <a:lstStyle/>
          <a:p>
            <a:r>
              <a:rPr lang="de-DE" sz="900">
                <a:solidFill>
                  <a:schemeClr val="bg1"/>
                </a:solidFill>
              </a:rPr>
              <a:t>Bild: Pavel Soro LondonCreative Commons CC0 1.0 Universal Public Domain Dedication. </a:t>
            </a:r>
          </a:p>
          <a:p>
            <a:endParaRPr lang="de-DE" sz="900">
              <a:solidFill>
                <a:schemeClr val="bg1"/>
              </a:solidFill>
            </a:endParaRPr>
          </a:p>
        </p:txBody>
      </p:sp>
    </p:spTree>
    <p:extLst>
      <p:ext uri="{BB962C8B-B14F-4D97-AF65-F5344CB8AC3E}">
        <p14:creationId xmlns:p14="http://schemas.microsoft.com/office/powerpoint/2010/main" val="1623570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a:extLst>
              <a:ext uri="{FF2B5EF4-FFF2-40B4-BE49-F238E27FC236}">
                <a16:creationId xmlns:a16="http://schemas.microsoft.com/office/drawing/2014/main" id="{6EB9F4FF-28D0-FD5A-4CD0-BA900AB47AA5}"/>
              </a:ext>
            </a:extLst>
          </p:cNvPr>
          <p:cNvSpPr txBox="1">
            <a:spLocks/>
          </p:cNvSpPr>
          <p:nvPr/>
        </p:nvSpPr>
        <p:spPr>
          <a:xfrm>
            <a:off x="540027" y="584822"/>
            <a:ext cx="10515600" cy="29085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a:solidFill>
                  <a:schemeClr val="tx1"/>
                </a:solidFill>
                <a:latin typeface="Arial" panose="020B0604020202020204" pitchFamily="34" charset="0"/>
                <a:ea typeface="+mj-ea"/>
                <a:cs typeface="Arial" panose="020B0604020202020204" pitchFamily="34" charset="0"/>
              </a:defRPr>
            </a:lvl1pPr>
          </a:lstStyle>
          <a:p>
            <a:r>
              <a:rPr lang="de-DE" sz="1800" b="1" dirty="0">
                <a:latin typeface="Helvetica" pitchFamily="2" charset="0"/>
              </a:rPr>
              <a:t>Schauen wir dazu folgendes Dialogbeispiel von Jamie (3;11) an:</a:t>
            </a:r>
            <a:endParaRPr lang="de-DE" sz="1800">
              <a:latin typeface="Helvetica" pitchFamily="2" charset="0"/>
            </a:endParaRPr>
          </a:p>
        </p:txBody>
      </p:sp>
      <p:sp>
        <p:nvSpPr>
          <p:cNvPr id="8" name="Textfeld 7">
            <a:extLst>
              <a:ext uri="{FF2B5EF4-FFF2-40B4-BE49-F238E27FC236}">
                <a16:creationId xmlns:a16="http://schemas.microsoft.com/office/drawing/2014/main" id="{24626CDA-516B-5FC9-BE99-0549756C4041}"/>
              </a:ext>
            </a:extLst>
          </p:cNvPr>
          <p:cNvSpPr txBox="1"/>
          <p:nvPr/>
        </p:nvSpPr>
        <p:spPr>
          <a:xfrm>
            <a:off x="540028" y="1645644"/>
            <a:ext cx="8077200" cy="369332"/>
          </a:xfrm>
          <a:prstGeom prst="rect">
            <a:avLst/>
          </a:prstGeom>
          <a:noFill/>
        </p:spPr>
        <p:txBody>
          <a:bodyPr wrap="square">
            <a:spAutoFit/>
          </a:bodyPr>
          <a:lstStyle/>
          <a:p>
            <a:r>
              <a:rPr lang="de-DE">
                <a:solidFill>
                  <a:srgbClr val="C00000"/>
                </a:solidFill>
                <a:latin typeface="Helvetica" pitchFamily="2" charset="0"/>
                <a:cs typeface="Arial" panose="020B0604020202020204" pitchFamily="34" charset="0"/>
              </a:rPr>
              <a:t>Jamie</a:t>
            </a:r>
            <a:r>
              <a:rPr lang="de-DE">
                <a:solidFill>
                  <a:srgbClr val="000000"/>
                </a:solidFill>
                <a:latin typeface="Helvetica" pitchFamily="2" charset="0"/>
                <a:cs typeface="Arial" panose="020B0604020202020204" pitchFamily="34" charset="0"/>
              </a:rPr>
              <a:t>: 		Warum steht es [das Auto] auf dem Metallding?</a:t>
            </a:r>
            <a:endParaRPr lang="de-DE">
              <a:latin typeface="Helvetica" pitchFamily="2" charset="0"/>
              <a:cs typeface="Arial" panose="020B0604020202020204" pitchFamily="34" charset="0"/>
            </a:endParaRPr>
          </a:p>
        </p:txBody>
      </p:sp>
      <p:sp>
        <p:nvSpPr>
          <p:cNvPr id="9" name="Textfeld 8">
            <a:extLst>
              <a:ext uri="{FF2B5EF4-FFF2-40B4-BE49-F238E27FC236}">
                <a16:creationId xmlns:a16="http://schemas.microsoft.com/office/drawing/2014/main" id="{370096F4-5540-4224-C0FC-2D8CAE6A6E26}"/>
              </a:ext>
            </a:extLst>
          </p:cNvPr>
          <p:cNvSpPr txBox="1"/>
          <p:nvPr/>
        </p:nvSpPr>
        <p:spPr>
          <a:xfrm>
            <a:off x="540026" y="2134224"/>
            <a:ext cx="9719733" cy="369332"/>
          </a:xfrm>
          <a:prstGeom prst="rect">
            <a:avLst/>
          </a:prstGeom>
          <a:noFill/>
        </p:spPr>
        <p:txBody>
          <a:bodyPr wrap="square">
            <a:spAutoFit/>
          </a:bodyPr>
          <a:lstStyle/>
          <a:p>
            <a:r>
              <a:rPr lang="de-DE">
                <a:solidFill>
                  <a:srgbClr val="C00000"/>
                </a:solidFill>
                <a:latin typeface="Helvetica" pitchFamily="2" charset="0"/>
                <a:cs typeface="Arial" panose="020B0604020202020204" pitchFamily="34" charset="0"/>
              </a:rPr>
              <a:t>Erwachsener</a:t>
            </a:r>
            <a:r>
              <a:rPr lang="de-DE">
                <a:solidFill>
                  <a:srgbClr val="000000"/>
                </a:solidFill>
                <a:latin typeface="Helvetica" pitchFamily="2" charset="0"/>
                <a:cs typeface="Arial" panose="020B0604020202020204" pitchFamily="34" charset="0"/>
              </a:rPr>
              <a:t>: 	Das ist kein Metall, das ist Beton.</a:t>
            </a:r>
            <a:endParaRPr lang="de-DE">
              <a:latin typeface="Helvetica" pitchFamily="2" charset="0"/>
              <a:cs typeface="Arial" panose="020B0604020202020204" pitchFamily="34" charset="0"/>
            </a:endParaRPr>
          </a:p>
        </p:txBody>
      </p:sp>
      <p:sp>
        <p:nvSpPr>
          <p:cNvPr id="10" name="Textfeld 9">
            <a:extLst>
              <a:ext uri="{FF2B5EF4-FFF2-40B4-BE49-F238E27FC236}">
                <a16:creationId xmlns:a16="http://schemas.microsoft.com/office/drawing/2014/main" id="{D5FE6EDE-BEF7-9E54-76DC-8546DB67D325}"/>
              </a:ext>
            </a:extLst>
          </p:cNvPr>
          <p:cNvSpPr txBox="1"/>
          <p:nvPr/>
        </p:nvSpPr>
        <p:spPr>
          <a:xfrm>
            <a:off x="540026" y="2631148"/>
            <a:ext cx="8077200" cy="369332"/>
          </a:xfrm>
          <a:prstGeom prst="rect">
            <a:avLst/>
          </a:prstGeom>
          <a:noFill/>
        </p:spPr>
        <p:txBody>
          <a:bodyPr wrap="square">
            <a:spAutoFit/>
          </a:bodyPr>
          <a:lstStyle/>
          <a:p>
            <a:r>
              <a:rPr lang="de-DE">
                <a:solidFill>
                  <a:srgbClr val="C00000"/>
                </a:solidFill>
                <a:latin typeface="Helvetica" pitchFamily="2" charset="0"/>
                <a:cs typeface="Arial" panose="020B0604020202020204" pitchFamily="34" charset="0"/>
              </a:rPr>
              <a:t>Jamie</a:t>
            </a:r>
            <a:r>
              <a:rPr lang="de-DE">
                <a:solidFill>
                  <a:srgbClr val="000000"/>
                </a:solidFill>
                <a:latin typeface="Helvetica" pitchFamily="2" charset="0"/>
                <a:cs typeface="Arial" panose="020B0604020202020204" pitchFamily="34" charset="0"/>
              </a:rPr>
              <a:t>: 		Warum steht es auf dem Betonding?</a:t>
            </a:r>
            <a:endParaRPr lang="de-DE">
              <a:latin typeface="Helvetica" pitchFamily="2" charset="0"/>
              <a:cs typeface="Arial" panose="020B0604020202020204" pitchFamily="34" charset="0"/>
            </a:endParaRPr>
          </a:p>
        </p:txBody>
      </p:sp>
      <p:sp>
        <p:nvSpPr>
          <p:cNvPr id="11" name="Textfeld 10">
            <a:extLst>
              <a:ext uri="{FF2B5EF4-FFF2-40B4-BE49-F238E27FC236}">
                <a16:creationId xmlns:a16="http://schemas.microsoft.com/office/drawing/2014/main" id="{268AAF8B-6811-0A2F-112B-3FC2123CEDC4}"/>
              </a:ext>
            </a:extLst>
          </p:cNvPr>
          <p:cNvSpPr txBox="1"/>
          <p:nvPr/>
        </p:nvSpPr>
        <p:spPr>
          <a:xfrm>
            <a:off x="540026" y="3128072"/>
            <a:ext cx="11144956" cy="369332"/>
          </a:xfrm>
          <a:prstGeom prst="rect">
            <a:avLst/>
          </a:prstGeom>
          <a:noFill/>
        </p:spPr>
        <p:txBody>
          <a:bodyPr wrap="square">
            <a:spAutoFit/>
          </a:bodyPr>
          <a:lstStyle/>
          <a:p>
            <a:r>
              <a:rPr lang="de-DE">
                <a:solidFill>
                  <a:srgbClr val="C00000"/>
                </a:solidFill>
                <a:latin typeface="Helvetica" pitchFamily="2" charset="0"/>
                <a:cs typeface="Arial" panose="020B0604020202020204" pitchFamily="34" charset="0"/>
              </a:rPr>
              <a:t>Erwachsener</a:t>
            </a:r>
            <a:r>
              <a:rPr lang="de-DE">
                <a:solidFill>
                  <a:srgbClr val="000000"/>
                </a:solidFill>
                <a:latin typeface="Helvetica" pitchFamily="2" charset="0"/>
                <a:cs typeface="Arial" panose="020B0604020202020204" pitchFamily="34" charset="0"/>
              </a:rPr>
              <a:t>: 	Na ja, wenn es regnet, wird der Boden weich und matschig, oder?</a:t>
            </a:r>
          </a:p>
        </p:txBody>
      </p:sp>
      <p:sp>
        <p:nvSpPr>
          <p:cNvPr id="12" name="Textfeld 11">
            <a:extLst>
              <a:ext uri="{FF2B5EF4-FFF2-40B4-BE49-F238E27FC236}">
                <a16:creationId xmlns:a16="http://schemas.microsoft.com/office/drawing/2014/main" id="{AEEE1F89-24FB-2482-67B0-34E6B114F0AD}"/>
              </a:ext>
            </a:extLst>
          </p:cNvPr>
          <p:cNvSpPr txBox="1"/>
          <p:nvPr/>
        </p:nvSpPr>
        <p:spPr>
          <a:xfrm>
            <a:off x="540027" y="4093086"/>
            <a:ext cx="11651973" cy="369332"/>
          </a:xfrm>
          <a:prstGeom prst="rect">
            <a:avLst/>
          </a:prstGeom>
          <a:noFill/>
        </p:spPr>
        <p:txBody>
          <a:bodyPr wrap="square">
            <a:spAutoFit/>
          </a:bodyPr>
          <a:lstStyle/>
          <a:p>
            <a:r>
              <a:rPr lang="de-DE">
                <a:solidFill>
                  <a:srgbClr val="C00000"/>
                </a:solidFill>
                <a:latin typeface="Helvetica" pitchFamily="2" charset="0"/>
                <a:cs typeface="Arial" panose="020B0604020202020204" pitchFamily="34" charset="0"/>
              </a:rPr>
              <a:t>Erwachsener: 	</a:t>
            </a:r>
            <a:r>
              <a:rPr lang="de-DE">
                <a:latin typeface="Helvetica" pitchFamily="2" charset="0"/>
                <a:cs typeface="Arial" panose="020B0604020202020204" pitchFamily="34" charset="0"/>
              </a:rPr>
              <a:t>Also würden die Räder im Schlamm versinken. Aber der Beton ist hart, verstehst du?</a:t>
            </a:r>
          </a:p>
        </p:txBody>
      </p:sp>
      <p:sp>
        <p:nvSpPr>
          <p:cNvPr id="13" name="Textfeld 12">
            <a:extLst>
              <a:ext uri="{FF2B5EF4-FFF2-40B4-BE49-F238E27FC236}">
                <a16:creationId xmlns:a16="http://schemas.microsoft.com/office/drawing/2014/main" id="{93477A2D-92CA-9807-24CB-2AD07FD56541}"/>
              </a:ext>
            </a:extLst>
          </p:cNvPr>
          <p:cNvSpPr txBox="1"/>
          <p:nvPr/>
        </p:nvSpPr>
        <p:spPr>
          <a:xfrm>
            <a:off x="540027" y="4569279"/>
            <a:ext cx="11144956" cy="646331"/>
          </a:xfrm>
          <a:prstGeom prst="rect">
            <a:avLst/>
          </a:prstGeom>
          <a:noFill/>
        </p:spPr>
        <p:txBody>
          <a:bodyPr wrap="square">
            <a:spAutoFit/>
          </a:bodyPr>
          <a:lstStyle/>
          <a:p>
            <a:r>
              <a:rPr lang="de-DE">
                <a:solidFill>
                  <a:srgbClr val="C00000"/>
                </a:solidFill>
                <a:latin typeface="Helvetica" pitchFamily="2" charset="0"/>
                <a:cs typeface="Arial" panose="020B0604020202020204" pitchFamily="34" charset="0"/>
              </a:rPr>
              <a:t>Jamie</a:t>
            </a:r>
            <a:r>
              <a:rPr lang="de-DE">
                <a:solidFill>
                  <a:srgbClr val="000000"/>
                </a:solidFill>
                <a:latin typeface="Helvetica" pitchFamily="2" charset="0"/>
                <a:cs typeface="Arial" panose="020B0604020202020204" pitchFamily="34" charset="0"/>
              </a:rPr>
              <a:t> </a:t>
            </a:r>
            <a:r>
              <a:rPr lang="de-DE" i="1">
                <a:solidFill>
                  <a:srgbClr val="000000"/>
                </a:solidFill>
                <a:latin typeface="Helvetica" pitchFamily="2" charset="0"/>
                <a:cs typeface="Arial" panose="020B0604020202020204" pitchFamily="34" charset="0"/>
              </a:rPr>
              <a:t>aufgeregt:</a:t>
            </a:r>
            <a:r>
              <a:rPr lang="de-DE">
                <a:solidFill>
                  <a:srgbClr val="000000"/>
                </a:solidFill>
                <a:latin typeface="Helvetica" pitchFamily="2" charset="0"/>
                <a:cs typeface="Arial" panose="020B0604020202020204" pitchFamily="34" charset="0"/>
              </a:rPr>
              <a:t>	Aber Beton ist weich, wenn er gemischt wird! Warum ist er weich, wenn er gemischt wird?</a:t>
            </a:r>
            <a:endParaRPr lang="de-DE" dirty="0">
              <a:latin typeface="Helvetica" pitchFamily="2" charset="0"/>
              <a:cs typeface="Arial" panose="020B0604020202020204" pitchFamily="34" charset="0"/>
            </a:endParaRPr>
          </a:p>
          <a:p>
            <a:endParaRPr lang="de-DE">
              <a:latin typeface="Helvetica" pitchFamily="2" charset="0"/>
              <a:cs typeface="Arial" panose="020B0604020202020204" pitchFamily="34" charset="0"/>
            </a:endParaRPr>
          </a:p>
        </p:txBody>
      </p:sp>
      <p:sp>
        <p:nvSpPr>
          <p:cNvPr id="14" name="Textfeld 13">
            <a:extLst>
              <a:ext uri="{FF2B5EF4-FFF2-40B4-BE49-F238E27FC236}">
                <a16:creationId xmlns:a16="http://schemas.microsoft.com/office/drawing/2014/main" id="{62B9AA39-8E8A-6256-FD0C-D354245FFE20}"/>
              </a:ext>
            </a:extLst>
          </p:cNvPr>
          <p:cNvSpPr txBox="1"/>
          <p:nvPr/>
        </p:nvSpPr>
        <p:spPr>
          <a:xfrm>
            <a:off x="7322255" y="5412230"/>
            <a:ext cx="4454878" cy="276999"/>
          </a:xfrm>
          <a:prstGeom prst="rect">
            <a:avLst/>
          </a:prstGeom>
          <a:noFill/>
        </p:spPr>
        <p:txBody>
          <a:bodyPr wrap="square">
            <a:spAutoFit/>
          </a:bodyPr>
          <a:lstStyle/>
          <a:p>
            <a:r>
              <a:rPr lang="de-DE" sz="1200" dirty="0">
                <a:latin typeface="Helvetica" pitchFamily="2" charset="0"/>
                <a:cs typeface="Arial" panose="020B0604020202020204" pitchFamily="34" charset="0"/>
              </a:rPr>
              <a:t>Donaldson, 1992, S. 44, dt. Übers. AS</a:t>
            </a:r>
          </a:p>
        </p:txBody>
      </p:sp>
      <p:sp>
        <p:nvSpPr>
          <p:cNvPr id="15" name="Textfeld 14">
            <a:extLst>
              <a:ext uri="{FF2B5EF4-FFF2-40B4-BE49-F238E27FC236}">
                <a16:creationId xmlns:a16="http://schemas.microsoft.com/office/drawing/2014/main" id="{C9D9ADF8-9849-2AA9-91CD-E4C2356F09F8}"/>
              </a:ext>
            </a:extLst>
          </p:cNvPr>
          <p:cNvSpPr txBox="1"/>
          <p:nvPr/>
        </p:nvSpPr>
        <p:spPr>
          <a:xfrm>
            <a:off x="540026" y="3612685"/>
            <a:ext cx="8725466" cy="369332"/>
          </a:xfrm>
          <a:prstGeom prst="rect">
            <a:avLst/>
          </a:prstGeom>
          <a:noFill/>
        </p:spPr>
        <p:txBody>
          <a:bodyPr wrap="none" rtlCol="0">
            <a:spAutoFit/>
          </a:bodyPr>
          <a:lstStyle/>
          <a:p>
            <a:r>
              <a:rPr lang="de-DE">
                <a:latin typeface="Helvetica" pitchFamily="2" charset="0"/>
                <a:cs typeface="Arial" panose="020B0604020202020204" pitchFamily="34" charset="0"/>
              </a:rPr>
              <a:t>		</a:t>
            </a:r>
            <a:r>
              <a:rPr lang="de-DE" i="1">
                <a:latin typeface="Helvetica" pitchFamily="2" charset="0"/>
                <a:cs typeface="Arial" panose="020B0604020202020204" pitchFamily="34" charset="0"/>
              </a:rPr>
              <a:t>Jamie nickt, beugt sich hinunter und kratzt am trockenen Boden.</a:t>
            </a:r>
            <a:endParaRPr lang="de-DE">
              <a:latin typeface="Helvetica" pitchFamily="2" charset="0"/>
              <a:cs typeface="Arial" panose="020B0604020202020204" pitchFamily="34" charset="0"/>
            </a:endParaRPr>
          </a:p>
        </p:txBody>
      </p:sp>
    </p:spTree>
    <p:extLst>
      <p:ext uri="{BB962C8B-B14F-4D97-AF65-F5344CB8AC3E}">
        <p14:creationId xmlns:p14="http://schemas.microsoft.com/office/powerpoint/2010/main" val="4866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5925" y="1496960"/>
            <a:ext cx="3982987" cy="4739759"/>
          </a:xfrm>
          <a:prstGeom prst="rect">
            <a:avLst/>
          </a:prstGeom>
        </p:spPr>
        <p:txBody>
          <a:bodyPr wrap="square">
            <a:spAutoFit/>
          </a:bodyPr>
          <a:lstStyle/>
          <a:p>
            <a:pPr>
              <a:lnSpc>
                <a:spcPct val="150000"/>
              </a:lnSpc>
            </a:pPr>
            <a:r>
              <a:rPr lang="de-DE" dirty="0">
                <a:solidFill>
                  <a:srgbClr val="C00000"/>
                </a:solidFill>
                <a:latin typeface="Helvetica" pitchFamily="2" charset="0"/>
                <a:cs typeface="Arial" panose="020B0604020202020204" pitchFamily="34" charset="0"/>
              </a:rPr>
              <a:t>Der erste Schritt ist, dass wir uns die Frage bewusst machen, indem wir selber noch einmal ‚laut denken‘:  </a:t>
            </a:r>
          </a:p>
          <a:p>
            <a:pPr>
              <a:lnSpc>
                <a:spcPct val="150000"/>
              </a:lnSpc>
            </a:pPr>
            <a:endParaRPr lang="de-DE" dirty="0">
              <a:latin typeface="Helvetica" pitchFamily="2" charset="0"/>
              <a:cs typeface="Arial" panose="020B0604020202020204" pitchFamily="34" charset="0"/>
            </a:endParaRPr>
          </a:p>
          <a:p>
            <a:pPr>
              <a:lnSpc>
                <a:spcPct val="150000"/>
              </a:lnSpc>
            </a:pPr>
            <a:r>
              <a:rPr lang="de-DE" dirty="0">
                <a:latin typeface="Helvetica" pitchFamily="2" charset="0"/>
                <a:cs typeface="Arial" panose="020B0604020202020204" pitchFamily="34" charset="0"/>
              </a:rPr>
              <a:t>„Hm, schwierige Frage. Warum ist Beton weich, wenn er gemischt wird, bleibt nach dem Härten aber fest? Er weicht ja nicht nochmal auf, wie zum Beispiel Lehm, der bei Regen matschig wird?“</a:t>
            </a:r>
            <a:r>
              <a:rPr lang="de-DE" dirty="0">
                <a:solidFill>
                  <a:srgbClr val="000000"/>
                </a:solidFill>
                <a:latin typeface="Helvetica" pitchFamily="2" charset="0"/>
                <a:cs typeface="Arial" panose="020B0604020202020204" pitchFamily="34" charset="0"/>
              </a:rPr>
              <a:t>	</a:t>
            </a:r>
          </a:p>
          <a:p>
            <a:r>
              <a:rPr lang="de-DE" sz="1600" dirty="0">
                <a:solidFill>
                  <a:srgbClr val="000000"/>
                </a:solidFill>
                <a:latin typeface="Helvetica" pitchFamily="2" charset="0"/>
                <a:cs typeface="Arial" panose="020B0604020202020204" pitchFamily="34" charset="0"/>
              </a:rPr>
              <a:t> </a:t>
            </a:r>
          </a:p>
          <a:p>
            <a:endParaRPr lang="de-DE" sz="1600" dirty="0">
              <a:solidFill>
                <a:srgbClr val="C00000"/>
              </a:solidFill>
              <a:latin typeface="Helvetica" pitchFamily="2" charset="0"/>
              <a:cs typeface="Arial" panose="020B0604020202020204" pitchFamily="34" charset="0"/>
            </a:endParaRPr>
          </a:p>
        </p:txBody>
      </p:sp>
      <p:sp>
        <p:nvSpPr>
          <p:cNvPr id="2" name="Titel 4">
            <a:extLst>
              <a:ext uri="{FF2B5EF4-FFF2-40B4-BE49-F238E27FC236}">
                <a16:creationId xmlns:a16="http://schemas.microsoft.com/office/drawing/2014/main" id="{5A2B679C-8813-FC95-91B0-6538B7DEFE01}"/>
              </a:ext>
            </a:extLst>
          </p:cNvPr>
          <p:cNvSpPr txBox="1">
            <a:spLocks/>
          </p:cNvSpPr>
          <p:nvPr/>
        </p:nvSpPr>
        <p:spPr>
          <a:xfrm>
            <a:off x="635925" y="634146"/>
            <a:ext cx="10515600" cy="290858"/>
          </a:xfrm>
          <a:prstGeom prst="rect">
            <a:avLst/>
          </a:prstGeom>
        </p:spPr>
        <p:txBody>
          <a:bodyPr/>
          <a:lstStyle>
            <a:lvl1pPr algn="l" defTabSz="914400" rtl="0" eaLnBrk="1" latinLnBrk="0" hangingPunct="1">
              <a:lnSpc>
                <a:spcPct val="90000"/>
              </a:lnSpc>
              <a:spcBef>
                <a:spcPct val="0"/>
              </a:spcBef>
              <a:buNone/>
              <a:defRPr sz="1600" b="1" kern="1200">
                <a:solidFill>
                  <a:schemeClr val="tx1"/>
                </a:solidFill>
                <a:latin typeface="+mj-lt"/>
                <a:ea typeface="+mj-ea"/>
                <a:cs typeface="+mj-cs"/>
              </a:defRPr>
            </a:lvl1pPr>
          </a:lstStyle>
          <a:p>
            <a:r>
              <a:rPr lang="de-DE" sz="1800">
                <a:latin typeface="Helvetica" pitchFamily="2" charset="0"/>
              </a:rPr>
              <a:t>Kinder stellen anspruchsvolle Fragen!</a:t>
            </a:r>
          </a:p>
        </p:txBody>
      </p:sp>
      <p:pic>
        <p:nvPicPr>
          <p:cNvPr id="11266" name="Picture 2">
            <a:extLst>
              <a:ext uri="{FF2B5EF4-FFF2-40B4-BE49-F238E27FC236}">
                <a16:creationId xmlns:a16="http://schemas.microsoft.com/office/drawing/2014/main" id="{B2984D91-59D9-CA42-7659-0C447B482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098" y="0"/>
            <a:ext cx="9144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CE7B4B3-CF93-60A2-9718-99076C6D16F9}"/>
              </a:ext>
            </a:extLst>
          </p:cNvPr>
          <p:cNvSpPr txBox="1"/>
          <p:nvPr/>
        </p:nvSpPr>
        <p:spPr>
          <a:xfrm rot="16200000">
            <a:off x="9694237" y="4360237"/>
            <a:ext cx="4724446" cy="271080"/>
          </a:xfrm>
          <a:prstGeom prst="rect">
            <a:avLst/>
          </a:prstGeom>
          <a:noFill/>
        </p:spPr>
        <p:txBody>
          <a:bodyPr wrap="square">
            <a:spAutoFit/>
          </a:bodyPr>
          <a:lstStyle/>
          <a:p>
            <a:r>
              <a:rPr lang="de-DE" sz="1100"/>
              <a:t>https://cs.wikipedia.org/wiki/Soubor:Beton_Compacton.jpg Gemeinfrei</a:t>
            </a:r>
          </a:p>
        </p:txBody>
      </p:sp>
    </p:spTree>
    <p:extLst>
      <p:ext uri="{BB962C8B-B14F-4D97-AF65-F5344CB8AC3E}">
        <p14:creationId xmlns:p14="http://schemas.microsoft.com/office/powerpoint/2010/main" val="956082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72918" y="547483"/>
            <a:ext cx="6366958" cy="5273175"/>
          </a:xfrm>
          <a:prstGeom prst="rect">
            <a:avLst/>
          </a:prstGeom>
        </p:spPr>
        <p:txBody>
          <a:bodyPr wrap="square">
            <a:spAutoFit/>
          </a:bodyPr>
          <a:lstStyle/>
          <a:p>
            <a:r>
              <a:rPr lang="de-DE" sz="1600" dirty="0">
                <a:solidFill>
                  <a:srgbClr val="000000"/>
                </a:solidFill>
                <a:latin typeface="Helvetica" pitchFamily="2" charset="0"/>
                <a:cs typeface="Arial" panose="020B0604020202020204" pitchFamily="34" charset="0"/>
              </a:rPr>
              <a:t>	</a:t>
            </a:r>
          </a:p>
          <a:p>
            <a:pPr>
              <a:lnSpc>
                <a:spcPct val="150000"/>
              </a:lnSpc>
            </a:pPr>
            <a:r>
              <a:rPr lang="de-DE" dirty="0">
                <a:solidFill>
                  <a:srgbClr val="000000"/>
                </a:solidFill>
                <a:latin typeface="Helvetica" pitchFamily="2" charset="0"/>
                <a:cs typeface="Arial" panose="020B0604020202020204" pitchFamily="34" charset="0"/>
              </a:rPr>
              <a:t>Das Einfachste wäre, wir würden mit den Kindern im Internet nachsehen, wie die Antwort lautet.  </a:t>
            </a:r>
          </a:p>
          <a:p>
            <a:pPr>
              <a:lnSpc>
                <a:spcPct val="150000"/>
              </a:lnSpc>
            </a:pPr>
            <a:endParaRPr lang="de-DE" dirty="0">
              <a:solidFill>
                <a:srgbClr val="000000"/>
              </a:solidFill>
              <a:latin typeface="Helvetica" pitchFamily="2" charset="0"/>
              <a:cs typeface="Arial" panose="020B0604020202020204" pitchFamily="34" charset="0"/>
            </a:endParaRPr>
          </a:p>
          <a:p>
            <a:pPr>
              <a:lnSpc>
                <a:spcPct val="150000"/>
              </a:lnSpc>
            </a:pPr>
            <a:r>
              <a:rPr lang="de-DE" dirty="0">
                <a:solidFill>
                  <a:srgbClr val="000000"/>
                </a:solidFill>
                <a:latin typeface="Helvetica" pitchFamily="2" charset="0"/>
                <a:cs typeface="Arial" panose="020B0604020202020204" pitchFamily="34" charset="0"/>
              </a:rPr>
              <a:t>Aber das ist nicht die beste Idee!</a:t>
            </a:r>
          </a:p>
          <a:p>
            <a:pPr>
              <a:lnSpc>
                <a:spcPct val="150000"/>
              </a:lnSpc>
            </a:pPr>
            <a:endParaRPr lang="de-DE" dirty="0">
              <a:solidFill>
                <a:srgbClr val="92D050"/>
              </a:solidFill>
              <a:latin typeface="Helvetica" pitchFamily="2" charset="0"/>
              <a:cs typeface="Arial" panose="020B0604020202020204" pitchFamily="34" charset="0"/>
            </a:endParaRPr>
          </a:p>
          <a:p>
            <a:pPr>
              <a:lnSpc>
                <a:spcPct val="150000"/>
              </a:lnSpc>
            </a:pPr>
            <a:r>
              <a:rPr lang="de-DE" dirty="0">
                <a:latin typeface="Helvetica" pitchFamily="2" charset="0"/>
                <a:cs typeface="Arial" panose="020B0604020202020204" pitchFamily="34" charset="0"/>
              </a:rPr>
              <a:t>Wir bekommen dann zwar schnell </a:t>
            </a:r>
            <a:r>
              <a:rPr lang="de-DE" b="1" dirty="0">
                <a:latin typeface="Helvetica" pitchFamily="2" charset="0"/>
                <a:cs typeface="Arial" panose="020B0604020202020204" pitchFamily="34" charset="0"/>
              </a:rPr>
              <a:t>fertige Antworten</a:t>
            </a:r>
            <a:r>
              <a:rPr lang="de-DE" dirty="0">
                <a:latin typeface="Helvetica" pitchFamily="2" charset="0"/>
                <a:cs typeface="Arial" panose="020B0604020202020204" pitchFamily="34" charset="0"/>
              </a:rPr>
              <a:t>.</a:t>
            </a:r>
          </a:p>
          <a:p>
            <a:pPr>
              <a:lnSpc>
                <a:spcPct val="150000"/>
              </a:lnSpc>
            </a:pPr>
            <a:r>
              <a:rPr lang="de-DE" dirty="0">
                <a:latin typeface="Helvetica" pitchFamily="2" charset="0"/>
                <a:cs typeface="Arial" panose="020B0604020202020204" pitchFamily="34" charset="0"/>
              </a:rPr>
              <a:t>Das </a:t>
            </a:r>
            <a:r>
              <a:rPr lang="de-DE" b="1" dirty="0">
                <a:latin typeface="Helvetica" pitchFamily="2" charset="0"/>
                <a:cs typeface="Arial" panose="020B0604020202020204" pitchFamily="34" charset="0"/>
              </a:rPr>
              <a:t>eigene Nachdenken </a:t>
            </a:r>
            <a:r>
              <a:rPr lang="de-DE" dirty="0">
                <a:latin typeface="Helvetica" pitchFamily="2" charset="0"/>
                <a:cs typeface="Arial" panose="020B0604020202020204" pitchFamily="34" charset="0"/>
              </a:rPr>
              <a:t>aber</a:t>
            </a:r>
            <a:r>
              <a:rPr lang="de-DE" b="1" dirty="0">
                <a:latin typeface="Helvetica" pitchFamily="2" charset="0"/>
                <a:cs typeface="Arial" panose="020B0604020202020204" pitchFamily="34" charset="0"/>
              </a:rPr>
              <a:t> </a:t>
            </a:r>
            <a:r>
              <a:rPr lang="de-DE" dirty="0">
                <a:latin typeface="Helvetica" pitchFamily="2" charset="0"/>
                <a:cs typeface="Arial" panose="020B0604020202020204" pitchFamily="34" charset="0"/>
              </a:rPr>
              <a:t>würden wir überspringen. </a:t>
            </a:r>
          </a:p>
          <a:p>
            <a:pPr>
              <a:lnSpc>
                <a:spcPct val="150000"/>
              </a:lnSpc>
            </a:pPr>
            <a:r>
              <a:rPr lang="de-DE" dirty="0">
                <a:latin typeface="Helvetica" pitchFamily="2" charset="0"/>
                <a:cs typeface="Arial" panose="020B0604020202020204" pitchFamily="34" charset="0"/>
              </a:rPr>
              <a:t> </a:t>
            </a:r>
          </a:p>
          <a:p>
            <a:pPr>
              <a:lnSpc>
                <a:spcPct val="150000"/>
              </a:lnSpc>
            </a:pPr>
            <a:r>
              <a:rPr lang="de-DE" b="1" dirty="0">
                <a:latin typeface="Helvetica" pitchFamily="2" charset="0"/>
                <a:cs typeface="Arial" panose="020B0604020202020204" pitchFamily="34" charset="0"/>
              </a:rPr>
              <a:t>Verstehendes Lernen </a:t>
            </a:r>
            <a:r>
              <a:rPr lang="de-DE" dirty="0">
                <a:latin typeface="Helvetica" pitchFamily="2" charset="0"/>
                <a:cs typeface="Arial" panose="020B0604020202020204" pitchFamily="34" charset="0"/>
              </a:rPr>
              <a:t>passiert, wenn wir versuchen, etwas selbst zu gedanklich zu durchdringen – und das ist anfangs immer etwas herausfordernd. Aber am Ende belohnt uns unser Gehirn mit einem </a:t>
            </a:r>
            <a:r>
              <a:rPr lang="de-DE" b="1" dirty="0">
                <a:latin typeface="Helvetica" pitchFamily="2" charset="0"/>
                <a:cs typeface="Arial" panose="020B0604020202020204" pitchFamily="34" charset="0"/>
              </a:rPr>
              <a:t>Aha-Erlebnis</a:t>
            </a:r>
            <a:r>
              <a:rPr lang="de-DE" dirty="0">
                <a:latin typeface="Helvetica" pitchFamily="2" charset="0"/>
                <a:cs typeface="Arial" panose="020B0604020202020204" pitchFamily="34" charset="0"/>
              </a:rPr>
              <a:t>! </a:t>
            </a:r>
          </a:p>
        </p:txBody>
      </p:sp>
      <p:pic>
        <p:nvPicPr>
          <p:cNvPr id="2050" name="Picture 2" descr="Leichte graue leere Betonmauer-Beschaffenheit">
            <a:extLst>
              <a:ext uri="{FF2B5EF4-FFF2-40B4-BE49-F238E27FC236}">
                <a16:creationId xmlns:a16="http://schemas.microsoft.com/office/drawing/2014/main" id="{3EBCEDC3-329C-B312-C339-A758F0063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57" r="-1"/>
          <a:stretch/>
        </p:blipFill>
        <p:spPr bwMode="auto">
          <a:xfrm>
            <a:off x="7271888" y="0"/>
            <a:ext cx="5152124"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379F9745-8084-B66B-B61B-875F0D87012C}"/>
              </a:ext>
            </a:extLst>
          </p:cNvPr>
          <p:cNvSpPr txBox="1"/>
          <p:nvPr/>
        </p:nvSpPr>
        <p:spPr>
          <a:xfrm rot="16200000">
            <a:off x="8928139" y="3580512"/>
            <a:ext cx="6296890" cy="230832"/>
          </a:xfrm>
          <a:prstGeom prst="rect">
            <a:avLst/>
          </a:prstGeom>
          <a:noFill/>
        </p:spPr>
        <p:txBody>
          <a:bodyPr wrap="square">
            <a:spAutoFit/>
          </a:bodyPr>
          <a:lstStyle/>
          <a:p>
            <a:r>
              <a:rPr lang="de-DE" sz="900"/>
              <a:t>www.publicdomainpictures.net</a:t>
            </a:r>
          </a:p>
        </p:txBody>
      </p:sp>
    </p:spTree>
    <p:extLst>
      <p:ext uri="{BB962C8B-B14F-4D97-AF65-F5344CB8AC3E}">
        <p14:creationId xmlns:p14="http://schemas.microsoft.com/office/powerpoint/2010/main" val="13528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96133" y="1061109"/>
            <a:ext cx="8498637" cy="4442178"/>
          </a:xfrm>
          <a:prstGeom prst="rect">
            <a:avLst/>
          </a:prstGeom>
        </p:spPr>
        <p:txBody>
          <a:bodyPr wrap="square">
            <a:spAutoFit/>
          </a:bodyPr>
          <a:lstStyle/>
          <a:p>
            <a:r>
              <a:rPr lang="de-DE" sz="1600" dirty="0">
                <a:solidFill>
                  <a:srgbClr val="000000"/>
                </a:solidFill>
                <a:latin typeface="Helvetica" pitchFamily="2" charset="0"/>
                <a:cs typeface="Arial" panose="020B0604020202020204" pitchFamily="34" charset="0"/>
              </a:rPr>
              <a:t>	</a:t>
            </a:r>
          </a:p>
          <a:p>
            <a:pPr>
              <a:lnSpc>
                <a:spcPct val="150000"/>
              </a:lnSpc>
            </a:pPr>
            <a:r>
              <a:rPr lang="de-DE" dirty="0">
                <a:solidFill>
                  <a:srgbClr val="000000"/>
                </a:solidFill>
                <a:latin typeface="Helvetica" pitchFamily="2" charset="0"/>
                <a:cs typeface="Arial" panose="020B0604020202020204" pitchFamily="34" charset="0"/>
              </a:rPr>
              <a:t>Außerdem sind die guten </a:t>
            </a:r>
            <a:r>
              <a:rPr lang="de-DE" b="1" dirty="0">
                <a:solidFill>
                  <a:srgbClr val="000000"/>
                </a:solidFill>
                <a:latin typeface="Helvetica" pitchFamily="2" charset="0"/>
                <a:cs typeface="Arial" panose="020B0604020202020204" pitchFamily="34" charset="0"/>
              </a:rPr>
              <a:t>Antworten im Internet </a:t>
            </a:r>
            <a:r>
              <a:rPr lang="de-DE" dirty="0">
                <a:solidFill>
                  <a:srgbClr val="000000"/>
                </a:solidFill>
                <a:latin typeface="Helvetica" pitchFamily="2" charset="0"/>
                <a:cs typeface="Arial" panose="020B0604020202020204" pitchFamily="34" charset="0"/>
              </a:rPr>
              <a:t>schwieriger zu finden und klingen erst mal kompliziert, wie hier die Erklärung von </a:t>
            </a:r>
            <a:r>
              <a:rPr lang="de-DE" i="1" dirty="0">
                <a:latin typeface="Helvetica" pitchFamily="2" charset="0"/>
                <a:cs typeface="Arial" panose="020B0604020202020204" pitchFamily="34" charset="0"/>
              </a:rPr>
              <a:t>Beton.Wiki</a:t>
            </a:r>
            <a:r>
              <a:rPr lang="de-DE" dirty="0">
                <a:latin typeface="Helvetica" pitchFamily="2" charset="0"/>
                <a:cs typeface="Arial" panose="020B0604020202020204" pitchFamily="34" charset="0"/>
              </a:rPr>
              <a:t>.</a:t>
            </a:r>
            <a:r>
              <a:rPr lang="de-DE" dirty="0">
                <a:solidFill>
                  <a:srgbClr val="000000"/>
                </a:solidFill>
                <a:latin typeface="Helvetica" pitchFamily="2" charset="0"/>
                <a:cs typeface="Arial" panose="020B0604020202020204" pitchFamily="34" charset="0"/>
              </a:rPr>
              <a:t>  </a:t>
            </a:r>
          </a:p>
          <a:p>
            <a:pPr>
              <a:lnSpc>
                <a:spcPct val="150000"/>
              </a:lnSpc>
            </a:pPr>
            <a:endParaRPr lang="de-DE" dirty="0">
              <a:solidFill>
                <a:srgbClr val="92D050"/>
              </a:solidFill>
              <a:latin typeface="Helvetica" pitchFamily="2" charset="0"/>
              <a:cs typeface="Arial" panose="020B0604020202020204" pitchFamily="34" charset="0"/>
            </a:endParaRPr>
          </a:p>
          <a:p>
            <a:pPr>
              <a:lnSpc>
                <a:spcPct val="150000"/>
              </a:lnSpc>
            </a:pPr>
            <a:r>
              <a:rPr lang="de-DE" dirty="0">
                <a:latin typeface="Helvetica" pitchFamily="2" charset="0"/>
                <a:cs typeface="Arial" panose="020B0604020202020204" pitchFamily="34" charset="0"/>
              </a:rPr>
              <a:t>„Das Erstarren und Erhärten des Zementleims zum Zementstein beruht auf der Bildung wasserhaltiger Verbindungen, die bei der Reaktion zwischen den Hauptbestandteilen des Zements (z. B. Klinkerphasen) und dem Anmachwasser entstehen. Diese Reaktion wird als Hydratation, die Reaktionsprodukte werden, unabhängig von der Art der Wasserbindung, als Hydrate oder Hydratphasen bezeichnet.“ (Quelle: Hydration. (2021-14-09). In </a:t>
            </a:r>
            <a:r>
              <a:rPr lang="de-DE" i="1" dirty="0">
                <a:latin typeface="Helvetica" pitchFamily="2" charset="0"/>
                <a:cs typeface="Arial" panose="020B0604020202020204" pitchFamily="34" charset="0"/>
              </a:rPr>
              <a:t>Beton.Wiki</a:t>
            </a:r>
            <a:r>
              <a:rPr lang="de-DE" dirty="0">
                <a:latin typeface="Helvetica" pitchFamily="2" charset="0"/>
                <a:cs typeface="Arial" panose="020B0604020202020204" pitchFamily="34" charset="0"/>
              </a:rPr>
              <a:t>. Verfügbar unter </a:t>
            </a:r>
            <a:r>
              <a:rPr lang="de-DE" u="sng" dirty="0">
                <a:latin typeface="Helvetica" pitchFamily="2" charset="0"/>
                <a:cs typeface="Arial" panose="020B0604020202020204" pitchFamily="34" charset="0"/>
                <a:hlinkClick r:id="rId2"/>
              </a:rPr>
              <a:t>https://www.beton.wiki/index.php?title=Hydratation</a:t>
            </a:r>
            <a:r>
              <a:rPr lang="de-DE" dirty="0">
                <a:latin typeface="Helvetica" pitchFamily="2" charset="0"/>
                <a:cs typeface="Arial" panose="020B0604020202020204" pitchFamily="34" charset="0"/>
              </a:rPr>
              <a:t>). </a:t>
            </a:r>
          </a:p>
        </p:txBody>
      </p:sp>
      <p:pic>
        <p:nvPicPr>
          <p:cNvPr id="2" name="Picture 2" descr="Leichte graue leere Betonmauer-Beschaffenheit">
            <a:extLst>
              <a:ext uri="{FF2B5EF4-FFF2-40B4-BE49-F238E27FC236}">
                <a16:creationId xmlns:a16="http://schemas.microsoft.com/office/drawing/2014/main" id="{25512A55-2D5F-7104-AAE1-88A10060F1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57" r="-1"/>
          <a:stretch/>
        </p:blipFill>
        <p:spPr bwMode="auto">
          <a:xfrm rot="2518484">
            <a:off x="9094627" y="3342167"/>
            <a:ext cx="2352122" cy="31309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eichte graue leere Betonmauer-Beschaffenheit">
            <a:extLst>
              <a:ext uri="{FF2B5EF4-FFF2-40B4-BE49-F238E27FC236}">
                <a16:creationId xmlns:a16="http://schemas.microsoft.com/office/drawing/2014/main" id="{855066C2-6E3E-FF53-3C22-F9DB167E74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57" r="-1"/>
          <a:stretch/>
        </p:blipFill>
        <p:spPr bwMode="auto">
          <a:xfrm rot="2420617">
            <a:off x="9386368" y="310472"/>
            <a:ext cx="1768640" cy="235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9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DCB8FF3-6502-1F61-EDB9-DB64A58EAF9E}"/>
              </a:ext>
            </a:extLst>
          </p:cNvPr>
          <p:cNvSpPr/>
          <p:nvPr/>
        </p:nvSpPr>
        <p:spPr>
          <a:xfrm>
            <a:off x="740599" y="421553"/>
            <a:ext cx="8827944" cy="6273449"/>
          </a:xfrm>
          <a:prstGeom prst="rect">
            <a:avLst/>
          </a:prstGeom>
        </p:spPr>
        <p:txBody>
          <a:bodyPr wrap="square">
            <a:spAutoFit/>
          </a:bodyPr>
          <a:lstStyle/>
          <a:p>
            <a:pPr>
              <a:lnSpc>
                <a:spcPct val="150000"/>
              </a:lnSpc>
            </a:pPr>
            <a:r>
              <a:rPr lang="de-DE" dirty="0">
                <a:solidFill>
                  <a:srgbClr val="000000"/>
                </a:solidFill>
                <a:latin typeface="Helvetica" pitchFamily="2" charset="0"/>
                <a:cs typeface="Arial" panose="020B0604020202020204" pitchFamily="34" charset="0"/>
              </a:rPr>
              <a:t>Zum Glück kennen wir die </a:t>
            </a:r>
            <a:r>
              <a:rPr lang="de-DE" b="1" dirty="0">
                <a:solidFill>
                  <a:srgbClr val="000000"/>
                </a:solidFill>
                <a:latin typeface="Helvetica" pitchFamily="2" charset="0"/>
                <a:cs typeface="Arial" panose="020B0604020202020204" pitchFamily="34" charset="0"/>
              </a:rPr>
              <a:t>Methode </a:t>
            </a:r>
            <a:r>
              <a:rPr lang="de-DE" b="1">
                <a:latin typeface="Helvetica" pitchFamily="2" charset="0"/>
                <a:cs typeface="Arial" panose="020B0604020202020204" pitchFamily="34" charset="0"/>
              </a:rPr>
              <a:t>des richtigen Vernunftgebrauchs</a:t>
            </a:r>
            <a:r>
              <a:rPr lang="de-DE">
                <a:latin typeface="Helvetica" pitchFamily="2" charset="0"/>
                <a:cs typeface="Arial" panose="020B0604020202020204" pitchFamily="34" charset="0"/>
              </a:rPr>
              <a:t>, eine Art Gebrauchsansweisung für den menschlichen Geist. Entdeckt hat sie der Philosoph, Mathematiker und Naturwissenschaftler </a:t>
            </a:r>
            <a:r>
              <a:rPr lang="de-DE" b="1">
                <a:latin typeface="Helvetica" pitchFamily="2" charset="0"/>
                <a:cs typeface="Arial" panose="020B0604020202020204" pitchFamily="34" charset="0"/>
              </a:rPr>
              <a:t>René Descartes</a:t>
            </a:r>
            <a:r>
              <a:rPr lang="de-DE">
                <a:latin typeface="Helvetica" pitchFamily="2" charset="0"/>
                <a:cs typeface="Arial" panose="020B0604020202020204" pitchFamily="34" charset="0"/>
              </a:rPr>
              <a:t>, 1637.</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Wir können im Dialog mit den Kindern diese Methode anwenden! Wir müssen sie sicher ein paar mal üben, aber dann wird sie schnell zur Gewohnheit. Hier die Schrittfolge, die Descartes als wissenschaftliche Methode beschrieben hat:</a:t>
            </a:r>
          </a:p>
          <a:p>
            <a:pPr>
              <a:lnSpc>
                <a:spcPct val="150000"/>
              </a:lnSpc>
            </a:pPr>
            <a:endParaRPr lang="de-DE">
              <a:latin typeface="Helvetica" pitchFamily="2" charset="0"/>
              <a:cs typeface="Arial" panose="020B0604020202020204" pitchFamily="34" charset="0"/>
            </a:endParaRPr>
          </a:p>
          <a:p>
            <a:pPr>
              <a:lnSpc>
                <a:spcPct val="150000"/>
              </a:lnSpc>
            </a:pPr>
            <a:r>
              <a:rPr lang="de-DE" b="1" dirty="0">
                <a:solidFill>
                  <a:srgbClr val="000000"/>
                </a:solidFill>
                <a:latin typeface="Helvetica" pitchFamily="2" charset="0"/>
                <a:cs typeface="Arial" panose="020B0604020202020204" pitchFamily="34" charset="0"/>
              </a:rPr>
              <a:t>1. Akzeptiere nur als wahr, was nicht bezweifelt werden kann </a:t>
            </a:r>
          </a:p>
          <a:p>
            <a:pPr>
              <a:lnSpc>
                <a:spcPct val="150000"/>
              </a:lnSpc>
            </a:pPr>
            <a:endParaRPr lang="de-DE" dirty="0">
              <a:solidFill>
                <a:srgbClr val="000000"/>
              </a:solidFill>
              <a:latin typeface="Helvetica" pitchFamily="2" charset="0"/>
              <a:cs typeface="Arial" panose="020B0604020202020204" pitchFamily="34" charset="0"/>
            </a:endParaRPr>
          </a:p>
          <a:p>
            <a:pPr>
              <a:lnSpc>
                <a:spcPct val="150000"/>
              </a:lnSpc>
            </a:pPr>
            <a:r>
              <a:rPr lang="de-DE" dirty="0">
                <a:solidFill>
                  <a:srgbClr val="000000"/>
                </a:solidFill>
                <a:latin typeface="Helvetica" pitchFamily="2" charset="0"/>
                <a:cs typeface="Arial" panose="020B0604020202020204" pitchFamily="34" charset="0"/>
              </a:rPr>
              <a:t>Zweifele an deinem Wissen. Weiß ich eigentlich die Antwort auf die Frage? Kann ich sie gut erklären? Fördert sie Verstehen? Wenn nein, dann geht erst dann weiter mit eurem Lernprozess, wenn ihr über euer bisheriges Wissen sicher seid.</a:t>
            </a:r>
            <a:r>
              <a:rPr lang="de-DE" i="1" dirty="0">
                <a:solidFill>
                  <a:srgbClr val="000000"/>
                </a:solidFill>
                <a:latin typeface="Helvetica" pitchFamily="2" charset="0"/>
                <a:cs typeface="Arial" panose="020B0604020202020204" pitchFamily="34" charset="0"/>
              </a:rPr>
              <a:t> </a:t>
            </a:r>
          </a:p>
          <a:p>
            <a:pPr>
              <a:lnSpc>
                <a:spcPct val="150000"/>
              </a:lnSpc>
            </a:pPr>
            <a:r>
              <a:rPr lang="de-DE" i="1" dirty="0">
                <a:solidFill>
                  <a:srgbClr val="000000"/>
                </a:solidFill>
                <a:latin typeface="Helvetica" pitchFamily="2" charset="0"/>
                <a:cs typeface="Arial" panose="020B0604020202020204" pitchFamily="34" charset="0"/>
              </a:rPr>
              <a:t>Zum Beispiel: Was wissen wir eigentlich sicher über Beton? </a:t>
            </a:r>
            <a:endParaRPr lang="de-DE" dirty="0">
              <a:solidFill>
                <a:srgbClr val="000000"/>
              </a:solidFill>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  </a:t>
            </a:r>
          </a:p>
        </p:txBody>
      </p:sp>
      <p:pic>
        <p:nvPicPr>
          <p:cNvPr id="5" name="Grafik 4">
            <a:extLst>
              <a:ext uri="{FF2B5EF4-FFF2-40B4-BE49-F238E27FC236}">
                <a16:creationId xmlns:a16="http://schemas.microsoft.com/office/drawing/2014/main" id="{5E289E9A-B018-097E-D6A7-DA8EAF5E3127}"/>
              </a:ext>
            </a:extLst>
          </p:cNvPr>
          <p:cNvPicPr>
            <a:picLocks noChangeAspect="1"/>
          </p:cNvPicPr>
          <p:nvPr/>
        </p:nvPicPr>
        <p:blipFill>
          <a:blip r:embed="rId2"/>
          <a:stretch>
            <a:fillRect/>
          </a:stretch>
        </p:blipFill>
        <p:spPr>
          <a:xfrm>
            <a:off x="9052411" y="1288472"/>
            <a:ext cx="2929927" cy="3448851"/>
          </a:xfrm>
          <a:prstGeom prst="rect">
            <a:avLst/>
          </a:prstGeom>
        </p:spPr>
      </p:pic>
      <p:sp>
        <p:nvSpPr>
          <p:cNvPr id="7" name="Textfeld 6">
            <a:extLst>
              <a:ext uri="{FF2B5EF4-FFF2-40B4-BE49-F238E27FC236}">
                <a16:creationId xmlns:a16="http://schemas.microsoft.com/office/drawing/2014/main" id="{44679475-0F4F-035C-1751-5D262594B80E}"/>
              </a:ext>
            </a:extLst>
          </p:cNvPr>
          <p:cNvSpPr txBox="1"/>
          <p:nvPr/>
        </p:nvSpPr>
        <p:spPr>
          <a:xfrm rot="16200000">
            <a:off x="9040329" y="3321278"/>
            <a:ext cx="6099462" cy="215444"/>
          </a:xfrm>
          <a:prstGeom prst="rect">
            <a:avLst/>
          </a:prstGeom>
          <a:noFill/>
        </p:spPr>
        <p:txBody>
          <a:bodyPr wrap="square">
            <a:spAutoFit/>
          </a:bodyPr>
          <a:lstStyle/>
          <a:p>
            <a:r>
              <a:rPr lang="de-DE" sz="800"/>
              <a:t>https://timelessmoon.getarchive.net/amp/media/rene-descartes-16e95c  Lizenz: Public Domain</a:t>
            </a:r>
          </a:p>
        </p:txBody>
      </p:sp>
    </p:spTree>
    <p:extLst>
      <p:ext uri="{BB962C8B-B14F-4D97-AF65-F5344CB8AC3E}">
        <p14:creationId xmlns:p14="http://schemas.microsoft.com/office/powerpoint/2010/main" val="41825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DCB8FF3-6502-1F61-EDB9-DB64A58EAF9E}"/>
              </a:ext>
            </a:extLst>
          </p:cNvPr>
          <p:cNvSpPr/>
          <p:nvPr/>
        </p:nvSpPr>
        <p:spPr>
          <a:xfrm>
            <a:off x="593643" y="746820"/>
            <a:ext cx="8076829" cy="4749955"/>
          </a:xfrm>
          <a:prstGeom prst="rect">
            <a:avLst/>
          </a:prstGeom>
        </p:spPr>
        <p:txBody>
          <a:bodyPr wrap="square">
            <a:spAutoFit/>
          </a:bodyPr>
          <a:lstStyle/>
          <a:p>
            <a:r>
              <a:rPr lang="de-DE" sz="1800" b="1" dirty="0">
                <a:solidFill>
                  <a:srgbClr val="000000"/>
                </a:solidFill>
                <a:latin typeface="Helvetica" pitchFamily="2" charset="0"/>
                <a:cs typeface="Arial" panose="020B0604020202020204" pitchFamily="34" charset="0"/>
              </a:rPr>
              <a:t>2. Zerlege das große Problem in viele kleine Probleme</a:t>
            </a:r>
          </a:p>
          <a:p>
            <a:endParaRPr lang="de-DE" sz="1800" dirty="0">
              <a:solidFill>
                <a:srgbClr val="000000"/>
              </a:solidFill>
              <a:latin typeface="Helvetica" pitchFamily="2" charset="0"/>
              <a:cs typeface="Arial" panose="020B0604020202020204" pitchFamily="34" charset="0"/>
            </a:endParaRPr>
          </a:p>
          <a:p>
            <a:pPr>
              <a:lnSpc>
                <a:spcPct val="150000"/>
              </a:lnSpc>
            </a:pPr>
            <a:r>
              <a:rPr lang="de-DE" sz="1800" dirty="0">
                <a:solidFill>
                  <a:srgbClr val="000000"/>
                </a:solidFill>
                <a:latin typeface="Helvetica" pitchFamily="2" charset="0"/>
                <a:cs typeface="Arial" panose="020B0604020202020204" pitchFamily="34" charset="0"/>
              </a:rPr>
              <a:t>Es ist leichter, viele kleine Probleme zu lösen als ein großes. Zerlege dein Problem in viele kleine Einzelprobleme. </a:t>
            </a:r>
          </a:p>
          <a:p>
            <a:pPr>
              <a:lnSpc>
                <a:spcPct val="150000"/>
              </a:lnSpc>
            </a:pPr>
            <a:endParaRPr lang="de-DE" dirty="0">
              <a:solidFill>
                <a:srgbClr val="000000"/>
              </a:solidFill>
              <a:latin typeface="Helvetica" pitchFamily="2" charset="0"/>
              <a:cs typeface="Arial" panose="020B0604020202020204" pitchFamily="34" charset="0"/>
            </a:endParaRPr>
          </a:p>
          <a:p>
            <a:pPr>
              <a:lnSpc>
                <a:spcPct val="150000"/>
              </a:lnSpc>
            </a:pPr>
            <a:r>
              <a:rPr lang="de-DE" sz="1800" dirty="0">
                <a:solidFill>
                  <a:srgbClr val="000000"/>
                </a:solidFill>
                <a:latin typeface="Helvetica" pitchFamily="2" charset="0"/>
                <a:cs typeface="Arial" panose="020B0604020202020204" pitchFamily="34" charset="0"/>
              </a:rPr>
              <a:t>Im Beispiel: </a:t>
            </a:r>
            <a:r>
              <a:rPr lang="de-DE" sz="1800" i="1" dirty="0">
                <a:solidFill>
                  <a:srgbClr val="000000"/>
                </a:solidFill>
                <a:latin typeface="Helvetica" pitchFamily="2" charset="0"/>
                <a:cs typeface="Arial" panose="020B0604020202020204" pitchFamily="34" charset="0"/>
              </a:rPr>
              <a:t>Wo finden wir Beton?</a:t>
            </a:r>
            <a:r>
              <a:rPr lang="de-DE" sz="1800" dirty="0">
                <a:solidFill>
                  <a:srgbClr val="000000"/>
                </a:solidFill>
                <a:latin typeface="Helvetica" pitchFamily="2" charset="0"/>
                <a:cs typeface="Arial" panose="020B0604020202020204" pitchFamily="34" charset="0"/>
              </a:rPr>
              <a:t> </a:t>
            </a:r>
            <a:r>
              <a:rPr lang="de-DE" sz="1800" i="1" dirty="0">
                <a:solidFill>
                  <a:srgbClr val="000000"/>
                </a:solidFill>
                <a:latin typeface="Helvetica" pitchFamily="2" charset="0"/>
                <a:cs typeface="Arial" panose="020B0604020202020204" pitchFamily="34" charset="0"/>
              </a:rPr>
              <a:t>Haben wir schon mal gesehen, wie er angerührt wird. Aus was besteht eigentlich Beton? Beton besteht aus Sand oder Kies, Wasser und Zement. Aber aus was besteht eigentlich Zement? Wie wird </a:t>
            </a:r>
            <a:r>
              <a:rPr lang="de-DE" sz="1800" b="1" i="1" dirty="0">
                <a:solidFill>
                  <a:srgbClr val="000000"/>
                </a:solidFill>
                <a:latin typeface="Helvetica" pitchFamily="2" charset="0"/>
                <a:cs typeface="Arial" panose="020B0604020202020204" pitchFamily="34" charset="0"/>
              </a:rPr>
              <a:t>der</a:t>
            </a:r>
            <a:r>
              <a:rPr lang="de-DE" sz="1800" i="1" dirty="0">
                <a:solidFill>
                  <a:srgbClr val="000000"/>
                </a:solidFill>
                <a:latin typeface="Helvetica" pitchFamily="2" charset="0"/>
                <a:cs typeface="Arial" panose="020B0604020202020204" pitchFamily="34" charset="0"/>
              </a:rPr>
              <a:t> hergestellt?</a:t>
            </a:r>
            <a:r>
              <a:rPr lang="de-DE" sz="1800" dirty="0">
                <a:solidFill>
                  <a:srgbClr val="000000"/>
                </a:solidFill>
                <a:latin typeface="Helvetica" pitchFamily="2" charset="0"/>
                <a:cs typeface="Arial" panose="020B0604020202020204" pitchFamily="34" charset="0"/>
              </a:rPr>
              <a:t> </a:t>
            </a:r>
          </a:p>
          <a:p>
            <a:pPr>
              <a:lnSpc>
                <a:spcPct val="150000"/>
              </a:lnSpc>
            </a:pPr>
            <a:endParaRPr lang="de-DE" dirty="0">
              <a:solidFill>
                <a:srgbClr val="000000"/>
              </a:solidFill>
              <a:latin typeface="Helvetica" pitchFamily="2" charset="0"/>
              <a:cs typeface="Arial" panose="020B0604020202020204" pitchFamily="34" charset="0"/>
            </a:endParaRPr>
          </a:p>
          <a:p>
            <a:pPr>
              <a:lnSpc>
                <a:spcPct val="150000"/>
              </a:lnSpc>
            </a:pPr>
            <a:r>
              <a:rPr lang="de-DE" dirty="0">
                <a:solidFill>
                  <a:srgbClr val="000000"/>
                </a:solidFill>
                <a:latin typeface="Helvetica" pitchFamily="2" charset="0"/>
                <a:cs typeface="Arial" panose="020B0604020202020204" pitchFamily="34" charset="0"/>
              </a:rPr>
              <a:t>Stellt Vermutungen an. Aber macht euch klar, dass es nur Hypothesen sind. </a:t>
            </a:r>
            <a:endParaRPr lang="de-DE" sz="1800" dirty="0">
              <a:solidFill>
                <a:srgbClr val="000000"/>
              </a:solidFill>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  </a:t>
            </a:r>
          </a:p>
        </p:txBody>
      </p:sp>
      <p:pic>
        <p:nvPicPr>
          <p:cNvPr id="7" name="Grafik 6">
            <a:extLst>
              <a:ext uri="{FF2B5EF4-FFF2-40B4-BE49-F238E27FC236}">
                <a16:creationId xmlns:a16="http://schemas.microsoft.com/office/drawing/2014/main" id="{1FC82005-23B6-BE73-225A-3CA2C510E2DD}"/>
              </a:ext>
            </a:extLst>
          </p:cNvPr>
          <p:cNvPicPr>
            <a:picLocks noChangeAspect="1"/>
          </p:cNvPicPr>
          <p:nvPr/>
        </p:nvPicPr>
        <p:blipFill>
          <a:blip r:embed="rId2"/>
          <a:stretch>
            <a:fillRect/>
          </a:stretch>
        </p:blipFill>
        <p:spPr>
          <a:xfrm>
            <a:off x="8780139" y="4617103"/>
            <a:ext cx="3210163" cy="1864189"/>
          </a:xfrm>
          <a:prstGeom prst="rect">
            <a:avLst/>
          </a:prstGeom>
        </p:spPr>
      </p:pic>
      <p:pic>
        <p:nvPicPr>
          <p:cNvPr id="8" name="Picture 8" descr="Meer, Wasser, Ozean, Welle, Unterwasser, Umwelt, Eis, Spritzen, Farbe, Biologie, reinigen, Energie, Fallen, Windwelle, Meeresbiologie">
            <a:extLst>
              <a:ext uri="{FF2B5EF4-FFF2-40B4-BE49-F238E27FC236}">
                <a16:creationId xmlns:a16="http://schemas.microsoft.com/office/drawing/2014/main" id="{88D87300-F42F-37A0-BEB5-780AC81A69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596"/>
          <a:stretch/>
        </p:blipFill>
        <p:spPr bwMode="auto">
          <a:xfrm>
            <a:off x="8970947" y="2598723"/>
            <a:ext cx="3284781" cy="16605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EA9730BF-2485-C6CA-572A-3FA77E35BE54}"/>
              </a:ext>
            </a:extLst>
          </p:cNvPr>
          <p:cNvSpPr txBox="1"/>
          <p:nvPr/>
        </p:nvSpPr>
        <p:spPr>
          <a:xfrm>
            <a:off x="-4552796" y="6357378"/>
            <a:ext cx="458524" cy="1015663"/>
          </a:xfrm>
          <a:prstGeom prst="rect">
            <a:avLst/>
          </a:prstGeom>
          <a:noFill/>
        </p:spPr>
        <p:txBody>
          <a:bodyPr wrap="square">
            <a:spAutoFit/>
          </a:bodyPr>
          <a:lstStyle/>
          <a:p>
            <a:r>
              <a:rPr lang="de-DE" sz="6000" dirty="0">
                <a:solidFill>
                  <a:srgbClr val="C00000"/>
                </a:solidFill>
                <a:latin typeface="Arial" panose="020B0604020202020204" pitchFamily="34" charset="0"/>
                <a:cs typeface="Arial" panose="020B0604020202020204" pitchFamily="34" charset="0"/>
              </a:rPr>
              <a:t>?</a:t>
            </a:r>
            <a:endParaRPr lang="de-DE" sz="6000">
              <a:solidFill>
                <a:srgbClr val="C00000"/>
              </a:solidFill>
            </a:endParaRPr>
          </a:p>
        </p:txBody>
      </p:sp>
      <p:pic>
        <p:nvPicPr>
          <p:cNvPr id="5124" name="Picture 4" descr="Strand, Natur, Sand, Wüste, Stock, Boden, Material, Bodenbelag, Straßenbelag">
            <a:extLst>
              <a:ext uri="{FF2B5EF4-FFF2-40B4-BE49-F238E27FC236}">
                <a16:creationId xmlns:a16="http://schemas.microsoft.com/office/drawing/2014/main" id="{8FDF00A8-13CC-8A50-A15E-ADEA00579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4596" y="92788"/>
            <a:ext cx="2881132" cy="2160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56CCAD79-8C63-0812-6904-DF72B4127492}"/>
              </a:ext>
            </a:extLst>
          </p:cNvPr>
          <p:cNvSpPr txBox="1"/>
          <p:nvPr/>
        </p:nvSpPr>
        <p:spPr>
          <a:xfrm>
            <a:off x="9052666" y="2240897"/>
            <a:ext cx="2937636" cy="4524315"/>
          </a:xfrm>
          <a:prstGeom prst="rect">
            <a:avLst/>
          </a:prstGeom>
          <a:noFill/>
        </p:spPr>
        <p:txBody>
          <a:bodyPr wrap="square">
            <a:spAutoFit/>
          </a:bodyPr>
          <a:lstStyle/>
          <a:p>
            <a:r>
              <a:rPr lang="de-DE" sz="800"/>
              <a:t>https://pxhere.com/de/photo/1154700 </a:t>
            </a:r>
          </a:p>
          <a:p>
            <a:r>
              <a:rPr lang="de-DE" sz="800"/>
              <a:t>Creative Commons CC0.</a:t>
            </a:r>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r>
              <a:rPr lang="de-DE" sz="800"/>
              <a:t>https://pxhere.com/de/photo/590034</a:t>
            </a:r>
          </a:p>
          <a:p>
            <a:r>
              <a:rPr lang="de-DE" sz="800"/>
              <a:t>Creative Commons CC0.</a:t>
            </a:r>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endParaRPr lang="de-DE" sz="800"/>
          </a:p>
          <a:p>
            <a:r>
              <a:rPr lang="de-DE" sz="800"/>
              <a:t>Clare Kiernan /UBC, https://www.flickr.com/</a:t>
            </a:r>
          </a:p>
          <a:p>
            <a:r>
              <a:rPr lang="de-DE" sz="800"/>
              <a:t>CC BY-NC 2.0 Namensnennung/ Nicht kommerziell CC 2.0 </a:t>
            </a:r>
          </a:p>
        </p:txBody>
      </p:sp>
    </p:spTree>
    <p:extLst>
      <p:ext uri="{BB962C8B-B14F-4D97-AF65-F5344CB8AC3E}">
        <p14:creationId xmlns:p14="http://schemas.microsoft.com/office/powerpoint/2010/main" val="232449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F835A87-E779-C971-7D9D-1FA7A7AFB770}"/>
              </a:ext>
            </a:extLst>
          </p:cNvPr>
          <p:cNvSpPr>
            <a:spLocks noGrp="1"/>
          </p:cNvSpPr>
          <p:nvPr>
            <p:ph type="sldNum" sz="quarter" idx="4294967295"/>
          </p:nvPr>
        </p:nvSpPr>
        <p:spPr>
          <a:xfrm>
            <a:off x="8908773" y="6347514"/>
            <a:ext cx="2743200" cy="365125"/>
          </a:xfrm>
          <a:prstGeom prst="rect">
            <a:avLst/>
          </a:prstGeom>
        </p:spPr>
        <p:txBody>
          <a:bodyPr/>
          <a:lstStyle/>
          <a:p>
            <a:fld id="{9569145E-4EA8-E648-9BF6-24858AA82116}" type="slidenum">
              <a:rPr lang="de-DE" smtClean="0"/>
              <a:pPr/>
              <a:t>3</a:t>
            </a:fld>
            <a:endParaRPr lang="de-DE" dirty="0"/>
          </a:p>
        </p:txBody>
      </p:sp>
      <p:sp>
        <p:nvSpPr>
          <p:cNvPr id="9" name="Textfeld 8">
            <a:extLst>
              <a:ext uri="{FF2B5EF4-FFF2-40B4-BE49-F238E27FC236}">
                <a16:creationId xmlns:a16="http://schemas.microsoft.com/office/drawing/2014/main" id="{5320CCA0-FA26-8557-1903-76A9DDFBF331}"/>
              </a:ext>
            </a:extLst>
          </p:cNvPr>
          <p:cNvSpPr txBox="1"/>
          <p:nvPr/>
        </p:nvSpPr>
        <p:spPr>
          <a:xfrm rot="16200000">
            <a:off x="9350263" y="3004595"/>
            <a:ext cx="5416060" cy="230832"/>
          </a:xfrm>
          <a:prstGeom prst="rect">
            <a:avLst/>
          </a:prstGeom>
          <a:noFill/>
        </p:spPr>
        <p:txBody>
          <a:bodyPr wrap="square">
            <a:spAutoFit/>
          </a:bodyPr>
          <a:lstStyle/>
          <a:p>
            <a:r>
              <a:rPr lang="de-DE" sz="900"/>
              <a:t>Bild: Screenshot Google Bildersucher „Kinder als Wissenschaftler“, 11. November 2024</a:t>
            </a:r>
          </a:p>
        </p:txBody>
      </p:sp>
      <p:pic>
        <p:nvPicPr>
          <p:cNvPr id="7" name="Grafik 6">
            <a:extLst>
              <a:ext uri="{FF2B5EF4-FFF2-40B4-BE49-F238E27FC236}">
                <a16:creationId xmlns:a16="http://schemas.microsoft.com/office/drawing/2014/main" id="{E9E04608-BBAA-0790-6D12-DF8E6836779C}"/>
              </a:ext>
            </a:extLst>
          </p:cNvPr>
          <p:cNvPicPr>
            <a:picLocks noChangeAspect="1"/>
          </p:cNvPicPr>
          <p:nvPr/>
        </p:nvPicPr>
        <p:blipFill>
          <a:blip r:embed="rId2"/>
          <a:stretch>
            <a:fillRect/>
          </a:stretch>
        </p:blipFill>
        <p:spPr>
          <a:xfrm>
            <a:off x="610366" y="1040772"/>
            <a:ext cx="11251624" cy="5416061"/>
          </a:xfrm>
          <a:prstGeom prst="rect">
            <a:avLst/>
          </a:prstGeom>
        </p:spPr>
      </p:pic>
      <p:sp>
        <p:nvSpPr>
          <p:cNvPr id="8" name="Titel 7">
            <a:extLst>
              <a:ext uri="{FF2B5EF4-FFF2-40B4-BE49-F238E27FC236}">
                <a16:creationId xmlns:a16="http://schemas.microsoft.com/office/drawing/2014/main" id="{4E9B84DB-C2C2-E3A1-5208-5A7443E3193C}"/>
              </a:ext>
            </a:extLst>
          </p:cNvPr>
          <p:cNvSpPr>
            <a:spLocks noGrp="1"/>
          </p:cNvSpPr>
          <p:nvPr>
            <p:ph type="title"/>
          </p:nvPr>
        </p:nvSpPr>
        <p:spPr/>
        <p:txBody>
          <a:bodyPr/>
          <a:lstStyle/>
          <a:p>
            <a:r>
              <a:rPr lang="de-DE">
                <a:latin typeface="Helvetica" pitchFamily="2" charset="0"/>
              </a:rPr>
              <a:t>Diese Art von Bildern? </a:t>
            </a:r>
          </a:p>
        </p:txBody>
      </p:sp>
      <p:pic>
        <p:nvPicPr>
          <p:cNvPr id="2" name="Grafik 1">
            <a:extLst>
              <a:ext uri="{FF2B5EF4-FFF2-40B4-BE49-F238E27FC236}">
                <a16:creationId xmlns:a16="http://schemas.microsoft.com/office/drawing/2014/main" id="{CFD4B530-EF84-DDAA-B658-2EFEDE2D17EA}"/>
              </a:ext>
            </a:extLst>
          </p:cNvPr>
          <p:cNvPicPr>
            <a:picLocks noChangeAspect="1"/>
          </p:cNvPicPr>
          <p:nvPr/>
        </p:nvPicPr>
        <p:blipFill>
          <a:blip r:embed="rId3">
            <a:alphaModFix amt="62000"/>
          </a:blip>
          <a:stretch>
            <a:fillRect/>
          </a:stretch>
        </p:blipFill>
        <p:spPr>
          <a:xfrm>
            <a:off x="610365" y="1092200"/>
            <a:ext cx="11332511" cy="5206888"/>
          </a:xfrm>
          <a:prstGeom prst="rect">
            <a:avLst/>
          </a:prstGeom>
        </p:spPr>
      </p:pic>
    </p:spTree>
    <p:extLst>
      <p:ext uri="{BB962C8B-B14F-4D97-AF65-F5344CB8AC3E}">
        <p14:creationId xmlns:p14="http://schemas.microsoft.com/office/powerpoint/2010/main" val="3577746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DCB8FF3-6502-1F61-EDB9-DB64A58EAF9E}"/>
              </a:ext>
            </a:extLst>
          </p:cNvPr>
          <p:cNvSpPr/>
          <p:nvPr/>
        </p:nvSpPr>
        <p:spPr>
          <a:xfrm>
            <a:off x="577313" y="292275"/>
            <a:ext cx="8615672" cy="5869171"/>
          </a:xfrm>
          <a:prstGeom prst="rect">
            <a:avLst/>
          </a:prstGeom>
        </p:spPr>
        <p:txBody>
          <a:bodyPr wrap="square">
            <a:spAutoFit/>
          </a:bodyPr>
          <a:lstStyle/>
          <a:p>
            <a:pPr>
              <a:lnSpc>
                <a:spcPct val="150000"/>
              </a:lnSpc>
            </a:pPr>
            <a:r>
              <a:rPr lang="de-DE" sz="1800" b="1" dirty="0">
                <a:solidFill>
                  <a:srgbClr val="000000"/>
                </a:solidFill>
                <a:latin typeface="Helvetica" pitchFamily="2" charset="0"/>
                <a:cs typeface="Arial" panose="020B0604020202020204" pitchFamily="34" charset="0"/>
              </a:rPr>
              <a:t>3. Vom Einfachen zum Komplizierten gehen</a:t>
            </a:r>
          </a:p>
          <a:p>
            <a:pPr>
              <a:lnSpc>
                <a:spcPct val="150000"/>
              </a:lnSpc>
            </a:pPr>
            <a:r>
              <a:rPr lang="de-DE" sz="1800" dirty="0">
                <a:solidFill>
                  <a:srgbClr val="000000"/>
                </a:solidFill>
                <a:latin typeface="Helvetica" pitchFamily="2" charset="0"/>
                <a:cs typeface="Arial" panose="020B0604020202020204" pitchFamily="34" charset="0"/>
              </a:rPr>
              <a:t>Das Einfache und Fassbare ist das, was wir im Alltag beobachten können. Das Komplizierte müssen wir uns erst erarbeiten, etwa indem wir genauer hinschauen oder andere fragen, die sich auskennen. </a:t>
            </a:r>
          </a:p>
          <a:p>
            <a:pPr>
              <a:lnSpc>
                <a:spcPct val="150000"/>
              </a:lnSpc>
            </a:pPr>
            <a:endParaRPr lang="de-DE" i="1" dirty="0">
              <a:solidFill>
                <a:srgbClr val="000000"/>
              </a:solidFill>
              <a:latin typeface="Helvetica" pitchFamily="2" charset="0"/>
              <a:cs typeface="Arial" panose="020B0604020202020204" pitchFamily="34" charset="0"/>
            </a:endParaRPr>
          </a:p>
          <a:p>
            <a:pPr>
              <a:lnSpc>
                <a:spcPct val="150000"/>
              </a:lnSpc>
            </a:pPr>
            <a:r>
              <a:rPr lang="de-DE" sz="1800" i="1" dirty="0">
                <a:solidFill>
                  <a:srgbClr val="000000"/>
                </a:solidFill>
                <a:latin typeface="Helvetica" pitchFamily="2" charset="0"/>
                <a:cs typeface="Arial" panose="020B0604020202020204" pitchFamily="34" charset="0"/>
              </a:rPr>
              <a:t>In unserem Beispiel weiß vielleicht ein Kind in der Gruppe oder eine Kolleg*in, aus was „Zement“ besteht. Oder wir fragen alle Eltern oder den Maurer vor der Kita. Um Zement herzustellen, benötigt man Ton und Kalk. Vermahlen und gebrannt entsteht „Zementklinker“. </a:t>
            </a:r>
          </a:p>
          <a:p>
            <a:pPr>
              <a:lnSpc>
                <a:spcPct val="150000"/>
              </a:lnSpc>
            </a:pPr>
            <a:endParaRPr lang="de-DE" i="1" dirty="0">
              <a:solidFill>
                <a:srgbClr val="000000"/>
              </a:solidFill>
              <a:latin typeface="Helvetica" pitchFamily="2" charset="0"/>
              <a:cs typeface="Arial" panose="020B0604020202020204" pitchFamily="34" charset="0"/>
            </a:endParaRPr>
          </a:p>
          <a:p>
            <a:pPr>
              <a:lnSpc>
                <a:spcPct val="150000"/>
              </a:lnSpc>
            </a:pPr>
            <a:r>
              <a:rPr lang="de-DE" sz="1800" i="1" dirty="0">
                <a:solidFill>
                  <a:srgbClr val="000000"/>
                </a:solidFill>
                <a:latin typeface="Helvetica" pitchFamily="2" charset="0"/>
                <a:cs typeface="Arial" panose="020B0604020202020204" pitchFamily="34" charset="0"/>
              </a:rPr>
              <a:t>Ton und Kalk sind wieder einfach und fassbar. Ton finden wir in der Erde. Kalk kennen wir von der Eierschale oder als Ablagerung am Wasserhahn. </a:t>
            </a:r>
          </a:p>
          <a:p>
            <a:pPr>
              <a:lnSpc>
                <a:spcPct val="150000"/>
              </a:lnSpc>
            </a:pPr>
            <a:endParaRPr lang="de-DE" sz="1800" dirty="0">
              <a:solidFill>
                <a:srgbClr val="000000"/>
              </a:solidFill>
              <a:latin typeface="Helvetica" pitchFamily="2" charset="0"/>
              <a:cs typeface="Arial" panose="020B0604020202020204" pitchFamily="34" charset="0"/>
            </a:endParaRPr>
          </a:p>
          <a:p>
            <a:pPr>
              <a:lnSpc>
                <a:spcPct val="150000"/>
              </a:lnSpc>
            </a:pPr>
            <a:r>
              <a:rPr lang="de-DE" i="1">
                <a:latin typeface="Helvetica" pitchFamily="2" charset="0"/>
                <a:cs typeface="Arial" panose="020B0604020202020204" pitchFamily="34" charset="0"/>
              </a:rPr>
              <a:t>Übrigens zwei tolle Stoffe zum Experimentieren!  </a:t>
            </a:r>
          </a:p>
        </p:txBody>
      </p:sp>
      <p:pic>
        <p:nvPicPr>
          <p:cNvPr id="2" name="Picture 4" descr="limestone texture 1">
            <a:extLst>
              <a:ext uri="{FF2B5EF4-FFF2-40B4-BE49-F238E27FC236}">
                <a16:creationId xmlns:a16="http://schemas.microsoft.com/office/drawing/2014/main" id="{0431948A-5F55-75C4-1361-575D80A75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9422" y="650384"/>
            <a:ext cx="2704608" cy="18120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racked Red Clay">
            <a:extLst>
              <a:ext uri="{FF2B5EF4-FFF2-40B4-BE49-F238E27FC236}">
                <a16:creationId xmlns:a16="http://schemas.microsoft.com/office/drawing/2014/main" id="{3EEF035C-D7FC-EFFC-DF0B-E8C39D4C4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422" y="2815378"/>
            <a:ext cx="2562578" cy="19219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8AE0E6E5-E8F3-EAED-6E20-BBA01655DF6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04761" y="5090286"/>
            <a:ext cx="2753930" cy="172120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5822ECFE-8926-A5BE-F19C-6D17E361844E}"/>
              </a:ext>
            </a:extLst>
          </p:cNvPr>
          <p:cNvSpPr txBox="1"/>
          <p:nvPr/>
        </p:nvSpPr>
        <p:spPr>
          <a:xfrm>
            <a:off x="6472025" y="5630531"/>
            <a:ext cx="3837363" cy="1061829"/>
          </a:xfrm>
          <a:prstGeom prst="rect">
            <a:avLst/>
          </a:prstGeom>
          <a:noFill/>
        </p:spPr>
        <p:txBody>
          <a:bodyPr wrap="square">
            <a:spAutoFit/>
          </a:bodyPr>
          <a:lstStyle/>
          <a:p>
            <a:r>
              <a:rPr lang="de-DE" sz="700"/>
              <a:t>Kalkstein</a:t>
            </a:r>
          </a:p>
          <a:p>
            <a:r>
              <a:rPr lang="de-DE" sz="700"/>
              <a:t>https://www.deviantart.com/tailcat/art/limestone-texture-1-161868370</a:t>
            </a:r>
          </a:p>
          <a:p>
            <a:r>
              <a:rPr lang="de-DE" sz="700"/>
              <a:t>Creative Commons Attribution 3.0 License</a:t>
            </a:r>
          </a:p>
          <a:p>
            <a:endParaRPr lang="de-DE" sz="700"/>
          </a:p>
          <a:p>
            <a:r>
              <a:rPr lang="de-DE" sz="700"/>
              <a:t>https://commons.wikimedia.org/wiki/File:Clinker.jpg</a:t>
            </a:r>
          </a:p>
          <a:p>
            <a:r>
              <a:rPr lang="de-DE" sz="700"/>
              <a:t>Creative Commons CC0</a:t>
            </a:r>
          </a:p>
          <a:p>
            <a:endParaRPr lang="de-DE" sz="700"/>
          </a:p>
          <a:p>
            <a:r>
              <a:rPr lang="de-DE" sz="700"/>
              <a:t>https://www.freeimages.com/photo/mud-texture-1528670</a:t>
            </a:r>
          </a:p>
          <a:p>
            <a:r>
              <a:rPr lang="de-DE" sz="700"/>
              <a:t>Free to use underFreeimages.com Content License (im Prinzip wie CC 0, </a:t>
            </a:r>
          </a:p>
        </p:txBody>
      </p:sp>
    </p:spTree>
    <p:extLst>
      <p:ext uri="{BB962C8B-B14F-4D97-AF65-F5344CB8AC3E}">
        <p14:creationId xmlns:p14="http://schemas.microsoft.com/office/powerpoint/2010/main" val="27489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DCB8FF3-6502-1F61-EDB9-DB64A58EAF9E}"/>
              </a:ext>
            </a:extLst>
          </p:cNvPr>
          <p:cNvSpPr/>
          <p:nvPr/>
        </p:nvSpPr>
        <p:spPr>
          <a:xfrm>
            <a:off x="326722" y="500025"/>
            <a:ext cx="6139508" cy="5857950"/>
          </a:xfrm>
          <a:prstGeom prst="rect">
            <a:avLst/>
          </a:prstGeom>
        </p:spPr>
        <p:txBody>
          <a:bodyPr wrap="square">
            <a:spAutoFit/>
          </a:bodyPr>
          <a:lstStyle/>
          <a:p>
            <a:pPr>
              <a:lnSpc>
                <a:spcPct val="150000"/>
              </a:lnSpc>
            </a:pPr>
            <a:r>
              <a:rPr lang="de-DE" b="1" dirty="0">
                <a:solidFill>
                  <a:srgbClr val="000000"/>
                </a:solidFill>
                <a:latin typeface="Helvetica" pitchFamily="2" charset="0"/>
                <a:cs typeface="Arial" panose="020B0604020202020204" pitchFamily="34" charset="0"/>
              </a:rPr>
              <a:t>4</a:t>
            </a:r>
            <a:r>
              <a:rPr lang="de-DE" sz="1800" b="1" dirty="0">
                <a:solidFill>
                  <a:srgbClr val="000000"/>
                </a:solidFill>
                <a:latin typeface="Helvetica" pitchFamily="2" charset="0"/>
                <a:cs typeface="Arial" panose="020B0604020202020204" pitchFamily="34" charset="0"/>
              </a:rPr>
              <a:t>. Eine Übersicht von allem machen und nichts auslassen </a:t>
            </a:r>
          </a:p>
          <a:p>
            <a:pPr>
              <a:lnSpc>
                <a:spcPct val="150000"/>
              </a:lnSpc>
            </a:pPr>
            <a:endParaRPr lang="de-DE" sz="1800" dirty="0">
              <a:solidFill>
                <a:srgbClr val="000000"/>
              </a:solidFill>
              <a:latin typeface="Helvetica" pitchFamily="2" charset="0"/>
              <a:cs typeface="Arial" panose="020B0604020202020204" pitchFamily="34" charset="0"/>
            </a:endParaRPr>
          </a:p>
          <a:p>
            <a:pPr>
              <a:lnSpc>
                <a:spcPct val="150000"/>
              </a:lnSpc>
            </a:pPr>
            <a:r>
              <a:rPr lang="de-DE" sz="1800" dirty="0">
                <a:solidFill>
                  <a:srgbClr val="000000"/>
                </a:solidFill>
                <a:latin typeface="Helvetica" pitchFamily="2" charset="0"/>
                <a:cs typeface="Arial" panose="020B0604020202020204" pitchFamily="34" charset="0"/>
              </a:rPr>
              <a:t>Die vielen kleinen Probleme, die wir jedes für sich analysiert haben, setzen wir nun wieder zusammen. </a:t>
            </a:r>
          </a:p>
          <a:p>
            <a:pPr>
              <a:lnSpc>
                <a:spcPct val="150000"/>
              </a:lnSpc>
            </a:pPr>
            <a:endParaRPr lang="de-DE" i="1" dirty="0">
              <a:solidFill>
                <a:srgbClr val="000000"/>
              </a:solidFill>
              <a:latin typeface="Helvetica" pitchFamily="2" charset="0"/>
              <a:cs typeface="Arial" panose="020B0604020202020204" pitchFamily="34" charset="0"/>
            </a:endParaRPr>
          </a:p>
          <a:p>
            <a:pPr>
              <a:lnSpc>
                <a:spcPct val="150000"/>
              </a:lnSpc>
            </a:pPr>
            <a:r>
              <a:rPr lang="de-DE" sz="1800" i="1" dirty="0">
                <a:solidFill>
                  <a:srgbClr val="000000"/>
                </a:solidFill>
                <a:latin typeface="Helvetica" pitchFamily="2" charset="0"/>
                <a:cs typeface="Arial" panose="020B0604020202020204" pitchFamily="34" charset="0"/>
              </a:rPr>
              <a:t>Beton besteht aus Kieselsteinchen, Zement </a:t>
            </a:r>
            <a:r>
              <a:rPr lang="de-DE" sz="1800" b="1" i="1" dirty="0">
                <a:solidFill>
                  <a:srgbClr val="000000"/>
                </a:solidFill>
                <a:latin typeface="Helvetica" pitchFamily="2" charset="0"/>
                <a:cs typeface="Arial" panose="020B0604020202020204" pitchFamily="34" charset="0"/>
              </a:rPr>
              <a:t>und</a:t>
            </a:r>
            <a:r>
              <a:rPr lang="de-DE" sz="1800" i="1" dirty="0">
                <a:solidFill>
                  <a:srgbClr val="000000"/>
                </a:solidFill>
                <a:latin typeface="Helvetica" pitchFamily="2" charset="0"/>
                <a:cs typeface="Arial" panose="020B0604020202020204" pitchFamily="34" charset="0"/>
              </a:rPr>
              <a:t> Wasser. </a:t>
            </a:r>
          </a:p>
          <a:p>
            <a:pPr>
              <a:lnSpc>
                <a:spcPct val="150000"/>
              </a:lnSpc>
            </a:pPr>
            <a:endParaRPr lang="de-DE" i="1" dirty="0">
              <a:solidFill>
                <a:srgbClr val="000000"/>
              </a:solidFill>
              <a:latin typeface="Helvetica" pitchFamily="2" charset="0"/>
              <a:cs typeface="Arial" panose="020B0604020202020204" pitchFamily="34" charset="0"/>
            </a:endParaRPr>
          </a:p>
          <a:p>
            <a:pPr>
              <a:lnSpc>
                <a:spcPct val="150000"/>
              </a:lnSpc>
            </a:pPr>
            <a:r>
              <a:rPr lang="de-DE" dirty="0">
                <a:solidFill>
                  <a:srgbClr val="000000"/>
                </a:solidFill>
                <a:latin typeface="Helvetica" pitchFamily="2" charset="0"/>
                <a:cs typeface="Arial" panose="020B0604020202020204" pitchFamily="34" charset="0"/>
              </a:rPr>
              <a:t>Unsere Frage war: </a:t>
            </a:r>
            <a:r>
              <a:rPr lang="de-DE" i="1" dirty="0">
                <a:solidFill>
                  <a:srgbClr val="000000"/>
                </a:solidFill>
                <a:latin typeface="Helvetica" pitchFamily="2" charset="0"/>
                <a:cs typeface="Arial" panose="020B0604020202020204" pitchFamily="34" charset="0"/>
              </a:rPr>
              <a:t>Was passiert beim Aushärten des Betons im Unterschied zum Lehm?</a:t>
            </a:r>
          </a:p>
          <a:p>
            <a:pPr>
              <a:lnSpc>
                <a:spcPct val="150000"/>
              </a:lnSpc>
            </a:pPr>
            <a:endParaRPr lang="de-DE" dirty="0">
              <a:solidFill>
                <a:srgbClr val="000000"/>
              </a:solidFill>
              <a:latin typeface="Helvetica" pitchFamily="2" charset="0"/>
              <a:cs typeface="Arial" panose="020B0604020202020204" pitchFamily="34" charset="0"/>
            </a:endParaRPr>
          </a:p>
          <a:p>
            <a:pPr>
              <a:lnSpc>
                <a:spcPct val="150000"/>
              </a:lnSpc>
            </a:pPr>
            <a:r>
              <a:rPr lang="de-DE" i="1" dirty="0">
                <a:solidFill>
                  <a:srgbClr val="000000"/>
                </a:solidFill>
                <a:latin typeface="Helvetica" pitchFamily="2" charset="0"/>
                <a:cs typeface="Arial" panose="020B0604020202020204" pitchFamily="34" charset="0"/>
              </a:rPr>
              <a:t>Zementklinker ist der entscheidende Bestandteil im Beton. Sonst wäre es ja nur Sand und Wasser. </a:t>
            </a:r>
          </a:p>
          <a:p>
            <a:pPr>
              <a:lnSpc>
                <a:spcPct val="150000"/>
              </a:lnSpc>
            </a:pPr>
            <a:endParaRPr lang="de-DE" i="1" dirty="0">
              <a:solidFill>
                <a:srgbClr val="000000"/>
              </a:solidFill>
              <a:latin typeface="Helvetica" pitchFamily="2" charset="0"/>
              <a:cs typeface="Arial" panose="020B0604020202020204" pitchFamily="34" charset="0"/>
            </a:endParaRPr>
          </a:p>
        </p:txBody>
      </p:sp>
      <p:pic>
        <p:nvPicPr>
          <p:cNvPr id="6" name="Picture 2" descr="Cracked Red Clay">
            <a:extLst>
              <a:ext uri="{FF2B5EF4-FFF2-40B4-BE49-F238E27FC236}">
                <a16:creationId xmlns:a16="http://schemas.microsoft.com/office/drawing/2014/main" id="{8AA384CE-1C2E-A5E3-414A-3C85B8EC8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544" y="609010"/>
            <a:ext cx="2562578" cy="1921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imestone texture 1">
            <a:extLst>
              <a:ext uri="{FF2B5EF4-FFF2-40B4-BE49-F238E27FC236}">
                <a16:creationId xmlns:a16="http://schemas.microsoft.com/office/drawing/2014/main" id="{287804E7-D7CF-CE94-8D4B-BAF109FC5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7392" y="1819284"/>
            <a:ext cx="2704608" cy="18120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E60D2B2A-6975-D035-EE90-4CBB9797D5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36192" y="3106343"/>
            <a:ext cx="2753930" cy="1721206"/>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DFF3A555-3912-8DF9-47A4-798C7ED519C4}"/>
              </a:ext>
            </a:extLst>
          </p:cNvPr>
          <p:cNvPicPr>
            <a:picLocks noChangeAspect="1"/>
          </p:cNvPicPr>
          <p:nvPr/>
        </p:nvPicPr>
        <p:blipFill>
          <a:blip r:embed="rId6"/>
          <a:stretch>
            <a:fillRect/>
          </a:stretch>
        </p:blipFill>
        <p:spPr>
          <a:xfrm>
            <a:off x="9590122" y="4190134"/>
            <a:ext cx="2753930" cy="1599248"/>
          </a:xfrm>
          <a:prstGeom prst="rect">
            <a:avLst/>
          </a:prstGeom>
        </p:spPr>
      </p:pic>
      <p:pic>
        <p:nvPicPr>
          <p:cNvPr id="10" name="Picture 8" descr="Meer, Wasser, Ozean, Welle, Unterwasser, Umwelt, Eis, Spritzen, Farbe, Biologie, reinigen, Energie, Fallen, Windwelle, Meeresbiologie">
            <a:extLst>
              <a:ext uri="{FF2B5EF4-FFF2-40B4-BE49-F238E27FC236}">
                <a16:creationId xmlns:a16="http://schemas.microsoft.com/office/drawing/2014/main" id="{0F7A9942-F1B3-3BF6-9424-8604FCA35B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596"/>
          <a:stretch/>
        </p:blipFill>
        <p:spPr bwMode="auto">
          <a:xfrm>
            <a:off x="6874580" y="5402949"/>
            <a:ext cx="2906894" cy="14695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5654A063-AEA4-515C-67CC-1F3079CCADC4}"/>
              </a:ext>
            </a:extLst>
          </p:cNvPr>
          <p:cNvSpPr txBox="1"/>
          <p:nvPr/>
        </p:nvSpPr>
        <p:spPr>
          <a:xfrm>
            <a:off x="4200984" y="4080095"/>
            <a:ext cx="458524" cy="1015663"/>
          </a:xfrm>
          <a:prstGeom prst="rect">
            <a:avLst/>
          </a:prstGeom>
          <a:noFill/>
        </p:spPr>
        <p:txBody>
          <a:bodyPr wrap="square">
            <a:spAutoFit/>
          </a:bodyPr>
          <a:lstStyle/>
          <a:p>
            <a:r>
              <a:rPr lang="de-DE" sz="6000" dirty="0">
                <a:solidFill>
                  <a:srgbClr val="C00000"/>
                </a:solidFill>
                <a:latin typeface="Arial" panose="020B0604020202020204" pitchFamily="34" charset="0"/>
                <a:cs typeface="Arial" panose="020B0604020202020204" pitchFamily="34" charset="0"/>
              </a:rPr>
              <a:t>?</a:t>
            </a:r>
            <a:endParaRPr lang="de-DE" sz="6000">
              <a:solidFill>
                <a:srgbClr val="C00000"/>
              </a:solidFill>
            </a:endParaRPr>
          </a:p>
        </p:txBody>
      </p:sp>
      <p:pic>
        <p:nvPicPr>
          <p:cNvPr id="2" name="Picture 4" descr="Strand, Natur, Sand, Wüste, Stock, Boden, Material, Bodenbelag, Straßenbelag">
            <a:extLst>
              <a:ext uri="{FF2B5EF4-FFF2-40B4-BE49-F238E27FC236}">
                <a16:creationId xmlns:a16="http://schemas.microsoft.com/office/drawing/2014/main" id="{2EA88061-CC53-2771-609E-B88062346D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1436" y="-115740"/>
            <a:ext cx="2132331" cy="159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3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1806510-F5F0-BAF3-29BB-C98597D16E6E}"/>
              </a:ext>
            </a:extLst>
          </p:cNvPr>
          <p:cNvSpPr txBox="1"/>
          <p:nvPr/>
        </p:nvSpPr>
        <p:spPr>
          <a:xfrm>
            <a:off x="2820761" y="1988795"/>
            <a:ext cx="6098720" cy="2118465"/>
          </a:xfrm>
          <a:prstGeom prst="rect">
            <a:avLst/>
          </a:prstGeom>
          <a:noFill/>
        </p:spPr>
        <p:txBody>
          <a:bodyPr wrap="square">
            <a:spAutoFit/>
          </a:bodyPr>
          <a:lstStyle/>
          <a:p>
            <a:pPr>
              <a:lnSpc>
                <a:spcPct val="150000"/>
              </a:lnSpc>
            </a:pPr>
            <a:endParaRPr lang="de-DE" i="1" dirty="0">
              <a:solidFill>
                <a:srgbClr val="000000"/>
              </a:solidFill>
              <a:latin typeface="Helvetica" pitchFamily="2" charset="0"/>
              <a:cs typeface="Arial" panose="020B0604020202020204" pitchFamily="34" charset="0"/>
            </a:endParaRPr>
          </a:p>
          <a:p>
            <a:pPr>
              <a:lnSpc>
                <a:spcPct val="150000"/>
              </a:lnSpc>
            </a:pPr>
            <a:r>
              <a:rPr lang="de-DE" i="1" dirty="0">
                <a:solidFill>
                  <a:srgbClr val="000000"/>
                </a:solidFill>
                <a:latin typeface="Helvetica" pitchFamily="2" charset="0"/>
                <a:cs typeface="Arial" panose="020B0604020202020204" pitchFamily="34" charset="0"/>
              </a:rPr>
              <a:t>Eine Idee: Vielleicht bleibt das Wasser ja </a:t>
            </a:r>
            <a:r>
              <a:rPr lang="de-DE" b="1" i="1" dirty="0">
                <a:solidFill>
                  <a:srgbClr val="000000"/>
                </a:solidFill>
                <a:latin typeface="Helvetica" pitchFamily="2" charset="0"/>
                <a:cs typeface="Arial" panose="020B0604020202020204" pitchFamily="34" charset="0"/>
              </a:rPr>
              <a:t>im</a:t>
            </a:r>
            <a:r>
              <a:rPr lang="de-DE" i="1" dirty="0">
                <a:solidFill>
                  <a:srgbClr val="000000"/>
                </a:solidFill>
                <a:latin typeface="Helvetica" pitchFamily="2" charset="0"/>
                <a:cs typeface="Arial" panose="020B0604020202020204" pitchFamily="34" charset="0"/>
              </a:rPr>
              <a:t> Beton, wenn er härtet? Vielleicht wird der Beton durch eine Verbindung von Wasser und Zemenklinker zusammen gehalten, so fest, dass er nie wieder aufweichen kann?</a:t>
            </a:r>
          </a:p>
        </p:txBody>
      </p:sp>
    </p:spTree>
    <p:extLst>
      <p:ext uri="{BB962C8B-B14F-4D97-AF65-F5344CB8AC3E}">
        <p14:creationId xmlns:p14="http://schemas.microsoft.com/office/powerpoint/2010/main" val="60324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08A7508-523A-448E-C660-77846D164C98}"/>
              </a:ext>
            </a:extLst>
          </p:cNvPr>
          <p:cNvSpPr txBox="1"/>
          <p:nvPr/>
        </p:nvSpPr>
        <p:spPr>
          <a:xfrm>
            <a:off x="602830" y="707774"/>
            <a:ext cx="4766758" cy="5442452"/>
          </a:xfrm>
          <a:prstGeom prst="rect">
            <a:avLst/>
          </a:prstGeom>
          <a:noFill/>
        </p:spPr>
        <p:txBody>
          <a:bodyPr wrap="square">
            <a:spAutoFit/>
          </a:bodyPr>
          <a:lstStyle/>
          <a:p>
            <a:pPr>
              <a:lnSpc>
                <a:spcPct val="150000"/>
              </a:lnSpc>
            </a:pPr>
            <a:r>
              <a:rPr lang="de-DE" b="1" dirty="0">
                <a:solidFill>
                  <a:srgbClr val="000000"/>
                </a:solidFill>
                <a:latin typeface="Helvetica" pitchFamily="2" charset="0"/>
                <a:cs typeface="Arial" panose="020B0604020202020204" pitchFamily="34" charset="0"/>
              </a:rPr>
              <a:t>Das ist tatsächlich die Erklärung. </a:t>
            </a:r>
          </a:p>
          <a:p>
            <a:pPr>
              <a:lnSpc>
                <a:spcPct val="150000"/>
              </a:lnSpc>
            </a:pPr>
            <a:endParaRPr lang="de-DE" b="1" dirty="0">
              <a:solidFill>
                <a:srgbClr val="000000"/>
              </a:solidFill>
              <a:latin typeface="Helvetica" pitchFamily="2" charset="0"/>
              <a:cs typeface="Arial" panose="020B0604020202020204" pitchFamily="34" charset="0"/>
            </a:endParaRPr>
          </a:p>
          <a:p>
            <a:pPr>
              <a:lnSpc>
                <a:spcPct val="150000"/>
              </a:lnSpc>
            </a:pPr>
            <a:r>
              <a:rPr lang="de-DE" dirty="0">
                <a:solidFill>
                  <a:srgbClr val="000000"/>
                </a:solidFill>
                <a:latin typeface="Helvetica" pitchFamily="2" charset="0"/>
                <a:cs typeface="Arial" panose="020B0604020202020204" pitchFamily="34" charset="0"/>
              </a:rPr>
              <a:t>Im Gegensatz zum Lehm trocknet Beton nicht. Eine bestimmte Menge Wasser bleibt im Beton! Es bildet mit dem Zementklinker feste Verbindungen. Wasser, Zementklinker und die Steinchen verbinden sich zu einer festen Substanz, einem sogenannten „Hydrat“ (von griech. </a:t>
            </a:r>
            <a:r>
              <a:rPr lang="de-DE" i="1" dirty="0">
                <a:solidFill>
                  <a:srgbClr val="000000"/>
                </a:solidFill>
                <a:latin typeface="Helvetica" pitchFamily="2" charset="0"/>
                <a:cs typeface="Arial" panose="020B0604020202020204" pitchFamily="34" charset="0"/>
              </a:rPr>
              <a:t>hydra</a:t>
            </a:r>
            <a:r>
              <a:rPr lang="de-DE" dirty="0">
                <a:solidFill>
                  <a:srgbClr val="000000"/>
                </a:solidFill>
                <a:latin typeface="Helvetica" pitchFamily="2" charset="0"/>
                <a:cs typeface="Arial" panose="020B0604020202020204" pitchFamily="34" charset="0"/>
              </a:rPr>
              <a:t> = Wasser).</a:t>
            </a:r>
          </a:p>
          <a:p>
            <a:pPr>
              <a:lnSpc>
                <a:spcPct val="150000"/>
              </a:lnSpc>
            </a:pPr>
            <a:endParaRPr lang="de-DE" dirty="0">
              <a:solidFill>
                <a:srgbClr val="000000"/>
              </a:solidFill>
              <a:latin typeface="Helvetica" pitchFamily="2" charset="0"/>
              <a:cs typeface="Arial" panose="020B0604020202020204" pitchFamily="34" charset="0"/>
            </a:endParaRPr>
          </a:p>
          <a:p>
            <a:pPr>
              <a:lnSpc>
                <a:spcPct val="150000"/>
              </a:lnSpc>
            </a:pPr>
            <a:r>
              <a:rPr lang="de-DE" dirty="0">
                <a:solidFill>
                  <a:srgbClr val="000000"/>
                </a:solidFill>
                <a:latin typeface="Helvetica" pitchFamily="2" charset="0"/>
                <a:cs typeface="Arial" panose="020B0604020202020204" pitchFamily="34" charset="0"/>
              </a:rPr>
              <a:t>Übrigens: Aus diesem Grund härtet Beton sogar unter Wasser aus. </a:t>
            </a:r>
          </a:p>
          <a:p>
            <a:pPr>
              <a:lnSpc>
                <a:spcPct val="150000"/>
              </a:lnSpc>
            </a:pPr>
            <a:endParaRPr lang="de-DE" dirty="0">
              <a:solidFill>
                <a:srgbClr val="000000"/>
              </a:solidFill>
              <a:latin typeface="Helvetica" pitchFamily="2" charset="0"/>
              <a:cs typeface="Arial" panose="020B0604020202020204" pitchFamily="34" charset="0"/>
            </a:endParaRPr>
          </a:p>
        </p:txBody>
      </p:sp>
      <p:pic>
        <p:nvPicPr>
          <p:cNvPr id="8" name="Grafik 7">
            <a:hlinkClick r:id="rId2"/>
            <a:extLst>
              <a:ext uri="{FF2B5EF4-FFF2-40B4-BE49-F238E27FC236}">
                <a16:creationId xmlns:a16="http://schemas.microsoft.com/office/drawing/2014/main" id="{D03EB227-27C3-DB4A-7CA0-2C6AD42F4C51}"/>
              </a:ext>
            </a:extLst>
          </p:cNvPr>
          <p:cNvPicPr>
            <a:picLocks noChangeAspect="1"/>
          </p:cNvPicPr>
          <p:nvPr/>
        </p:nvPicPr>
        <p:blipFill>
          <a:blip r:embed="rId3"/>
          <a:stretch>
            <a:fillRect/>
          </a:stretch>
        </p:blipFill>
        <p:spPr>
          <a:xfrm>
            <a:off x="5808449" y="-92919"/>
            <a:ext cx="6486569" cy="3766847"/>
          </a:xfrm>
          <a:prstGeom prst="rect">
            <a:avLst/>
          </a:prstGeom>
        </p:spPr>
      </p:pic>
      <p:sp>
        <p:nvSpPr>
          <p:cNvPr id="16" name="Textfeld 15">
            <a:extLst>
              <a:ext uri="{FF2B5EF4-FFF2-40B4-BE49-F238E27FC236}">
                <a16:creationId xmlns:a16="http://schemas.microsoft.com/office/drawing/2014/main" id="{3D1FCE18-C154-D345-C5D1-B76CD7B2E557}"/>
              </a:ext>
            </a:extLst>
          </p:cNvPr>
          <p:cNvSpPr txBox="1"/>
          <p:nvPr/>
        </p:nvSpPr>
        <p:spPr>
          <a:xfrm>
            <a:off x="10430228" y="3673928"/>
            <a:ext cx="2263623" cy="246221"/>
          </a:xfrm>
          <a:prstGeom prst="rect">
            <a:avLst/>
          </a:prstGeom>
          <a:noFill/>
        </p:spPr>
        <p:txBody>
          <a:bodyPr wrap="square">
            <a:spAutoFit/>
          </a:bodyPr>
          <a:lstStyle/>
          <a:p>
            <a:r>
              <a:rPr lang="de-DE" sz="1000"/>
              <a:t>Screenshot ARD Mediathek</a:t>
            </a:r>
          </a:p>
        </p:txBody>
      </p:sp>
      <p:sp>
        <p:nvSpPr>
          <p:cNvPr id="4" name="Textfeld 3">
            <a:extLst>
              <a:ext uri="{FF2B5EF4-FFF2-40B4-BE49-F238E27FC236}">
                <a16:creationId xmlns:a16="http://schemas.microsoft.com/office/drawing/2014/main" id="{7B51965B-E084-ADBE-9F9D-C9C8F19B57C1}"/>
              </a:ext>
            </a:extLst>
          </p:cNvPr>
          <p:cNvSpPr txBox="1"/>
          <p:nvPr/>
        </p:nvSpPr>
        <p:spPr>
          <a:xfrm>
            <a:off x="5808449" y="4234532"/>
            <a:ext cx="6134087" cy="1702967"/>
          </a:xfrm>
          <a:prstGeom prst="rect">
            <a:avLst/>
          </a:prstGeom>
          <a:noFill/>
        </p:spPr>
        <p:txBody>
          <a:bodyPr wrap="square">
            <a:spAutoFit/>
          </a:bodyPr>
          <a:lstStyle/>
          <a:p>
            <a:pPr>
              <a:lnSpc>
                <a:spcPct val="150000"/>
              </a:lnSpc>
            </a:pPr>
            <a:r>
              <a:rPr lang="de-DE" dirty="0">
                <a:solidFill>
                  <a:srgbClr val="000000"/>
                </a:solidFill>
                <a:latin typeface="Helvetica" pitchFamily="2" charset="0"/>
                <a:cs typeface="Arial" panose="020B0604020202020204" pitchFamily="34" charset="0"/>
              </a:rPr>
              <a:t>Eine wunderbare und ausführliche Erklärung zu diesem Phänomen gibt es in der </a:t>
            </a:r>
            <a:r>
              <a:rPr lang="de-DE" i="1" dirty="0">
                <a:solidFill>
                  <a:srgbClr val="000000"/>
                </a:solidFill>
                <a:latin typeface="Helvetica" pitchFamily="2" charset="0"/>
                <a:cs typeface="Arial" panose="020B0604020202020204" pitchFamily="34" charset="0"/>
              </a:rPr>
              <a:t>Sendung mit der Maus </a:t>
            </a:r>
            <a:r>
              <a:rPr lang="de-DE" dirty="0">
                <a:solidFill>
                  <a:srgbClr val="000000"/>
                </a:solidFill>
                <a:latin typeface="Helvetica" pitchFamily="2" charset="0"/>
                <a:cs typeface="Arial" panose="020B0604020202020204" pitchFamily="34" charset="0"/>
              </a:rPr>
              <a:t>unter </a:t>
            </a:r>
            <a:r>
              <a:rPr lang="de-DE" dirty="0">
                <a:solidFill>
                  <a:srgbClr val="000000"/>
                </a:solidFill>
                <a:latin typeface="Helvetica" pitchFamily="2" charset="0"/>
                <a:cs typeface="Arial" panose="020B0604020202020204" pitchFamily="34" charset="0"/>
                <a:hlinkClick r:id="rId2"/>
              </a:rPr>
              <a:t>https://www.wdrmaus.de/filme/sachgeschichten/unterwasserbeton.php5</a:t>
            </a:r>
            <a:r>
              <a:rPr lang="de-DE" dirty="0">
                <a:solidFill>
                  <a:srgbClr val="000000"/>
                </a:solidFill>
                <a:latin typeface="Helvetica" pitchFamily="2" charset="0"/>
                <a:cs typeface="Arial" panose="020B0604020202020204" pitchFamily="34" charset="0"/>
              </a:rPr>
              <a:t> </a:t>
            </a:r>
          </a:p>
        </p:txBody>
      </p:sp>
      <p:cxnSp>
        <p:nvCxnSpPr>
          <p:cNvPr id="6" name="Gerade Verbindung 5">
            <a:extLst>
              <a:ext uri="{FF2B5EF4-FFF2-40B4-BE49-F238E27FC236}">
                <a16:creationId xmlns:a16="http://schemas.microsoft.com/office/drawing/2014/main" id="{8FF2827E-A538-FB9F-8505-230982D28E9D}"/>
              </a:ext>
            </a:extLst>
          </p:cNvPr>
          <p:cNvCxnSpPr>
            <a:cxnSpLocks/>
          </p:cNvCxnSpPr>
          <p:nvPr/>
        </p:nvCxnSpPr>
        <p:spPr>
          <a:xfrm>
            <a:off x="5500217" y="310423"/>
            <a:ext cx="0" cy="562707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642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5078186" y="2054873"/>
            <a:ext cx="6116586" cy="2748253"/>
          </a:xfrm>
          <a:prstGeom prst="rect">
            <a:avLst/>
          </a:prstGeom>
          <a:noFill/>
        </p:spPr>
        <p:txBody>
          <a:bodyPr wrap="square" rtlCol="0">
            <a:spAutoFit/>
          </a:bodyPr>
          <a:lstStyle/>
          <a:p>
            <a:pPr>
              <a:lnSpc>
                <a:spcPct val="150000"/>
              </a:lnSpc>
            </a:pPr>
            <a:r>
              <a:rPr lang="de-DE" sz="4000">
                <a:effectLst/>
                <a:latin typeface="Helvetica" pitchFamily="2" charset="0"/>
                <a:ea typeface="Calibri" panose="020F0502020204030204" pitchFamily="34" charset="0"/>
                <a:cs typeface="Arial" panose="020B0604020202020204" pitchFamily="34" charset="0"/>
              </a:rPr>
              <a:t>Sind solche Erklärungen für Kinder nicht zu kompliziert?</a:t>
            </a:r>
            <a:endParaRPr lang="de-DE" sz="4000">
              <a:latin typeface="Helvetica" pitchFamily="2" charset="0"/>
            </a:endParaRPr>
          </a:p>
        </p:txBody>
      </p:sp>
      <p:pic>
        <p:nvPicPr>
          <p:cNvPr id="2" name="Grafik 1">
            <a:extLst>
              <a:ext uri="{FF2B5EF4-FFF2-40B4-BE49-F238E27FC236}">
                <a16:creationId xmlns:a16="http://schemas.microsoft.com/office/drawing/2014/main" id="{0FCCDBCA-A17E-3808-55CF-D0D5DF38464A}"/>
              </a:ext>
            </a:extLst>
          </p:cNvPr>
          <p:cNvPicPr>
            <a:picLocks noChangeAspect="1"/>
          </p:cNvPicPr>
          <p:nvPr/>
        </p:nvPicPr>
        <p:blipFill>
          <a:blip r:embed="rId2">
            <a:alphaModFix amt="62000"/>
          </a:blip>
          <a:stretch>
            <a:fillRect/>
          </a:stretch>
        </p:blipFill>
        <p:spPr>
          <a:xfrm rot="5400000">
            <a:off x="-630272" y="1354083"/>
            <a:ext cx="6310526" cy="3927762"/>
          </a:xfrm>
          <a:prstGeom prst="rect">
            <a:avLst/>
          </a:prstGeom>
        </p:spPr>
      </p:pic>
    </p:spTree>
    <p:extLst>
      <p:ext uri="{BB962C8B-B14F-4D97-AF65-F5344CB8AC3E}">
        <p14:creationId xmlns:p14="http://schemas.microsoft.com/office/powerpoint/2010/main" val="306000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1D3CCDE-E8E2-0833-9D0A-2B0D25A6880C}"/>
              </a:ext>
            </a:extLst>
          </p:cNvPr>
          <p:cNvSpPr txBox="1"/>
          <p:nvPr/>
        </p:nvSpPr>
        <p:spPr>
          <a:xfrm>
            <a:off x="958534" y="889843"/>
            <a:ext cx="9295809" cy="5078313"/>
          </a:xfrm>
          <a:prstGeom prst="rect">
            <a:avLst/>
          </a:prstGeom>
          <a:noFill/>
        </p:spPr>
        <p:txBody>
          <a:bodyPr wrap="square" rtlCol="0">
            <a:spAutoFit/>
          </a:bodyPr>
          <a:lstStyle/>
          <a:p>
            <a:pPr>
              <a:lnSpc>
                <a:spcPct val="150000"/>
              </a:lnSpc>
            </a:pPr>
            <a:endParaRPr lang="de-DE">
              <a:latin typeface="Helvetica" pitchFamily="2" charset="0"/>
              <a:cs typeface="Arial" panose="020B0604020202020204" pitchFamily="34" charset="0"/>
            </a:endParaRPr>
          </a:p>
          <a:p>
            <a:pPr algn="l">
              <a:lnSpc>
                <a:spcPct val="150000"/>
              </a:lnSpc>
            </a:pPr>
            <a:r>
              <a:rPr lang="de-DE">
                <a:solidFill>
                  <a:srgbClr val="000000"/>
                </a:solidFill>
                <a:effectLst/>
                <a:latin typeface="Helvetica" pitchFamily="2" charset="0"/>
                <a:ea typeface="Calibri" panose="020F0502020204030204" pitchFamily="34" charset="0"/>
                <a:cs typeface="Arial" panose="020B0604020202020204" pitchFamily="34" charset="0"/>
              </a:rPr>
              <a:t>Unterschätzt nicht die </a:t>
            </a:r>
            <a:r>
              <a:rPr lang="de-DE" b="1">
                <a:solidFill>
                  <a:srgbClr val="000000"/>
                </a:solidFill>
                <a:effectLst/>
                <a:latin typeface="Helvetica" pitchFamily="2" charset="0"/>
                <a:ea typeface="Calibri" panose="020F0502020204030204" pitchFamily="34" charset="0"/>
                <a:cs typeface="Arial" panose="020B0604020202020204" pitchFamily="34" charset="0"/>
              </a:rPr>
              <a:t>Denkfähigkeiten von Kindern</a:t>
            </a:r>
            <a:r>
              <a:rPr lang="de-DE">
                <a:solidFill>
                  <a:srgbClr val="000000"/>
                </a:solidFill>
                <a:effectLst/>
                <a:latin typeface="Helvetica" pitchFamily="2" charset="0"/>
                <a:ea typeface="Calibri" panose="020F0502020204030204" pitchFamily="34" charset="0"/>
                <a:cs typeface="Arial" panose="020B0604020202020204" pitchFamily="34" charset="0"/>
              </a:rPr>
              <a:t>! Die heutige Entwicklungspsychologie findet zahlreiche Hinweise, dass das frühkindliche Lernen mit dem wissenschaftlichen Denken übereinstimmt (Gopnik, 2012, Karmiloff-Smith, 1988). Kinder verfügen schon im Kindergartenalter über grundlegende Fähigkeiten, um </a:t>
            </a:r>
            <a:r>
              <a:rPr lang="de-DE" b="1">
                <a:solidFill>
                  <a:srgbClr val="000000"/>
                </a:solidFill>
                <a:effectLst/>
                <a:latin typeface="Helvetica" pitchFamily="2" charset="0"/>
                <a:ea typeface="Calibri" panose="020F0502020204030204" pitchFamily="34" charset="0"/>
                <a:cs typeface="Arial" panose="020B0604020202020204" pitchFamily="34" charset="0"/>
              </a:rPr>
              <a:t>wissenschaftliche Zusammenhänge </a:t>
            </a:r>
            <a:r>
              <a:rPr lang="de-DE">
                <a:solidFill>
                  <a:srgbClr val="000000"/>
                </a:solidFill>
                <a:effectLst/>
                <a:latin typeface="Helvetica" pitchFamily="2" charset="0"/>
                <a:ea typeface="Calibri" panose="020F0502020204030204" pitchFamily="34" charset="0"/>
                <a:cs typeface="Arial" panose="020B0604020202020204" pitchFamily="34" charset="0"/>
              </a:rPr>
              <a:t>zu verstehen (Koerber, 2006). </a:t>
            </a:r>
          </a:p>
          <a:p>
            <a:pPr algn="l">
              <a:lnSpc>
                <a:spcPct val="150000"/>
              </a:lnSpc>
            </a:pPr>
            <a:endParaRPr lang="de-DE">
              <a:solidFill>
                <a:srgbClr val="000000"/>
              </a:solidFill>
              <a:effectLst/>
              <a:latin typeface="Helvetica" pitchFamily="2" charset="0"/>
              <a:ea typeface="Calibri" panose="020F0502020204030204" pitchFamily="34" charset="0"/>
              <a:cs typeface="Arial" panose="020B0604020202020204" pitchFamily="34" charset="0"/>
            </a:endParaRPr>
          </a:p>
          <a:p>
            <a:pPr algn="l">
              <a:lnSpc>
                <a:spcPct val="150000"/>
              </a:lnSpc>
            </a:pPr>
            <a:r>
              <a:rPr lang="de-DE">
                <a:solidFill>
                  <a:srgbClr val="000000"/>
                </a:solidFill>
                <a:effectLst/>
                <a:latin typeface="Helvetica" pitchFamily="2" charset="0"/>
                <a:ea typeface="Calibri" panose="020F0502020204030204" pitchFamily="34" charset="0"/>
                <a:cs typeface="Arial" panose="020B0604020202020204" pitchFamily="34" charset="0"/>
              </a:rPr>
              <a:t>Durch ihre Fähigkeit, „</a:t>
            </a:r>
            <a:r>
              <a:rPr lang="de-DE" b="1">
                <a:solidFill>
                  <a:srgbClr val="000000"/>
                </a:solidFill>
                <a:effectLst/>
                <a:latin typeface="Helvetica" pitchFamily="2" charset="0"/>
                <a:ea typeface="Calibri" panose="020F0502020204030204" pitchFamily="34" charset="0"/>
                <a:cs typeface="Arial" panose="020B0604020202020204" pitchFamily="34" charset="0"/>
              </a:rPr>
              <a:t>Warum?</a:t>
            </a:r>
            <a:r>
              <a:rPr lang="de-DE">
                <a:solidFill>
                  <a:srgbClr val="000000"/>
                </a:solidFill>
                <a:effectLst/>
                <a:latin typeface="Helvetica" pitchFamily="2" charset="0"/>
                <a:ea typeface="Calibri" panose="020F0502020204030204" pitchFamily="34" charset="0"/>
                <a:cs typeface="Arial" panose="020B0604020202020204" pitchFamily="34" charset="0"/>
              </a:rPr>
              <a:t>“ zu fragen und sich über die Welt zu wundern, sind Kinder besonders gute Gesprächspartner*innen für wissenschaftliche Dialoge und Erklärungen (Keil, 2022; Scheidt, 2024).</a:t>
            </a:r>
            <a:endParaRPr lang="de-DE">
              <a:effectLst/>
              <a:latin typeface="Helvetica" pitchFamily="2" charset="0"/>
              <a:ea typeface="Calibri" panose="020F0502020204030204" pitchFamily="34" charset="0"/>
              <a:cs typeface="Arial" panose="020B0604020202020204" pitchFamily="34" charset="0"/>
            </a:endParaRPr>
          </a:p>
          <a:p>
            <a:endParaRPr lang="de-DE">
              <a:latin typeface="Helvetica" pitchFamily="2" charset="0"/>
              <a:cs typeface="Arial" panose="020B0604020202020204" pitchFamily="34" charset="0"/>
            </a:endParaRPr>
          </a:p>
          <a:p>
            <a:endParaRPr lang="de-DE">
              <a:latin typeface="Helvetica" pitchFamily="2" charset="0"/>
              <a:cs typeface="Arial" panose="020B0604020202020204" pitchFamily="34" charset="0"/>
            </a:endParaRPr>
          </a:p>
          <a:p>
            <a:endParaRPr lang="de-DE">
              <a:latin typeface="Helvetica" pitchFamily="2" charset="0"/>
              <a:cs typeface="Arial" panose="020B0604020202020204" pitchFamily="34" charset="0"/>
            </a:endParaRPr>
          </a:p>
        </p:txBody>
      </p:sp>
    </p:spTree>
    <p:extLst>
      <p:ext uri="{BB962C8B-B14F-4D97-AF65-F5344CB8AC3E}">
        <p14:creationId xmlns:p14="http://schemas.microsoft.com/office/powerpoint/2010/main" val="29597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F835A87-E779-C971-7D9D-1FA7A7AFB770}"/>
              </a:ext>
            </a:extLst>
          </p:cNvPr>
          <p:cNvSpPr>
            <a:spLocks noGrp="1"/>
          </p:cNvSpPr>
          <p:nvPr>
            <p:ph type="sldNum" sz="quarter" idx="4294967295"/>
          </p:nvPr>
        </p:nvSpPr>
        <p:spPr>
          <a:xfrm>
            <a:off x="8908773" y="6347514"/>
            <a:ext cx="2743200" cy="365125"/>
          </a:xfrm>
          <a:prstGeom prst="rect">
            <a:avLst/>
          </a:prstGeom>
        </p:spPr>
        <p:txBody>
          <a:bodyPr/>
          <a:lstStyle/>
          <a:p>
            <a:fld id="{9569145E-4EA8-E648-9BF6-24858AA82116}" type="slidenum">
              <a:rPr lang="de-DE" smtClean="0"/>
              <a:pPr/>
              <a:t>36</a:t>
            </a:fld>
            <a:endParaRPr lang="de-DE" dirty="0"/>
          </a:p>
        </p:txBody>
      </p:sp>
      <p:sp>
        <p:nvSpPr>
          <p:cNvPr id="6" name="Textfeld 5">
            <a:extLst>
              <a:ext uri="{FF2B5EF4-FFF2-40B4-BE49-F238E27FC236}">
                <a16:creationId xmlns:a16="http://schemas.microsoft.com/office/drawing/2014/main" id="{59744263-56D5-0171-9493-36BBA465D0B6}"/>
              </a:ext>
            </a:extLst>
          </p:cNvPr>
          <p:cNvSpPr txBox="1"/>
          <p:nvPr/>
        </p:nvSpPr>
        <p:spPr>
          <a:xfrm>
            <a:off x="5078186" y="2054873"/>
            <a:ext cx="6116586" cy="2748253"/>
          </a:xfrm>
          <a:prstGeom prst="rect">
            <a:avLst/>
          </a:prstGeom>
          <a:noFill/>
        </p:spPr>
        <p:txBody>
          <a:bodyPr wrap="square" rtlCol="0">
            <a:spAutoFit/>
          </a:bodyPr>
          <a:lstStyle/>
          <a:p>
            <a:pPr>
              <a:lnSpc>
                <a:spcPct val="150000"/>
              </a:lnSpc>
            </a:pPr>
            <a:r>
              <a:rPr lang="de-DE" sz="4000">
                <a:effectLst/>
                <a:latin typeface="Helvetica" pitchFamily="2" charset="0"/>
                <a:ea typeface="Calibri" panose="020F0502020204030204" pitchFamily="34" charset="0"/>
                <a:cs typeface="Arial" panose="020B0604020202020204" pitchFamily="34" charset="0"/>
              </a:rPr>
              <a:t>Ich habe trotzdem Sorge, ich könnte die Kinder überfordern.</a:t>
            </a:r>
            <a:endParaRPr lang="de-DE" sz="4000">
              <a:latin typeface="Helvetica" pitchFamily="2" charset="0"/>
            </a:endParaRPr>
          </a:p>
        </p:txBody>
      </p:sp>
      <p:sp>
        <p:nvSpPr>
          <p:cNvPr id="17" name="Textfeld 16">
            <a:extLst>
              <a:ext uri="{FF2B5EF4-FFF2-40B4-BE49-F238E27FC236}">
                <a16:creationId xmlns:a16="http://schemas.microsoft.com/office/drawing/2014/main" id="{C1D32822-C048-0F95-B74C-08C1D8D50F18}"/>
              </a:ext>
            </a:extLst>
          </p:cNvPr>
          <p:cNvSpPr txBox="1"/>
          <p:nvPr/>
        </p:nvSpPr>
        <p:spPr>
          <a:xfrm rot="16200000">
            <a:off x="9812757" y="4530841"/>
            <a:ext cx="4805825" cy="369332"/>
          </a:xfrm>
          <a:prstGeom prst="rect">
            <a:avLst/>
          </a:prstGeom>
          <a:noFill/>
        </p:spPr>
        <p:txBody>
          <a:bodyPr wrap="square">
            <a:spAutoFit/>
          </a:bodyPr>
          <a:lstStyle/>
          <a:p>
            <a:r>
              <a:rPr lang="de-DE" sz="900">
                <a:solidFill>
                  <a:schemeClr val="bg1"/>
                </a:solidFill>
              </a:rPr>
              <a:t>Bild: Pavel Soro LondonCreative Commons CC0 1.0 Universal Public Domain Dedication. </a:t>
            </a:r>
          </a:p>
          <a:p>
            <a:endParaRPr lang="de-DE" sz="900">
              <a:solidFill>
                <a:schemeClr val="bg1"/>
              </a:solidFill>
            </a:endParaRPr>
          </a:p>
        </p:txBody>
      </p:sp>
      <p:pic>
        <p:nvPicPr>
          <p:cNvPr id="2" name="Grafik 1">
            <a:extLst>
              <a:ext uri="{FF2B5EF4-FFF2-40B4-BE49-F238E27FC236}">
                <a16:creationId xmlns:a16="http://schemas.microsoft.com/office/drawing/2014/main" id="{C0C22477-84EF-6614-5205-B147B2141A24}"/>
              </a:ext>
            </a:extLst>
          </p:cNvPr>
          <p:cNvPicPr>
            <a:picLocks noChangeAspect="1"/>
          </p:cNvPicPr>
          <p:nvPr/>
        </p:nvPicPr>
        <p:blipFill>
          <a:blip r:embed="rId2">
            <a:alphaModFix amt="62000"/>
          </a:blip>
          <a:stretch>
            <a:fillRect/>
          </a:stretch>
        </p:blipFill>
        <p:spPr>
          <a:xfrm rot="5400000">
            <a:off x="-630272" y="1354083"/>
            <a:ext cx="6310526" cy="3927762"/>
          </a:xfrm>
          <a:prstGeom prst="rect">
            <a:avLst/>
          </a:prstGeom>
        </p:spPr>
      </p:pic>
    </p:spTree>
    <p:extLst>
      <p:ext uri="{BB962C8B-B14F-4D97-AF65-F5344CB8AC3E}">
        <p14:creationId xmlns:p14="http://schemas.microsoft.com/office/powerpoint/2010/main" val="2611815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1D3CCDE-E8E2-0833-9D0A-2B0D25A6880C}"/>
              </a:ext>
            </a:extLst>
          </p:cNvPr>
          <p:cNvSpPr txBox="1"/>
          <p:nvPr/>
        </p:nvSpPr>
        <p:spPr>
          <a:xfrm>
            <a:off x="876892" y="2162018"/>
            <a:ext cx="9916294" cy="2533963"/>
          </a:xfrm>
          <a:prstGeom prst="rect">
            <a:avLst/>
          </a:prstGeom>
          <a:noFill/>
        </p:spPr>
        <p:txBody>
          <a:bodyPr wrap="square" rtlCol="0">
            <a:spAutoFit/>
          </a:bodyPr>
          <a:lstStyle/>
          <a:p>
            <a:pPr>
              <a:lnSpc>
                <a:spcPct val="150000"/>
              </a:lnSpc>
            </a:pPr>
            <a:r>
              <a:rPr lang="de-DE">
                <a:latin typeface="Helvetica" pitchFamily="2" charset="0"/>
                <a:cs typeface="Arial" panose="020B0604020202020204" pitchFamily="34" charset="0"/>
              </a:rPr>
              <a:t>Überforderung oder Langeweile zeigen sich durch </a:t>
            </a:r>
            <a:r>
              <a:rPr lang="de-DE" b="1">
                <a:latin typeface="Helvetica" pitchFamily="2" charset="0"/>
                <a:cs typeface="Arial" panose="020B0604020202020204" pitchFamily="34" charset="0"/>
              </a:rPr>
              <a:t>Unruhe</a:t>
            </a:r>
            <a:r>
              <a:rPr lang="de-DE">
                <a:latin typeface="Helvetica" pitchFamily="2" charset="0"/>
                <a:cs typeface="Arial" panose="020B0604020202020204" pitchFamily="34" charset="0"/>
              </a:rPr>
              <a:t> und </a:t>
            </a:r>
            <a:r>
              <a:rPr lang="de-DE" b="1">
                <a:latin typeface="Helvetica" pitchFamily="2" charset="0"/>
                <a:cs typeface="Arial" panose="020B0604020202020204" pitchFamily="34" charset="0"/>
              </a:rPr>
              <a:t>Desinteresse</a:t>
            </a:r>
            <a:r>
              <a:rPr lang="de-DE">
                <a:latin typeface="Helvetica" pitchFamily="2" charset="0"/>
                <a:cs typeface="Arial" panose="020B0604020202020204" pitchFamily="34" charset="0"/>
              </a:rPr>
              <a:t>. Wenn ihr solche Signale bei der Gruppe wahrnehmt, mach eine Pause und versuche einen anderen Ansatz, bei dem du stärker auf die </a:t>
            </a:r>
            <a:r>
              <a:rPr lang="de-DE" b="1">
                <a:latin typeface="Helvetica" pitchFamily="2" charset="0"/>
                <a:cs typeface="Arial" panose="020B0604020202020204" pitchFamily="34" charset="0"/>
              </a:rPr>
              <a:t>Interessen der Kinder </a:t>
            </a:r>
            <a:r>
              <a:rPr lang="de-DE">
                <a:latin typeface="Helvetica" pitchFamily="2" charset="0"/>
                <a:cs typeface="Arial" panose="020B0604020202020204" pitchFamily="34" charset="0"/>
              </a:rPr>
              <a:t>eingehst. Behalte einen langfristigen Blick bei: Ein Thema, das gestern noch uninteressant war, kann morgen schon hochspannend werden. Hab </a:t>
            </a:r>
            <a:r>
              <a:rPr lang="de-DE" b="1">
                <a:latin typeface="Helvetica" pitchFamily="2" charset="0"/>
                <a:cs typeface="Arial" panose="020B0604020202020204" pitchFamily="34" charset="0"/>
              </a:rPr>
              <a:t>Geduld</a:t>
            </a:r>
            <a:r>
              <a:rPr lang="de-DE">
                <a:latin typeface="Helvetica" pitchFamily="2" charset="0"/>
                <a:cs typeface="Arial" panose="020B0604020202020204" pitchFamily="34" charset="0"/>
              </a:rPr>
              <a:t> und beobachte genau!</a:t>
            </a:r>
          </a:p>
          <a:p>
            <a:pPr>
              <a:lnSpc>
                <a:spcPct val="150000"/>
              </a:lnSpc>
            </a:pPr>
            <a:endParaRPr 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011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1D3CCDE-E8E2-0833-9D0A-2B0D25A6880C}"/>
              </a:ext>
            </a:extLst>
          </p:cNvPr>
          <p:cNvSpPr txBox="1"/>
          <p:nvPr/>
        </p:nvSpPr>
        <p:spPr>
          <a:xfrm>
            <a:off x="811577" y="2109269"/>
            <a:ext cx="9916294" cy="2118465"/>
          </a:xfrm>
          <a:prstGeom prst="rect">
            <a:avLst/>
          </a:prstGeom>
          <a:noFill/>
        </p:spPr>
        <p:txBody>
          <a:bodyPr wrap="square" rtlCol="0">
            <a:spAutoFit/>
          </a:bodyPr>
          <a:lstStyle/>
          <a:p>
            <a:pPr>
              <a:lnSpc>
                <a:spcPct val="150000"/>
              </a:lnSpc>
            </a:pPr>
            <a:r>
              <a:rPr lang="de-DE">
                <a:latin typeface="Helvetica" pitchFamily="2" charset="0"/>
                <a:cs typeface="Arial" panose="020B0604020202020204" pitchFamily="34" charset="0"/>
              </a:rPr>
              <a:t>Kinder lernen besonders durch </a:t>
            </a:r>
            <a:r>
              <a:rPr lang="de-DE" b="1">
                <a:latin typeface="Helvetica" pitchFamily="2" charset="0"/>
                <a:cs typeface="Arial" panose="020B0604020202020204" pitchFamily="34" charset="0"/>
              </a:rPr>
              <a:t>eigenes Tun</a:t>
            </a:r>
            <a:r>
              <a:rPr lang="de-DE">
                <a:latin typeface="Helvetica" pitchFamily="2" charset="0"/>
                <a:cs typeface="Arial" panose="020B0604020202020204" pitchFamily="34" charset="0"/>
              </a:rPr>
              <a:t>. Es spricht überhaupt nichts dagegen, dass ihr Kindern ein Experiment zeigt oder ein strukturiertes Angebot vorbereitet. Achte aber darauf, dass die Kinder möglichst viele Handlungen selber ausführen können und </a:t>
            </a:r>
            <a:r>
              <a:rPr lang="de-DE" b="1">
                <a:latin typeface="Helvetica" pitchFamily="2" charset="0"/>
                <a:cs typeface="Arial" panose="020B0604020202020204" pitchFamily="34" charset="0"/>
              </a:rPr>
              <a:t>Raum für eigenes Ausprobieren</a:t>
            </a:r>
            <a:r>
              <a:rPr lang="de-DE">
                <a:latin typeface="Helvetica" pitchFamily="2" charset="0"/>
                <a:cs typeface="Arial" panose="020B0604020202020204" pitchFamily="34" charset="0"/>
              </a:rPr>
              <a:t> haben. So förderst du das Erleben von </a:t>
            </a:r>
            <a:r>
              <a:rPr lang="de-DE" b="1">
                <a:latin typeface="Helvetica" pitchFamily="2" charset="0"/>
                <a:cs typeface="Arial" panose="020B0604020202020204" pitchFamily="34" charset="0"/>
              </a:rPr>
              <a:t>Selbstwirksamkeit</a:t>
            </a:r>
            <a:r>
              <a:rPr lang="de-DE">
                <a:latin typeface="Helvetica" pitchFamily="2" charset="0"/>
                <a:cs typeface="Arial" panose="020B0604020202020204" pitchFamily="34" charset="0"/>
              </a:rPr>
              <a:t> und die Fähigkeit zum </a:t>
            </a:r>
            <a:r>
              <a:rPr lang="de-DE" b="1">
                <a:latin typeface="Helvetica" pitchFamily="2" charset="0"/>
                <a:cs typeface="Arial" panose="020B0604020202020204" pitchFamily="34" charset="0"/>
              </a:rPr>
              <a:t>Problemlösen</a:t>
            </a:r>
            <a:r>
              <a:rPr lang="de-DE">
                <a:latin typeface="Helvetica" pitchFamily="2" charset="0"/>
                <a:cs typeface="Arial" panose="020B0604020202020204" pitchFamily="34" charset="0"/>
              </a:rPr>
              <a:t>.</a:t>
            </a:r>
          </a:p>
        </p:txBody>
      </p:sp>
    </p:spTree>
    <p:extLst>
      <p:ext uri="{BB962C8B-B14F-4D97-AF65-F5344CB8AC3E}">
        <p14:creationId xmlns:p14="http://schemas.microsoft.com/office/powerpoint/2010/main" val="3221058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1D3CCDE-E8E2-0833-9D0A-2B0D25A6880C}"/>
              </a:ext>
            </a:extLst>
          </p:cNvPr>
          <p:cNvSpPr txBox="1"/>
          <p:nvPr/>
        </p:nvSpPr>
        <p:spPr>
          <a:xfrm>
            <a:off x="795249" y="1746520"/>
            <a:ext cx="9916294" cy="3364960"/>
          </a:xfrm>
          <a:prstGeom prst="rect">
            <a:avLst/>
          </a:prstGeom>
          <a:noFill/>
        </p:spPr>
        <p:txBody>
          <a:bodyPr wrap="square" rtlCol="0">
            <a:spAutoFit/>
          </a:bodyPr>
          <a:lstStyle/>
          <a:p>
            <a:pPr>
              <a:lnSpc>
                <a:spcPct val="150000"/>
              </a:lnSpc>
            </a:pPr>
            <a:r>
              <a:rPr lang="de-DE">
                <a:latin typeface="Helvetica" pitchFamily="2" charset="0"/>
                <a:cs typeface="Arial" panose="020B0604020202020204" pitchFamily="34" charset="0"/>
              </a:rPr>
              <a:t>Gib Erklärungen in </a:t>
            </a:r>
            <a:r>
              <a:rPr lang="de-DE" b="1">
                <a:latin typeface="Helvetica" pitchFamily="2" charset="0"/>
                <a:cs typeface="Arial" panose="020B0604020202020204" pitchFamily="34" charset="0"/>
              </a:rPr>
              <a:t>einfacher Sprache</a:t>
            </a:r>
            <a:r>
              <a:rPr lang="de-DE">
                <a:latin typeface="Helvetica" pitchFamily="2" charset="0"/>
                <a:cs typeface="Arial" panose="020B0604020202020204" pitchFamily="34" charset="0"/>
              </a:rPr>
              <a:t>, aber vermeide es, falsche, vermeintlich „kindgerechte“ Aussagen zu machen. Erkläre lieber in kleinen, nachvollziehbaren Schritten. Du kannst ruhig auch </a:t>
            </a:r>
            <a:r>
              <a:rPr lang="de-DE" b="1">
                <a:latin typeface="Helvetica" pitchFamily="2" charset="0"/>
                <a:cs typeface="Arial" panose="020B0604020202020204" pitchFamily="34" charset="0"/>
              </a:rPr>
              <a:t>wissenschaftliche Fachbegriffe </a:t>
            </a:r>
            <a:r>
              <a:rPr lang="de-DE">
                <a:latin typeface="Helvetica" pitchFamily="2" charset="0"/>
                <a:cs typeface="Arial" panose="020B0604020202020204" pitchFamily="34" charset="0"/>
              </a:rPr>
              <a:t>verwenden („Substanz“, „Gravitation“), erkläre sie aber danach in </a:t>
            </a:r>
            <a:r>
              <a:rPr lang="de-DE" b="1">
                <a:latin typeface="Helvetica" pitchFamily="2" charset="0"/>
                <a:cs typeface="Arial" panose="020B0604020202020204" pitchFamily="34" charset="0"/>
              </a:rPr>
              <a:t>einfachen Worten</a:t>
            </a:r>
            <a:r>
              <a:rPr lang="de-DE">
                <a:latin typeface="Helvetica" pitchFamily="2" charset="0"/>
                <a:cs typeface="Arial" panose="020B0604020202020204" pitchFamily="34" charset="0"/>
              </a:rPr>
              <a:t>.</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Sei ein Dialogpartner auf </a:t>
            </a:r>
            <a:r>
              <a:rPr lang="de-DE" b="1">
                <a:latin typeface="Helvetica" pitchFamily="2" charset="0"/>
                <a:cs typeface="Arial" panose="020B0604020202020204" pitchFamily="34" charset="0"/>
              </a:rPr>
              <a:t>Augenhöhe</a:t>
            </a:r>
            <a:r>
              <a:rPr lang="de-DE">
                <a:latin typeface="Helvetica" pitchFamily="2" charset="0"/>
                <a:cs typeface="Arial" panose="020B0604020202020204" pitchFamily="34" charset="0"/>
              </a:rPr>
              <a:t>. Mache deine Denkprozesse hörbar („Hm?“ „Ich frage mich, …“ „Vielleicht…?“) und bleibe emotional involviert. So erleben Kinder, dass auch Erwachsene forschend denken.</a:t>
            </a:r>
          </a:p>
        </p:txBody>
      </p:sp>
    </p:spTree>
    <p:extLst>
      <p:ext uri="{BB962C8B-B14F-4D97-AF65-F5344CB8AC3E}">
        <p14:creationId xmlns:p14="http://schemas.microsoft.com/office/powerpoint/2010/main" val="112875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5320CCA0-FA26-8557-1903-76A9DDFBF331}"/>
              </a:ext>
            </a:extLst>
          </p:cNvPr>
          <p:cNvSpPr txBox="1"/>
          <p:nvPr/>
        </p:nvSpPr>
        <p:spPr>
          <a:xfrm rot="16200000">
            <a:off x="6200743" y="3167779"/>
            <a:ext cx="5416060" cy="230832"/>
          </a:xfrm>
          <a:prstGeom prst="rect">
            <a:avLst/>
          </a:prstGeom>
          <a:noFill/>
        </p:spPr>
        <p:txBody>
          <a:bodyPr wrap="square">
            <a:spAutoFit/>
          </a:bodyPr>
          <a:lstStyle/>
          <a:p>
            <a:r>
              <a:rPr lang="de-DE" sz="900"/>
              <a:t>Bild: Creative Commons CC0, </a:t>
            </a:r>
            <a:r>
              <a:rPr lang="de-DE" sz="900">
                <a:hlinkClick r:id="rId2"/>
              </a:rPr>
              <a:t>https://pxhere.com/de/photo/878359</a:t>
            </a:r>
            <a:r>
              <a:rPr lang="de-DE" sz="900"/>
              <a:t> </a:t>
            </a:r>
          </a:p>
        </p:txBody>
      </p:sp>
      <p:sp>
        <p:nvSpPr>
          <p:cNvPr id="8" name="Titel 7">
            <a:extLst>
              <a:ext uri="{FF2B5EF4-FFF2-40B4-BE49-F238E27FC236}">
                <a16:creationId xmlns:a16="http://schemas.microsoft.com/office/drawing/2014/main" id="{4E9B84DB-C2C2-E3A1-5208-5A7443E3193C}"/>
              </a:ext>
            </a:extLst>
          </p:cNvPr>
          <p:cNvSpPr>
            <a:spLocks noGrp="1"/>
          </p:cNvSpPr>
          <p:nvPr>
            <p:ph type="title"/>
          </p:nvPr>
        </p:nvSpPr>
        <p:spPr>
          <a:xfrm>
            <a:off x="540027" y="429736"/>
            <a:ext cx="10515600" cy="290858"/>
          </a:xfrm>
        </p:spPr>
        <p:txBody>
          <a:bodyPr/>
          <a:lstStyle/>
          <a:p>
            <a:r>
              <a:rPr lang="de-DE">
                <a:latin typeface="Helvetica" pitchFamily="2" charset="0"/>
              </a:rPr>
              <a:t>Oder diese Art von Bildern? </a:t>
            </a:r>
          </a:p>
        </p:txBody>
      </p:sp>
      <p:pic>
        <p:nvPicPr>
          <p:cNvPr id="2050" name="Picture 2" descr="Wasser, Natur, Menschen, Mädchen, spielen, erforschen, Schlamm, Pfütze, Kind, Familie, Kinder, Kleinkind, aus, Froschlaich">
            <a:extLst>
              <a:ext uri="{FF2B5EF4-FFF2-40B4-BE49-F238E27FC236}">
                <a16:creationId xmlns:a16="http://schemas.microsoft.com/office/drawing/2014/main" id="{7233236C-DBB1-1721-975B-4F2302A54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19" y="830442"/>
            <a:ext cx="8114060" cy="541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189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1B921B3-58BC-B0C6-A124-06B270C2425E}"/>
              </a:ext>
            </a:extLst>
          </p:cNvPr>
          <p:cNvSpPr>
            <a:spLocks noGrp="1"/>
          </p:cNvSpPr>
          <p:nvPr>
            <p:ph type="title"/>
          </p:nvPr>
        </p:nvSpPr>
        <p:spPr>
          <a:xfrm>
            <a:off x="540027" y="584821"/>
            <a:ext cx="10515600" cy="884749"/>
          </a:xfrm>
        </p:spPr>
        <p:txBody>
          <a:bodyPr/>
          <a:lstStyle/>
          <a:p>
            <a:pPr>
              <a:lnSpc>
                <a:spcPct val="150000"/>
              </a:lnSpc>
            </a:pPr>
            <a:r>
              <a:rPr lang="de-DE">
                <a:latin typeface="Helvetica" pitchFamily="2" charset="0"/>
              </a:rPr>
              <a:t>Elementares natur- und technikwissenschaftliches Lernen kann man auf diese drei Punkte bringen: Neugierig sein, Probleme lösen, Sachen ausprobieren</a:t>
            </a:r>
          </a:p>
        </p:txBody>
      </p:sp>
      <p:sp>
        <p:nvSpPr>
          <p:cNvPr id="8" name="Textfeld 7">
            <a:extLst>
              <a:ext uri="{FF2B5EF4-FFF2-40B4-BE49-F238E27FC236}">
                <a16:creationId xmlns:a16="http://schemas.microsoft.com/office/drawing/2014/main" id="{B4A84321-42C4-6E0F-83F9-95A0AE19D96C}"/>
              </a:ext>
            </a:extLst>
          </p:cNvPr>
          <p:cNvSpPr txBox="1"/>
          <p:nvPr/>
        </p:nvSpPr>
        <p:spPr>
          <a:xfrm>
            <a:off x="540027" y="1957887"/>
            <a:ext cx="8897887" cy="3247043"/>
          </a:xfrm>
          <a:prstGeom prst="rect">
            <a:avLst/>
          </a:prstGeom>
          <a:noFill/>
        </p:spPr>
        <p:txBody>
          <a:bodyPr wrap="square">
            <a:spAutoFit/>
          </a:bodyPr>
          <a:lstStyle/>
          <a:p>
            <a:pPr lvl="0">
              <a:lnSpc>
                <a:spcPct val="150000"/>
              </a:lnSpc>
            </a:pPr>
            <a:r>
              <a:rPr lang="de-DE" kern="100">
                <a:effectLst/>
                <a:latin typeface="Helvetica" pitchFamily="2" charset="0"/>
                <a:ea typeface="Calibri" panose="020F0502020204030204" pitchFamily="34" charset="0"/>
                <a:cs typeface="Arial" panose="020B0604020202020204" pitchFamily="34" charset="0"/>
              </a:rPr>
              <a:t>Denkt mit den Kindern gemeinsam nach. Ermutigt sie zum Fragenstellen, stellt selber Fragen, seid selbst neugierig auf Natur und Technik.</a:t>
            </a:r>
          </a:p>
          <a:p>
            <a:pPr lvl="0">
              <a:lnSpc>
                <a:spcPct val="150000"/>
              </a:lnSpc>
            </a:pPr>
            <a:r>
              <a:rPr lang="de-DE" kern="100">
                <a:effectLst/>
                <a:latin typeface="Helvetica" pitchFamily="2" charset="0"/>
                <a:ea typeface="Calibri" panose="020F0502020204030204" pitchFamily="34" charset="0"/>
                <a:cs typeface="Arial" panose="020B0604020202020204" pitchFamily="34" charset="0"/>
              </a:rPr>
              <a:t> </a:t>
            </a:r>
          </a:p>
          <a:p>
            <a:pPr lvl="0">
              <a:lnSpc>
                <a:spcPct val="150000"/>
              </a:lnSpc>
            </a:pPr>
            <a:r>
              <a:rPr lang="de-DE" kern="100">
                <a:effectLst/>
                <a:latin typeface="Helvetica" pitchFamily="2" charset="0"/>
                <a:ea typeface="Calibri" panose="020F0502020204030204" pitchFamily="34" charset="0"/>
                <a:cs typeface="Arial" panose="020B0604020202020204" pitchFamily="34" charset="0"/>
              </a:rPr>
              <a:t>Denkt laut und logisch über Probleme und Fragen nach. </a:t>
            </a:r>
          </a:p>
          <a:p>
            <a:pPr lvl="0">
              <a:lnSpc>
                <a:spcPct val="150000"/>
              </a:lnSpc>
            </a:pPr>
            <a:endParaRPr lang="de-DE" kern="100">
              <a:effectLst/>
              <a:latin typeface="Helvetica" pitchFamily="2" charset="0"/>
              <a:ea typeface="Calibri" panose="020F0502020204030204" pitchFamily="34" charset="0"/>
              <a:cs typeface="Arial" panose="020B0604020202020204" pitchFamily="34" charset="0"/>
            </a:endParaRPr>
          </a:p>
          <a:p>
            <a:pPr lvl="0">
              <a:lnSpc>
                <a:spcPct val="150000"/>
              </a:lnSpc>
            </a:pPr>
            <a:r>
              <a:rPr lang="de-DE" kern="100">
                <a:effectLst/>
                <a:latin typeface="Helvetica" pitchFamily="2" charset="0"/>
                <a:ea typeface="Calibri" panose="020F0502020204030204" pitchFamily="34" charset="0"/>
                <a:cs typeface="Arial" panose="020B0604020202020204" pitchFamily="34" charset="0"/>
              </a:rPr>
              <a:t>Sammelt die Fragen, Ideen und Interessen von Kindern systematisch und entwickelt gemeinsam mit den Kindern daraus Projekte.</a:t>
            </a:r>
          </a:p>
          <a:p>
            <a:r>
              <a:rPr lang="de-DE" sz="1600" kern="100">
                <a:effectLst/>
                <a:latin typeface="Helvetica" pitchFamily="2"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16620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D949C50-0D5D-096E-EF5B-3CAC5411B072}"/>
              </a:ext>
            </a:extLst>
          </p:cNvPr>
          <p:cNvSpPr>
            <a:spLocks noGrp="1"/>
          </p:cNvSpPr>
          <p:nvPr>
            <p:ph type="title"/>
          </p:nvPr>
        </p:nvSpPr>
        <p:spPr/>
        <p:txBody>
          <a:bodyPr/>
          <a:lstStyle/>
          <a:p>
            <a:r>
              <a:rPr lang="de-DE"/>
              <a:t>Kreislauf der Forschung</a:t>
            </a:r>
          </a:p>
        </p:txBody>
      </p:sp>
      <p:sp>
        <p:nvSpPr>
          <p:cNvPr id="6" name="Textfeld 5">
            <a:extLst>
              <a:ext uri="{FF2B5EF4-FFF2-40B4-BE49-F238E27FC236}">
                <a16:creationId xmlns:a16="http://schemas.microsoft.com/office/drawing/2014/main" id="{59744263-56D5-0171-9493-36BBA465D0B6}"/>
              </a:ext>
            </a:extLst>
          </p:cNvPr>
          <p:cNvSpPr txBox="1"/>
          <p:nvPr/>
        </p:nvSpPr>
        <p:spPr>
          <a:xfrm>
            <a:off x="540027" y="944762"/>
            <a:ext cx="5317844" cy="5740033"/>
          </a:xfrm>
          <a:prstGeom prst="rect">
            <a:avLst/>
          </a:prstGeom>
          <a:noFill/>
        </p:spPr>
        <p:txBody>
          <a:bodyPr wrap="square" rtlCol="0">
            <a:spAutoFit/>
          </a:bodyPr>
          <a:lstStyle/>
          <a:p>
            <a:pPr algn="just">
              <a:lnSpc>
                <a:spcPct val="150000"/>
              </a:lnSpc>
              <a:spcAft>
                <a:spcPts val="600"/>
              </a:spcAft>
            </a:pPr>
            <a:endParaRPr lang="de-DE" sz="1600">
              <a:solidFill>
                <a:srgbClr val="000000"/>
              </a:solidFill>
              <a:effectLst/>
              <a:latin typeface="Helvetica" pitchFamily="2" charset="0"/>
              <a:ea typeface="Calibri" panose="020F0502020204030204" pitchFamily="34" charset="0"/>
              <a:cs typeface="Arial" panose="020B0604020202020204" pitchFamily="34" charset="0"/>
            </a:endParaRPr>
          </a:p>
          <a:p>
            <a:pPr algn="just">
              <a:lnSpc>
                <a:spcPct val="150000"/>
              </a:lnSpc>
              <a:spcAft>
                <a:spcPts val="600"/>
              </a:spcAft>
            </a:pPr>
            <a:r>
              <a:rPr lang="de-DE">
                <a:solidFill>
                  <a:srgbClr val="000000"/>
                </a:solidFill>
                <a:latin typeface="Helvetica" pitchFamily="2" charset="0"/>
                <a:ea typeface="Calibri" panose="020F0502020204030204" pitchFamily="34" charset="0"/>
                <a:cs typeface="Arial" panose="020B0604020202020204" pitchFamily="34" charset="0"/>
              </a:rPr>
              <a:t>Der sogenannte „Forschungskreislauf“ kann als Orientierung dienen, wie</a:t>
            </a:r>
            <a:r>
              <a:rPr lang="de-DE">
                <a:solidFill>
                  <a:srgbClr val="000000"/>
                </a:solidFill>
                <a:effectLst/>
                <a:latin typeface="Helvetica" pitchFamily="2" charset="0"/>
                <a:ea typeface="Calibri" panose="020F0502020204030204" pitchFamily="34" charset="0"/>
                <a:cs typeface="Arial" panose="020B0604020202020204" pitchFamily="34" charset="0"/>
              </a:rPr>
              <a:t> Kinder und Pädagog*innen gemeinsam neue Ideen und Experimente entwickeln (Farris &amp; Purper, 2021; Steffensky, 2017)</a:t>
            </a:r>
          </a:p>
          <a:p>
            <a:pPr algn="just">
              <a:lnSpc>
                <a:spcPct val="150000"/>
              </a:lnSpc>
              <a:spcAft>
                <a:spcPts val="600"/>
              </a:spcAft>
            </a:pPr>
            <a:endParaRPr lang="de-DE">
              <a:solidFill>
                <a:srgbClr val="000000"/>
              </a:solidFill>
              <a:latin typeface="Helvetica" pitchFamily="2" charset="0"/>
              <a:ea typeface="Calibri" panose="020F0502020204030204" pitchFamily="34" charset="0"/>
              <a:cs typeface="Arial" panose="020B0604020202020204" pitchFamily="34" charset="0"/>
            </a:endParaRPr>
          </a:p>
          <a:p>
            <a:pPr algn="just">
              <a:lnSpc>
                <a:spcPct val="150000"/>
              </a:lnSpc>
              <a:spcAft>
                <a:spcPts val="600"/>
              </a:spcAft>
            </a:pPr>
            <a:r>
              <a:rPr lang="de-DE">
                <a:solidFill>
                  <a:srgbClr val="000000"/>
                </a:solidFill>
                <a:effectLst/>
                <a:latin typeface="Helvetica" pitchFamily="2" charset="0"/>
                <a:ea typeface="Calibri" panose="020F0502020204030204" pitchFamily="34" charset="0"/>
                <a:cs typeface="Arial" panose="020B0604020202020204" pitchFamily="34" charset="0"/>
              </a:rPr>
              <a:t>Im folgenden schauen wir uns an, wie der Forschungskreislauf unsere Aktivitäten im Bereich Natur und Technik strukturieren kann.</a:t>
            </a:r>
          </a:p>
          <a:p>
            <a:pPr algn="just">
              <a:lnSpc>
                <a:spcPct val="150000"/>
              </a:lnSpc>
              <a:spcAft>
                <a:spcPts val="600"/>
              </a:spcAft>
            </a:pPr>
            <a:endParaRPr lang="de-DE">
              <a:solidFill>
                <a:srgbClr val="000000"/>
              </a:solidFill>
              <a:effectLst/>
              <a:latin typeface="Helvetica" pitchFamily="2" charset="0"/>
              <a:ea typeface="Calibri" panose="020F0502020204030204" pitchFamily="34" charset="0"/>
              <a:cs typeface="Arial" panose="020B0604020202020204" pitchFamily="34" charset="0"/>
            </a:endParaRPr>
          </a:p>
          <a:p>
            <a:endParaRPr lang="de-DE" sz="1600">
              <a:latin typeface="Helvetica" pitchFamily="2" charset="0"/>
              <a:cs typeface="Arial" panose="020B0604020202020204" pitchFamily="34" charset="0"/>
            </a:endParaRPr>
          </a:p>
          <a:p>
            <a:endParaRPr lang="de-DE" sz="1600">
              <a:latin typeface="Helvetica" pitchFamily="2" charset="0"/>
              <a:cs typeface="Arial" panose="020B0604020202020204" pitchFamily="34" charset="0"/>
            </a:endParaRPr>
          </a:p>
          <a:p>
            <a:endParaRPr lang="de-DE" sz="1600">
              <a:latin typeface="Helvetica" pitchFamily="2" charset="0"/>
              <a:cs typeface="Arial" panose="020B0604020202020204" pitchFamily="34" charset="0"/>
            </a:endParaRPr>
          </a:p>
        </p:txBody>
      </p:sp>
      <p:cxnSp>
        <p:nvCxnSpPr>
          <p:cNvPr id="8" name="Gerade Verbindung 7">
            <a:extLst>
              <a:ext uri="{FF2B5EF4-FFF2-40B4-BE49-F238E27FC236}">
                <a16:creationId xmlns:a16="http://schemas.microsoft.com/office/drawing/2014/main" id="{650A275B-B0D5-0E4B-E203-78E084F023ED}"/>
              </a:ext>
            </a:extLst>
          </p:cNvPr>
          <p:cNvCxnSpPr/>
          <p:nvPr/>
        </p:nvCxnSpPr>
        <p:spPr>
          <a:xfrm>
            <a:off x="7275006" y="1195753"/>
            <a:ext cx="0" cy="491364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33FDEC16-5DED-70BA-17FC-C60F1B2E8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9444" y="584822"/>
            <a:ext cx="6052556" cy="5480670"/>
          </a:xfrm>
          <a:prstGeom prst="rect">
            <a:avLst/>
          </a:prstGeom>
        </p:spPr>
      </p:pic>
    </p:spTree>
    <p:extLst>
      <p:ext uri="{BB962C8B-B14F-4D97-AF65-F5344CB8AC3E}">
        <p14:creationId xmlns:p14="http://schemas.microsoft.com/office/powerpoint/2010/main" val="163836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ussdiagramm: Verbinder 11">
            <a:extLst>
              <a:ext uri="{FF2B5EF4-FFF2-40B4-BE49-F238E27FC236}">
                <a16:creationId xmlns:a16="http://schemas.microsoft.com/office/drawing/2014/main" id="{F2CE4E49-125B-3EC5-8A11-22A0C58072F6}"/>
              </a:ext>
            </a:extLst>
          </p:cNvPr>
          <p:cNvSpPr/>
          <p:nvPr/>
        </p:nvSpPr>
        <p:spPr>
          <a:xfrm>
            <a:off x="1192594" y="1418696"/>
            <a:ext cx="400111" cy="400111"/>
          </a:xfrm>
          <a:prstGeom prst="flowChartConnector">
            <a:avLst/>
          </a:prstGeom>
          <a:solidFill>
            <a:srgbClr val="002060"/>
          </a:solidFill>
          <a:ln>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1" name="Flussdiagramm: Verbinder 12">
            <a:extLst>
              <a:ext uri="{FF2B5EF4-FFF2-40B4-BE49-F238E27FC236}">
                <a16:creationId xmlns:a16="http://schemas.microsoft.com/office/drawing/2014/main" id="{9943DC97-3409-42DC-A773-A64909F3B56A}"/>
              </a:ext>
            </a:extLst>
          </p:cNvPr>
          <p:cNvSpPr/>
          <p:nvPr/>
        </p:nvSpPr>
        <p:spPr>
          <a:xfrm>
            <a:off x="1192594" y="2169143"/>
            <a:ext cx="400111" cy="400111"/>
          </a:xfrm>
          <a:prstGeom prst="flowChartConnector">
            <a:avLst/>
          </a:prstGeom>
          <a:solidFill>
            <a:srgbClr val="00B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3" name="Flussdiagramm: Verbinder 13">
            <a:extLst>
              <a:ext uri="{FF2B5EF4-FFF2-40B4-BE49-F238E27FC236}">
                <a16:creationId xmlns:a16="http://schemas.microsoft.com/office/drawing/2014/main" id="{89AA1A9A-B709-D84C-A33C-409E98BF84D0}"/>
              </a:ext>
            </a:extLst>
          </p:cNvPr>
          <p:cNvSpPr/>
          <p:nvPr/>
        </p:nvSpPr>
        <p:spPr>
          <a:xfrm>
            <a:off x="1192594" y="2919590"/>
            <a:ext cx="400111" cy="400111"/>
          </a:xfrm>
          <a:prstGeom prst="flowChartConnector">
            <a:avLst/>
          </a:prstGeom>
          <a:solidFill>
            <a:srgbClr val="FFC0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5" name="Flussdiagramm: Verbinder 14">
            <a:extLst>
              <a:ext uri="{FF2B5EF4-FFF2-40B4-BE49-F238E27FC236}">
                <a16:creationId xmlns:a16="http://schemas.microsoft.com/office/drawing/2014/main" id="{F095C545-44EA-2EC2-A056-4A6CCD2D8F79}"/>
              </a:ext>
            </a:extLst>
          </p:cNvPr>
          <p:cNvSpPr/>
          <p:nvPr/>
        </p:nvSpPr>
        <p:spPr>
          <a:xfrm>
            <a:off x="1192594" y="3670037"/>
            <a:ext cx="400111" cy="400111"/>
          </a:xfrm>
          <a:prstGeom prst="flowChartConnector">
            <a:avLst/>
          </a:prstGeom>
          <a:solidFill>
            <a:srgbClr val="FF6600"/>
          </a:solidFill>
          <a:ln>
            <a:solidFill>
              <a:srgbClr val="FF66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6" name="Flussdiagramm: Verbinder 15">
            <a:extLst>
              <a:ext uri="{FF2B5EF4-FFF2-40B4-BE49-F238E27FC236}">
                <a16:creationId xmlns:a16="http://schemas.microsoft.com/office/drawing/2014/main" id="{E9E05C4E-460F-D4DE-7C2C-5202119CEB8F}"/>
              </a:ext>
            </a:extLst>
          </p:cNvPr>
          <p:cNvSpPr/>
          <p:nvPr/>
        </p:nvSpPr>
        <p:spPr>
          <a:xfrm>
            <a:off x="1192594" y="4420484"/>
            <a:ext cx="400111" cy="400111"/>
          </a:xfrm>
          <a:prstGeom prst="flowChartConnector">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7" name="Textfeld 16">
            <a:extLst>
              <a:ext uri="{FF2B5EF4-FFF2-40B4-BE49-F238E27FC236}">
                <a16:creationId xmlns:a16="http://schemas.microsoft.com/office/drawing/2014/main" id="{08DCE3F5-FCBF-6A26-3E3C-1D80CC1B099B}"/>
              </a:ext>
            </a:extLst>
          </p:cNvPr>
          <p:cNvSpPr txBox="1"/>
          <p:nvPr/>
        </p:nvSpPr>
        <p:spPr>
          <a:xfrm>
            <a:off x="1744193" y="1464862"/>
            <a:ext cx="4158113" cy="369332"/>
          </a:xfrm>
          <a:prstGeom prst="rect">
            <a:avLst/>
          </a:prstGeom>
          <a:noFill/>
        </p:spPr>
        <p:txBody>
          <a:bodyPr wrap="square" rtlCol="0">
            <a:spAutoFit/>
          </a:bodyPr>
          <a:lstStyle/>
          <a:p>
            <a:r>
              <a:rPr lang="de-DE">
                <a:latin typeface="Helvetica" pitchFamily="2" charset="0"/>
              </a:rPr>
              <a:t>Wahrnehmen und Beobachten</a:t>
            </a:r>
          </a:p>
        </p:txBody>
      </p:sp>
      <p:sp>
        <p:nvSpPr>
          <p:cNvPr id="18" name="Textfeld 17">
            <a:extLst>
              <a:ext uri="{FF2B5EF4-FFF2-40B4-BE49-F238E27FC236}">
                <a16:creationId xmlns:a16="http://schemas.microsoft.com/office/drawing/2014/main" id="{4AA7289B-D18F-AFBA-31FB-98AF20CBAE75}"/>
              </a:ext>
            </a:extLst>
          </p:cNvPr>
          <p:cNvSpPr txBox="1"/>
          <p:nvPr/>
        </p:nvSpPr>
        <p:spPr>
          <a:xfrm>
            <a:off x="1744188" y="2215309"/>
            <a:ext cx="5405911" cy="369332"/>
          </a:xfrm>
          <a:prstGeom prst="rect">
            <a:avLst/>
          </a:prstGeom>
          <a:noFill/>
        </p:spPr>
        <p:txBody>
          <a:bodyPr wrap="square" rtlCol="0">
            <a:spAutoFit/>
          </a:bodyPr>
          <a:lstStyle/>
          <a:p>
            <a:r>
              <a:rPr lang="de-DE">
                <a:latin typeface="Helvetica" pitchFamily="2" charset="0"/>
              </a:rPr>
              <a:t>Fragen stellen („Warum…?“ „Was wäre, wenn…?“) </a:t>
            </a:r>
          </a:p>
        </p:txBody>
      </p:sp>
      <p:sp>
        <p:nvSpPr>
          <p:cNvPr id="19" name="Textfeld 18">
            <a:extLst>
              <a:ext uri="{FF2B5EF4-FFF2-40B4-BE49-F238E27FC236}">
                <a16:creationId xmlns:a16="http://schemas.microsoft.com/office/drawing/2014/main" id="{0F67C88E-FFAB-0138-F09F-9650FB7E5171}"/>
              </a:ext>
            </a:extLst>
          </p:cNvPr>
          <p:cNvSpPr txBox="1"/>
          <p:nvPr/>
        </p:nvSpPr>
        <p:spPr>
          <a:xfrm>
            <a:off x="1744190" y="2995199"/>
            <a:ext cx="5869737" cy="369332"/>
          </a:xfrm>
          <a:prstGeom prst="rect">
            <a:avLst/>
          </a:prstGeom>
          <a:noFill/>
        </p:spPr>
        <p:txBody>
          <a:bodyPr wrap="square" rtlCol="0">
            <a:spAutoFit/>
          </a:bodyPr>
          <a:lstStyle/>
          <a:p>
            <a:r>
              <a:rPr lang="de-DE">
                <a:latin typeface="Helvetica" pitchFamily="2" charset="0"/>
              </a:rPr>
              <a:t>Hypothesen aufstellen. („Könnte sein, dass…“)</a:t>
            </a:r>
          </a:p>
        </p:txBody>
      </p:sp>
      <p:sp>
        <p:nvSpPr>
          <p:cNvPr id="20" name="Textfeld 19">
            <a:extLst>
              <a:ext uri="{FF2B5EF4-FFF2-40B4-BE49-F238E27FC236}">
                <a16:creationId xmlns:a16="http://schemas.microsoft.com/office/drawing/2014/main" id="{E5ADE649-3971-FFA0-7EE8-9A653487FA68}"/>
              </a:ext>
            </a:extLst>
          </p:cNvPr>
          <p:cNvSpPr txBox="1"/>
          <p:nvPr/>
        </p:nvSpPr>
        <p:spPr>
          <a:xfrm>
            <a:off x="1744191" y="3724140"/>
            <a:ext cx="4158113" cy="369332"/>
          </a:xfrm>
          <a:prstGeom prst="rect">
            <a:avLst/>
          </a:prstGeom>
          <a:noFill/>
        </p:spPr>
        <p:txBody>
          <a:bodyPr wrap="square" rtlCol="0">
            <a:spAutoFit/>
          </a:bodyPr>
          <a:lstStyle/>
          <a:p>
            <a:r>
              <a:rPr lang="de-DE">
                <a:latin typeface="Helvetica" pitchFamily="2" charset="0"/>
              </a:rPr>
              <a:t>Testen und Experimentieren</a:t>
            </a:r>
          </a:p>
        </p:txBody>
      </p:sp>
      <p:sp>
        <p:nvSpPr>
          <p:cNvPr id="21" name="Textfeld 20">
            <a:extLst>
              <a:ext uri="{FF2B5EF4-FFF2-40B4-BE49-F238E27FC236}">
                <a16:creationId xmlns:a16="http://schemas.microsoft.com/office/drawing/2014/main" id="{196C4B0F-96B0-F165-1FB0-F1B4BADB9ECD}"/>
              </a:ext>
            </a:extLst>
          </p:cNvPr>
          <p:cNvSpPr txBox="1"/>
          <p:nvPr/>
        </p:nvSpPr>
        <p:spPr>
          <a:xfrm>
            <a:off x="1744188" y="4466650"/>
            <a:ext cx="4158113" cy="369332"/>
          </a:xfrm>
          <a:prstGeom prst="rect">
            <a:avLst/>
          </a:prstGeom>
          <a:noFill/>
        </p:spPr>
        <p:txBody>
          <a:bodyPr wrap="square" rtlCol="0">
            <a:spAutoFit/>
          </a:bodyPr>
          <a:lstStyle/>
          <a:p>
            <a:r>
              <a:rPr lang="de-DE">
                <a:latin typeface="Helvetica" pitchFamily="2" charset="0"/>
              </a:rPr>
              <a:t>Verstehen und Weiterfragen</a:t>
            </a:r>
          </a:p>
        </p:txBody>
      </p:sp>
      <p:graphicFrame>
        <p:nvGraphicFramePr>
          <p:cNvPr id="35" name="Diagramm 34">
            <a:extLst>
              <a:ext uri="{FF2B5EF4-FFF2-40B4-BE49-F238E27FC236}">
                <a16:creationId xmlns:a16="http://schemas.microsoft.com/office/drawing/2014/main" id="{D4462ADA-5B41-B0EB-9594-2B2F2806CFDD}"/>
              </a:ext>
            </a:extLst>
          </p:cNvPr>
          <p:cNvGraphicFramePr/>
          <p:nvPr>
            <p:extLst>
              <p:ext uri="{D42A27DB-BD31-4B8C-83A1-F6EECF244321}">
                <p14:modId xmlns:p14="http://schemas.microsoft.com/office/powerpoint/2010/main" val="3227364875"/>
              </p:ext>
            </p:extLst>
          </p:nvPr>
        </p:nvGraphicFramePr>
        <p:xfrm>
          <a:off x="2004736" y="55200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Flussdiagramm: Verbinder 11">
            <a:extLst>
              <a:ext uri="{FF2B5EF4-FFF2-40B4-BE49-F238E27FC236}">
                <a16:creationId xmlns:a16="http://schemas.microsoft.com/office/drawing/2014/main" id="{C238776C-CCA0-7CA9-5901-33134903071D}"/>
              </a:ext>
            </a:extLst>
          </p:cNvPr>
          <p:cNvSpPr/>
          <p:nvPr/>
        </p:nvSpPr>
        <p:spPr>
          <a:xfrm>
            <a:off x="5235980" y="536934"/>
            <a:ext cx="1665513" cy="1665513"/>
          </a:xfrm>
          <a:prstGeom prst="flowChartConnector">
            <a:avLst/>
          </a:prstGeom>
          <a:solidFill>
            <a:srgbClr val="002060"/>
          </a:solidFill>
          <a:ln>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400" dirty="0">
                <a:latin typeface="Helvetica" pitchFamily="2" charset="0"/>
                <a:cs typeface="Arial" panose="020B0604020202020204" pitchFamily="34" charset="0"/>
              </a:rPr>
              <a:t>Phänomene beobachten</a:t>
            </a:r>
          </a:p>
        </p:txBody>
      </p:sp>
      <p:grpSp>
        <p:nvGrpSpPr>
          <p:cNvPr id="38" name="Gruppieren 37">
            <a:extLst>
              <a:ext uri="{FF2B5EF4-FFF2-40B4-BE49-F238E27FC236}">
                <a16:creationId xmlns:a16="http://schemas.microsoft.com/office/drawing/2014/main" id="{5BA91478-0F9A-EC09-D28D-68453CAC1041}"/>
              </a:ext>
            </a:extLst>
          </p:cNvPr>
          <p:cNvGrpSpPr/>
          <p:nvPr/>
        </p:nvGrpSpPr>
        <p:grpSpPr>
          <a:xfrm>
            <a:off x="3261264" y="1988306"/>
            <a:ext cx="5614945" cy="3997437"/>
            <a:chOff x="4689155" y="2191506"/>
            <a:chExt cx="5614945" cy="3997437"/>
          </a:xfrm>
        </p:grpSpPr>
        <p:sp>
          <p:nvSpPr>
            <p:cNvPr id="39" name="Flussdiagramm: Verbinder 12">
              <a:extLst>
                <a:ext uri="{FF2B5EF4-FFF2-40B4-BE49-F238E27FC236}">
                  <a16:creationId xmlns:a16="http://schemas.microsoft.com/office/drawing/2014/main" id="{8F2B71C1-680F-55A9-924C-59F99F3218AD}"/>
                </a:ext>
              </a:extLst>
            </p:cNvPr>
            <p:cNvSpPr/>
            <p:nvPr/>
          </p:nvSpPr>
          <p:spPr>
            <a:xfrm>
              <a:off x="8638587" y="2191506"/>
              <a:ext cx="1665513" cy="1665513"/>
            </a:xfrm>
            <a:prstGeom prst="flowChartConnector">
              <a:avLst/>
            </a:prstGeom>
            <a:solidFill>
              <a:srgbClr val="00B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400" dirty="0">
                  <a:latin typeface="Helvetica" pitchFamily="2" charset="0"/>
                  <a:cs typeface="Arial" panose="020B0604020202020204" pitchFamily="34" charset="0"/>
                </a:rPr>
                <a:t>Fragen stellen</a:t>
              </a:r>
            </a:p>
          </p:txBody>
        </p:sp>
        <p:sp>
          <p:nvSpPr>
            <p:cNvPr id="40" name="Flussdiagramm: Verbinder 13">
              <a:extLst>
                <a:ext uri="{FF2B5EF4-FFF2-40B4-BE49-F238E27FC236}">
                  <a16:creationId xmlns:a16="http://schemas.microsoft.com/office/drawing/2014/main" id="{F13D5B2C-2A0D-AA4B-9B2C-284D1A18BEF7}"/>
                </a:ext>
              </a:extLst>
            </p:cNvPr>
            <p:cNvSpPr/>
            <p:nvPr/>
          </p:nvSpPr>
          <p:spPr>
            <a:xfrm>
              <a:off x="7903899" y="4523430"/>
              <a:ext cx="1665513" cy="1665513"/>
            </a:xfrm>
            <a:prstGeom prst="flowChartConnector">
              <a:avLst/>
            </a:prstGeom>
            <a:solidFill>
              <a:srgbClr val="FFC0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400" dirty="0">
                  <a:latin typeface="Helvetica" pitchFamily="2" charset="0"/>
                  <a:cs typeface="Arial" panose="020B0604020202020204" pitchFamily="34" charset="0"/>
                </a:rPr>
                <a:t>Hypothesen generieren</a:t>
              </a:r>
            </a:p>
          </p:txBody>
        </p:sp>
        <p:sp>
          <p:nvSpPr>
            <p:cNvPr id="41" name="Flussdiagramm: Verbinder 14">
              <a:extLst>
                <a:ext uri="{FF2B5EF4-FFF2-40B4-BE49-F238E27FC236}">
                  <a16:creationId xmlns:a16="http://schemas.microsoft.com/office/drawing/2014/main" id="{479167F8-A6DE-8F9A-6B1B-780A386D8D0A}"/>
                </a:ext>
              </a:extLst>
            </p:cNvPr>
            <p:cNvSpPr/>
            <p:nvPr/>
          </p:nvSpPr>
          <p:spPr>
            <a:xfrm>
              <a:off x="5418730" y="4523430"/>
              <a:ext cx="1665513" cy="1665513"/>
            </a:xfrm>
            <a:prstGeom prst="flowChartConnector">
              <a:avLst/>
            </a:prstGeom>
            <a:solidFill>
              <a:srgbClr val="FF6600"/>
            </a:solidFill>
            <a:ln>
              <a:solidFill>
                <a:srgbClr val="FF66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400" dirty="0">
                  <a:latin typeface="Helvetica" pitchFamily="2" charset="0"/>
                  <a:cs typeface="Arial" panose="020B0604020202020204" pitchFamily="34" charset="0"/>
                </a:rPr>
                <a:t>Hypothesen testen</a:t>
              </a:r>
            </a:p>
          </p:txBody>
        </p:sp>
        <p:sp>
          <p:nvSpPr>
            <p:cNvPr id="42" name="Flussdiagramm: Verbinder 15">
              <a:extLst>
                <a:ext uri="{FF2B5EF4-FFF2-40B4-BE49-F238E27FC236}">
                  <a16:creationId xmlns:a16="http://schemas.microsoft.com/office/drawing/2014/main" id="{498C6494-5142-9A5B-5583-0A088F0247A5}"/>
                </a:ext>
              </a:extLst>
            </p:cNvPr>
            <p:cNvSpPr/>
            <p:nvPr/>
          </p:nvSpPr>
          <p:spPr>
            <a:xfrm>
              <a:off x="4689155" y="2191506"/>
              <a:ext cx="1665513" cy="1665513"/>
            </a:xfrm>
            <a:prstGeom prst="flowChartConnector">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400" dirty="0">
                  <a:latin typeface="Helvetica" pitchFamily="2" charset="0"/>
                  <a:cs typeface="Arial" panose="020B0604020202020204" pitchFamily="34" charset="0"/>
                </a:rPr>
                <a:t>Theorien aufstellen</a:t>
              </a:r>
            </a:p>
          </p:txBody>
        </p:sp>
      </p:grpSp>
    </p:spTree>
    <p:extLst>
      <p:ext uri="{BB962C8B-B14F-4D97-AF65-F5344CB8AC3E}">
        <p14:creationId xmlns:p14="http://schemas.microsoft.com/office/powerpoint/2010/main" val="28099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xit" presetSubtype="0" fill="hold" grpId="0" nodeType="clickEffect">
                                  <p:stCondLst>
                                    <p:cond delay="0"/>
                                  </p:stCondLst>
                                  <p:childTnLst>
                                    <p:animScale>
                                      <p:cBhvr>
                                        <p:cTn id="6" dur="1000" accel="50000">
                                          <p:stCondLst>
                                            <p:cond delay="0"/>
                                          </p:stCondLst>
                                        </p:cTn>
                                        <p:tgtEl>
                                          <p:spTgt spid="3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35"/>
                                        </p:tgtEl>
                                        <p:attrNameLst>
                                          <p:attrName>ppt_x</p:attrName>
                                          <p:attrName>ppt_y</p:attrName>
                                        </p:attrNameLst>
                                      </p:cBhvr>
                                    </p:animMotion>
                                    <p:animEffect transition="out" filter="fade">
                                      <p:cBhvr>
                                        <p:cTn id="8" dur="1000"/>
                                        <p:tgtEl>
                                          <p:spTgt spid="35"/>
                                        </p:tgtEl>
                                      </p:cBhvr>
                                    </p:animEffect>
                                    <p:set>
                                      <p:cBhvr>
                                        <p:cTn id="9" dur="1" fill="hold">
                                          <p:stCondLst>
                                            <p:cond delay="999"/>
                                          </p:stCondLst>
                                        </p:cTn>
                                        <p:tgtEl>
                                          <p:spTgt spid="35"/>
                                        </p:tgtEl>
                                        <p:attrNameLst>
                                          <p:attrName>style.visibility</p:attrName>
                                        </p:attrNameLst>
                                      </p:cBhvr>
                                      <p:to>
                                        <p:strVal val="hidden"/>
                                      </p:to>
                                    </p:set>
                                  </p:childTnLst>
                                </p:cTn>
                              </p:par>
                              <p:par>
                                <p:cTn id="10" presetID="52" presetClass="exit" presetSubtype="0" fill="hold" grpId="0" nodeType="withEffect">
                                  <p:stCondLst>
                                    <p:cond delay="0"/>
                                  </p:stCondLst>
                                  <p:childTnLst>
                                    <p:animScale>
                                      <p:cBhvr>
                                        <p:cTn id="11" dur="1000" accel="50000">
                                          <p:stCondLst>
                                            <p:cond delay="0"/>
                                          </p:stCondLst>
                                        </p:cTn>
                                        <p:tgtEl>
                                          <p:spTgt spid="3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 dur="1000" accel="50000">
                                          <p:stCondLst>
                                            <p:cond delay="0"/>
                                          </p:stCondLst>
                                        </p:cTn>
                                        <p:tgtEl>
                                          <p:spTgt spid="36"/>
                                        </p:tgtEl>
                                        <p:attrNameLst>
                                          <p:attrName>ppt_x</p:attrName>
                                          <p:attrName>ppt_y</p:attrName>
                                        </p:attrNameLst>
                                      </p:cBhvr>
                                    </p:animMotion>
                                    <p:animEffect transition="out" filter="fade">
                                      <p:cBhvr>
                                        <p:cTn id="13" dur="1000"/>
                                        <p:tgtEl>
                                          <p:spTgt spid="36"/>
                                        </p:tgtEl>
                                      </p:cBhvr>
                                    </p:animEffect>
                                    <p:set>
                                      <p:cBhvr>
                                        <p:cTn id="14" dur="1" fill="hold">
                                          <p:stCondLst>
                                            <p:cond delay="999"/>
                                          </p:stCondLst>
                                        </p:cTn>
                                        <p:tgtEl>
                                          <p:spTgt spid="36"/>
                                        </p:tgtEl>
                                        <p:attrNameLst>
                                          <p:attrName>style.visibility</p:attrName>
                                        </p:attrNameLst>
                                      </p:cBhvr>
                                      <p:to>
                                        <p:strVal val="hidden"/>
                                      </p:to>
                                    </p:set>
                                  </p:childTnLst>
                                </p:cTn>
                              </p:par>
                              <p:par>
                                <p:cTn id="15" presetID="22" presetClass="exit" presetSubtype="4" fill="hold" grpId="1" nodeType="withEffect">
                                  <p:stCondLst>
                                    <p:cond delay="0"/>
                                  </p:stCondLst>
                                  <p:childTnLst>
                                    <p:animEffect transition="out" filter="wipe(down)">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par>
                                <p:cTn id="18" presetID="52" presetClass="exit" presetSubtype="0" fill="hold" nodeType="withEffect">
                                  <p:stCondLst>
                                    <p:cond delay="0"/>
                                  </p:stCondLst>
                                  <p:childTnLst>
                                    <p:animScale>
                                      <p:cBhvr>
                                        <p:cTn id="19" dur="1000" accel="50000">
                                          <p:stCondLst>
                                            <p:cond delay="0"/>
                                          </p:stCondLst>
                                        </p:cTn>
                                        <p:tgtEl>
                                          <p:spTgt spid="3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0" dur="1000" accel="50000">
                                          <p:stCondLst>
                                            <p:cond delay="0"/>
                                          </p:stCondLst>
                                        </p:cTn>
                                        <p:tgtEl>
                                          <p:spTgt spid="38"/>
                                        </p:tgtEl>
                                        <p:attrNameLst>
                                          <p:attrName>ppt_x</p:attrName>
                                          <p:attrName>ppt_y</p:attrName>
                                        </p:attrNameLst>
                                      </p:cBhvr>
                                    </p:animMotion>
                                    <p:animEffect transition="out" filter="fade">
                                      <p:cBhvr>
                                        <p:cTn id="21" dur="1000"/>
                                        <p:tgtEl>
                                          <p:spTgt spid="38"/>
                                        </p:tgtEl>
                                      </p:cBhvr>
                                    </p:animEffect>
                                    <p:set>
                                      <p:cBhvr>
                                        <p:cTn id="22" dur="1" fill="hold">
                                          <p:stCondLst>
                                            <p:cond delay="999"/>
                                          </p:stCondLst>
                                        </p:cTn>
                                        <p:tgtEl>
                                          <p:spTgt spid="38"/>
                                        </p:tgtEl>
                                        <p:attrNameLst>
                                          <p:attrName>style.visibility</p:attrName>
                                        </p:attrNameLst>
                                      </p:cBhvr>
                                      <p:to>
                                        <p:strVal val="hidden"/>
                                      </p:to>
                                    </p:set>
                                  </p:childTnLst>
                                </p:cTn>
                              </p:par>
                            </p:childTnLst>
                          </p:cTn>
                        </p:par>
                        <p:par>
                          <p:cTn id="23" fill="hold">
                            <p:stCondLst>
                              <p:cond delay="1000"/>
                            </p:stCondLst>
                            <p:childTnLst>
                              <p:par>
                                <p:cTn id="24" presetID="3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32" presetID="3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800" decel="100000"/>
                                        <p:tgtEl>
                                          <p:spTgt spid="11"/>
                                        </p:tgtEl>
                                      </p:cBhvr>
                                    </p:animEffect>
                                    <p:anim calcmode="lin" valueType="num">
                                      <p:cBhvr>
                                        <p:cTn id="35" dur="800" decel="100000" fill="hold"/>
                                        <p:tgtEl>
                                          <p:spTgt spid="11"/>
                                        </p:tgtEl>
                                        <p:attrNameLst>
                                          <p:attrName>style.rotation</p:attrName>
                                        </p:attrNameLst>
                                      </p:cBhvr>
                                      <p:tavLst>
                                        <p:tav tm="0">
                                          <p:val>
                                            <p:fltVal val="-90"/>
                                          </p:val>
                                        </p:tav>
                                        <p:tav tm="100000">
                                          <p:val>
                                            <p:fltVal val="0"/>
                                          </p:val>
                                        </p:tav>
                                      </p:tavLst>
                                    </p:anim>
                                    <p:anim calcmode="lin" valueType="num">
                                      <p:cBhvr>
                                        <p:cTn id="36" dur="800" decel="100000" fill="hold"/>
                                        <p:tgtEl>
                                          <p:spTgt spid="11"/>
                                        </p:tgtEl>
                                        <p:attrNameLst>
                                          <p:attrName>ppt_x</p:attrName>
                                        </p:attrNameLst>
                                      </p:cBhvr>
                                      <p:tavLst>
                                        <p:tav tm="0">
                                          <p:val>
                                            <p:strVal val="#ppt_x+0.4"/>
                                          </p:val>
                                        </p:tav>
                                        <p:tav tm="100000">
                                          <p:val>
                                            <p:strVal val="#ppt_x-0.05"/>
                                          </p:val>
                                        </p:tav>
                                      </p:tavLst>
                                    </p:anim>
                                    <p:anim calcmode="lin" valueType="num">
                                      <p:cBhvr>
                                        <p:cTn id="37" dur="800" decel="100000" fill="hold"/>
                                        <p:tgtEl>
                                          <p:spTgt spid="11"/>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40" presetID="3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800" decel="100000"/>
                                        <p:tgtEl>
                                          <p:spTgt spid="13"/>
                                        </p:tgtEl>
                                      </p:cBhvr>
                                    </p:animEffect>
                                    <p:anim calcmode="lin" valueType="num">
                                      <p:cBhvr>
                                        <p:cTn id="43" dur="800" decel="100000" fill="hold"/>
                                        <p:tgtEl>
                                          <p:spTgt spid="13"/>
                                        </p:tgtEl>
                                        <p:attrNameLst>
                                          <p:attrName>style.rotation</p:attrName>
                                        </p:attrNameLst>
                                      </p:cBhvr>
                                      <p:tavLst>
                                        <p:tav tm="0">
                                          <p:val>
                                            <p:fltVal val="-90"/>
                                          </p:val>
                                        </p:tav>
                                        <p:tav tm="100000">
                                          <p:val>
                                            <p:fltVal val="0"/>
                                          </p:val>
                                        </p:tav>
                                      </p:tavLst>
                                    </p:anim>
                                    <p:anim calcmode="lin" valueType="num">
                                      <p:cBhvr>
                                        <p:cTn id="44" dur="800" decel="100000" fill="hold"/>
                                        <p:tgtEl>
                                          <p:spTgt spid="13"/>
                                        </p:tgtEl>
                                        <p:attrNameLst>
                                          <p:attrName>ppt_x</p:attrName>
                                        </p:attrNameLst>
                                      </p:cBhvr>
                                      <p:tavLst>
                                        <p:tav tm="0">
                                          <p:val>
                                            <p:strVal val="#ppt_x+0.4"/>
                                          </p:val>
                                        </p:tav>
                                        <p:tav tm="100000">
                                          <p:val>
                                            <p:strVal val="#ppt_x-0.05"/>
                                          </p:val>
                                        </p:tav>
                                      </p:tavLst>
                                    </p:anim>
                                    <p:anim calcmode="lin" valueType="num">
                                      <p:cBhvr>
                                        <p:cTn id="45" dur="800" decel="100000" fill="hold"/>
                                        <p:tgtEl>
                                          <p:spTgt spid="13"/>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48" presetID="3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800" decel="100000"/>
                                        <p:tgtEl>
                                          <p:spTgt spid="15"/>
                                        </p:tgtEl>
                                      </p:cBhvr>
                                    </p:animEffect>
                                    <p:anim calcmode="lin" valueType="num">
                                      <p:cBhvr>
                                        <p:cTn id="51" dur="800" decel="100000" fill="hold"/>
                                        <p:tgtEl>
                                          <p:spTgt spid="15"/>
                                        </p:tgtEl>
                                        <p:attrNameLst>
                                          <p:attrName>style.rotation</p:attrName>
                                        </p:attrNameLst>
                                      </p:cBhvr>
                                      <p:tavLst>
                                        <p:tav tm="0">
                                          <p:val>
                                            <p:fltVal val="-90"/>
                                          </p:val>
                                        </p:tav>
                                        <p:tav tm="100000">
                                          <p:val>
                                            <p:fltVal val="0"/>
                                          </p:val>
                                        </p:tav>
                                      </p:tavLst>
                                    </p:anim>
                                    <p:anim calcmode="lin" valueType="num">
                                      <p:cBhvr>
                                        <p:cTn id="52" dur="800" decel="100000" fill="hold"/>
                                        <p:tgtEl>
                                          <p:spTgt spid="15"/>
                                        </p:tgtEl>
                                        <p:attrNameLst>
                                          <p:attrName>ppt_x</p:attrName>
                                        </p:attrNameLst>
                                      </p:cBhvr>
                                      <p:tavLst>
                                        <p:tav tm="0">
                                          <p:val>
                                            <p:strVal val="#ppt_x+0.4"/>
                                          </p:val>
                                        </p:tav>
                                        <p:tav tm="100000">
                                          <p:val>
                                            <p:strVal val="#ppt_x-0.05"/>
                                          </p:val>
                                        </p:tav>
                                      </p:tavLst>
                                    </p:anim>
                                    <p:anim calcmode="lin" valueType="num">
                                      <p:cBhvr>
                                        <p:cTn id="53" dur="800" decel="100000" fill="hold"/>
                                        <p:tgtEl>
                                          <p:spTgt spid="15"/>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56" presetID="3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800" decel="100000"/>
                                        <p:tgtEl>
                                          <p:spTgt spid="16"/>
                                        </p:tgtEl>
                                      </p:cBhvr>
                                    </p:animEffect>
                                    <p:anim calcmode="lin" valueType="num">
                                      <p:cBhvr>
                                        <p:cTn id="59" dur="800" decel="100000" fill="hold"/>
                                        <p:tgtEl>
                                          <p:spTgt spid="16"/>
                                        </p:tgtEl>
                                        <p:attrNameLst>
                                          <p:attrName>style.rotation</p:attrName>
                                        </p:attrNameLst>
                                      </p:cBhvr>
                                      <p:tavLst>
                                        <p:tav tm="0">
                                          <p:val>
                                            <p:fltVal val="-90"/>
                                          </p:val>
                                        </p:tav>
                                        <p:tav tm="100000">
                                          <p:val>
                                            <p:fltVal val="0"/>
                                          </p:val>
                                        </p:tav>
                                      </p:tavLst>
                                    </p:anim>
                                    <p:anim calcmode="lin" valueType="num">
                                      <p:cBhvr>
                                        <p:cTn id="60" dur="800" decel="100000" fill="hold"/>
                                        <p:tgtEl>
                                          <p:spTgt spid="16"/>
                                        </p:tgtEl>
                                        <p:attrNameLst>
                                          <p:attrName>ppt_x</p:attrName>
                                        </p:attrNameLst>
                                      </p:cBhvr>
                                      <p:tavLst>
                                        <p:tav tm="0">
                                          <p:val>
                                            <p:strVal val="#ppt_x+0.4"/>
                                          </p:val>
                                        </p:tav>
                                        <p:tav tm="100000">
                                          <p:val>
                                            <p:strVal val="#ppt_x-0.05"/>
                                          </p:val>
                                        </p:tav>
                                      </p:tavLst>
                                    </p:anim>
                                    <p:anim calcmode="lin" valueType="num">
                                      <p:cBhvr>
                                        <p:cTn id="61" dur="800" decel="100000" fill="hold"/>
                                        <p:tgtEl>
                                          <p:spTgt spid="16"/>
                                        </p:tgtEl>
                                        <p:attrNameLst>
                                          <p:attrName>ppt_y</p:attrName>
                                        </p:attrNameLst>
                                      </p:cBhvr>
                                      <p:tavLst>
                                        <p:tav tm="0">
                                          <p:val>
                                            <p:strVal val="#ppt_y-0.4"/>
                                          </p:val>
                                        </p:tav>
                                        <p:tav tm="100000">
                                          <p:val>
                                            <p:strVal val="#ppt_y+0.1"/>
                                          </p:val>
                                        </p:tav>
                                      </p:tavLst>
                                    </p:anim>
                                    <p:anim calcmode="lin" valueType="num">
                                      <p:cBhvr>
                                        <p:cTn id="62"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63"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64" presetID="3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800" decel="100000"/>
                                        <p:tgtEl>
                                          <p:spTgt spid="17"/>
                                        </p:tgtEl>
                                      </p:cBhvr>
                                    </p:animEffect>
                                    <p:anim calcmode="lin" valueType="num">
                                      <p:cBhvr>
                                        <p:cTn id="67" dur="800" decel="100000" fill="hold"/>
                                        <p:tgtEl>
                                          <p:spTgt spid="17"/>
                                        </p:tgtEl>
                                        <p:attrNameLst>
                                          <p:attrName>style.rotation</p:attrName>
                                        </p:attrNameLst>
                                      </p:cBhvr>
                                      <p:tavLst>
                                        <p:tav tm="0">
                                          <p:val>
                                            <p:fltVal val="-90"/>
                                          </p:val>
                                        </p:tav>
                                        <p:tav tm="100000">
                                          <p:val>
                                            <p:fltVal val="0"/>
                                          </p:val>
                                        </p:tav>
                                      </p:tavLst>
                                    </p:anim>
                                    <p:anim calcmode="lin" valueType="num">
                                      <p:cBhvr>
                                        <p:cTn id="68" dur="800" decel="100000" fill="hold"/>
                                        <p:tgtEl>
                                          <p:spTgt spid="17"/>
                                        </p:tgtEl>
                                        <p:attrNameLst>
                                          <p:attrName>ppt_x</p:attrName>
                                        </p:attrNameLst>
                                      </p:cBhvr>
                                      <p:tavLst>
                                        <p:tav tm="0">
                                          <p:val>
                                            <p:strVal val="#ppt_x+0.4"/>
                                          </p:val>
                                        </p:tav>
                                        <p:tav tm="100000">
                                          <p:val>
                                            <p:strVal val="#ppt_x-0.05"/>
                                          </p:val>
                                        </p:tav>
                                      </p:tavLst>
                                    </p:anim>
                                    <p:anim calcmode="lin" valueType="num">
                                      <p:cBhvr>
                                        <p:cTn id="69" dur="800" decel="100000" fill="hold"/>
                                        <p:tgtEl>
                                          <p:spTgt spid="17"/>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72" presetID="3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800" decel="100000"/>
                                        <p:tgtEl>
                                          <p:spTgt spid="18"/>
                                        </p:tgtEl>
                                      </p:cBhvr>
                                    </p:animEffect>
                                    <p:anim calcmode="lin" valueType="num">
                                      <p:cBhvr>
                                        <p:cTn id="75" dur="800" decel="100000" fill="hold"/>
                                        <p:tgtEl>
                                          <p:spTgt spid="18"/>
                                        </p:tgtEl>
                                        <p:attrNameLst>
                                          <p:attrName>style.rotation</p:attrName>
                                        </p:attrNameLst>
                                      </p:cBhvr>
                                      <p:tavLst>
                                        <p:tav tm="0">
                                          <p:val>
                                            <p:fltVal val="-90"/>
                                          </p:val>
                                        </p:tav>
                                        <p:tav tm="100000">
                                          <p:val>
                                            <p:fltVal val="0"/>
                                          </p:val>
                                        </p:tav>
                                      </p:tavLst>
                                    </p:anim>
                                    <p:anim calcmode="lin" valueType="num">
                                      <p:cBhvr>
                                        <p:cTn id="76" dur="800" decel="100000" fill="hold"/>
                                        <p:tgtEl>
                                          <p:spTgt spid="18"/>
                                        </p:tgtEl>
                                        <p:attrNameLst>
                                          <p:attrName>ppt_x</p:attrName>
                                        </p:attrNameLst>
                                      </p:cBhvr>
                                      <p:tavLst>
                                        <p:tav tm="0">
                                          <p:val>
                                            <p:strVal val="#ppt_x+0.4"/>
                                          </p:val>
                                        </p:tav>
                                        <p:tav tm="100000">
                                          <p:val>
                                            <p:strVal val="#ppt_x-0.05"/>
                                          </p:val>
                                        </p:tav>
                                      </p:tavLst>
                                    </p:anim>
                                    <p:anim calcmode="lin" valueType="num">
                                      <p:cBhvr>
                                        <p:cTn id="77" dur="800" decel="100000" fill="hold"/>
                                        <p:tgtEl>
                                          <p:spTgt spid="18"/>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80" presetID="30"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800" decel="100000"/>
                                        <p:tgtEl>
                                          <p:spTgt spid="19"/>
                                        </p:tgtEl>
                                      </p:cBhvr>
                                    </p:animEffect>
                                    <p:anim calcmode="lin" valueType="num">
                                      <p:cBhvr>
                                        <p:cTn id="83" dur="800" decel="100000" fill="hold"/>
                                        <p:tgtEl>
                                          <p:spTgt spid="19"/>
                                        </p:tgtEl>
                                        <p:attrNameLst>
                                          <p:attrName>style.rotation</p:attrName>
                                        </p:attrNameLst>
                                      </p:cBhvr>
                                      <p:tavLst>
                                        <p:tav tm="0">
                                          <p:val>
                                            <p:fltVal val="-90"/>
                                          </p:val>
                                        </p:tav>
                                        <p:tav tm="100000">
                                          <p:val>
                                            <p:fltVal val="0"/>
                                          </p:val>
                                        </p:tav>
                                      </p:tavLst>
                                    </p:anim>
                                    <p:anim calcmode="lin" valueType="num">
                                      <p:cBhvr>
                                        <p:cTn id="84" dur="800" decel="100000" fill="hold"/>
                                        <p:tgtEl>
                                          <p:spTgt spid="19"/>
                                        </p:tgtEl>
                                        <p:attrNameLst>
                                          <p:attrName>ppt_x</p:attrName>
                                        </p:attrNameLst>
                                      </p:cBhvr>
                                      <p:tavLst>
                                        <p:tav tm="0">
                                          <p:val>
                                            <p:strVal val="#ppt_x+0.4"/>
                                          </p:val>
                                        </p:tav>
                                        <p:tav tm="100000">
                                          <p:val>
                                            <p:strVal val="#ppt_x-0.05"/>
                                          </p:val>
                                        </p:tav>
                                      </p:tavLst>
                                    </p:anim>
                                    <p:anim calcmode="lin" valueType="num">
                                      <p:cBhvr>
                                        <p:cTn id="85" dur="800" decel="100000" fill="hold"/>
                                        <p:tgtEl>
                                          <p:spTgt spid="19"/>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88" presetID="3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800" decel="100000"/>
                                        <p:tgtEl>
                                          <p:spTgt spid="20"/>
                                        </p:tgtEl>
                                      </p:cBhvr>
                                    </p:animEffect>
                                    <p:anim calcmode="lin" valueType="num">
                                      <p:cBhvr>
                                        <p:cTn id="91" dur="800" decel="100000" fill="hold"/>
                                        <p:tgtEl>
                                          <p:spTgt spid="20"/>
                                        </p:tgtEl>
                                        <p:attrNameLst>
                                          <p:attrName>style.rotation</p:attrName>
                                        </p:attrNameLst>
                                      </p:cBhvr>
                                      <p:tavLst>
                                        <p:tav tm="0">
                                          <p:val>
                                            <p:fltVal val="-90"/>
                                          </p:val>
                                        </p:tav>
                                        <p:tav tm="100000">
                                          <p:val>
                                            <p:fltVal val="0"/>
                                          </p:val>
                                        </p:tav>
                                      </p:tavLst>
                                    </p:anim>
                                    <p:anim calcmode="lin" valueType="num">
                                      <p:cBhvr>
                                        <p:cTn id="92" dur="800" decel="100000" fill="hold"/>
                                        <p:tgtEl>
                                          <p:spTgt spid="20"/>
                                        </p:tgtEl>
                                        <p:attrNameLst>
                                          <p:attrName>ppt_x</p:attrName>
                                        </p:attrNameLst>
                                      </p:cBhvr>
                                      <p:tavLst>
                                        <p:tav tm="0">
                                          <p:val>
                                            <p:strVal val="#ppt_x+0.4"/>
                                          </p:val>
                                        </p:tav>
                                        <p:tav tm="100000">
                                          <p:val>
                                            <p:strVal val="#ppt_x-0.05"/>
                                          </p:val>
                                        </p:tav>
                                      </p:tavLst>
                                    </p:anim>
                                    <p:anim calcmode="lin" valueType="num">
                                      <p:cBhvr>
                                        <p:cTn id="93" dur="800" decel="100000" fill="hold"/>
                                        <p:tgtEl>
                                          <p:spTgt spid="20"/>
                                        </p:tgtEl>
                                        <p:attrNameLst>
                                          <p:attrName>ppt_y</p:attrName>
                                        </p:attrNameLst>
                                      </p:cBhvr>
                                      <p:tavLst>
                                        <p:tav tm="0">
                                          <p:val>
                                            <p:strVal val="#ppt_y-0.4"/>
                                          </p:val>
                                        </p:tav>
                                        <p:tav tm="100000">
                                          <p:val>
                                            <p:strVal val="#ppt_y+0.1"/>
                                          </p:val>
                                        </p:tav>
                                      </p:tavLst>
                                    </p:anim>
                                    <p:anim calcmode="lin" valueType="num">
                                      <p:cBhvr>
                                        <p:cTn id="9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9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96" presetID="30" presetClass="entr" presetSubtype="0" fill="hold" grpId="0"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800" decel="100000"/>
                                        <p:tgtEl>
                                          <p:spTgt spid="21"/>
                                        </p:tgtEl>
                                      </p:cBhvr>
                                    </p:animEffect>
                                    <p:anim calcmode="lin" valueType="num">
                                      <p:cBhvr>
                                        <p:cTn id="99" dur="800" decel="100000" fill="hold"/>
                                        <p:tgtEl>
                                          <p:spTgt spid="21"/>
                                        </p:tgtEl>
                                        <p:attrNameLst>
                                          <p:attrName>style.rotation</p:attrName>
                                        </p:attrNameLst>
                                      </p:cBhvr>
                                      <p:tavLst>
                                        <p:tav tm="0">
                                          <p:val>
                                            <p:fltVal val="-90"/>
                                          </p:val>
                                        </p:tav>
                                        <p:tav tm="100000">
                                          <p:val>
                                            <p:fltVal val="0"/>
                                          </p:val>
                                        </p:tav>
                                      </p:tavLst>
                                    </p:anim>
                                    <p:anim calcmode="lin" valueType="num">
                                      <p:cBhvr>
                                        <p:cTn id="100" dur="800" decel="100000" fill="hold"/>
                                        <p:tgtEl>
                                          <p:spTgt spid="21"/>
                                        </p:tgtEl>
                                        <p:attrNameLst>
                                          <p:attrName>ppt_x</p:attrName>
                                        </p:attrNameLst>
                                      </p:cBhvr>
                                      <p:tavLst>
                                        <p:tav tm="0">
                                          <p:val>
                                            <p:strVal val="#ppt_x+0.4"/>
                                          </p:val>
                                        </p:tav>
                                        <p:tav tm="100000">
                                          <p:val>
                                            <p:strVal val="#ppt_x-0.05"/>
                                          </p:val>
                                        </p:tav>
                                      </p:tavLst>
                                    </p:anim>
                                    <p:anim calcmode="lin" valueType="num">
                                      <p:cBhvr>
                                        <p:cTn id="101" dur="800" decel="100000" fill="hold"/>
                                        <p:tgtEl>
                                          <p:spTgt spid="21"/>
                                        </p:tgtEl>
                                        <p:attrNameLst>
                                          <p:attrName>ppt_y</p:attrName>
                                        </p:attrNameLst>
                                      </p:cBhvr>
                                      <p:tavLst>
                                        <p:tav tm="0">
                                          <p:val>
                                            <p:strVal val="#ppt_y-0.4"/>
                                          </p:val>
                                        </p:tav>
                                        <p:tav tm="100000">
                                          <p:val>
                                            <p:strVal val="#ppt_y+0.1"/>
                                          </p:val>
                                        </p:tav>
                                      </p:tavLst>
                                    </p:anim>
                                    <p:anim calcmode="lin" valueType="num">
                                      <p:cBhvr>
                                        <p:cTn id="102"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03"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6" grpId="0" animBg="1"/>
      <p:bldP spid="17" grpId="0"/>
      <p:bldP spid="18" grpId="0"/>
      <p:bldP spid="19" grpId="0"/>
      <p:bldP spid="20" grpId="0"/>
      <p:bldP spid="21" grpId="0"/>
      <p:bldGraphic spid="35" grpId="0">
        <p:bldAsOne/>
      </p:bldGraphic>
      <p:bldGraphic spid="35" grpId="1">
        <p:bldAsOne/>
      </p:bldGraphic>
      <p:bldP spid="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BF9CEE8-02BD-4253-315B-39E2BED5A0D8}"/>
              </a:ext>
            </a:extLst>
          </p:cNvPr>
          <p:cNvSpPr>
            <a:spLocks noGrp="1"/>
          </p:cNvSpPr>
          <p:nvPr>
            <p:ph type="title"/>
          </p:nvPr>
        </p:nvSpPr>
        <p:spPr/>
        <p:txBody>
          <a:bodyPr/>
          <a:lstStyle/>
          <a:p>
            <a:r>
              <a:rPr lang="de-DE">
                <a:latin typeface="Helvetica" pitchFamily="2" charset="0"/>
              </a:rPr>
              <a:t>Was passiert, wenn wir Wasser in die (Lebensmittel-) Farbe gießen? </a:t>
            </a:r>
          </a:p>
        </p:txBody>
      </p:sp>
      <p:sp>
        <p:nvSpPr>
          <p:cNvPr id="10" name="Flussdiagramm: Verbinder 11">
            <a:extLst>
              <a:ext uri="{FF2B5EF4-FFF2-40B4-BE49-F238E27FC236}">
                <a16:creationId xmlns:a16="http://schemas.microsoft.com/office/drawing/2014/main" id="{F2CE4E49-125B-3EC5-8A11-22A0C58072F6}"/>
              </a:ext>
            </a:extLst>
          </p:cNvPr>
          <p:cNvSpPr/>
          <p:nvPr/>
        </p:nvSpPr>
        <p:spPr>
          <a:xfrm>
            <a:off x="652567" y="1282171"/>
            <a:ext cx="400111" cy="400111"/>
          </a:xfrm>
          <a:prstGeom prst="flowChartConnector">
            <a:avLst/>
          </a:prstGeom>
          <a:solidFill>
            <a:srgbClr val="002060"/>
          </a:solidFill>
          <a:ln>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1" name="Flussdiagramm: Verbinder 12">
            <a:extLst>
              <a:ext uri="{FF2B5EF4-FFF2-40B4-BE49-F238E27FC236}">
                <a16:creationId xmlns:a16="http://schemas.microsoft.com/office/drawing/2014/main" id="{9943DC97-3409-42DC-A773-A64909F3B56A}"/>
              </a:ext>
            </a:extLst>
          </p:cNvPr>
          <p:cNvSpPr/>
          <p:nvPr/>
        </p:nvSpPr>
        <p:spPr>
          <a:xfrm>
            <a:off x="652567" y="2032618"/>
            <a:ext cx="400111" cy="400111"/>
          </a:xfrm>
          <a:prstGeom prst="flowChartConnector">
            <a:avLst/>
          </a:prstGeom>
          <a:solidFill>
            <a:srgbClr val="00B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3" name="Flussdiagramm: Verbinder 13">
            <a:extLst>
              <a:ext uri="{FF2B5EF4-FFF2-40B4-BE49-F238E27FC236}">
                <a16:creationId xmlns:a16="http://schemas.microsoft.com/office/drawing/2014/main" id="{89AA1A9A-B709-D84C-A33C-409E98BF84D0}"/>
              </a:ext>
            </a:extLst>
          </p:cNvPr>
          <p:cNvSpPr/>
          <p:nvPr/>
        </p:nvSpPr>
        <p:spPr>
          <a:xfrm>
            <a:off x="652567" y="2783065"/>
            <a:ext cx="400111" cy="400111"/>
          </a:xfrm>
          <a:prstGeom prst="flowChartConnector">
            <a:avLst/>
          </a:prstGeom>
          <a:solidFill>
            <a:srgbClr val="FFC0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5" name="Flussdiagramm: Verbinder 14">
            <a:extLst>
              <a:ext uri="{FF2B5EF4-FFF2-40B4-BE49-F238E27FC236}">
                <a16:creationId xmlns:a16="http://schemas.microsoft.com/office/drawing/2014/main" id="{F095C545-44EA-2EC2-A056-4A6CCD2D8F79}"/>
              </a:ext>
            </a:extLst>
          </p:cNvPr>
          <p:cNvSpPr/>
          <p:nvPr/>
        </p:nvSpPr>
        <p:spPr>
          <a:xfrm>
            <a:off x="652567" y="3533512"/>
            <a:ext cx="400111" cy="400111"/>
          </a:xfrm>
          <a:prstGeom prst="flowChartConnector">
            <a:avLst/>
          </a:prstGeom>
          <a:solidFill>
            <a:srgbClr val="FF6600"/>
          </a:solidFill>
          <a:ln>
            <a:solidFill>
              <a:srgbClr val="FF66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6" name="Flussdiagramm: Verbinder 15">
            <a:extLst>
              <a:ext uri="{FF2B5EF4-FFF2-40B4-BE49-F238E27FC236}">
                <a16:creationId xmlns:a16="http://schemas.microsoft.com/office/drawing/2014/main" id="{E9E05C4E-460F-D4DE-7C2C-5202119CEB8F}"/>
              </a:ext>
            </a:extLst>
          </p:cNvPr>
          <p:cNvSpPr/>
          <p:nvPr/>
        </p:nvSpPr>
        <p:spPr>
          <a:xfrm>
            <a:off x="652567" y="4283959"/>
            <a:ext cx="400111" cy="400111"/>
          </a:xfrm>
          <a:prstGeom prst="flowChartConnector">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7" name="Textfeld 16">
            <a:extLst>
              <a:ext uri="{FF2B5EF4-FFF2-40B4-BE49-F238E27FC236}">
                <a16:creationId xmlns:a16="http://schemas.microsoft.com/office/drawing/2014/main" id="{08DCE3F5-FCBF-6A26-3E3C-1D80CC1B099B}"/>
              </a:ext>
            </a:extLst>
          </p:cNvPr>
          <p:cNvSpPr txBox="1"/>
          <p:nvPr/>
        </p:nvSpPr>
        <p:spPr>
          <a:xfrm>
            <a:off x="1278078" y="1187291"/>
            <a:ext cx="4158113" cy="553998"/>
          </a:xfrm>
          <a:prstGeom prst="rect">
            <a:avLst/>
          </a:prstGeom>
          <a:noFill/>
        </p:spPr>
        <p:txBody>
          <a:bodyPr wrap="square" rtlCol="0">
            <a:spAutoFit/>
          </a:bodyPr>
          <a:lstStyle/>
          <a:p>
            <a:r>
              <a:rPr lang="de-DE" sz="1400">
                <a:latin typeface="Helvetica" pitchFamily="2" charset="0"/>
              </a:rPr>
              <a:t>„Hey, je mehr Wasser wir in die Farbe schütten, umso mehr Farbe haben wir!“</a:t>
            </a:r>
            <a:r>
              <a:rPr lang="de-DE" sz="1600">
                <a:latin typeface="Helvetica" pitchFamily="2" charset="0"/>
              </a:rPr>
              <a:t>    </a:t>
            </a:r>
          </a:p>
        </p:txBody>
      </p:sp>
      <p:sp>
        <p:nvSpPr>
          <p:cNvPr id="18" name="Textfeld 17">
            <a:extLst>
              <a:ext uri="{FF2B5EF4-FFF2-40B4-BE49-F238E27FC236}">
                <a16:creationId xmlns:a16="http://schemas.microsoft.com/office/drawing/2014/main" id="{4AA7289B-D18F-AFBA-31FB-98AF20CBAE75}"/>
              </a:ext>
            </a:extLst>
          </p:cNvPr>
          <p:cNvSpPr txBox="1"/>
          <p:nvPr/>
        </p:nvSpPr>
        <p:spPr>
          <a:xfrm>
            <a:off x="1204168" y="1971063"/>
            <a:ext cx="4158113" cy="523220"/>
          </a:xfrm>
          <a:prstGeom prst="rect">
            <a:avLst/>
          </a:prstGeom>
          <a:noFill/>
        </p:spPr>
        <p:txBody>
          <a:bodyPr wrap="square" rtlCol="0">
            <a:spAutoFit/>
          </a:bodyPr>
          <a:lstStyle/>
          <a:p>
            <a:r>
              <a:rPr lang="de-DE" sz="1400">
                <a:latin typeface="Helvetica" pitchFamily="2" charset="0"/>
              </a:rPr>
              <a:t>„Was wäre, wenn wir noch mehr Wasser reinschütten?“ </a:t>
            </a:r>
            <a:endParaRPr lang="de-DE" sz="1600">
              <a:latin typeface="Helvetica" pitchFamily="2" charset="0"/>
            </a:endParaRPr>
          </a:p>
        </p:txBody>
      </p:sp>
      <p:sp>
        <p:nvSpPr>
          <p:cNvPr id="19" name="Textfeld 18">
            <a:extLst>
              <a:ext uri="{FF2B5EF4-FFF2-40B4-BE49-F238E27FC236}">
                <a16:creationId xmlns:a16="http://schemas.microsoft.com/office/drawing/2014/main" id="{0F67C88E-FFAB-0138-F09F-9650FB7E5171}"/>
              </a:ext>
            </a:extLst>
          </p:cNvPr>
          <p:cNvSpPr txBox="1"/>
          <p:nvPr/>
        </p:nvSpPr>
        <p:spPr>
          <a:xfrm>
            <a:off x="1204168" y="2728389"/>
            <a:ext cx="4158113" cy="523220"/>
          </a:xfrm>
          <a:prstGeom prst="rect">
            <a:avLst/>
          </a:prstGeom>
          <a:noFill/>
        </p:spPr>
        <p:txBody>
          <a:bodyPr wrap="square" rtlCol="0">
            <a:spAutoFit/>
          </a:bodyPr>
          <a:lstStyle/>
          <a:p>
            <a:r>
              <a:rPr lang="de-DE" sz="1400">
                <a:latin typeface="Helvetica" pitchFamily="2" charset="0"/>
              </a:rPr>
              <a:t>„Dann haben wir ganz viel Farbe. Komm‘ wir machen ganz viel Farbe!“ </a:t>
            </a:r>
            <a:endParaRPr lang="de-DE" sz="1600">
              <a:latin typeface="Helvetica" pitchFamily="2" charset="0"/>
            </a:endParaRPr>
          </a:p>
        </p:txBody>
      </p:sp>
      <p:sp>
        <p:nvSpPr>
          <p:cNvPr id="20" name="Textfeld 19">
            <a:extLst>
              <a:ext uri="{FF2B5EF4-FFF2-40B4-BE49-F238E27FC236}">
                <a16:creationId xmlns:a16="http://schemas.microsoft.com/office/drawing/2014/main" id="{E5ADE649-3971-FFA0-7EE8-9A653487FA68}"/>
              </a:ext>
            </a:extLst>
          </p:cNvPr>
          <p:cNvSpPr txBox="1"/>
          <p:nvPr/>
        </p:nvSpPr>
        <p:spPr>
          <a:xfrm>
            <a:off x="1204167" y="3485715"/>
            <a:ext cx="4158113" cy="523220"/>
          </a:xfrm>
          <a:prstGeom prst="rect">
            <a:avLst/>
          </a:prstGeom>
          <a:noFill/>
        </p:spPr>
        <p:txBody>
          <a:bodyPr wrap="square" rtlCol="0">
            <a:spAutoFit/>
          </a:bodyPr>
          <a:lstStyle/>
          <a:p>
            <a:r>
              <a:rPr lang="de-DE" sz="1400">
                <a:latin typeface="Helvetica" pitchFamily="2" charset="0"/>
              </a:rPr>
              <a:t>Experiment: Nach und nach immer mehr Wasser in die Lebensmittelfarbe gießen.   </a:t>
            </a:r>
            <a:endParaRPr lang="de-DE" sz="1600">
              <a:latin typeface="Helvetica" pitchFamily="2" charset="0"/>
            </a:endParaRPr>
          </a:p>
        </p:txBody>
      </p:sp>
      <p:sp>
        <p:nvSpPr>
          <p:cNvPr id="21" name="Textfeld 20">
            <a:extLst>
              <a:ext uri="{FF2B5EF4-FFF2-40B4-BE49-F238E27FC236}">
                <a16:creationId xmlns:a16="http://schemas.microsoft.com/office/drawing/2014/main" id="{196C4B0F-96B0-F165-1FB0-F1B4BADB9ECD}"/>
              </a:ext>
            </a:extLst>
          </p:cNvPr>
          <p:cNvSpPr txBox="1"/>
          <p:nvPr/>
        </p:nvSpPr>
        <p:spPr>
          <a:xfrm>
            <a:off x="1204166" y="4243041"/>
            <a:ext cx="4158113" cy="738664"/>
          </a:xfrm>
          <a:prstGeom prst="rect">
            <a:avLst/>
          </a:prstGeom>
          <a:noFill/>
        </p:spPr>
        <p:txBody>
          <a:bodyPr wrap="square" rtlCol="0">
            <a:spAutoFit/>
          </a:bodyPr>
          <a:lstStyle/>
          <a:p>
            <a:r>
              <a:rPr lang="de-DE" sz="1400">
                <a:latin typeface="Helvetica" pitchFamily="2" charset="0"/>
              </a:rPr>
              <a:t>„Hä! Die Farbe wird immer durchsichtiger. Siehst du das auch? Warum wird die Farbe immer durchsichtiger?“</a:t>
            </a:r>
          </a:p>
        </p:txBody>
      </p:sp>
      <p:pic>
        <p:nvPicPr>
          <p:cNvPr id="6" name="Bild 8" descr="SAM_0260.JPG">
            <a:extLst>
              <a:ext uri="{FF2B5EF4-FFF2-40B4-BE49-F238E27FC236}">
                <a16:creationId xmlns:a16="http://schemas.microsoft.com/office/drawing/2014/main" id="{08F60B19-148F-58DB-FD5E-1455386DFC87}"/>
              </a:ext>
            </a:extLst>
          </p:cNvPr>
          <p:cNvPicPr>
            <a:picLocks/>
          </p:cNvPicPr>
          <p:nvPr/>
        </p:nvPicPr>
        <p:blipFill>
          <a:blip r:embed="rId2"/>
          <a:srcRect l="6696" t="13699" r="35080" b="28665"/>
          <a:stretch>
            <a:fillRect/>
          </a:stretch>
        </p:blipFill>
        <p:spPr bwMode="auto">
          <a:xfrm>
            <a:off x="6519639" y="1381680"/>
            <a:ext cx="5132334" cy="3860953"/>
          </a:xfrm>
          <a:prstGeom prst="rect">
            <a:avLst/>
          </a:prstGeom>
          <a:noFill/>
          <a:ln w="9525">
            <a:noFill/>
            <a:miter lim="800000"/>
            <a:headEnd/>
            <a:tailEnd/>
          </a:ln>
        </p:spPr>
      </p:pic>
      <p:sp>
        <p:nvSpPr>
          <p:cNvPr id="7" name="Textfeld 6">
            <a:extLst>
              <a:ext uri="{FF2B5EF4-FFF2-40B4-BE49-F238E27FC236}">
                <a16:creationId xmlns:a16="http://schemas.microsoft.com/office/drawing/2014/main" id="{9498ACE1-88C9-F7BE-D680-028810EC0937}"/>
              </a:ext>
            </a:extLst>
          </p:cNvPr>
          <p:cNvSpPr txBox="1"/>
          <p:nvPr/>
        </p:nvSpPr>
        <p:spPr>
          <a:xfrm>
            <a:off x="7953994" y="5290860"/>
            <a:ext cx="2263623" cy="246221"/>
          </a:xfrm>
          <a:prstGeom prst="rect">
            <a:avLst/>
          </a:prstGeom>
          <a:noFill/>
        </p:spPr>
        <p:txBody>
          <a:bodyPr wrap="square">
            <a:spAutoFit/>
          </a:bodyPr>
          <a:lstStyle/>
          <a:p>
            <a:r>
              <a:rPr lang="de-DE" sz="1000">
                <a:latin typeface="Helvetica" pitchFamily="2" charset="0"/>
              </a:rPr>
              <a:t>Foto: Forscherwelt Blossin</a:t>
            </a:r>
          </a:p>
        </p:txBody>
      </p:sp>
      <p:pic>
        <p:nvPicPr>
          <p:cNvPr id="9" name="Picture 2">
            <a:extLst>
              <a:ext uri="{FF2B5EF4-FFF2-40B4-BE49-F238E27FC236}">
                <a16:creationId xmlns:a16="http://schemas.microsoft.com/office/drawing/2014/main" id="{3BD80A0D-3B92-CE0A-6857-47196B4042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07" b="29902"/>
          <a:stretch/>
        </p:blipFill>
        <p:spPr bwMode="auto">
          <a:xfrm flipH="1">
            <a:off x="1204166" y="5350992"/>
            <a:ext cx="3414886" cy="87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21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6" grpId="0" animBg="1"/>
      <p:bldP spid="17" grpId="0"/>
      <p:bldP spid="18" grpId="0"/>
      <p:bldP spid="19" grpId="0"/>
      <p:bldP spid="2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BF9CEE8-02BD-4253-315B-39E2BED5A0D8}"/>
              </a:ext>
            </a:extLst>
          </p:cNvPr>
          <p:cNvSpPr>
            <a:spLocks noGrp="1"/>
          </p:cNvSpPr>
          <p:nvPr>
            <p:ph type="title"/>
          </p:nvPr>
        </p:nvSpPr>
        <p:spPr/>
        <p:txBody>
          <a:bodyPr/>
          <a:lstStyle/>
          <a:p>
            <a:r>
              <a:rPr lang="de-DE">
                <a:latin typeface="Helvetica" pitchFamily="2" charset="0"/>
              </a:rPr>
              <a:t>Warum frieren Bäume nicht ein (obwohl es so kalt ist) ? </a:t>
            </a:r>
          </a:p>
        </p:txBody>
      </p:sp>
      <p:pic>
        <p:nvPicPr>
          <p:cNvPr id="2050" name="Picture 2" descr="Nude outside in the cold… | Frosty days have the advantage t… | Flickr">
            <a:extLst>
              <a:ext uri="{FF2B5EF4-FFF2-40B4-BE49-F238E27FC236}">
                <a16:creationId xmlns:a16="http://schemas.microsoft.com/office/drawing/2014/main" id="{D81BE968-31C7-F9E4-B37F-3132F152C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977" y="1110566"/>
            <a:ext cx="6562023" cy="437468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49D8F22F-2AD6-957A-7A83-8680C131AC4D}"/>
              </a:ext>
            </a:extLst>
          </p:cNvPr>
          <p:cNvSpPr txBox="1"/>
          <p:nvPr/>
        </p:nvSpPr>
        <p:spPr>
          <a:xfrm rot="16200000">
            <a:off x="9789095" y="2913123"/>
            <a:ext cx="4474997" cy="400110"/>
          </a:xfrm>
          <a:prstGeom prst="rect">
            <a:avLst/>
          </a:prstGeom>
          <a:noFill/>
        </p:spPr>
        <p:txBody>
          <a:bodyPr wrap="square">
            <a:spAutoFit/>
          </a:bodyPr>
          <a:lstStyle/>
          <a:p>
            <a:r>
              <a:rPr lang="de-DE" sz="1000">
                <a:latin typeface="Helvetica" pitchFamily="2" charset="0"/>
              </a:rPr>
              <a:t>Foto: Christian Kortum. </a:t>
            </a:r>
            <a:r>
              <a:rPr lang="de-DE" sz="1000">
                <a:latin typeface="Helvetica" pitchFamily="2" charset="0"/>
                <a:hlinkClick r:id="rId3"/>
              </a:rPr>
              <a:t>https://www.flickr.com/photos/blavandmaster/</a:t>
            </a:r>
            <a:r>
              <a:rPr lang="de-DE" sz="1000">
                <a:latin typeface="Helvetica" pitchFamily="2" charset="0"/>
              </a:rPr>
              <a:t> </a:t>
            </a:r>
          </a:p>
          <a:p>
            <a:r>
              <a:rPr lang="de-DE" sz="1000">
                <a:latin typeface="Helvetica" pitchFamily="2" charset="0"/>
              </a:rPr>
              <a:t>CC BY-NC-SA 2.0</a:t>
            </a:r>
          </a:p>
        </p:txBody>
      </p:sp>
      <p:sp>
        <p:nvSpPr>
          <p:cNvPr id="10" name="Flussdiagramm: Verbinder 11">
            <a:extLst>
              <a:ext uri="{FF2B5EF4-FFF2-40B4-BE49-F238E27FC236}">
                <a16:creationId xmlns:a16="http://schemas.microsoft.com/office/drawing/2014/main" id="{F2CE4E49-125B-3EC5-8A11-22A0C58072F6}"/>
              </a:ext>
            </a:extLst>
          </p:cNvPr>
          <p:cNvSpPr/>
          <p:nvPr/>
        </p:nvSpPr>
        <p:spPr>
          <a:xfrm>
            <a:off x="652567" y="1282171"/>
            <a:ext cx="400111" cy="400111"/>
          </a:xfrm>
          <a:prstGeom prst="flowChartConnector">
            <a:avLst/>
          </a:prstGeom>
          <a:solidFill>
            <a:srgbClr val="002060"/>
          </a:solidFill>
          <a:ln>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1" name="Flussdiagramm: Verbinder 12">
            <a:extLst>
              <a:ext uri="{FF2B5EF4-FFF2-40B4-BE49-F238E27FC236}">
                <a16:creationId xmlns:a16="http://schemas.microsoft.com/office/drawing/2014/main" id="{9943DC97-3409-42DC-A773-A64909F3B56A}"/>
              </a:ext>
            </a:extLst>
          </p:cNvPr>
          <p:cNvSpPr/>
          <p:nvPr/>
        </p:nvSpPr>
        <p:spPr>
          <a:xfrm>
            <a:off x="652570" y="2236628"/>
            <a:ext cx="400111" cy="400111"/>
          </a:xfrm>
          <a:prstGeom prst="flowChartConnector">
            <a:avLst/>
          </a:prstGeom>
          <a:solidFill>
            <a:srgbClr val="00B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3" name="Flussdiagramm: Verbinder 13">
            <a:extLst>
              <a:ext uri="{FF2B5EF4-FFF2-40B4-BE49-F238E27FC236}">
                <a16:creationId xmlns:a16="http://schemas.microsoft.com/office/drawing/2014/main" id="{89AA1A9A-B709-D84C-A33C-409E98BF84D0}"/>
              </a:ext>
            </a:extLst>
          </p:cNvPr>
          <p:cNvSpPr/>
          <p:nvPr/>
        </p:nvSpPr>
        <p:spPr>
          <a:xfrm>
            <a:off x="670212" y="3133927"/>
            <a:ext cx="400111" cy="400111"/>
          </a:xfrm>
          <a:prstGeom prst="flowChartConnector">
            <a:avLst/>
          </a:prstGeom>
          <a:solidFill>
            <a:srgbClr val="FFC0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5" name="Flussdiagramm: Verbinder 14">
            <a:extLst>
              <a:ext uri="{FF2B5EF4-FFF2-40B4-BE49-F238E27FC236}">
                <a16:creationId xmlns:a16="http://schemas.microsoft.com/office/drawing/2014/main" id="{F095C545-44EA-2EC2-A056-4A6CCD2D8F79}"/>
              </a:ext>
            </a:extLst>
          </p:cNvPr>
          <p:cNvSpPr/>
          <p:nvPr/>
        </p:nvSpPr>
        <p:spPr>
          <a:xfrm>
            <a:off x="652568" y="4207408"/>
            <a:ext cx="400111" cy="400111"/>
          </a:xfrm>
          <a:prstGeom prst="flowChartConnector">
            <a:avLst/>
          </a:prstGeom>
          <a:solidFill>
            <a:srgbClr val="FF6600"/>
          </a:solidFill>
          <a:ln>
            <a:solidFill>
              <a:srgbClr val="FF66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6" name="Flussdiagramm: Verbinder 15">
            <a:extLst>
              <a:ext uri="{FF2B5EF4-FFF2-40B4-BE49-F238E27FC236}">
                <a16:creationId xmlns:a16="http://schemas.microsoft.com/office/drawing/2014/main" id="{E9E05C4E-460F-D4DE-7C2C-5202119CEB8F}"/>
              </a:ext>
            </a:extLst>
          </p:cNvPr>
          <p:cNvSpPr/>
          <p:nvPr/>
        </p:nvSpPr>
        <p:spPr>
          <a:xfrm>
            <a:off x="645330" y="5375773"/>
            <a:ext cx="400111" cy="400111"/>
          </a:xfrm>
          <a:prstGeom prst="flowChartConnector">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7" name="Textfeld 16">
            <a:extLst>
              <a:ext uri="{FF2B5EF4-FFF2-40B4-BE49-F238E27FC236}">
                <a16:creationId xmlns:a16="http://schemas.microsoft.com/office/drawing/2014/main" id="{08DCE3F5-FCBF-6A26-3E3C-1D80CC1B099B}"/>
              </a:ext>
            </a:extLst>
          </p:cNvPr>
          <p:cNvSpPr txBox="1"/>
          <p:nvPr/>
        </p:nvSpPr>
        <p:spPr>
          <a:xfrm>
            <a:off x="1278078" y="1187291"/>
            <a:ext cx="4158113" cy="553998"/>
          </a:xfrm>
          <a:prstGeom prst="rect">
            <a:avLst/>
          </a:prstGeom>
          <a:noFill/>
        </p:spPr>
        <p:txBody>
          <a:bodyPr wrap="square" rtlCol="0">
            <a:spAutoFit/>
          </a:bodyPr>
          <a:lstStyle/>
          <a:p>
            <a:r>
              <a:rPr lang="de-DE" sz="1400">
                <a:latin typeface="Helvetica" pitchFamily="2" charset="0"/>
              </a:rPr>
              <a:t>„Hm. Wasser gefriert zu Eis. Pflanzen brauchen Wasser. Manchmal erfrieren Pflanzen sogar.“</a:t>
            </a:r>
            <a:r>
              <a:rPr lang="de-DE" sz="1600">
                <a:latin typeface="Helvetica" pitchFamily="2" charset="0"/>
              </a:rPr>
              <a:t>    </a:t>
            </a:r>
          </a:p>
        </p:txBody>
      </p:sp>
      <p:sp>
        <p:nvSpPr>
          <p:cNvPr id="18" name="Textfeld 17">
            <a:extLst>
              <a:ext uri="{FF2B5EF4-FFF2-40B4-BE49-F238E27FC236}">
                <a16:creationId xmlns:a16="http://schemas.microsoft.com/office/drawing/2014/main" id="{4AA7289B-D18F-AFBA-31FB-98AF20CBAE75}"/>
              </a:ext>
            </a:extLst>
          </p:cNvPr>
          <p:cNvSpPr txBox="1"/>
          <p:nvPr/>
        </p:nvSpPr>
        <p:spPr>
          <a:xfrm>
            <a:off x="1262271" y="2176840"/>
            <a:ext cx="4158113" cy="523220"/>
          </a:xfrm>
          <a:prstGeom prst="rect">
            <a:avLst/>
          </a:prstGeom>
          <a:noFill/>
        </p:spPr>
        <p:txBody>
          <a:bodyPr wrap="square" rtlCol="0">
            <a:spAutoFit/>
          </a:bodyPr>
          <a:lstStyle/>
          <a:p>
            <a:r>
              <a:rPr lang="de-DE" sz="1400">
                <a:latin typeface="Helvetica" pitchFamily="2" charset="0"/>
              </a:rPr>
              <a:t>„Warum frieren Bäume nicht ein (obwohl alles Wasser gefroren ist)? </a:t>
            </a:r>
            <a:endParaRPr lang="de-DE" sz="1600">
              <a:latin typeface="Helvetica" pitchFamily="2" charset="0"/>
            </a:endParaRPr>
          </a:p>
        </p:txBody>
      </p:sp>
      <p:sp>
        <p:nvSpPr>
          <p:cNvPr id="19" name="Textfeld 18">
            <a:extLst>
              <a:ext uri="{FF2B5EF4-FFF2-40B4-BE49-F238E27FC236}">
                <a16:creationId xmlns:a16="http://schemas.microsoft.com/office/drawing/2014/main" id="{0F67C88E-FFAB-0138-F09F-9650FB7E5171}"/>
              </a:ext>
            </a:extLst>
          </p:cNvPr>
          <p:cNvSpPr txBox="1"/>
          <p:nvPr/>
        </p:nvSpPr>
        <p:spPr>
          <a:xfrm>
            <a:off x="1204170" y="3012119"/>
            <a:ext cx="4158113" cy="738664"/>
          </a:xfrm>
          <a:prstGeom prst="rect">
            <a:avLst/>
          </a:prstGeom>
          <a:noFill/>
        </p:spPr>
        <p:txBody>
          <a:bodyPr wrap="square" rtlCol="0">
            <a:spAutoFit/>
          </a:bodyPr>
          <a:lstStyle/>
          <a:p>
            <a:r>
              <a:rPr lang="de-DE" sz="1400">
                <a:latin typeface="Helvetica" pitchFamily="2" charset="0"/>
              </a:rPr>
              <a:t>„Vielleicht ist die Borke für die Bäume eine Art  Fell?“ „Oder das Wasser in den Bäumen gefriert nicht so schnell, weil Frostschutzmittel drin ist!“    </a:t>
            </a:r>
            <a:endParaRPr lang="de-DE" sz="1600">
              <a:latin typeface="Helvetica" pitchFamily="2" charset="0"/>
            </a:endParaRPr>
          </a:p>
        </p:txBody>
      </p:sp>
      <p:sp>
        <p:nvSpPr>
          <p:cNvPr id="20" name="Textfeld 19">
            <a:extLst>
              <a:ext uri="{FF2B5EF4-FFF2-40B4-BE49-F238E27FC236}">
                <a16:creationId xmlns:a16="http://schemas.microsoft.com/office/drawing/2014/main" id="{E5ADE649-3971-FFA0-7EE8-9A653487FA68}"/>
              </a:ext>
            </a:extLst>
          </p:cNvPr>
          <p:cNvSpPr txBox="1"/>
          <p:nvPr/>
        </p:nvSpPr>
        <p:spPr>
          <a:xfrm>
            <a:off x="1204168" y="4004603"/>
            <a:ext cx="4158113" cy="954107"/>
          </a:xfrm>
          <a:prstGeom prst="rect">
            <a:avLst/>
          </a:prstGeom>
          <a:noFill/>
        </p:spPr>
        <p:txBody>
          <a:bodyPr wrap="square" rtlCol="0">
            <a:spAutoFit/>
          </a:bodyPr>
          <a:lstStyle/>
          <a:p>
            <a:r>
              <a:rPr lang="de-DE" sz="1400">
                <a:latin typeface="Helvetica" pitchFamily="2" charset="0"/>
              </a:rPr>
              <a:t>Experiment 1: Kinder lassen Wasserbecher mit und ohne „Isolierung“ aus Pflanzenteilen gefrieren. </a:t>
            </a:r>
          </a:p>
          <a:p>
            <a:r>
              <a:rPr lang="de-DE" sz="1400">
                <a:latin typeface="Helvetica" pitchFamily="2" charset="0"/>
              </a:rPr>
              <a:t>Experiment 2: Kinder lösen Zucker in Wasser. Welcher Becher gefriert schneller?    </a:t>
            </a:r>
            <a:endParaRPr lang="de-DE" sz="1600">
              <a:latin typeface="Helvetica" pitchFamily="2" charset="0"/>
            </a:endParaRPr>
          </a:p>
        </p:txBody>
      </p:sp>
      <p:sp>
        <p:nvSpPr>
          <p:cNvPr id="21" name="Textfeld 20">
            <a:extLst>
              <a:ext uri="{FF2B5EF4-FFF2-40B4-BE49-F238E27FC236}">
                <a16:creationId xmlns:a16="http://schemas.microsoft.com/office/drawing/2014/main" id="{196C4B0F-96B0-F165-1FB0-F1B4BADB9ECD}"/>
              </a:ext>
            </a:extLst>
          </p:cNvPr>
          <p:cNvSpPr txBox="1"/>
          <p:nvPr/>
        </p:nvSpPr>
        <p:spPr>
          <a:xfrm>
            <a:off x="1204168" y="5296792"/>
            <a:ext cx="4232023" cy="738664"/>
          </a:xfrm>
          <a:prstGeom prst="rect">
            <a:avLst/>
          </a:prstGeom>
          <a:noFill/>
        </p:spPr>
        <p:txBody>
          <a:bodyPr wrap="square" rtlCol="0">
            <a:spAutoFit/>
          </a:bodyPr>
          <a:lstStyle/>
          <a:p>
            <a:r>
              <a:rPr lang="de-DE" sz="1400">
                <a:latin typeface="Helvetica" pitchFamily="2" charset="0"/>
              </a:rPr>
              <a:t>„Ah! Cool! Die Bäume schützen sich durch Dämmung und die Absenkung des Gefrierpunkts!“</a:t>
            </a:r>
          </a:p>
          <a:p>
            <a:r>
              <a:rPr lang="de-DE" sz="1400">
                <a:latin typeface="Helvetica" pitchFamily="2" charset="0"/>
              </a:rPr>
              <a:t>„Hm… aber wie funktioniert das eigentlich genau?“ </a:t>
            </a:r>
            <a:endParaRPr lang="de-DE" sz="1600">
              <a:latin typeface="Helvetica" pitchFamily="2" charset="0"/>
            </a:endParaRPr>
          </a:p>
        </p:txBody>
      </p:sp>
    </p:spTree>
    <p:extLst>
      <p:ext uri="{BB962C8B-B14F-4D97-AF65-F5344CB8AC3E}">
        <p14:creationId xmlns:p14="http://schemas.microsoft.com/office/powerpoint/2010/main" val="409251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6" grpId="0" animBg="1"/>
      <p:bldP spid="17" grpId="0"/>
      <p:bldP spid="18" grpId="0"/>
      <p:bldP spid="19" grpId="0"/>
      <p:bldP spid="20"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BF9CEE8-02BD-4253-315B-39E2BED5A0D8}"/>
              </a:ext>
            </a:extLst>
          </p:cNvPr>
          <p:cNvSpPr>
            <a:spLocks noGrp="1"/>
          </p:cNvSpPr>
          <p:nvPr>
            <p:ph type="title"/>
          </p:nvPr>
        </p:nvSpPr>
        <p:spPr/>
        <p:txBody>
          <a:bodyPr/>
          <a:lstStyle/>
          <a:p>
            <a:r>
              <a:rPr lang="de-DE">
                <a:latin typeface="Helvetica" pitchFamily="2" charset="0"/>
              </a:rPr>
              <a:t>Warum schwimmen manche Sachen eigentlich (und andere nicht)? </a:t>
            </a:r>
          </a:p>
        </p:txBody>
      </p:sp>
      <p:sp>
        <p:nvSpPr>
          <p:cNvPr id="8" name="Textfeld 7">
            <a:extLst>
              <a:ext uri="{FF2B5EF4-FFF2-40B4-BE49-F238E27FC236}">
                <a16:creationId xmlns:a16="http://schemas.microsoft.com/office/drawing/2014/main" id="{49D8F22F-2AD6-957A-7A83-8680C131AC4D}"/>
              </a:ext>
            </a:extLst>
          </p:cNvPr>
          <p:cNvSpPr txBox="1"/>
          <p:nvPr/>
        </p:nvSpPr>
        <p:spPr>
          <a:xfrm rot="16200000">
            <a:off x="9944901" y="3068928"/>
            <a:ext cx="4163385" cy="400110"/>
          </a:xfrm>
          <a:prstGeom prst="rect">
            <a:avLst/>
          </a:prstGeom>
          <a:noFill/>
        </p:spPr>
        <p:txBody>
          <a:bodyPr wrap="square">
            <a:spAutoFit/>
          </a:bodyPr>
          <a:lstStyle/>
          <a:p>
            <a:r>
              <a:rPr lang="de-DE" sz="1000">
                <a:latin typeface="Helvetica" pitchFamily="2" charset="0"/>
              </a:rPr>
              <a:t>Foto:   FU Berlin, </a:t>
            </a:r>
            <a:r>
              <a:rPr lang="de-DE" sz="1000">
                <a:latin typeface="Helvetica" pitchFamily="2" charset="0"/>
                <a:hlinkClick r:id="rId2"/>
              </a:rPr>
              <a:t>https://www.physik.fu-berlin.de/physlab/schwimmen-schweben-auftrieb/index.html</a:t>
            </a:r>
            <a:r>
              <a:rPr lang="de-DE" sz="1000">
                <a:latin typeface="Helvetica" pitchFamily="2" charset="0"/>
              </a:rPr>
              <a:t> </a:t>
            </a:r>
          </a:p>
        </p:txBody>
      </p:sp>
      <p:sp>
        <p:nvSpPr>
          <p:cNvPr id="10" name="Flussdiagramm: Verbinder 11">
            <a:extLst>
              <a:ext uri="{FF2B5EF4-FFF2-40B4-BE49-F238E27FC236}">
                <a16:creationId xmlns:a16="http://schemas.microsoft.com/office/drawing/2014/main" id="{F2CE4E49-125B-3EC5-8A11-22A0C58072F6}"/>
              </a:ext>
            </a:extLst>
          </p:cNvPr>
          <p:cNvSpPr/>
          <p:nvPr/>
        </p:nvSpPr>
        <p:spPr>
          <a:xfrm>
            <a:off x="652567" y="1282171"/>
            <a:ext cx="400111" cy="400111"/>
          </a:xfrm>
          <a:prstGeom prst="flowChartConnector">
            <a:avLst/>
          </a:prstGeom>
          <a:solidFill>
            <a:srgbClr val="002060"/>
          </a:solidFill>
          <a:ln>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1" name="Flussdiagramm: Verbinder 12">
            <a:extLst>
              <a:ext uri="{FF2B5EF4-FFF2-40B4-BE49-F238E27FC236}">
                <a16:creationId xmlns:a16="http://schemas.microsoft.com/office/drawing/2014/main" id="{9943DC97-3409-42DC-A773-A64909F3B56A}"/>
              </a:ext>
            </a:extLst>
          </p:cNvPr>
          <p:cNvSpPr/>
          <p:nvPr/>
        </p:nvSpPr>
        <p:spPr>
          <a:xfrm>
            <a:off x="652570" y="2236628"/>
            <a:ext cx="400111" cy="400111"/>
          </a:xfrm>
          <a:prstGeom prst="flowChartConnector">
            <a:avLst/>
          </a:prstGeom>
          <a:solidFill>
            <a:srgbClr val="00B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3" name="Flussdiagramm: Verbinder 13">
            <a:extLst>
              <a:ext uri="{FF2B5EF4-FFF2-40B4-BE49-F238E27FC236}">
                <a16:creationId xmlns:a16="http://schemas.microsoft.com/office/drawing/2014/main" id="{89AA1A9A-B709-D84C-A33C-409E98BF84D0}"/>
              </a:ext>
            </a:extLst>
          </p:cNvPr>
          <p:cNvSpPr/>
          <p:nvPr/>
        </p:nvSpPr>
        <p:spPr>
          <a:xfrm>
            <a:off x="670212" y="3133927"/>
            <a:ext cx="400111" cy="400111"/>
          </a:xfrm>
          <a:prstGeom prst="flowChartConnector">
            <a:avLst/>
          </a:prstGeom>
          <a:solidFill>
            <a:srgbClr val="FFC0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5" name="Flussdiagramm: Verbinder 14">
            <a:extLst>
              <a:ext uri="{FF2B5EF4-FFF2-40B4-BE49-F238E27FC236}">
                <a16:creationId xmlns:a16="http://schemas.microsoft.com/office/drawing/2014/main" id="{F095C545-44EA-2EC2-A056-4A6CCD2D8F79}"/>
              </a:ext>
            </a:extLst>
          </p:cNvPr>
          <p:cNvSpPr/>
          <p:nvPr/>
        </p:nvSpPr>
        <p:spPr>
          <a:xfrm>
            <a:off x="670212" y="4078363"/>
            <a:ext cx="400111" cy="400111"/>
          </a:xfrm>
          <a:prstGeom prst="flowChartConnector">
            <a:avLst/>
          </a:prstGeom>
          <a:solidFill>
            <a:srgbClr val="FF6600"/>
          </a:solidFill>
          <a:ln>
            <a:solidFill>
              <a:srgbClr val="FF66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6" name="Flussdiagramm: Verbinder 15">
            <a:extLst>
              <a:ext uri="{FF2B5EF4-FFF2-40B4-BE49-F238E27FC236}">
                <a16:creationId xmlns:a16="http://schemas.microsoft.com/office/drawing/2014/main" id="{E9E05C4E-460F-D4DE-7C2C-5202119CEB8F}"/>
              </a:ext>
            </a:extLst>
          </p:cNvPr>
          <p:cNvSpPr/>
          <p:nvPr/>
        </p:nvSpPr>
        <p:spPr>
          <a:xfrm>
            <a:off x="645330" y="5375773"/>
            <a:ext cx="400111" cy="400111"/>
          </a:xfrm>
          <a:prstGeom prst="flowChartConnector">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7" name="Textfeld 16">
            <a:extLst>
              <a:ext uri="{FF2B5EF4-FFF2-40B4-BE49-F238E27FC236}">
                <a16:creationId xmlns:a16="http://schemas.microsoft.com/office/drawing/2014/main" id="{08DCE3F5-FCBF-6A26-3E3C-1D80CC1B099B}"/>
              </a:ext>
            </a:extLst>
          </p:cNvPr>
          <p:cNvSpPr txBox="1"/>
          <p:nvPr/>
        </p:nvSpPr>
        <p:spPr>
          <a:xfrm>
            <a:off x="1278078" y="1187291"/>
            <a:ext cx="4158113" cy="738664"/>
          </a:xfrm>
          <a:prstGeom prst="rect">
            <a:avLst/>
          </a:prstGeom>
          <a:noFill/>
        </p:spPr>
        <p:txBody>
          <a:bodyPr wrap="square" rtlCol="0">
            <a:spAutoFit/>
          </a:bodyPr>
          <a:lstStyle/>
          <a:p>
            <a:r>
              <a:rPr lang="de-DE" sz="1400">
                <a:latin typeface="Helvetica" pitchFamily="2" charset="0"/>
              </a:rPr>
              <a:t>„Hm. Holz, Plastikflaschen, Schaumstoff, Luftballons schwimmen. Steine und Münzen gehen unter.“ </a:t>
            </a:r>
            <a:endParaRPr lang="de-DE" sz="1600">
              <a:latin typeface="Helvetica" pitchFamily="2" charset="0"/>
            </a:endParaRPr>
          </a:p>
        </p:txBody>
      </p:sp>
      <p:sp>
        <p:nvSpPr>
          <p:cNvPr id="18" name="Textfeld 17">
            <a:extLst>
              <a:ext uri="{FF2B5EF4-FFF2-40B4-BE49-F238E27FC236}">
                <a16:creationId xmlns:a16="http://schemas.microsoft.com/office/drawing/2014/main" id="{4AA7289B-D18F-AFBA-31FB-98AF20CBAE75}"/>
              </a:ext>
            </a:extLst>
          </p:cNvPr>
          <p:cNvSpPr txBox="1"/>
          <p:nvPr/>
        </p:nvSpPr>
        <p:spPr>
          <a:xfrm>
            <a:off x="1262271" y="2176840"/>
            <a:ext cx="3916121" cy="523220"/>
          </a:xfrm>
          <a:prstGeom prst="rect">
            <a:avLst/>
          </a:prstGeom>
          <a:noFill/>
        </p:spPr>
        <p:txBody>
          <a:bodyPr wrap="square" rtlCol="0">
            <a:spAutoFit/>
          </a:bodyPr>
          <a:lstStyle/>
          <a:p>
            <a:r>
              <a:rPr lang="de-DE" sz="1400">
                <a:latin typeface="Helvetica" pitchFamily="2" charset="0"/>
              </a:rPr>
              <a:t>„Warum schwimmen manche Sachen eigentlich (und andere nicht)?“ </a:t>
            </a:r>
            <a:endParaRPr lang="de-DE" sz="1600">
              <a:latin typeface="Helvetica" pitchFamily="2" charset="0"/>
            </a:endParaRPr>
          </a:p>
        </p:txBody>
      </p:sp>
      <p:sp>
        <p:nvSpPr>
          <p:cNvPr id="19" name="Textfeld 18">
            <a:extLst>
              <a:ext uri="{FF2B5EF4-FFF2-40B4-BE49-F238E27FC236}">
                <a16:creationId xmlns:a16="http://schemas.microsoft.com/office/drawing/2014/main" id="{0F67C88E-FFAB-0138-F09F-9650FB7E5171}"/>
              </a:ext>
            </a:extLst>
          </p:cNvPr>
          <p:cNvSpPr txBox="1"/>
          <p:nvPr/>
        </p:nvSpPr>
        <p:spPr>
          <a:xfrm>
            <a:off x="1204168" y="3127928"/>
            <a:ext cx="4532487" cy="307777"/>
          </a:xfrm>
          <a:prstGeom prst="rect">
            <a:avLst/>
          </a:prstGeom>
          <a:noFill/>
        </p:spPr>
        <p:txBody>
          <a:bodyPr wrap="square" rtlCol="0">
            <a:spAutoFit/>
          </a:bodyPr>
          <a:lstStyle/>
          <a:p>
            <a:r>
              <a:rPr lang="de-DE" sz="1400">
                <a:latin typeface="Helvetica" pitchFamily="2" charset="0"/>
              </a:rPr>
              <a:t>„Vielleich weil die leichter sind?“ „Weil da Luft drin ist?“    </a:t>
            </a:r>
            <a:endParaRPr lang="de-DE" sz="1600">
              <a:latin typeface="Helvetica" pitchFamily="2" charset="0"/>
            </a:endParaRPr>
          </a:p>
        </p:txBody>
      </p:sp>
      <p:sp>
        <p:nvSpPr>
          <p:cNvPr id="20" name="Textfeld 19">
            <a:extLst>
              <a:ext uri="{FF2B5EF4-FFF2-40B4-BE49-F238E27FC236}">
                <a16:creationId xmlns:a16="http://schemas.microsoft.com/office/drawing/2014/main" id="{E5ADE649-3971-FFA0-7EE8-9A653487FA68}"/>
              </a:ext>
            </a:extLst>
          </p:cNvPr>
          <p:cNvSpPr txBox="1"/>
          <p:nvPr/>
        </p:nvSpPr>
        <p:spPr>
          <a:xfrm>
            <a:off x="1204170" y="4018901"/>
            <a:ext cx="4158113" cy="738664"/>
          </a:xfrm>
          <a:prstGeom prst="rect">
            <a:avLst/>
          </a:prstGeom>
          <a:noFill/>
        </p:spPr>
        <p:txBody>
          <a:bodyPr wrap="square" rtlCol="0">
            <a:spAutoFit/>
          </a:bodyPr>
          <a:lstStyle/>
          <a:p>
            <a:r>
              <a:rPr lang="de-DE" sz="1400">
                <a:latin typeface="Helvetica" pitchFamily="2" charset="0"/>
              </a:rPr>
              <a:t>Experiment: Kinder lassen verschiedene Objekte ins Wasser (z.B. ein Stück Holz, Knete als Kugel oder als Boot geformt)</a:t>
            </a:r>
            <a:endParaRPr lang="de-DE" sz="1600">
              <a:latin typeface="Helvetica" pitchFamily="2" charset="0"/>
            </a:endParaRPr>
          </a:p>
        </p:txBody>
      </p:sp>
      <p:sp>
        <p:nvSpPr>
          <p:cNvPr id="21" name="Textfeld 20">
            <a:extLst>
              <a:ext uri="{FF2B5EF4-FFF2-40B4-BE49-F238E27FC236}">
                <a16:creationId xmlns:a16="http://schemas.microsoft.com/office/drawing/2014/main" id="{196C4B0F-96B0-F165-1FB0-F1B4BADB9ECD}"/>
              </a:ext>
            </a:extLst>
          </p:cNvPr>
          <p:cNvSpPr txBox="1"/>
          <p:nvPr/>
        </p:nvSpPr>
        <p:spPr>
          <a:xfrm>
            <a:off x="1204168" y="5296792"/>
            <a:ext cx="4891832" cy="738664"/>
          </a:xfrm>
          <a:prstGeom prst="rect">
            <a:avLst/>
          </a:prstGeom>
          <a:noFill/>
        </p:spPr>
        <p:txBody>
          <a:bodyPr wrap="square" rtlCol="0">
            <a:spAutoFit/>
          </a:bodyPr>
          <a:lstStyle/>
          <a:p>
            <a:r>
              <a:rPr lang="de-DE" sz="1400">
                <a:latin typeface="Helvetica" pitchFamily="2" charset="0"/>
              </a:rPr>
              <a:t>„Aha! Dinge mit weniger "Dichte" als Wasser schwimmen. Das Wasser drückt es von unten nach oben, wenn es genügend Wasser verdrängt – so wie beim Kneteboot“</a:t>
            </a:r>
            <a:endParaRPr lang="de-DE" sz="1600">
              <a:latin typeface="Helvetica" pitchFamily="2" charset="0"/>
            </a:endParaRPr>
          </a:p>
        </p:txBody>
      </p:sp>
      <p:pic>
        <p:nvPicPr>
          <p:cNvPr id="10242" name="Picture 2">
            <a:extLst>
              <a:ext uri="{FF2B5EF4-FFF2-40B4-BE49-F238E27FC236}">
                <a16:creationId xmlns:a16="http://schemas.microsoft.com/office/drawing/2014/main" id="{9FC2651A-5356-445D-B813-79E3FADA3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748" y="1372759"/>
            <a:ext cx="5886049" cy="3924033"/>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2C97105E-776D-7A55-B61F-B0AE74F94DCF}"/>
              </a:ext>
            </a:extLst>
          </p:cNvPr>
          <p:cNvPicPr>
            <a:picLocks noChangeAspect="1"/>
          </p:cNvPicPr>
          <p:nvPr/>
        </p:nvPicPr>
        <p:blipFill>
          <a:blip r:embed="rId4">
            <a:alphaModFix amt="62000"/>
          </a:blip>
          <a:stretch>
            <a:fillRect/>
          </a:stretch>
        </p:blipFill>
        <p:spPr>
          <a:xfrm>
            <a:off x="5587683" y="1375539"/>
            <a:ext cx="6310526" cy="3927762"/>
          </a:xfrm>
          <a:prstGeom prst="rect">
            <a:avLst/>
          </a:prstGeom>
        </p:spPr>
      </p:pic>
    </p:spTree>
    <p:extLst>
      <p:ext uri="{BB962C8B-B14F-4D97-AF65-F5344CB8AC3E}">
        <p14:creationId xmlns:p14="http://schemas.microsoft.com/office/powerpoint/2010/main" val="97195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6" grpId="0" animBg="1"/>
      <p:bldP spid="17" grpId="0"/>
      <p:bldP spid="18" grpId="0"/>
      <p:bldP spid="19" grpId="0"/>
      <p:bldP spid="2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BF9CEE8-02BD-4253-315B-39E2BED5A0D8}"/>
              </a:ext>
            </a:extLst>
          </p:cNvPr>
          <p:cNvSpPr>
            <a:spLocks noGrp="1"/>
          </p:cNvSpPr>
          <p:nvPr>
            <p:ph type="title"/>
          </p:nvPr>
        </p:nvSpPr>
        <p:spPr/>
        <p:txBody>
          <a:bodyPr/>
          <a:lstStyle/>
          <a:p>
            <a:r>
              <a:rPr lang="de-DE">
                <a:latin typeface="Helvetica" pitchFamily="2" charset="0"/>
              </a:rPr>
              <a:t>Warum sind eigentlich so Löcher im Brot (aber nicht im Teig) ? </a:t>
            </a:r>
          </a:p>
        </p:txBody>
      </p:sp>
      <p:sp>
        <p:nvSpPr>
          <p:cNvPr id="10" name="Flussdiagramm: Verbinder 11">
            <a:extLst>
              <a:ext uri="{FF2B5EF4-FFF2-40B4-BE49-F238E27FC236}">
                <a16:creationId xmlns:a16="http://schemas.microsoft.com/office/drawing/2014/main" id="{F2CE4E49-125B-3EC5-8A11-22A0C58072F6}"/>
              </a:ext>
            </a:extLst>
          </p:cNvPr>
          <p:cNvSpPr/>
          <p:nvPr/>
        </p:nvSpPr>
        <p:spPr>
          <a:xfrm>
            <a:off x="652567" y="1282171"/>
            <a:ext cx="400111" cy="400111"/>
          </a:xfrm>
          <a:prstGeom prst="flowChartConnector">
            <a:avLst/>
          </a:prstGeom>
          <a:solidFill>
            <a:srgbClr val="002060"/>
          </a:solidFill>
          <a:ln>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1" name="Flussdiagramm: Verbinder 12">
            <a:extLst>
              <a:ext uri="{FF2B5EF4-FFF2-40B4-BE49-F238E27FC236}">
                <a16:creationId xmlns:a16="http://schemas.microsoft.com/office/drawing/2014/main" id="{9943DC97-3409-42DC-A773-A64909F3B56A}"/>
              </a:ext>
            </a:extLst>
          </p:cNvPr>
          <p:cNvSpPr/>
          <p:nvPr/>
        </p:nvSpPr>
        <p:spPr>
          <a:xfrm>
            <a:off x="652570" y="2236628"/>
            <a:ext cx="400111" cy="400111"/>
          </a:xfrm>
          <a:prstGeom prst="flowChartConnector">
            <a:avLst/>
          </a:prstGeom>
          <a:solidFill>
            <a:srgbClr val="00B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3" name="Flussdiagramm: Verbinder 13">
            <a:extLst>
              <a:ext uri="{FF2B5EF4-FFF2-40B4-BE49-F238E27FC236}">
                <a16:creationId xmlns:a16="http://schemas.microsoft.com/office/drawing/2014/main" id="{89AA1A9A-B709-D84C-A33C-409E98BF84D0}"/>
              </a:ext>
            </a:extLst>
          </p:cNvPr>
          <p:cNvSpPr/>
          <p:nvPr/>
        </p:nvSpPr>
        <p:spPr>
          <a:xfrm>
            <a:off x="670212" y="3133927"/>
            <a:ext cx="400111" cy="400111"/>
          </a:xfrm>
          <a:prstGeom prst="flowChartConnector">
            <a:avLst/>
          </a:prstGeom>
          <a:solidFill>
            <a:srgbClr val="FFC0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5" name="Flussdiagramm: Verbinder 14">
            <a:extLst>
              <a:ext uri="{FF2B5EF4-FFF2-40B4-BE49-F238E27FC236}">
                <a16:creationId xmlns:a16="http://schemas.microsoft.com/office/drawing/2014/main" id="{F095C545-44EA-2EC2-A056-4A6CCD2D8F79}"/>
              </a:ext>
            </a:extLst>
          </p:cNvPr>
          <p:cNvSpPr/>
          <p:nvPr/>
        </p:nvSpPr>
        <p:spPr>
          <a:xfrm>
            <a:off x="652568" y="4207408"/>
            <a:ext cx="400111" cy="400111"/>
          </a:xfrm>
          <a:prstGeom prst="flowChartConnector">
            <a:avLst/>
          </a:prstGeom>
          <a:solidFill>
            <a:srgbClr val="FF6600"/>
          </a:solidFill>
          <a:ln>
            <a:solidFill>
              <a:srgbClr val="FF66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6" name="Flussdiagramm: Verbinder 15">
            <a:extLst>
              <a:ext uri="{FF2B5EF4-FFF2-40B4-BE49-F238E27FC236}">
                <a16:creationId xmlns:a16="http://schemas.microsoft.com/office/drawing/2014/main" id="{E9E05C4E-460F-D4DE-7C2C-5202119CEB8F}"/>
              </a:ext>
            </a:extLst>
          </p:cNvPr>
          <p:cNvSpPr/>
          <p:nvPr/>
        </p:nvSpPr>
        <p:spPr>
          <a:xfrm>
            <a:off x="645330" y="5375773"/>
            <a:ext cx="400111" cy="400111"/>
          </a:xfrm>
          <a:prstGeom prst="flowChartConnector">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400" dirty="0">
              <a:latin typeface="Helvetica" pitchFamily="2" charset="0"/>
              <a:cs typeface="Arial" panose="020B0604020202020204" pitchFamily="34" charset="0"/>
            </a:endParaRPr>
          </a:p>
        </p:txBody>
      </p:sp>
      <p:sp>
        <p:nvSpPr>
          <p:cNvPr id="17" name="Textfeld 16">
            <a:extLst>
              <a:ext uri="{FF2B5EF4-FFF2-40B4-BE49-F238E27FC236}">
                <a16:creationId xmlns:a16="http://schemas.microsoft.com/office/drawing/2014/main" id="{08DCE3F5-FCBF-6A26-3E3C-1D80CC1B099B}"/>
              </a:ext>
            </a:extLst>
          </p:cNvPr>
          <p:cNvSpPr txBox="1"/>
          <p:nvPr/>
        </p:nvSpPr>
        <p:spPr>
          <a:xfrm>
            <a:off x="1278078" y="1187291"/>
            <a:ext cx="4158113" cy="338554"/>
          </a:xfrm>
          <a:prstGeom prst="rect">
            <a:avLst/>
          </a:prstGeom>
          <a:noFill/>
        </p:spPr>
        <p:txBody>
          <a:bodyPr wrap="square" rtlCol="0">
            <a:spAutoFit/>
          </a:bodyPr>
          <a:lstStyle/>
          <a:p>
            <a:r>
              <a:rPr lang="de-DE" sz="1400">
                <a:latin typeface="Helvetica" pitchFamily="2" charset="0"/>
              </a:rPr>
              <a:t>„Hm. Im Brot sind so kleine und große Löcher.“</a:t>
            </a:r>
            <a:r>
              <a:rPr lang="de-DE" sz="1600">
                <a:latin typeface="Helvetica" pitchFamily="2" charset="0"/>
              </a:rPr>
              <a:t>    </a:t>
            </a:r>
          </a:p>
        </p:txBody>
      </p:sp>
      <p:sp>
        <p:nvSpPr>
          <p:cNvPr id="18" name="Textfeld 17">
            <a:extLst>
              <a:ext uri="{FF2B5EF4-FFF2-40B4-BE49-F238E27FC236}">
                <a16:creationId xmlns:a16="http://schemas.microsoft.com/office/drawing/2014/main" id="{4AA7289B-D18F-AFBA-31FB-98AF20CBAE75}"/>
              </a:ext>
            </a:extLst>
          </p:cNvPr>
          <p:cNvSpPr txBox="1"/>
          <p:nvPr/>
        </p:nvSpPr>
        <p:spPr>
          <a:xfrm>
            <a:off x="1262271" y="2176840"/>
            <a:ext cx="4158113" cy="307777"/>
          </a:xfrm>
          <a:prstGeom prst="rect">
            <a:avLst/>
          </a:prstGeom>
          <a:noFill/>
        </p:spPr>
        <p:txBody>
          <a:bodyPr wrap="square" rtlCol="0">
            <a:spAutoFit/>
          </a:bodyPr>
          <a:lstStyle/>
          <a:p>
            <a:r>
              <a:rPr lang="de-DE" sz="1400">
                <a:latin typeface="Helvetica" pitchFamily="2" charset="0"/>
              </a:rPr>
              <a:t>„Warum? Wie kommen die Löcher da rein? </a:t>
            </a:r>
            <a:endParaRPr lang="de-DE" sz="1600">
              <a:latin typeface="Helvetica" pitchFamily="2" charset="0"/>
            </a:endParaRPr>
          </a:p>
        </p:txBody>
      </p:sp>
      <p:sp>
        <p:nvSpPr>
          <p:cNvPr id="19" name="Textfeld 18">
            <a:extLst>
              <a:ext uri="{FF2B5EF4-FFF2-40B4-BE49-F238E27FC236}">
                <a16:creationId xmlns:a16="http://schemas.microsoft.com/office/drawing/2014/main" id="{0F67C88E-FFAB-0138-F09F-9650FB7E5171}"/>
              </a:ext>
            </a:extLst>
          </p:cNvPr>
          <p:cNvSpPr txBox="1"/>
          <p:nvPr/>
        </p:nvSpPr>
        <p:spPr>
          <a:xfrm>
            <a:off x="1204170" y="3012119"/>
            <a:ext cx="4158113" cy="738664"/>
          </a:xfrm>
          <a:prstGeom prst="rect">
            <a:avLst/>
          </a:prstGeom>
          <a:noFill/>
        </p:spPr>
        <p:txBody>
          <a:bodyPr wrap="square" rtlCol="0">
            <a:spAutoFit/>
          </a:bodyPr>
          <a:lstStyle/>
          <a:p>
            <a:r>
              <a:rPr lang="de-DE" sz="1400">
                <a:latin typeface="Helvetica" pitchFamily="2" charset="0"/>
              </a:rPr>
              <a:t>„Weil da auch Bakterien drin sind, die graben das einfach so durch!“ „Oder das ist einfach Luft, die beim Backen reinkommt!“    </a:t>
            </a:r>
            <a:endParaRPr lang="de-DE" sz="1600">
              <a:latin typeface="Helvetica" pitchFamily="2" charset="0"/>
            </a:endParaRPr>
          </a:p>
        </p:txBody>
      </p:sp>
      <p:sp>
        <p:nvSpPr>
          <p:cNvPr id="20" name="Textfeld 19">
            <a:extLst>
              <a:ext uri="{FF2B5EF4-FFF2-40B4-BE49-F238E27FC236}">
                <a16:creationId xmlns:a16="http://schemas.microsoft.com/office/drawing/2014/main" id="{E5ADE649-3971-FFA0-7EE8-9A653487FA68}"/>
              </a:ext>
            </a:extLst>
          </p:cNvPr>
          <p:cNvSpPr txBox="1"/>
          <p:nvPr/>
        </p:nvSpPr>
        <p:spPr>
          <a:xfrm>
            <a:off x="1204168" y="4004603"/>
            <a:ext cx="4158113" cy="1169551"/>
          </a:xfrm>
          <a:prstGeom prst="rect">
            <a:avLst/>
          </a:prstGeom>
          <a:noFill/>
        </p:spPr>
        <p:txBody>
          <a:bodyPr wrap="square" rtlCol="0">
            <a:spAutoFit/>
          </a:bodyPr>
          <a:lstStyle/>
          <a:p>
            <a:r>
              <a:rPr lang="de-DE" sz="1400">
                <a:latin typeface="Helvetica" pitchFamily="2" charset="0"/>
              </a:rPr>
              <a:t>Experiment 1: Kinder geben Hefe, lauwarmes Wasser sowie Trockenhefe in eine Flasche und stülpen einen Luftballon über.</a:t>
            </a:r>
          </a:p>
          <a:p>
            <a:r>
              <a:rPr lang="de-DE" sz="1400">
                <a:latin typeface="Helvetica" pitchFamily="2" charset="0"/>
              </a:rPr>
              <a:t>Experiment 2: Kinder stellen Hefeteig her und backen.     </a:t>
            </a:r>
            <a:endParaRPr lang="de-DE" sz="1600">
              <a:latin typeface="Helvetica" pitchFamily="2" charset="0"/>
            </a:endParaRPr>
          </a:p>
        </p:txBody>
      </p:sp>
      <p:sp>
        <p:nvSpPr>
          <p:cNvPr id="21" name="Textfeld 20">
            <a:extLst>
              <a:ext uri="{FF2B5EF4-FFF2-40B4-BE49-F238E27FC236}">
                <a16:creationId xmlns:a16="http://schemas.microsoft.com/office/drawing/2014/main" id="{196C4B0F-96B0-F165-1FB0-F1B4BADB9ECD}"/>
              </a:ext>
            </a:extLst>
          </p:cNvPr>
          <p:cNvSpPr txBox="1"/>
          <p:nvPr/>
        </p:nvSpPr>
        <p:spPr>
          <a:xfrm>
            <a:off x="1204168" y="5296792"/>
            <a:ext cx="4891832" cy="954107"/>
          </a:xfrm>
          <a:prstGeom prst="rect">
            <a:avLst/>
          </a:prstGeom>
          <a:noFill/>
        </p:spPr>
        <p:txBody>
          <a:bodyPr wrap="square" rtlCol="0">
            <a:spAutoFit/>
          </a:bodyPr>
          <a:lstStyle/>
          <a:p>
            <a:r>
              <a:rPr lang="de-DE" sz="1400">
                <a:latin typeface="Helvetica" pitchFamily="2" charset="0"/>
              </a:rPr>
              <a:t>„Oh, wow! Die Löcher im Brot entstehen durch Gärung, weil die Hefe (oder die Sauerteigbakterien) den Zucker in Kohlendioxid (CO₂) umwandeln!“</a:t>
            </a:r>
          </a:p>
          <a:p>
            <a:r>
              <a:rPr lang="de-DE" sz="1400">
                <a:latin typeface="Helvetica" pitchFamily="2" charset="0"/>
              </a:rPr>
              <a:t>„Hm… aber warum sieht man die Blasen nicht imTeig?“ </a:t>
            </a:r>
            <a:endParaRPr lang="de-DE" sz="1600">
              <a:latin typeface="Helvetica" pitchFamily="2" charset="0"/>
            </a:endParaRPr>
          </a:p>
        </p:txBody>
      </p:sp>
      <p:pic>
        <p:nvPicPr>
          <p:cNvPr id="2" name="Grafik 1">
            <a:extLst>
              <a:ext uri="{FF2B5EF4-FFF2-40B4-BE49-F238E27FC236}">
                <a16:creationId xmlns:a16="http://schemas.microsoft.com/office/drawing/2014/main" id="{0404DA21-EE5F-52CF-0973-9AF5BCEA4A75}"/>
              </a:ext>
            </a:extLst>
          </p:cNvPr>
          <p:cNvPicPr>
            <a:picLocks noChangeAspect="1"/>
          </p:cNvPicPr>
          <p:nvPr/>
        </p:nvPicPr>
        <p:blipFill>
          <a:blip r:embed="rId2"/>
          <a:stretch>
            <a:fillRect/>
          </a:stretch>
        </p:blipFill>
        <p:spPr>
          <a:xfrm>
            <a:off x="6229847" y="1168824"/>
            <a:ext cx="6186448" cy="4127968"/>
          </a:xfrm>
          <a:prstGeom prst="rect">
            <a:avLst/>
          </a:prstGeom>
        </p:spPr>
      </p:pic>
      <p:sp>
        <p:nvSpPr>
          <p:cNvPr id="4" name="Textfeld 3">
            <a:extLst>
              <a:ext uri="{FF2B5EF4-FFF2-40B4-BE49-F238E27FC236}">
                <a16:creationId xmlns:a16="http://schemas.microsoft.com/office/drawing/2014/main" id="{84828883-F979-6B8B-1F7C-D674764D8F70}"/>
              </a:ext>
            </a:extLst>
          </p:cNvPr>
          <p:cNvSpPr txBox="1"/>
          <p:nvPr/>
        </p:nvSpPr>
        <p:spPr>
          <a:xfrm>
            <a:off x="6254727" y="5421939"/>
            <a:ext cx="6211956" cy="200055"/>
          </a:xfrm>
          <a:prstGeom prst="rect">
            <a:avLst/>
          </a:prstGeom>
          <a:noFill/>
        </p:spPr>
        <p:txBody>
          <a:bodyPr wrap="square">
            <a:spAutoFit/>
          </a:bodyPr>
          <a:lstStyle/>
          <a:p>
            <a:r>
              <a:rPr lang="de-DE" sz="700">
                <a:hlinkClick r:id="rId3"/>
              </a:rPr>
              <a:t>https://www.pexels.com/de-de/foto/brot-lebensmittel-essen-backerei-3851002/</a:t>
            </a:r>
            <a:r>
              <a:rPr lang="de-DE" sz="700"/>
              <a:t> Lizenzfrei</a:t>
            </a:r>
          </a:p>
        </p:txBody>
      </p:sp>
    </p:spTree>
    <p:extLst>
      <p:ext uri="{BB962C8B-B14F-4D97-AF65-F5344CB8AC3E}">
        <p14:creationId xmlns:p14="http://schemas.microsoft.com/office/powerpoint/2010/main" val="329122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6" grpId="0" animBg="1"/>
      <p:bldP spid="17" grpId="0"/>
      <p:bldP spid="18" grpId="0"/>
      <p:bldP spid="19"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4755F2F-25F7-4699-E2B2-E1EB5A7F1318}"/>
              </a:ext>
            </a:extLst>
          </p:cNvPr>
          <p:cNvSpPr>
            <a:spLocks noGrp="1"/>
          </p:cNvSpPr>
          <p:nvPr>
            <p:ph type="body" idx="1"/>
          </p:nvPr>
        </p:nvSpPr>
        <p:spPr>
          <a:xfrm>
            <a:off x="489857" y="384552"/>
            <a:ext cx="11070772" cy="5950933"/>
          </a:xfrm>
        </p:spPr>
        <p:txBody>
          <a:bodyPr/>
          <a:lstStyle/>
          <a:p>
            <a:pPr>
              <a:lnSpc>
                <a:spcPct val="150000"/>
              </a:lnSpc>
            </a:pPr>
            <a:r>
              <a:rPr lang="de-DE" sz="1800" b="1">
                <a:latin typeface="Helvetica" pitchFamily="2" charset="0"/>
              </a:rPr>
              <a:t>Zusammenfassung</a:t>
            </a:r>
          </a:p>
          <a:p>
            <a:pPr>
              <a:lnSpc>
                <a:spcPct val="150000"/>
              </a:lnSpc>
            </a:pPr>
            <a:endParaRPr lang="de-DE" sz="1800">
              <a:latin typeface="Helvetica" pitchFamily="2" charset="0"/>
            </a:endParaRPr>
          </a:p>
          <a:p>
            <a:pPr>
              <a:lnSpc>
                <a:spcPct val="150000"/>
              </a:lnSpc>
            </a:pPr>
            <a:r>
              <a:rPr lang="de-DE" sz="1800">
                <a:latin typeface="Helvetica" pitchFamily="2" charset="0"/>
              </a:rPr>
              <a:t>Über das Thema Naturwissenschaft im Kindergarten und Grundschulalter gibt es viele falsche Vorstellungen. Viele meinen, man müsse zur Umsetzung viel wissen oder aufwendige Experimente durchführen. Wie neuere bildungswissenschaftliche Studien aber zeigen, lernen Kinder gerade im Bereich Natur und Technik nachhaltiger, wenn Pädagog*innen</a:t>
            </a:r>
          </a:p>
          <a:p>
            <a:pPr>
              <a:lnSpc>
                <a:spcPct val="150000"/>
              </a:lnSpc>
            </a:pPr>
            <a:endParaRPr lang="de-DE" sz="1800">
              <a:latin typeface="Helvetica" pitchFamily="2" charset="0"/>
            </a:endParaRPr>
          </a:p>
          <a:p>
            <a:pPr marL="285750" indent="-285750">
              <a:lnSpc>
                <a:spcPct val="150000"/>
              </a:lnSpc>
              <a:buFont typeface="Arial" panose="020B0604020202020204" pitchFamily="34" charset="0"/>
              <a:buChar char="•"/>
            </a:pPr>
            <a:r>
              <a:rPr lang="de-DE" sz="1800">
                <a:latin typeface="Helvetica" pitchFamily="2" charset="0"/>
              </a:rPr>
              <a:t> die </a:t>
            </a:r>
            <a:r>
              <a:rPr lang="de-DE" sz="1800" b="1">
                <a:latin typeface="Helvetica" pitchFamily="2" charset="0"/>
              </a:rPr>
              <a:t>Fragen und Interessen der Kinder </a:t>
            </a:r>
            <a:r>
              <a:rPr lang="de-DE" sz="1800">
                <a:latin typeface="Helvetica" pitchFamily="2" charset="0"/>
              </a:rPr>
              <a:t>aufmerksam beobachten und im Gespräch aufgreifen,</a:t>
            </a:r>
          </a:p>
          <a:p>
            <a:pPr marL="285750" indent="-285750">
              <a:lnSpc>
                <a:spcPct val="150000"/>
              </a:lnSpc>
              <a:buFont typeface="Arial" panose="020B0604020202020204" pitchFamily="34" charset="0"/>
              <a:buChar char="•"/>
            </a:pPr>
            <a:endParaRPr lang="de-DE" sz="1800">
              <a:latin typeface="Helvetica" pitchFamily="2" charset="0"/>
            </a:endParaRPr>
          </a:p>
          <a:p>
            <a:pPr marL="285750" indent="-285750">
              <a:lnSpc>
                <a:spcPct val="150000"/>
              </a:lnSpc>
              <a:buFont typeface="Arial" panose="020B0604020202020204" pitchFamily="34" charset="0"/>
              <a:buChar char="•"/>
            </a:pPr>
            <a:r>
              <a:rPr lang="de-DE" sz="1800">
                <a:latin typeface="Helvetica" pitchFamily="2" charset="0"/>
              </a:rPr>
              <a:t>sie gemeinsam mit den Kindern nachdenken und zum </a:t>
            </a:r>
            <a:r>
              <a:rPr lang="de-DE" sz="1800" b="1">
                <a:latin typeface="Helvetica" pitchFamily="2" charset="0"/>
              </a:rPr>
              <a:t>Begründen</a:t>
            </a:r>
            <a:r>
              <a:rPr lang="de-DE" sz="1800">
                <a:latin typeface="Helvetica" pitchFamily="2" charset="0"/>
              </a:rPr>
              <a:t> oder </a:t>
            </a:r>
            <a:r>
              <a:rPr lang="de-DE" sz="1800" b="1">
                <a:latin typeface="Helvetica" pitchFamily="2" charset="0"/>
              </a:rPr>
              <a:t>Vermuten</a:t>
            </a:r>
            <a:r>
              <a:rPr lang="de-DE" sz="1800">
                <a:latin typeface="Helvetica" pitchFamily="2" charset="0"/>
              </a:rPr>
              <a:t> anregen, </a:t>
            </a:r>
          </a:p>
          <a:p>
            <a:pPr marL="285750" indent="-285750">
              <a:lnSpc>
                <a:spcPct val="150000"/>
              </a:lnSpc>
              <a:buFont typeface="Arial" panose="020B0604020202020204" pitchFamily="34" charset="0"/>
              <a:buChar char="•"/>
            </a:pPr>
            <a:endParaRPr lang="de-DE" sz="1800">
              <a:latin typeface="Helvetica" pitchFamily="2" charset="0"/>
            </a:endParaRPr>
          </a:p>
          <a:p>
            <a:pPr marL="285750" indent="-285750">
              <a:lnSpc>
                <a:spcPct val="150000"/>
              </a:lnSpc>
              <a:buFont typeface="Arial" panose="020B0604020202020204" pitchFamily="34" charset="0"/>
              <a:buChar char="•"/>
            </a:pPr>
            <a:r>
              <a:rPr lang="de-DE" sz="1800">
                <a:latin typeface="Helvetica" pitchFamily="2" charset="0"/>
              </a:rPr>
              <a:t>sie </a:t>
            </a:r>
            <a:r>
              <a:rPr lang="de-DE" sz="1800" b="1">
                <a:latin typeface="Helvetica" pitchFamily="2" charset="0"/>
              </a:rPr>
              <a:t>Forschungsaktivitäten</a:t>
            </a:r>
            <a:r>
              <a:rPr lang="de-DE" sz="1800">
                <a:latin typeface="Helvetica" pitchFamily="2" charset="0"/>
              </a:rPr>
              <a:t> mit den Kindern partizipativ planen und das </a:t>
            </a:r>
            <a:r>
              <a:rPr lang="de-DE" sz="1800" b="1">
                <a:latin typeface="Helvetica" pitchFamily="2" charset="0"/>
              </a:rPr>
              <a:t>Handeln der Kinder </a:t>
            </a:r>
            <a:r>
              <a:rPr lang="de-DE" sz="1800">
                <a:latin typeface="Helvetica" pitchFamily="2" charset="0"/>
              </a:rPr>
              <a:t>in den Mittelpunkt stellen.           </a:t>
            </a:r>
          </a:p>
        </p:txBody>
      </p:sp>
    </p:spTree>
    <p:extLst>
      <p:ext uri="{BB962C8B-B14F-4D97-AF65-F5344CB8AC3E}">
        <p14:creationId xmlns:p14="http://schemas.microsoft.com/office/powerpoint/2010/main" val="112367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500"/>
                                        <p:tgtEl>
                                          <p:spTgt spid="4">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animEffect transition="in" filter="fade">
                                      <p:cBhvr>
                                        <p:cTn id="1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4755F2F-25F7-4699-E2B2-E1EB5A7F1318}"/>
              </a:ext>
            </a:extLst>
          </p:cNvPr>
          <p:cNvSpPr>
            <a:spLocks noGrp="1"/>
          </p:cNvSpPr>
          <p:nvPr>
            <p:ph type="body" idx="1"/>
          </p:nvPr>
        </p:nvSpPr>
        <p:spPr>
          <a:xfrm>
            <a:off x="489857" y="384552"/>
            <a:ext cx="11070772" cy="5950933"/>
          </a:xfrm>
        </p:spPr>
        <p:txBody>
          <a:bodyPr/>
          <a:lstStyle/>
          <a:p>
            <a:pPr>
              <a:lnSpc>
                <a:spcPct val="150000"/>
              </a:lnSpc>
            </a:pPr>
            <a:r>
              <a:rPr lang="de-DE" sz="1800" b="1">
                <a:latin typeface="Helvetica" pitchFamily="2" charset="0"/>
              </a:rPr>
              <a:t>Zusammenfassung</a:t>
            </a:r>
          </a:p>
          <a:p>
            <a:pPr>
              <a:lnSpc>
                <a:spcPct val="150000"/>
              </a:lnSpc>
            </a:pPr>
            <a:endParaRPr lang="de-DE" sz="1800">
              <a:latin typeface="Helvetica" pitchFamily="2" charset="0"/>
            </a:endParaRPr>
          </a:p>
          <a:p>
            <a:pPr>
              <a:lnSpc>
                <a:spcPct val="150000"/>
              </a:lnSpc>
            </a:pPr>
            <a:endParaRPr lang="de-DE" sz="1800">
              <a:latin typeface="Helvetica" pitchFamily="2" charset="0"/>
              <a:ea typeface="Calibri" panose="020F0502020204030204" pitchFamily="34" charset="0"/>
            </a:endParaRPr>
          </a:p>
          <a:p>
            <a:pPr>
              <a:lnSpc>
                <a:spcPct val="150000"/>
              </a:lnSpc>
            </a:pPr>
            <a:r>
              <a:rPr lang="de-DE" sz="1800">
                <a:latin typeface="Helvetica" pitchFamily="2" charset="0"/>
                <a:ea typeface="Calibri" panose="020F0502020204030204" pitchFamily="34" charset="0"/>
              </a:rPr>
              <a:t>Nehmt die Fragen der Kinder ernst! Versucht nicht, „kindgerecht“ zu erklären, sondern geht gemeinsam auf Wahrheitssuche! Nutzt dazu die </a:t>
            </a:r>
            <a:r>
              <a:rPr lang="de-DE" sz="1800" b="1">
                <a:latin typeface="Helvetica" pitchFamily="2" charset="0"/>
                <a:ea typeface="Calibri" panose="020F0502020204030204" pitchFamily="34" charset="0"/>
              </a:rPr>
              <a:t>Methode </a:t>
            </a:r>
            <a:r>
              <a:rPr lang="de-DE" sz="1800" b="1">
                <a:latin typeface="Helvetica" pitchFamily="2" charset="0"/>
              </a:rPr>
              <a:t>des richtigen Vernunftgebrauchs</a:t>
            </a:r>
            <a:r>
              <a:rPr lang="de-DE" sz="1800">
                <a:latin typeface="Helvetica" pitchFamily="2" charset="0"/>
              </a:rPr>
              <a:t>, in dem ihr große Fragen in kleinen Schritten löst. Beobachtet, wie der </a:t>
            </a:r>
            <a:r>
              <a:rPr lang="de-DE" sz="1800" b="1">
                <a:latin typeface="Helvetica" pitchFamily="2" charset="0"/>
              </a:rPr>
              <a:t>Forschungskreislauf</a:t>
            </a:r>
            <a:r>
              <a:rPr lang="de-DE" sz="1800">
                <a:latin typeface="Helvetica" pitchFamily="2" charset="0"/>
              </a:rPr>
              <a:t> eure Aktivitäten strukturiert, aber lasst Raum für spontane Wege und ungewöhnliche Erkenntnisse. </a:t>
            </a:r>
          </a:p>
          <a:p>
            <a:pPr>
              <a:lnSpc>
                <a:spcPct val="150000"/>
              </a:lnSpc>
            </a:pPr>
            <a:endParaRPr lang="de-DE" sz="1800">
              <a:latin typeface="Helvetica" pitchFamily="2" charset="0"/>
              <a:ea typeface="Calibri" panose="020F0502020204030204" pitchFamily="34" charset="0"/>
            </a:endParaRPr>
          </a:p>
          <a:p>
            <a:pPr>
              <a:lnSpc>
                <a:spcPct val="150000"/>
              </a:lnSpc>
            </a:pPr>
            <a:r>
              <a:rPr lang="de-DE" sz="1800" b="1">
                <a:latin typeface="Helvetica" pitchFamily="2" charset="0"/>
                <a:ea typeface="Calibri" panose="020F0502020204030204" pitchFamily="34" charset="0"/>
              </a:rPr>
              <a:t>Wenn ihr so arbeitet, dann betreibt ihr Wissenschaft. Denn Kinder lernen nicht nur wie wissenschaftlich forschende Erwachsene, sondern erwachsene Forscher*innen betreiben Wissenschaft, weil sie sich auch kindliche Neugier bewahrt haben! </a:t>
            </a:r>
          </a:p>
        </p:txBody>
      </p:sp>
    </p:spTree>
    <p:extLst>
      <p:ext uri="{BB962C8B-B14F-4D97-AF65-F5344CB8AC3E}">
        <p14:creationId xmlns:p14="http://schemas.microsoft.com/office/powerpoint/2010/main" val="419511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847EF02-FC58-C77D-3985-F73178418158}"/>
              </a:ext>
            </a:extLst>
          </p:cNvPr>
          <p:cNvSpPr>
            <a:spLocks noGrp="1"/>
          </p:cNvSpPr>
          <p:nvPr>
            <p:ph type="title"/>
          </p:nvPr>
        </p:nvSpPr>
        <p:spPr/>
        <p:txBody>
          <a:bodyPr/>
          <a:lstStyle/>
          <a:p>
            <a:r>
              <a:rPr lang="de-DE"/>
              <a:t>Quellen</a:t>
            </a:r>
          </a:p>
        </p:txBody>
      </p:sp>
      <p:sp>
        <p:nvSpPr>
          <p:cNvPr id="8" name="Textfeld 7">
            <a:extLst>
              <a:ext uri="{FF2B5EF4-FFF2-40B4-BE49-F238E27FC236}">
                <a16:creationId xmlns:a16="http://schemas.microsoft.com/office/drawing/2014/main" id="{60555E96-0569-ABF4-F608-796FCEB4CF2D}"/>
              </a:ext>
            </a:extLst>
          </p:cNvPr>
          <p:cNvSpPr txBox="1"/>
          <p:nvPr/>
        </p:nvSpPr>
        <p:spPr>
          <a:xfrm>
            <a:off x="540027" y="1102578"/>
            <a:ext cx="9946999" cy="4376647"/>
          </a:xfrm>
          <a:prstGeom prst="rect">
            <a:avLst/>
          </a:prstGeom>
          <a:noFill/>
        </p:spPr>
        <p:txBody>
          <a:bodyPr wrap="square">
            <a:spAutoFit/>
          </a:bodyPr>
          <a:lstStyle/>
          <a:p>
            <a:pPr marL="449580" indent="-449580">
              <a:lnSpc>
                <a:spcPct val="150000"/>
              </a:lnSpc>
              <a:spcAft>
                <a:spcPts val="1200"/>
              </a:spcAft>
            </a:pPr>
            <a:r>
              <a:rPr lang="en-US" sz="1400">
                <a:effectLst/>
                <a:latin typeface="Arial" panose="020B0604020202020204" pitchFamily="34" charset="0"/>
                <a:ea typeface="Calibri" panose="020F0502020204030204" pitchFamily="34" charset="0"/>
                <a:cs typeface="Times New Roman" panose="02020603050405020304" pitchFamily="18" charset="0"/>
              </a:rPr>
              <a:t>Crowley, K., Callanan, M. A., Jipson, J. L., Galco, J., Topping, K., &amp; Shrager, J. (2001). Shared scientific thinking in everyday parent-child activity. </a:t>
            </a:r>
            <a:r>
              <a:rPr lang="en-US" sz="1400" i="1">
                <a:effectLst/>
                <a:latin typeface="Arial" panose="020B0604020202020204" pitchFamily="34" charset="0"/>
                <a:ea typeface="Calibri" panose="020F0502020204030204" pitchFamily="34" charset="0"/>
                <a:cs typeface="Times New Roman" panose="02020603050405020304" pitchFamily="18" charset="0"/>
              </a:rPr>
              <a:t>Science Education</a:t>
            </a:r>
            <a:r>
              <a:rPr lang="en-US" sz="1400">
                <a:effectLst/>
                <a:latin typeface="Arial" panose="020B0604020202020204" pitchFamily="34" charset="0"/>
                <a:ea typeface="Calibri" panose="020F0502020204030204" pitchFamily="34" charset="0"/>
                <a:cs typeface="Times New Roman" panose="02020603050405020304" pitchFamily="18" charset="0"/>
              </a:rPr>
              <a:t>, 85(6), 712–732. </a:t>
            </a:r>
            <a:r>
              <a:rPr lang="de-DE"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2"/>
              </a:rPr>
              <a:t>https://doi.org/10.1002/sce.1035</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p>
            <a:pPr marL="449580" indent="-449580">
              <a:lnSpc>
                <a:spcPct val="150000"/>
              </a:lnSpc>
              <a:spcAft>
                <a:spcPts val="1200"/>
              </a:spcAft>
            </a:pPr>
            <a:r>
              <a:rPr lang="de-DE" sz="1400">
                <a:effectLst/>
                <a:latin typeface="Arial" panose="020B0604020202020204" pitchFamily="34" charset="0"/>
                <a:ea typeface="Calibri" panose="020F0502020204030204" pitchFamily="34" charset="0"/>
                <a:cs typeface="Times New Roman" panose="02020603050405020304" pitchFamily="18" charset="0"/>
              </a:rPr>
              <a:t>Descartes, R. (1637). </a:t>
            </a:r>
            <a:r>
              <a:rPr lang="de-DE" sz="1400" i="1">
                <a:effectLst/>
                <a:latin typeface="Arial" panose="020B0604020202020204" pitchFamily="34" charset="0"/>
                <a:ea typeface="Calibri" panose="020F0502020204030204" pitchFamily="34" charset="0"/>
                <a:cs typeface="Times New Roman" panose="02020603050405020304" pitchFamily="18" charset="0"/>
              </a:rPr>
              <a:t>Abhandlung über die Methode des richtigen Vernunftgebrauchs und der wissenschaftlichen Wahrheitsforschung</a:t>
            </a:r>
            <a:r>
              <a:rPr lang="de-DE" sz="1400">
                <a:effectLst/>
                <a:latin typeface="Arial" panose="020B0604020202020204" pitchFamily="34" charset="0"/>
                <a:ea typeface="Calibri" panose="020F0502020204030204" pitchFamily="34" charset="0"/>
                <a:cs typeface="Times New Roman" panose="02020603050405020304" pitchFamily="18" charset="0"/>
              </a:rPr>
              <a:t> (K. Fischer, Übers.). </a:t>
            </a:r>
            <a:r>
              <a:rPr lang="en-US"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3"/>
              </a:rPr>
              <a:t>https://www.textlog.de/35532.html</a:t>
            </a:r>
            <a:r>
              <a:rPr lang="en-US" sz="1400">
                <a:effectLst/>
                <a:latin typeface="Arial" panose="020B0604020202020204" pitchFamily="34" charset="0"/>
                <a:ea typeface="Calibri" panose="020F0502020204030204" pitchFamily="34" charset="0"/>
                <a:cs typeface="Times New Roman" panose="02020603050405020304" pitchFamily="18" charset="0"/>
              </a:rPr>
              <a:t> </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p>
            <a:pPr marL="449580" indent="-449580">
              <a:lnSpc>
                <a:spcPct val="150000"/>
              </a:lnSpc>
              <a:spcAft>
                <a:spcPts val="1200"/>
              </a:spcAft>
            </a:pPr>
            <a:r>
              <a:rPr lang="en-US" sz="1400">
                <a:effectLst/>
                <a:latin typeface="Arial" panose="020B0604020202020204" pitchFamily="34" charset="0"/>
                <a:ea typeface="Calibri" panose="020F0502020204030204" pitchFamily="34" charset="0"/>
                <a:cs typeface="Times New Roman" panose="02020603050405020304" pitchFamily="18" charset="0"/>
              </a:rPr>
              <a:t>Donaldson, M. (1992). </a:t>
            </a:r>
            <a:r>
              <a:rPr lang="en-US" sz="1400" i="1">
                <a:effectLst/>
                <a:latin typeface="Arial" panose="020B0604020202020204" pitchFamily="34" charset="0"/>
                <a:ea typeface="Calibri" panose="020F0502020204030204" pitchFamily="34" charset="0"/>
                <a:cs typeface="Times New Roman" panose="02020603050405020304" pitchFamily="18" charset="0"/>
              </a:rPr>
              <a:t>Human Minds: An Exploration</a:t>
            </a:r>
            <a:r>
              <a:rPr lang="en-US" sz="1400">
                <a:effectLst/>
                <a:latin typeface="Arial" panose="020B0604020202020204" pitchFamily="34" charset="0"/>
                <a:ea typeface="Calibri" panose="020F0502020204030204" pitchFamily="34" charset="0"/>
                <a:cs typeface="Times New Roman" panose="02020603050405020304" pitchFamily="18" charset="0"/>
              </a:rPr>
              <a:t>. Viking Books</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p>
            <a:pPr marL="449580" indent="-449580">
              <a:lnSpc>
                <a:spcPct val="150000"/>
              </a:lnSpc>
              <a:spcAft>
                <a:spcPts val="1200"/>
              </a:spcAft>
            </a:pPr>
            <a:r>
              <a:rPr lang="en-US" sz="1400">
                <a:effectLst/>
                <a:latin typeface="Arial" panose="020B0604020202020204" pitchFamily="34" charset="0"/>
                <a:ea typeface="Calibri" panose="020F0502020204030204" pitchFamily="34" charset="0"/>
                <a:cs typeface="Times New Roman" panose="02020603050405020304" pitchFamily="18" charset="0"/>
              </a:rPr>
              <a:t>Farris, S., &amp; Purper, C. (2021). STEM in Early Childhood: Establishing a Culture of Inquiry with Young Children. </a:t>
            </a:r>
            <a:r>
              <a:rPr lang="en-US" sz="1400" i="1">
                <a:effectLst/>
                <a:latin typeface="Arial" panose="020B0604020202020204" pitchFamily="34" charset="0"/>
                <a:ea typeface="Calibri" panose="020F0502020204030204" pitchFamily="34" charset="0"/>
                <a:cs typeface="Times New Roman" panose="02020603050405020304" pitchFamily="18" charset="0"/>
              </a:rPr>
              <a:t>Dimensions of Early Childhood</a:t>
            </a:r>
            <a:r>
              <a:rPr lang="en-US" sz="1400">
                <a:effectLst/>
                <a:latin typeface="Arial" panose="020B0604020202020204" pitchFamily="34" charset="0"/>
                <a:ea typeface="Calibri" panose="020F0502020204030204" pitchFamily="34" charset="0"/>
                <a:cs typeface="Times New Roman" panose="02020603050405020304" pitchFamily="18" charset="0"/>
              </a:rPr>
              <a:t>, 49(2), 15–20. </a:t>
            </a:r>
            <a:r>
              <a:rPr lang="en-US"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4"/>
              </a:rPr>
              <a:t>https://eric.ed.gov/?id=EJ1317025</a:t>
            </a:r>
            <a:r>
              <a:rPr lang="de-DE" sz="1400">
                <a:effectLst/>
                <a:latin typeface="Arial" panose="020B0604020202020204" pitchFamily="34" charset="0"/>
                <a:ea typeface="Calibri" panose="020F0502020204030204" pitchFamily="34" charset="0"/>
                <a:cs typeface="Times New Roman" panose="02020603050405020304" pitchFamily="18" charset="0"/>
              </a:rPr>
              <a:t> </a:t>
            </a:r>
          </a:p>
          <a:p>
            <a:pPr marL="449580" indent="-449580">
              <a:lnSpc>
                <a:spcPct val="150000"/>
              </a:lnSpc>
              <a:spcAft>
                <a:spcPts val="1200"/>
              </a:spcAft>
            </a:pPr>
            <a:r>
              <a:rPr lang="en-US" sz="1400">
                <a:effectLst/>
                <a:latin typeface="Arial" panose="020B0604020202020204" pitchFamily="34" charset="0"/>
                <a:ea typeface="Calibri" panose="020F0502020204030204" pitchFamily="34" charset="0"/>
                <a:cs typeface="Times New Roman" panose="02020603050405020304" pitchFamily="18" charset="0"/>
              </a:rPr>
              <a:t>Gopnik, A. (2012). Scientific Thinking in Young Children: Theoretical Advances, Empirical Research, and Policy Implications. </a:t>
            </a:r>
            <a:r>
              <a:rPr lang="en-US" sz="1400" i="1">
                <a:effectLst/>
                <a:latin typeface="Arial" panose="020B0604020202020204" pitchFamily="34" charset="0"/>
                <a:ea typeface="Calibri" panose="020F0502020204030204" pitchFamily="34" charset="0"/>
                <a:cs typeface="Times New Roman" panose="02020603050405020304" pitchFamily="18" charset="0"/>
              </a:rPr>
              <a:t>Science</a:t>
            </a:r>
            <a:r>
              <a:rPr lang="en-US" sz="1400">
                <a:effectLst/>
                <a:latin typeface="Arial" panose="020B0604020202020204" pitchFamily="34" charset="0"/>
                <a:ea typeface="Calibri" panose="020F0502020204030204" pitchFamily="34" charset="0"/>
                <a:cs typeface="Times New Roman" panose="02020603050405020304" pitchFamily="18" charset="0"/>
              </a:rPr>
              <a:t>, 337(6102), 1623–1627. </a:t>
            </a:r>
            <a:r>
              <a:rPr lang="en-US"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5"/>
              </a:rPr>
              <a:t>https://doi.org/10.1126/science.1223416</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p>
            <a:pPr marL="449580" indent="-449580">
              <a:lnSpc>
                <a:spcPct val="150000"/>
              </a:lnSpc>
              <a:spcAft>
                <a:spcPts val="1200"/>
              </a:spcAft>
            </a:pPr>
            <a:r>
              <a:rPr lang="en-US" sz="1400">
                <a:effectLst/>
                <a:latin typeface="Arial" panose="020B0604020202020204" pitchFamily="34" charset="0"/>
                <a:ea typeface="Calibri" panose="020F0502020204030204" pitchFamily="34" charset="0"/>
                <a:cs typeface="Times New Roman" panose="02020603050405020304" pitchFamily="18" charset="0"/>
              </a:rPr>
              <a:t>Karmiloff-Smith, A. (1988). The child is a theoretician, not an inductivist. </a:t>
            </a:r>
            <a:r>
              <a:rPr lang="en-US" sz="1400" i="1">
                <a:effectLst/>
                <a:latin typeface="Arial" panose="020B0604020202020204" pitchFamily="34" charset="0"/>
                <a:ea typeface="Calibri" panose="020F0502020204030204" pitchFamily="34" charset="0"/>
                <a:cs typeface="Times New Roman" panose="02020603050405020304" pitchFamily="18" charset="0"/>
              </a:rPr>
              <a:t>Mind &amp; Language</a:t>
            </a:r>
            <a:r>
              <a:rPr lang="en-US" sz="1400">
                <a:effectLst/>
                <a:latin typeface="Arial" panose="020B0604020202020204" pitchFamily="34" charset="0"/>
                <a:ea typeface="Calibri" panose="020F0502020204030204" pitchFamily="34" charset="0"/>
                <a:cs typeface="Times New Roman" panose="02020603050405020304" pitchFamily="18" charset="0"/>
              </a:rPr>
              <a:t>, 3(3), 183–196. </a:t>
            </a:r>
            <a:r>
              <a:rPr lang="en-US"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6"/>
              </a:rPr>
              <a:t>https://doi.org/10.1111/j.1468-0017.1988.tb00142.x</a:t>
            </a:r>
            <a:r>
              <a:rPr lang="en-US" sz="1400">
                <a:effectLst/>
                <a:latin typeface="Arial" panose="020B0604020202020204" pitchFamily="34" charset="0"/>
                <a:ea typeface="Calibri" panose="020F0502020204030204" pitchFamily="34" charset="0"/>
                <a:cs typeface="Times New Roman" panose="02020603050405020304" pitchFamily="18" charset="0"/>
              </a:rPr>
              <a:t>  </a:t>
            </a:r>
            <a:endParaRPr lang="de-DE" sz="14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4770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80032557-BF95-A14B-4994-D0AF8ED2A31C}"/>
              </a:ext>
            </a:extLst>
          </p:cNvPr>
          <p:cNvSpPr txBox="1"/>
          <p:nvPr/>
        </p:nvSpPr>
        <p:spPr>
          <a:xfrm>
            <a:off x="845001" y="3428999"/>
            <a:ext cx="9246054" cy="1287468"/>
          </a:xfrm>
          <a:prstGeom prst="rect">
            <a:avLst/>
          </a:prstGeom>
          <a:noFill/>
        </p:spPr>
        <p:txBody>
          <a:bodyPr wrap="square">
            <a:spAutoFit/>
          </a:bodyPr>
          <a:lstStyle/>
          <a:p>
            <a:pPr>
              <a:lnSpc>
                <a:spcPct val="150000"/>
              </a:lnSpc>
            </a:pPr>
            <a:r>
              <a:rPr lang="de-DE">
                <a:latin typeface="Helvetica" pitchFamily="2" charset="0"/>
              </a:rPr>
              <a:t>Doch </a:t>
            </a:r>
            <a:r>
              <a:rPr lang="de-DE" b="1">
                <a:latin typeface="Helvetica" pitchFamily="2" charset="0"/>
              </a:rPr>
              <a:t>natur- und technikwissenschaftliche Bildung </a:t>
            </a:r>
            <a:r>
              <a:rPr lang="de-DE">
                <a:latin typeface="Helvetica" pitchFamily="2" charset="0"/>
              </a:rPr>
              <a:t>ist nicht das Nachahmen von Erwachsenenklischees. Sie ist das systematische Lernen und Erforschen der Welt. Sie beginnt mit der </a:t>
            </a:r>
            <a:r>
              <a:rPr lang="de-DE" b="1">
                <a:latin typeface="Helvetica" pitchFamily="2" charset="0"/>
              </a:rPr>
              <a:t>Verwunderung</a:t>
            </a:r>
            <a:r>
              <a:rPr lang="de-DE">
                <a:latin typeface="Helvetica" pitchFamily="2" charset="0"/>
              </a:rPr>
              <a:t> über alltägliche Phänomene und mit </a:t>
            </a:r>
            <a:r>
              <a:rPr lang="de-DE" b="1">
                <a:latin typeface="Helvetica" pitchFamily="2" charset="0"/>
              </a:rPr>
              <a:t>Warum-Fragen</a:t>
            </a:r>
            <a:r>
              <a:rPr lang="de-DE">
                <a:latin typeface="Helvetica" pitchFamily="2" charset="0"/>
              </a:rPr>
              <a:t>.</a:t>
            </a:r>
          </a:p>
        </p:txBody>
      </p:sp>
      <p:sp>
        <p:nvSpPr>
          <p:cNvPr id="9" name="Textfeld 8">
            <a:extLst>
              <a:ext uri="{FF2B5EF4-FFF2-40B4-BE49-F238E27FC236}">
                <a16:creationId xmlns:a16="http://schemas.microsoft.com/office/drawing/2014/main" id="{C5C441FC-0CF4-4124-F2A7-7F9CA9D3A3F0}"/>
              </a:ext>
            </a:extLst>
          </p:cNvPr>
          <p:cNvSpPr txBox="1"/>
          <p:nvPr/>
        </p:nvSpPr>
        <p:spPr>
          <a:xfrm>
            <a:off x="845001" y="677455"/>
            <a:ext cx="9637939" cy="1287468"/>
          </a:xfrm>
          <a:prstGeom prst="rect">
            <a:avLst/>
          </a:prstGeom>
          <a:noFill/>
        </p:spPr>
        <p:txBody>
          <a:bodyPr wrap="square">
            <a:spAutoFit/>
          </a:bodyPr>
          <a:lstStyle/>
          <a:p>
            <a:pPr>
              <a:lnSpc>
                <a:spcPct val="150000"/>
              </a:lnSpc>
            </a:pPr>
            <a:r>
              <a:rPr lang="de-DE">
                <a:latin typeface="Helvetica" pitchFamily="2" charset="0"/>
              </a:rPr>
              <a:t>In der Öffentlichkeit wird Wissenschaft mit Kindern häufig so dargestellt: Kinder hantieren mit </a:t>
            </a:r>
            <a:r>
              <a:rPr lang="de-DE" b="1">
                <a:latin typeface="Helvetica" pitchFamily="2" charset="0"/>
              </a:rPr>
              <a:t>Lupen</a:t>
            </a:r>
            <a:r>
              <a:rPr lang="de-DE">
                <a:latin typeface="Helvetica" pitchFamily="2" charset="0"/>
              </a:rPr>
              <a:t> oder tragen weiße </a:t>
            </a:r>
            <a:r>
              <a:rPr lang="de-DE" b="1">
                <a:latin typeface="Helvetica" pitchFamily="2" charset="0"/>
              </a:rPr>
              <a:t>Kittel</a:t>
            </a:r>
            <a:r>
              <a:rPr lang="de-DE">
                <a:latin typeface="Helvetica" pitchFamily="2" charset="0"/>
              </a:rPr>
              <a:t> und </a:t>
            </a:r>
            <a:r>
              <a:rPr lang="de-DE" b="1">
                <a:latin typeface="Helvetica" pitchFamily="2" charset="0"/>
              </a:rPr>
              <a:t>Schutzbrillen</a:t>
            </a:r>
            <a:r>
              <a:rPr lang="de-DE">
                <a:latin typeface="Helvetica" pitchFamily="2" charset="0"/>
              </a:rPr>
              <a:t>. Sie stehen mit </a:t>
            </a:r>
            <a:r>
              <a:rPr lang="de-DE" b="1">
                <a:latin typeface="Helvetica" pitchFamily="2" charset="0"/>
              </a:rPr>
              <a:t>Reagenzgläsern</a:t>
            </a:r>
            <a:r>
              <a:rPr lang="de-DE">
                <a:latin typeface="Helvetica" pitchFamily="2" charset="0"/>
              </a:rPr>
              <a:t> an Labortischen.</a:t>
            </a:r>
          </a:p>
        </p:txBody>
      </p:sp>
      <p:sp>
        <p:nvSpPr>
          <p:cNvPr id="11" name="Textfeld 10">
            <a:extLst>
              <a:ext uri="{FF2B5EF4-FFF2-40B4-BE49-F238E27FC236}">
                <a16:creationId xmlns:a16="http://schemas.microsoft.com/office/drawing/2014/main" id="{1F89C4BE-EF84-867B-6DA2-1E8FC842A8F2}"/>
              </a:ext>
            </a:extLst>
          </p:cNvPr>
          <p:cNvSpPr txBox="1"/>
          <p:nvPr/>
        </p:nvSpPr>
        <p:spPr>
          <a:xfrm>
            <a:off x="845001" y="2260976"/>
            <a:ext cx="9637939" cy="883127"/>
          </a:xfrm>
          <a:prstGeom prst="rect">
            <a:avLst/>
          </a:prstGeom>
          <a:noFill/>
        </p:spPr>
        <p:txBody>
          <a:bodyPr wrap="square">
            <a:spAutoFit/>
          </a:bodyPr>
          <a:lstStyle/>
          <a:p>
            <a:pPr>
              <a:lnSpc>
                <a:spcPct val="150000"/>
              </a:lnSpc>
            </a:pPr>
            <a:r>
              <a:rPr lang="de-DE">
                <a:latin typeface="Helvetica" pitchFamily="2" charset="0"/>
              </a:rPr>
              <a:t>Klar, der Schutz beim </a:t>
            </a:r>
            <a:r>
              <a:rPr lang="de-DE" b="1">
                <a:latin typeface="Helvetica" pitchFamily="2" charset="0"/>
              </a:rPr>
              <a:t>Experimentieren</a:t>
            </a:r>
            <a:r>
              <a:rPr lang="de-DE">
                <a:latin typeface="Helvetica" pitchFamily="2" charset="0"/>
              </a:rPr>
              <a:t> durch Kittel und Schutzbrille ist wichtig. Lupen sind ein praktisches Werkzeug beim Forschen. </a:t>
            </a:r>
          </a:p>
        </p:txBody>
      </p:sp>
      <p:sp>
        <p:nvSpPr>
          <p:cNvPr id="12" name="Textfeld 11">
            <a:extLst>
              <a:ext uri="{FF2B5EF4-FFF2-40B4-BE49-F238E27FC236}">
                <a16:creationId xmlns:a16="http://schemas.microsoft.com/office/drawing/2014/main" id="{03E9A6B8-F08F-F944-D90E-63185617D9C1}"/>
              </a:ext>
            </a:extLst>
          </p:cNvPr>
          <p:cNvSpPr txBox="1"/>
          <p:nvPr/>
        </p:nvSpPr>
        <p:spPr>
          <a:xfrm>
            <a:off x="845000" y="5012520"/>
            <a:ext cx="9637939" cy="883127"/>
          </a:xfrm>
          <a:prstGeom prst="rect">
            <a:avLst/>
          </a:prstGeom>
          <a:noFill/>
        </p:spPr>
        <p:txBody>
          <a:bodyPr wrap="square">
            <a:spAutoFit/>
          </a:bodyPr>
          <a:lstStyle/>
          <a:p>
            <a:pPr>
              <a:lnSpc>
                <a:spcPct val="150000"/>
              </a:lnSpc>
            </a:pPr>
            <a:r>
              <a:rPr lang="de-DE">
                <a:latin typeface="Helvetica" pitchFamily="2" charset="0"/>
              </a:rPr>
              <a:t>Heute geht es darum, die </a:t>
            </a:r>
            <a:r>
              <a:rPr lang="de-DE" b="1">
                <a:latin typeface="Helvetica" pitchFamily="2" charset="0"/>
              </a:rPr>
              <a:t>Rolle der Pädagog*innen </a:t>
            </a:r>
            <a:r>
              <a:rPr lang="de-DE">
                <a:latin typeface="Helvetica" pitchFamily="2" charset="0"/>
              </a:rPr>
              <a:t>in diesem Prozess</a:t>
            </a:r>
            <a:r>
              <a:rPr lang="de-DE" b="1">
                <a:latin typeface="Helvetica" pitchFamily="2" charset="0"/>
              </a:rPr>
              <a:t> </a:t>
            </a:r>
            <a:r>
              <a:rPr lang="de-DE">
                <a:latin typeface="Helvetica" pitchFamily="2" charset="0"/>
              </a:rPr>
              <a:t>genauer zu beleuchten.</a:t>
            </a:r>
          </a:p>
        </p:txBody>
      </p:sp>
    </p:spTree>
    <p:extLst>
      <p:ext uri="{BB962C8B-B14F-4D97-AF65-F5344CB8AC3E}">
        <p14:creationId xmlns:p14="http://schemas.microsoft.com/office/powerpoint/2010/main" val="40305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847EF02-FC58-C77D-3985-F73178418158}"/>
              </a:ext>
            </a:extLst>
          </p:cNvPr>
          <p:cNvSpPr>
            <a:spLocks noGrp="1"/>
          </p:cNvSpPr>
          <p:nvPr>
            <p:ph type="title"/>
          </p:nvPr>
        </p:nvSpPr>
        <p:spPr/>
        <p:txBody>
          <a:bodyPr/>
          <a:lstStyle/>
          <a:p>
            <a:r>
              <a:rPr lang="de-DE"/>
              <a:t>Quellen</a:t>
            </a:r>
          </a:p>
        </p:txBody>
      </p:sp>
      <p:sp>
        <p:nvSpPr>
          <p:cNvPr id="8" name="Textfeld 7">
            <a:extLst>
              <a:ext uri="{FF2B5EF4-FFF2-40B4-BE49-F238E27FC236}">
                <a16:creationId xmlns:a16="http://schemas.microsoft.com/office/drawing/2014/main" id="{60555E96-0569-ABF4-F608-796FCEB4CF2D}"/>
              </a:ext>
            </a:extLst>
          </p:cNvPr>
          <p:cNvSpPr txBox="1"/>
          <p:nvPr/>
        </p:nvSpPr>
        <p:spPr>
          <a:xfrm>
            <a:off x="540027" y="1102578"/>
            <a:ext cx="9946999" cy="5022978"/>
          </a:xfrm>
          <a:prstGeom prst="rect">
            <a:avLst/>
          </a:prstGeom>
          <a:noFill/>
        </p:spPr>
        <p:txBody>
          <a:bodyPr wrap="square">
            <a:spAutoFit/>
          </a:bodyPr>
          <a:lstStyle/>
          <a:p>
            <a:pPr marL="449580" indent="-449580">
              <a:lnSpc>
                <a:spcPct val="150000"/>
              </a:lnSpc>
              <a:spcAft>
                <a:spcPts val="1200"/>
              </a:spcAft>
            </a:pPr>
            <a:r>
              <a:rPr lang="en-US" sz="1400">
                <a:effectLst/>
                <a:latin typeface="Arial" panose="020B0604020202020204" pitchFamily="34" charset="0"/>
                <a:ea typeface="Calibri" panose="020F0502020204030204" pitchFamily="34" charset="0"/>
                <a:cs typeface="Times New Roman" panose="02020603050405020304" pitchFamily="18" charset="0"/>
              </a:rPr>
              <a:t>Keil, F. C. (2022). </a:t>
            </a:r>
            <a:r>
              <a:rPr lang="en-US" sz="1400" i="1">
                <a:effectLst/>
                <a:latin typeface="Arial" panose="020B0604020202020204" pitchFamily="34" charset="0"/>
                <a:ea typeface="Calibri" panose="020F0502020204030204" pitchFamily="34" charset="0"/>
                <a:cs typeface="Times New Roman" panose="02020603050405020304" pitchFamily="18" charset="0"/>
              </a:rPr>
              <a:t>Wonder. Childhood and the Lifelong Love of Science</a:t>
            </a:r>
            <a:r>
              <a:rPr lang="en-US" sz="1400">
                <a:effectLst/>
                <a:latin typeface="Arial" panose="020B0604020202020204" pitchFamily="34" charset="0"/>
                <a:ea typeface="Calibri" panose="020F0502020204030204" pitchFamily="34" charset="0"/>
                <a:cs typeface="Times New Roman" panose="02020603050405020304" pitchFamily="18" charset="0"/>
              </a:rPr>
              <a:t>. The MIT Press. </a:t>
            </a:r>
            <a:r>
              <a:rPr lang="en-US"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2"/>
              </a:rPr>
              <a:t>http://widgets.ebscohost.com/prod/customerspecific/s7170641/vpn.php?url=https://search.ebscohost.com/login.aspx?direct=true&amp;db=nlebk&amp;AN=2941375&amp;lang=de&amp;site=eds-live</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p>
            <a:pPr marL="449580" indent="-449580">
              <a:lnSpc>
                <a:spcPct val="150000"/>
              </a:lnSpc>
              <a:spcAft>
                <a:spcPts val="1200"/>
              </a:spcAft>
            </a:pPr>
            <a:r>
              <a:rPr lang="de-DE" sz="1400">
                <a:effectLst/>
                <a:latin typeface="Arial" panose="020B0604020202020204" pitchFamily="34" charset="0"/>
                <a:ea typeface="Calibri" panose="020F0502020204030204" pitchFamily="34" charset="0"/>
                <a:cs typeface="Times New Roman" panose="02020603050405020304" pitchFamily="18" charset="0"/>
              </a:rPr>
              <a:t>Koerber, S. (2006). Entwicklung des wissenschaftlichen Denkens bei Vier- bis Achtjährigen. </a:t>
            </a:r>
            <a:r>
              <a:rPr lang="de-DE" sz="1400" i="1">
                <a:effectLst/>
                <a:latin typeface="Arial" panose="020B0604020202020204" pitchFamily="34" charset="0"/>
                <a:ea typeface="Calibri" panose="020F0502020204030204" pitchFamily="34" charset="0"/>
                <a:cs typeface="Times New Roman" panose="02020603050405020304" pitchFamily="18" charset="0"/>
              </a:rPr>
              <a:t>BzL - Beiträge zur Lehrerinnen- und Lehrerbildung</a:t>
            </a:r>
            <a:r>
              <a:rPr lang="de-DE" sz="1400">
                <a:effectLst/>
                <a:latin typeface="Arial" panose="020B0604020202020204" pitchFamily="34" charset="0"/>
                <a:ea typeface="Calibri" panose="020F0502020204030204" pitchFamily="34" charset="0"/>
                <a:cs typeface="Times New Roman" panose="02020603050405020304" pitchFamily="18" charset="0"/>
              </a:rPr>
              <a:t>, 24(2). </a:t>
            </a:r>
            <a:r>
              <a:rPr lang="de-DE"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3"/>
              </a:rPr>
              <a:t>https://bop.unibe.ch/BzL/article/view/9961</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p>
            <a:pPr marL="449580" indent="-449580">
              <a:lnSpc>
                <a:spcPct val="150000"/>
              </a:lnSpc>
              <a:spcAft>
                <a:spcPts val="1200"/>
              </a:spcAft>
            </a:pPr>
            <a:r>
              <a:rPr lang="de-DE" sz="1400">
                <a:effectLst/>
                <a:latin typeface="Arial" panose="020B0604020202020204" pitchFamily="34" charset="0"/>
                <a:ea typeface="Calibri" panose="020F0502020204030204" pitchFamily="34" charset="0"/>
                <a:cs typeface="Times New Roman" panose="02020603050405020304" pitchFamily="18" charset="0"/>
              </a:rPr>
              <a:t>Scheidt. A. (2024). </a:t>
            </a:r>
            <a:r>
              <a:rPr lang="de-DE" sz="1400" i="1">
                <a:effectLst/>
                <a:latin typeface="Arial" panose="020B0604020202020204" pitchFamily="34" charset="0"/>
                <a:ea typeface="Calibri" panose="020F0502020204030204" pitchFamily="34" charset="0"/>
                <a:cs typeface="Times New Roman" panose="02020603050405020304" pitchFamily="18" charset="0"/>
              </a:rPr>
              <a:t>Warum-Frage und Typentheorie der Erklärung. Wie Neugier das wissenschaftliche Denken formt. </a:t>
            </a:r>
            <a:r>
              <a:rPr lang="de-DE" sz="1400">
                <a:effectLst/>
                <a:latin typeface="Arial" panose="020B0604020202020204" pitchFamily="34" charset="0"/>
                <a:ea typeface="Calibri" panose="020F0502020204030204" pitchFamily="34" charset="0"/>
                <a:cs typeface="Times New Roman" panose="02020603050405020304" pitchFamily="18" charset="0"/>
              </a:rPr>
              <a:t>transcript Verlag. </a:t>
            </a:r>
            <a:r>
              <a:rPr lang="de-DE"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4"/>
              </a:rPr>
              <a:t>https://doi.org/10.1515/9783839465127</a:t>
            </a:r>
            <a:r>
              <a:rPr lang="de-DE" sz="1400">
                <a:effectLst/>
                <a:latin typeface="Arial" panose="020B0604020202020204" pitchFamily="34" charset="0"/>
                <a:ea typeface="Calibri" panose="020F0502020204030204" pitchFamily="34" charset="0"/>
                <a:cs typeface="Times New Roman" panose="02020603050405020304" pitchFamily="18" charset="0"/>
              </a:rPr>
              <a:t>   </a:t>
            </a:r>
          </a:p>
          <a:p>
            <a:pPr marL="449580" indent="-449580">
              <a:lnSpc>
                <a:spcPct val="150000"/>
              </a:lnSpc>
              <a:spcAft>
                <a:spcPts val="1200"/>
              </a:spcAft>
            </a:pPr>
            <a:r>
              <a:rPr lang="de-DE" sz="1400">
                <a:effectLst/>
                <a:latin typeface="Arial" panose="020B0604020202020204" pitchFamily="34" charset="0"/>
                <a:ea typeface="Calibri" panose="020F0502020204030204" pitchFamily="34" charset="0"/>
                <a:cs typeface="Times New Roman" panose="02020603050405020304" pitchFamily="18" charset="0"/>
              </a:rPr>
              <a:t>Siraj-Blatchford, I., Kathy, S., Muttock, S., Gilden, R., &amp; Bell, D. (2002). </a:t>
            </a:r>
            <a:r>
              <a:rPr lang="en-US" sz="1400" i="1">
                <a:effectLst/>
                <a:latin typeface="Arial" panose="020B0604020202020204" pitchFamily="34" charset="0"/>
                <a:ea typeface="Calibri" panose="020F0502020204030204" pitchFamily="34" charset="0"/>
                <a:cs typeface="Times New Roman" panose="02020603050405020304" pitchFamily="18" charset="0"/>
              </a:rPr>
              <a:t>Researching effective pedagogy in the early years.</a:t>
            </a:r>
            <a:r>
              <a:rPr lang="en-US" sz="1400">
                <a:effectLst/>
                <a:latin typeface="Arial" panose="020B0604020202020204" pitchFamily="34" charset="0"/>
                <a:ea typeface="Calibri" panose="020F0502020204030204" pitchFamily="34" charset="0"/>
                <a:cs typeface="Times New Roman" panose="02020603050405020304" pitchFamily="18" charset="0"/>
              </a:rPr>
              <a:t> (REPEY). Department for Education and Skills. </a:t>
            </a:r>
            <a:r>
              <a:rPr lang="en-US"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5"/>
              </a:rPr>
              <a:t>https://dera.ioe.ac.uk/id/eprint/4650/1/RR356.pdf</a:t>
            </a:r>
            <a:r>
              <a:rPr lang="en-US" sz="1400">
                <a:effectLst/>
                <a:latin typeface="Arial" panose="020B0604020202020204" pitchFamily="34" charset="0"/>
                <a:ea typeface="Calibri" panose="020F0502020204030204" pitchFamily="34" charset="0"/>
                <a:cs typeface="Times New Roman" panose="02020603050405020304" pitchFamily="18" charset="0"/>
              </a:rPr>
              <a:t>   </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p>
            <a:pPr marL="449580" indent="-449580">
              <a:lnSpc>
                <a:spcPct val="150000"/>
              </a:lnSpc>
              <a:spcAft>
                <a:spcPts val="1200"/>
              </a:spcAft>
            </a:pPr>
            <a:r>
              <a:rPr lang="de-DE" sz="1400">
                <a:effectLst/>
                <a:latin typeface="Arial" panose="020B0604020202020204" pitchFamily="34" charset="0"/>
                <a:ea typeface="Calibri" panose="020F0502020204030204" pitchFamily="34" charset="0"/>
                <a:cs typeface="Times New Roman" panose="02020603050405020304" pitchFamily="18" charset="0"/>
              </a:rPr>
              <a:t>Steffensky, M. (2017). </a:t>
            </a:r>
            <a:r>
              <a:rPr lang="de-DE" sz="1400" i="1">
                <a:effectLst/>
                <a:latin typeface="Arial" panose="020B0604020202020204" pitchFamily="34" charset="0"/>
                <a:ea typeface="Calibri" panose="020F0502020204030204" pitchFamily="34" charset="0"/>
                <a:cs typeface="Times New Roman" panose="02020603050405020304" pitchFamily="18" charset="0"/>
              </a:rPr>
              <a:t>Naturwissenschaftliche Bildung in Kindertageseinrichtungen</a:t>
            </a:r>
            <a:r>
              <a:rPr lang="de-DE" sz="1400">
                <a:effectLst/>
                <a:latin typeface="Arial" panose="020B0604020202020204" pitchFamily="34" charset="0"/>
                <a:ea typeface="Calibri" panose="020F0502020204030204" pitchFamily="34" charset="0"/>
                <a:cs typeface="Times New Roman" panose="02020603050405020304" pitchFamily="18" charset="0"/>
              </a:rPr>
              <a:t> (Bd. 48). Weiterbildungsinitiative Frühpädagogische Fachkräfte (Deutsches Jugendinstitut). </a:t>
            </a:r>
            <a:r>
              <a:rPr lang="de-DE" sz="1400" u="sng">
                <a:solidFill>
                  <a:srgbClr val="CC9900"/>
                </a:solidFill>
                <a:effectLst/>
                <a:latin typeface="Arial" panose="020B0604020202020204" pitchFamily="34" charset="0"/>
                <a:ea typeface="Calibri" panose="020F0502020204030204" pitchFamily="34" charset="0"/>
                <a:cs typeface="Times New Roman" panose="02020603050405020304" pitchFamily="18" charset="0"/>
                <a:hlinkClick r:id="rId6"/>
              </a:rPr>
              <a:t>https://www.weiterbildungsinitiative.de/publikationen/detail/naturwissenschaftliche-bildung-in-kindertageseinrichtungen</a:t>
            </a:r>
            <a:r>
              <a:rPr lang="de-DE" sz="140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spcAft>
                <a:spcPts val="1200"/>
              </a:spcAft>
            </a:pPr>
            <a:r>
              <a:rPr lang="de-DE" sz="1400">
                <a:effectLst/>
                <a:latin typeface="Arial" panose="020B0604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398499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878F002-E0EC-11D3-F0FF-92846B3E03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86"/>
          <a:stretch/>
        </p:blipFill>
        <p:spPr bwMode="auto">
          <a:xfrm>
            <a:off x="0" y="0"/>
            <a:ext cx="12329327" cy="8496863"/>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9F835A87-E779-C971-7D9D-1FA7A7AFB770}"/>
              </a:ext>
            </a:extLst>
          </p:cNvPr>
          <p:cNvSpPr>
            <a:spLocks noGrp="1"/>
          </p:cNvSpPr>
          <p:nvPr>
            <p:ph type="sldNum" sz="quarter" idx="4294967295"/>
          </p:nvPr>
        </p:nvSpPr>
        <p:spPr>
          <a:xfrm>
            <a:off x="8908773" y="6347514"/>
            <a:ext cx="2743200" cy="365125"/>
          </a:xfrm>
          <a:prstGeom prst="rect">
            <a:avLst/>
          </a:prstGeom>
        </p:spPr>
        <p:txBody>
          <a:bodyPr/>
          <a:lstStyle/>
          <a:p>
            <a:fld id="{9569145E-4EA8-E648-9BF6-24858AA82116}" type="slidenum">
              <a:rPr lang="de-DE" smtClean="0"/>
              <a:pPr/>
              <a:t>6</a:t>
            </a:fld>
            <a:endParaRPr lang="de-DE" dirty="0"/>
          </a:p>
        </p:txBody>
      </p:sp>
      <p:sp>
        <p:nvSpPr>
          <p:cNvPr id="6" name="Textfeld 5">
            <a:extLst>
              <a:ext uri="{FF2B5EF4-FFF2-40B4-BE49-F238E27FC236}">
                <a16:creationId xmlns:a16="http://schemas.microsoft.com/office/drawing/2014/main" id="{59744263-56D5-0171-9493-36BBA465D0B6}"/>
              </a:ext>
            </a:extLst>
          </p:cNvPr>
          <p:cNvSpPr txBox="1"/>
          <p:nvPr/>
        </p:nvSpPr>
        <p:spPr>
          <a:xfrm>
            <a:off x="8193856" y="1348834"/>
            <a:ext cx="3998144" cy="1849674"/>
          </a:xfrm>
          <a:prstGeom prst="rect">
            <a:avLst/>
          </a:prstGeom>
          <a:noFill/>
        </p:spPr>
        <p:txBody>
          <a:bodyPr wrap="square" rtlCol="0">
            <a:spAutoFit/>
          </a:bodyPr>
          <a:lstStyle/>
          <a:p>
            <a:pPr>
              <a:lnSpc>
                <a:spcPct val="150000"/>
              </a:lnSpc>
            </a:pPr>
            <a:r>
              <a:rPr lang="de-DE" sz="4000">
                <a:solidFill>
                  <a:schemeClr val="bg1"/>
                </a:solidFill>
                <a:effectLst/>
                <a:latin typeface="Helvetica" pitchFamily="2" charset="0"/>
                <a:ea typeface="Calibri" panose="020F0502020204030204" pitchFamily="34" charset="0"/>
                <a:cs typeface="Arial" panose="020B0604020202020204" pitchFamily="34" charset="0"/>
              </a:rPr>
              <a:t>Kinder forschen, wenn … </a:t>
            </a:r>
            <a:endParaRPr lang="de-DE" sz="4000">
              <a:solidFill>
                <a:schemeClr val="bg1"/>
              </a:solidFill>
              <a:latin typeface="Helvetica" pitchFamily="2" charset="0"/>
            </a:endParaRPr>
          </a:p>
        </p:txBody>
      </p:sp>
      <p:sp>
        <p:nvSpPr>
          <p:cNvPr id="17" name="Textfeld 16">
            <a:extLst>
              <a:ext uri="{FF2B5EF4-FFF2-40B4-BE49-F238E27FC236}">
                <a16:creationId xmlns:a16="http://schemas.microsoft.com/office/drawing/2014/main" id="{C1D32822-C048-0F95-B74C-08C1D8D50F18}"/>
              </a:ext>
            </a:extLst>
          </p:cNvPr>
          <p:cNvSpPr txBox="1"/>
          <p:nvPr/>
        </p:nvSpPr>
        <p:spPr>
          <a:xfrm rot="16200000">
            <a:off x="-2106871" y="4491917"/>
            <a:ext cx="4805825" cy="369332"/>
          </a:xfrm>
          <a:prstGeom prst="rect">
            <a:avLst/>
          </a:prstGeom>
          <a:noFill/>
        </p:spPr>
        <p:txBody>
          <a:bodyPr wrap="square">
            <a:spAutoFit/>
          </a:bodyPr>
          <a:lstStyle/>
          <a:p>
            <a:r>
              <a:rPr lang="de-DE" sz="900">
                <a:solidFill>
                  <a:schemeClr val="bg1"/>
                </a:solidFill>
              </a:rPr>
              <a:t>Bild: Pavel Soro LondonCreative Commons CC0 1.0 Universal Public Domain Dedication. </a:t>
            </a:r>
          </a:p>
          <a:p>
            <a:endParaRPr lang="de-DE" sz="900">
              <a:solidFill>
                <a:schemeClr val="bg1"/>
              </a:solidFill>
            </a:endParaRPr>
          </a:p>
        </p:txBody>
      </p:sp>
    </p:spTree>
    <p:extLst>
      <p:ext uri="{BB962C8B-B14F-4D97-AF65-F5344CB8AC3E}">
        <p14:creationId xmlns:p14="http://schemas.microsoft.com/office/powerpoint/2010/main" val="2132046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D949C50-0D5D-096E-EF5B-3CAC5411B072}"/>
              </a:ext>
            </a:extLst>
          </p:cNvPr>
          <p:cNvSpPr>
            <a:spLocks noGrp="1"/>
          </p:cNvSpPr>
          <p:nvPr>
            <p:ph type="title"/>
          </p:nvPr>
        </p:nvSpPr>
        <p:spPr>
          <a:xfrm>
            <a:off x="540027" y="819622"/>
            <a:ext cx="10515600" cy="290858"/>
          </a:xfrm>
        </p:spPr>
        <p:txBody>
          <a:bodyPr/>
          <a:lstStyle/>
          <a:p>
            <a:r>
              <a:rPr lang="de-DE" sz="1800"/>
              <a:t>Kinder forschen, wenn…</a:t>
            </a:r>
          </a:p>
        </p:txBody>
      </p:sp>
      <p:sp>
        <p:nvSpPr>
          <p:cNvPr id="6" name="Textfeld 5">
            <a:extLst>
              <a:ext uri="{FF2B5EF4-FFF2-40B4-BE49-F238E27FC236}">
                <a16:creationId xmlns:a16="http://schemas.microsoft.com/office/drawing/2014/main" id="{59744263-56D5-0171-9493-36BBA465D0B6}"/>
              </a:ext>
            </a:extLst>
          </p:cNvPr>
          <p:cNvSpPr txBox="1"/>
          <p:nvPr/>
        </p:nvSpPr>
        <p:spPr>
          <a:xfrm>
            <a:off x="540027" y="1428452"/>
            <a:ext cx="10612881" cy="4001095"/>
          </a:xfrm>
          <a:prstGeom prst="rect">
            <a:avLst/>
          </a:prstGeom>
          <a:noFill/>
        </p:spPr>
        <p:txBody>
          <a:bodyPr wrap="square" rtlCol="0">
            <a:spAutoFit/>
          </a:bodyPr>
          <a:lstStyle/>
          <a:p>
            <a:pPr>
              <a:lnSpc>
                <a:spcPct val="150000"/>
              </a:lnSpc>
            </a:pPr>
            <a:endParaRPr lang="de-DE" sz="1600">
              <a:latin typeface="Helvetica" pitchFamily="2" charset="0"/>
              <a:cs typeface="Arial" panose="020B0604020202020204" pitchFamily="34" charset="0"/>
            </a:endParaRPr>
          </a:p>
          <a:p>
            <a:pPr marL="285750" indent="-285750">
              <a:buFont typeface="Arial" panose="020B0604020202020204" pitchFamily="34" charset="0"/>
              <a:buChar char="•"/>
            </a:pPr>
            <a:r>
              <a:rPr lang="de-DE">
                <a:latin typeface="Helvetica" pitchFamily="2" charset="0"/>
              </a:rPr>
              <a:t>sie frei spielen und selbst </a:t>
            </a:r>
            <a:r>
              <a:rPr lang="de-DE" b="1">
                <a:latin typeface="Helvetica" pitchFamily="2" charset="0"/>
              </a:rPr>
              <a:t>Experimente</a:t>
            </a:r>
            <a:r>
              <a:rPr lang="de-DE">
                <a:latin typeface="Helvetica" pitchFamily="2" charset="0"/>
              </a:rPr>
              <a:t> durchführen </a:t>
            </a:r>
          </a:p>
          <a:p>
            <a:pPr marL="285750" indent="-285750">
              <a:buFont typeface="Arial" panose="020B0604020202020204" pitchFamily="34" charset="0"/>
              <a:buChar char="•"/>
            </a:pPr>
            <a:endParaRPr lang="de-DE">
              <a:latin typeface="Helvetica" pitchFamily="2" charset="0"/>
            </a:endParaRPr>
          </a:p>
          <a:p>
            <a:pPr marL="285750" indent="-285750">
              <a:buFont typeface="Arial" panose="020B0604020202020204" pitchFamily="34" charset="0"/>
              <a:buChar char="•"/>
            </a:pPr>
            <a:r>
              <a:rPr lang="de-DE">
                <a:latin typeface="Helvetica" pitchFamily="2" charset="0"/>
              </a:rPr>
              <a:t>sie bei Beobachtungen im Alltag </a:t>
            </a:r>
            <a:r>
              <a:rPr lang="de-DE" b="1">
                <a:latin typeface="Helvetica" pitchFamily="2" charset="0"/>
              </a:rPr>
              <a:t>staunen</a:t>
            </a:r>
            <a:r>
              <a:rPr lang="de-DE">
                <a:latin typeface="Helvetica" pitchFamily="2" charset="0"/>
              </a:rPr>
              <a:t> und sich </a:t>
            </a:r>
            <a:r>
              <a:rPr lang="de-DE" b="1">
                <a:latin typeface="Helvetica" pitchFamily="2" charset="0"/>
              </a:rPr>
              <a:t>wundern</a:t>
            </a:r>
            <a:r>
              <a:rPr lang="de-DE">
                <a:latin typeface="Helvetica" pitchFamily="2" charset="0"/>
              </a:rPr>
              <a:t>,</a:t>
            </a:r>
          </a:p>
          <a:p>
            <a:endParaRPr lang="de-DE">
              <a:latin typeface="Helvetica" pitchFamily="2" charset="0"/>
            </a:endParaRPr>
          </a:p>
          <a:p>
            <a:pPr marL="285750" indent="-285750">
              <a:buFont typeface="Arial" panose="020B0604020202020204" pitchFamily="34" charset="0"/>
              <a:buChar char="•"/>
            </a:pPr>
            <a:r>
              <a:rPr lang="de-DE">
                <a:latin typeface="Helvetica" pitchFamily="2" charset="0"/>
              </a:rPr>
              <a:t>sie </a:t>
            </a:r>
            <a:r>
              <a:rPr lang="de-DE" b="1">
                <a:latin typeface="Helvetica" pitchFamily="2" charset="0"/>
              </a:rPr>
              <a:t>Fragen stellen</a:t>
            </a:r>
            <a:r>
              <a:rPr lang="de-DE">
                <a:latin typeface="Helvetica" pitchFamily="2" charset="0"/>
              </a:rPr>
              <a:t>, bei denen auch Erwachsene die Antwort oft nicht genau wissen,</a:t>
            </a:r>
          </a:p>
          <a:p>
            <a:endParaRPr lang="de-DE">
              <a:latin typeface="Helvetica" pitchFamily="2" charset="0"/>
            </a:endParaRPr>
          </a:p>
          <a:p>
            <a:pPr marL="285750" indent="-285750">
              <a:buFont typeface="Arial" panose="020B0604020202020204" pitchFamily="34" charset="0"/>
              <a:buChar char="•"/>
            </a:pPr>
            <a:r>
              <a:rPr lang="de-DE">
                <a:latin typeface="Helvetica" pitchFamily="2" charset="0"/>
              </a:rPr>
              <a:t>sie Freunde, Eltern oder Pädagog*innen mit ihnen den </a:t>
            </a:r>
            <a:r>
              <a:rPr lang="de-DE" b="1">
                <a:latin typeface="Helvetica" pitchFamily="2" charset="0"/>
              </a:rPr>
              <a:t>Dingen auf den Grund gehen</a:t>
            </a:r>
            <a:r>
              <a:rPr lang="de-DE">
                <a:latin typeface="Helvetica" pitchFamily="2" charset="0"/>
              </a:rPr>
              <a:t>,</a:t>
            </a:r>
          </a:p>
          <a:p>
            <a:pPr marL="285750" indent="-285750">
              <a:buFont typeface="Arial" panose="020B0604020202020204" pitchFamily="34" charset="0"/>
              <a:buChar char="•"/>
            </a:pPr>
            <a:endParaRPr lang="de-DE">
              <a:latin typeface="Helvetica" pitchFamily="2" charset="0"/>
            </a:endParaRPr>
          </a:p>
          <a:p>
            <a:pPr marL="285750" indent="-285750">
              <a:buFont typeface="Arial" panose="020B0604020202020204" pitchFamily="34" charset="0"/>
              <a:buChar char="•"/>
            </a:pPr>
            <a:r>
              <a:rPr lang="de-DE">
                <a:latin typeface="Helvetica" pitchFamily="2" charset="0"/>
              </a:rPr>
              <a:t>sie </a:t>
            </a:r>
            <a:r>
              <a:rPr lang="de-DE" b="1">
                <a:latin typeface="Helvetica" pitchFamily="2" charset="0"/>
              </a:rPr>
              <a:t>Material und Werkzeug </a:t>
            </a:r>
            <a:r>
              <a:rPr lang="de-DE">
                <a:latin typeface="Helvetica" pitchFamily="2" charset="0"/>
              </a:rPr>
              <a:t>zur freien Verfügung haben,</a:t>
            </a:r>
          </a:p>
          <a:p>
            <a:pPr marL="285750" indent="-285750">
              <a:buFont typeface="Arial" panose="020B0604020202020204" pitchFamily="34" charset="0"/>
              <a:buChar char="•"/>
            </a:pPr>
            <a:endParaRPr lang="de-DE">
              <a:latin typeface="Helvetica" pitchFamily="2" charset="0"/>
            </a:endParaRPr>
          </a:p>
          <a:p>
            <a:pPr marL="285750" indent="-285750">
              <a:buFont typeface="Arial" panose="020B0604020202020204" pitchFamily="34" charset="0"/>
              <a:buChar char="•"/>
            </a:pPr>
            <a:r>
              <a:rPr lang="de-DE">
                <a:latin typeface="Helvetica" pitchFamily="2" charset="0"/>
              </a:rPr>
              <a:t>sie spielen und eigene </a:t>
            </a:r>
            <a:r>
              <a:rPr lang="de-DE" b="1">
                <a:latin typeface="Helvetica" pitchFamily="2" charset="0"/>
              </a:rPr>
              <a:t>Ideen</a:t>
            </a:r>
            <a:r>
              <a:rPr lang="de-DE">
                <a:latin typeface="Helvetica" pitchFamily="2" charset="0"/>
              </a:rPr>
              <a:t> direkt </a:t>
            </a:r>
            <a:r>
              <a:rPr lang="de-DE" b="1">
                <a:latin typeface="Helvetica" pitchFamily="2" charset="0"/>
              </a:rPr>
              <a:t>ausprobieren</a:t>
            </a:r>
            <a:r>
              <a:rPr lang="de-DE">
                <a:latin typeface="Helvetica" pitchFamily="2" charset="0"/>
              </a:rPr>
              <a:t>.</a:t>
            </a:r>
            <a:endParaRPr lang="de-DE" sz="1600">
              <a:latin typeface="Helvetica" pitchFamily="2" charset="0"/>
              <a:cs typeface="Arial" panose="020B0604020202020204" pitchFamily="34" charset="0"/>
            </a:endParaRPr>
          </a:p>
          <a:p>
            <a:endParaRPr lang="de-DE" sz="1600">
              <a:latin typeface="Helvetica" pitchFamily="2" charset="0"/>
              <a:cs typeface="Arial" panose="020B0604020202020204" pitchFamily="34" charset="0"/>
            </a:endParaRPr>
          </a:p>
          <a:p>
            <a:endParaRPr lang="de-DE" sz="1600">
              <a:latin typeface="Helvetica" pitchFamily="2" charset="0"/>
              <a:cs typeface="Arial" panose="020B0604020202020204" pitchFamily="34" charset="0"/>
            </a:endParaRPr>
          </a:p>
        </p:txBody>
      </p:sp>
    </p:spTree>
    <p:extLst>
      <p:ext uri="{BB962C8B-B14F-4D97-AF65-F5344CB8AC3E}">
        <p14:creationId xmlns:p14="http://schemas.microsoft.com/office/powerpoint/2010/main" val="273676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animEffect transition="in" filter="fade">
                                      <p:cBhvr>
                                        <p:cTn id="27" dur="500"/>
                                        <p:tgtEl>
                                          <p:spTgt spid="6">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1" end="11"/>
                                            </p:txEl>
                                          </p:spTgt>
                                        </p:tgtEl>
                                        <p:attrNameLst>
                                          <p:attrName>style.visibility</p:attrName>
                                        </p:attrNameLst>
                                      </p:cBhvr>
                                      <p:to>
                                        <p:strVal val="visible"/>
                                      </p:to>
                                    </p:set>
                                    <p:animEffect transition="in" filter="fade">
                                      <p:cBhvr>
                                        <p:cTn id="3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9744263-56D5-0171-9493-36BBA465D0B6}"/>
              </a:ext>
            </a:extLst>
          </p:cNvPr>
          <p:cNvSpPr txBox="1"/>
          <p:nvPr/>
        </p:nvSpPr>
        <p:spPr>
          <a:xfrm>
            <a:off x="6920056" y="1778325"/>
            <a:ext cx="5480280" cy="2773003"/>
          </a:xfrm>
          <a:prstGeom prst="rect">
            <a:avLst/>
          </a:prstGeom>
          <a:noFill/>
        </p:spPr>
        <p:txBody>
          <a:bodyPr wrap="square" rtlCol="0">
            <a:spAutoFit/>
          </a:bodyPr>
          <a:lstStyle/>
          <a:p>
            <a:pPr>
              <a:lnSpc>
                <a:spcPct val="150000"/>
              </a:lnSpc>
            </a:pPr>
            <a:r>
              <a:rPr lang="de-DE" sz="4000">
                <a:effectLst/>
                <a:latin typeface="Helvetica" pitchFamily="2" charset="0"/>
                <a:ea typeface="Calibri" panose="020F0502020204030204" pitchFamily="34" charset="0"/>
                <a:cs typeface="Arial" panose="020B0604020202020204" pitchFamily="34" charset="0"/>
              </a:rPr>
              <a:t>Lernen in pädagogischen Alltagssituationen</a:t>
            </a:r>
            <a:endParaRPr lang="de-DE" sz="4000">
              <a:latin typeface="Helvetica" pitchFamily="2" charset="0"/>
            </a:endParaRPr>
          </a:p>
        </p:txBody>
      </p:sp>
      <p:sp>
        <p:nvSpPr>
          <p:cNvPr id="17" name="Textfeld 16">
            <a:extLst>
              <a:ext uri="{FF2B5EF4-FFF2-40B4-BE49-F238E27FC236}">
                <a16:creationId xmlns:a16="http://schemas.microsoft.com/office/drawing/2014/main" id="{C1D32822-C048-0F95-B74C-08C1D8D50F18}"/>
              </a:ext>
            </a:extLst>
          </p:cNvPr>
          <p:cNvSpPr txBox="1"/>
          <p:nvPr/>
        </p:nvSpPr>
        <p:spPr>
          <a:xfrm rot="16200000">
            <a:off x="9812757" y="4530841"/>
            <a:ext cx="4805825" cy="369332"/>
          </a:xfrm>
          <a:prstGeom prst="rect">
            <a:avLst/>
          </a:prstGeom>
          <a:noFill/>
        </p:spPr>
        <p:txBody>
          <a:bodyPr wrap="square">
            <a:spAutoFit/>
          </a:bodyPr>
          <a:lstStyle/>
          <a:p>
            <a:r>
              <a:rPr lang="de-DE" sz="900">
                <a:solidFill>
                  <a:schemeClr val="bg1"/>
                </a:solidFill>
              </a:rPr>
              <a:t>Bild: Pavel Soro LondonCreative Commons CC0 1.0 Universal Public Domain Dedication. </a:t>
            </a:r>
          </a:p>
          <a:p>
            <a:endParaRPr lang="de-DE" sz="900">
              <a:solidFill>
                <a:schemeClr val="bg1"/>
              </a:solidFill>
            </a:endParaRPr>
          </a:p>
        </p:txBody>
      </p:sp>
    </p:spTree>
    <p:extLst>
      <p:ext uri="{BB962C8B-B14F-4D97-AF65-F5344CB8AC3E}">
        <p14:creationId xmlns:p14="http://schemas.microsoft.com/office/powerpoint/2010/main" val="1497886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D949C50-0D5D-096E-EF5B-3CAC5411B072}"/>
              </a:ext>
            </a:extLst>
          </p:cNvPr>
          <p:cNvSpPr>
            <a:spLocks noGrp="1"/>
          </p:cNvSpPr>
          <p:nvPr>
            <p:ph type="title"/>
          </p:nvPr>
        </p:nvSpPr>
        <p:spPr/>
        <p:txBody>
          <a:bodyPr/>
          <a:lstStyle/>
          <a:p>
            <a:r>
              <a:rPr lang="de-DE" sz="1800">
                <a:latin typeface="Helvetica" pitchFamily="2" charset="0"/>
              </a:rPr>
              <a:t>Lernen in pädagogischen Alltagssituationen</a:t>
            </a:r>
          </a:p>
        </p:txBody>
      </p:sp>
      <p:sp>
        <p:nvSpPr>
          <p:cNvPr id="6" name="Textfeld 5">
            <a:extLst>
              <a:ext uri="{FF2B5EF4-FFF2-40B4-BE49-F238E27FC236}">
                <a16:creationId xmlns:a16="http://schemas.microsoft.com/office/drawing/2014/main" id="{59744263-56D5-0171-9493-36BBA465D0B6}"/>
              </a:ext>
            </a:extLst>
          </p:cNvPr>
          <p:cNvSpPr txBox="1"/>
          <p:nvPr/>
        </p:nvSpPr>
        <p:spPr>
          <a:xfrm>
            <a:off x="594455" y="1066180"/>
            <a:ext cx="10461171" cy="4909036"/>
          </a:xfrm>
          <a:prstGeom prst="rect">
            <a:avLst/>
          </a:prstGeom>
          <a:noFill/>
        </p:spPr>
        <p:txBody>
          <a:bodyPr wrap="square" rtlCol="0">
            <a:spAutoFit/>
          </a:bodyPr>
          <a:lstStyle/>
          <a:p>
            <a:pPr>
              <a:lnSpc>
                <a:spcPct val="150000"/>
              </a:lnSpc>
            </a:pPr>
            <a:endParaRPr lang="de-DE">
              <a:latin typeface="Helvetica" pitchFamily="2" charset="0"/>
              <a:cs typeface="Arial" panose="020B0604020202020204" pitchFamily="34" charset="0"/>
            </a:endParaRPr>
          </a:p>
          <a:p>
            <a:pPr>
              <a:lnSpc>
                <a:spcPct val="150000"/>
              </a:lnSpc>
            </a:pPr>
            <a:r>
              <a:rPr lang="de-DE" b="1">
                <a:latin typeface="Helvetica" pitchFamily="2" charset="0"/>
                <a:cs typeface="Arial" panose="020B0604020202020204" pitchFamily="34" charset="0"/>
              </a:rPr>
              <a:t>Alltagssituationen</a:t>
            </a:r>
            <a:r>
              <a:rPr lang="de-DE">
                <a:latin typeface="Helvetica" pitchFamily="2" charset="0"/>
                <a:cs typeface="Arial" panose="020B0604020202020204" pitchFamily="34" charset="0"/>
              </a:rPr>
              <a:t> eröffnen mannigfache und miteinander verschränkte Bildungserfahrungen, die für die Kinder in konkreten, relevanten </a:t>
            </a:r>
            <a:r>
              <a:rPr lang="de-DE" b="1">
                <a:latin typeface="Helvetica" pitchFamily="2" charset="0"/>
                <a:cs typeface="Arial" panose="020B0604020202020204" pitchFamily="34" charset="0"/>
              </a:rPr>
              <a:t>Sinnzusammenhängen</a:t>
            </a:r>
            <a:r>
              <a:rPr lang="de-DE">
                <a:latin typeface="Helvetica" pitchFamily="2" charset="0"/>
                <a:cs typeface="Arial" panose="020B0604020202020204" pitchFamily="34" charset="0"/>
              </a:rPr>
              <a:t> stehen, wenn die Situationen systematisch pädagogisch gestaltet werden (Bildungsplan Brandenburg, S. 8 und S. 47). </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Die Kinder profitieren von alltagsintegrierten Bildungsprozessen, die direkt an ihr </a:t>
            </a:r>
            <a:r>
              <a:rPr lang="de-DE" b="1">
                <a:latin typeface="Helvetica" pitchFamily="2" charset="0"/>
                <a:cs typeface="Arial" panose="020B0604020202020204" pitchFamily="34" charset="0"/>
              </a:rPr>
              <a:t>Erleben</a:t>
            </a:r>
            <a:r>
              <a:rPr lang="de-DE">
                <a:latin typeface="Helvetica" pitchFamily="2" charset="0"/>
                <a:cs typeface="Arial" panose="020B0604020202020204" pitchFamily="34" charset="0"/>
              </a:rPr>
              <a:t> und ihre </a:t>
            </a:r>
            <a:r>
              <a:rPr lang="de-DE" b="1">
                <a:latin typeface="Helvetica" pitchFamily="2" charset="0"/>
                <a:cs typeface="Arial" panose="020B0604020202020204" pitchFamily="34" charset="0"/>
              </a:rPr>
              <a:t>Eigenmotivation</a:t>
            </a:r>
            <a:r>
              <a:rPr lang="de-DE">
                <a:latin typeface="Helvetica" pitchFamily="2" charset="0"/>
                <a:cs typeface="Arial" panose="020B0604020202020204" pitchFamily="34" charset="0"/>
              </a:rPr>
              <a:t> anschließen (Bildungsplan Brandenburg, S. 47) </a:t>
            </a:r>
          </a:p>
          <a:p>
            <a:pPr>
              <a:lnSpc>
                <a:spcPct val="150000"/>
              </a:lnSpc>
            </a:pPr>
            <a:endParaRPr lang="de-DE">
              <a:latin typeface="Helvetica" pitchFamily="2" charset="0"/>
              <a:cs typeface="Arial" panose="020B0604020202020204" pitchFamily="34" charset="0"/>
            </a:endParaRPr>
          </a:p>
          <a:p>
            <a:pPr>
              <a:lnSpc>
                <a:spcPct val="150000"/>
              </a:lnSpc>
            </a:pPr>
            <a:r>
              <a:rPr lang="de-DE">
                <a:latin typeface="Helvetica" pitchFamily="2" charset="0"/>
                <a:cs typeface="Arial" panose="020B0604020202020204" pitchFamily="34" charset="0"/>
              </a:rPr>
              <a:t>Alltagssituationen werden also zu besonderen Momenten, weil ein Thema oder eine Überlegung die Kinder emotional mitnimmt und nachhaltig beschäftigt. Diese Situationen sind der Ausgangspunkt für eine gemeinsame </a:t>
            </a:r>
            <a:r>
              <a:rPr lang="de-DE" b="1">
                <a:latin typeface="Helvetica" pitchFamily="2" charset="0"/>
                <a:cs typeface="Arial" panose="020B0604020202020204" pitchFamily="34" charset="0"/>
              </a:rPr>
              <a:t>Projektarbeit </a:t>
            </a:r>
            <a:r>
              <a:rPr lang="de-DE">
                <a:latin typeface="Helvetica" pitchFamily="2" charset="0"/>
                <a:cs typeface="Arial" panose="020B0604020202020204" pitchFamily="34" charset="0"/>
              </a:rPr>
              <a:t>oder für gemeinsames </a:t>
            </a:r>
            <a:r>
              <a:rPr lang="de-DE" b="1">
                <a:latin typeface="Helvetica" pitchFamily="2" charset="0"/>
                <a:cs typeface="Arial" panose="020B0604020202020204" pitchFamily="34" charset="0"/>
              </a:rPr>
              <a:t>Nachdenken</a:t>
            </a:r>
            <a:r>
              <a:rPr lang="de-DE">
                <a:latin typeface="Helvetica" pitchFamily="2" charset="0"/>
                <a:cs typeface="Arial" panose="020B0604020202020204" pitchFamily="34" charset="0"/>
              </a:rPr>
              <a:t> und </a:t>
            </a:r>
            <a:r>
              <a:rPr lang="de-DE" b="1">
                <a:latin typeface="Helvetica" pitchFamily="2" charset="0"/>
                <a:cs typeface="Arial" panose="020B0604020202020204" pitchFamily="34" charset="0"/>
              </a:rPr>
              <a:t>Forschen</a:t>
            </a:r>
            <a:r>
              <a:rPr lang="de-DE">
                <a:latin typeface="Helvetica" pitchFamily="2" charset="0"/>
                <a:cs typeface="Arial" panose="020B0604020202020204" pitchFamily="34" charset="0"/>
              </a:rPr>
              <a:t>.</a:t>
            </a:r>
          </a:p>
          <a:p>
            <a:endParaRPr lang="de-DE" sz="1600">
              <a:latin typeface="Helvetica" pitchFamily="2" charset="0"/>
              <a:cs typeface="Arial" panose="020B0604020202020204" pitchFamily="34" charset="0"/>
            </a:endParaRPr>
          </a:p>
        </p:txBody>
      </p:sp>
    </p:spTree>
    <p:extLst>
      <p:ext uri="{BB962C8B-B14F-4D97-AF65-F5344CB8AC3E}">
        <p14:creationId xmlns:p14="http://schemas.microsoft.com/office/powerpoint/2010/main" val="2724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Vorlage_super_clean-2024" id="{615F12E4-B98E-514E-8707-702F6833C5C4}" vid="{08F6F3A6-4367-834C-833C-C1C744B7B3B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plate>
  <TotalTime>0</TotalTime>
  <Words>4501</Words>
  <Application>Microsoft Macintosh PowerPoint</Application>
  <PresentationFormat>Breitbild</PresentationFormat>
  <Paragraphs>346</Paragraphs>
  <Slides>50</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50</vt:i4>
      </vt:variant>
    </vt:vector>
  </HeadingPairs>
  <TitlesOfParts>
    <vt:vector size="55" baseType="lpstr">
      <vt:lpstr>Arial</vt:lpstr>
      <vt:lpstr>Calibri</vt:lpstr>
      <vt:lpstr>Courier New</vt:lpstr>
      <vt:lpstr>Helvetica</vt:lpstr>
      <vt:lpstr>Office</vt:lpstr>
      <vt:lpstr>Pädagogische Alltagssituationen  für naturwissenschaftliche &amp; technische Bildung nutzen </vt:lpstr>
      <vt:lpstr>Wenn ihr den Ausdruck „Kinder forschen“ hört,  welches Bild kommt euch in den Sinn? </vt:lpstr>
      <vt:lpstr>Diese Art von Bildern? </vt:lpstr>
      <vt:lpstr>Oder diese Art von Bildern? </vt:lpstr>
      <vt:lpstr>PowerPoint-Präsentation</vt:lpstr>
      <vt:lpstr>PowerPoint-Präsentation</vt:lpstr>
      <vt:lpstr>Kinder forschen, wenn…</vt:lpstr>
      <vt:lpstr>PowerPoint-Präsentation</vt:lpstr>
      <vt:lpstr>Lernen in pädagogischen Alltagssituationen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Elementares natur- und technikwissenschaftliches Lernen kann man auf diese drei Punkte bringen: Neugierig sein, Probleme lösen, Sachen ausprobieren</vt:lpstr>
      <vt:lpstr>Kreislauf der Forschung</vt:lpstr>
      <vt:lpstr>PowerPoint-Präsentation</vt:lpstr>
      <vt:lpstr>Was passiert, wenn wir Wasser in die (Lebensmittel-) Farbe gießen? </vt:lpstr>
      <vt:lpstr>Warum frieren Bäume nicht ein (obwohl es so kalt ist) ? </vt:lpstr>
      <vt:lpstr>Warum schwimmen manche Sachen eigentlich (und andere nicht)? </vt:lpstr>
      <vt:lpstr>Warum sind eigentlich so Löcher im Brot (aber nicht im Teig) ? </vt:lpstr>
      <vt:lpstr>PowerPoint-Präsentation</vt:lpstr>
      <vt:lpstr>PowerPoint-Präsentation</vt:lpstr>
      <vt:lpstr>Quellen</vt:lpstr>
      <vt:lpstr>Quellen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Microsoft Office User</cp:lastModifiedBy>
  <cp:revision>418</cp:revision>
  <dcterms:created xsi:type="dcterms:W3CDTF">2024-11-04T11:21:58Z</dcterms:created>
  <dcterms:modified xsi:type="dcterms:W3CDTF">2025-09-16T13:52:25Z</dcterms:modified>
</cp:coreProperties>
</file>